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1" r:id="rId3"/>
    <p:sldId id="262" r:id="rId4"/>
    <p:sldId id="259" r:id="rId5"/>
    <p:sldId id="263" r:id="rId6"/>
    <p:sldId id="264" r:id="rId7"/>
    <p:sldId id="269" r:id="rId8"/>
    <p:sldId id="266" r:id="rId9"/>
    <p:sldId id="270" r:id="rId10"/>
    <p:sldId id="271" r:id="rId11"/>
    <p:sldId id="274" r:id="rId12"/>
    <p:sldId id="275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CFEC1-5292-4789-9F9D-3A49633D3F01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FEB59-489C-4B55-9960-0C2D93983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924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Hết giờ, GV cho các cặp đôi đổi giấy note sản phẩm và chấm chéo cho nhau.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FEB59-489C-4B55-9960-0C2D9398378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913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366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855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55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082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3725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782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069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552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440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53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50CC9-33C6-4804-977E-DECACCA6EC5D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A828-A47E-4F1D-8190-18B2BCF1D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779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50CC9-33C6-4804-977E-DECACCA6EC5D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A828-A47E-4F1D-8190-18B2BCF1D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932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720"/>
            <a:ext cx="10515600" cy="1325563"/>
          </a:xfrm>
        </p:spPr>
        <p:txBody>
          <a:bodyPr/>
          <a:lstStyle/>
          <a:p>
            <a:pPr algn="ctr">
              <a:tabLst>
                <a:tab pos="2979738" algn="l"/>
              </a:tabLst>
            </a:pPr>
            <a:r>
              <a:rPr lang="en-US" dirty="0" err="1">
                <a:solidFill>
                  <a:srgbClr val="C00000"/>
                </a:solidFill>
              </a:rPr>
              <a:t>Mở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đầu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1241"/>
            <a:ext cx="10515600" cy="1327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 smtClean="0"/>
              <a:t>Biểu</a:t>
            </a:r>
            <a:r>
              <a:rPr lang="en-US" sz="3600" dirty="0" smtClean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thuộc</a:t>
            </a:r>
            <a:r>
              <a:rPr lang="en-US" sz="3600" dirty="0"/>
              <a:t> </a:t>
            </a:r>
            <a:r>
              <a:rPr lang="en-US" sz="3600" dirty="0" err="1"/>
              <a:t>miền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hậu</a:t>
            </a:r>
            <a:r>
              <a:rPr lang="en-US" sz="3600" dirty="0"/>
              <a:t> </a:t>
            </a:r>
            <a:r>
              <a:rPr lang="en-US" sz="3600" dirty="0" err="1"/>
              <a:t>Bắc</a:t>
            </a:r>
            <a:r>
              <a:rPr lang="en-US" sz="3600" dirty="0"/>
              <a:t>? </a:t>
            </a:r>
            <a:r>
              <a:rPr lang="en-US" sz="3600" dirty="0" err="1"/>
              <a:t>biểu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thuộc</a:t>
            </a:r>
            <a:r>
              <a:rPr lang="en-US" sz="3600" dirty="0"/>
              <a:t> </a:t>
            </a:r>
            <a:r>
              <a:rPr lang="en-US" sz="3600" dirty="0" err="1"/>
              <a:t>miền</a:t>
            </a:r>
            <a:r>
              <a:rPr lang="en-US" sz="3600" dirty="0"/>
              <a:t> </a:t>
            </a:r>
            <a:r>
              <a:rPr lang="en-US" sz="3600" dirty="0" err="1"/>
              <a:t>khí</a:t>
            </a:r>
            <a:r>
              <a:rPr lang="en-US" sz="3600" dirty="0"/>
              <a:t> </a:t>
            </a:r>
            <a:r>
              <a:rPr lang="en-US" sz="3600" dirty="0" err="1"/>
              <a:t>hậu</a:t>
            </a:r>
            <a:r>
              <a:rPr lang="en-US" sz="3600" dirty="0"/>
              <a:t> </a:t>
            </a:r>
            <a:r>
              <a:rPr lang="en-US" sz="3600" dirty="0" err="1"/>
              <a:t>phía</a:t>
            </a:r>
            <a:r>
              <a:rPr lang="en-US" sz="3600" dirty="0"/>
              <a:t> Nam? </a:t>
            </a:r>
            <a:r>
              <a:rPr lang="en-US" sz="3600" dirty="0" err="1"/>
              <a:t>Giải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lí</a:t>
            </a:r>
            <a:r>
              <a:rPr lang="en-US" sz="3600" dirty="0"/>
              <a:t> do.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17686" y="2588342"/>
            <a:ext cx="5410556" cy="3733483"/>
          </a:xfrm>
          <a:prstGeom prst="rect">
            <a:avLst/>
          </a:prstGeom>
          <a:ln/>
        </p:spPr>
      </p:pic>
      <p:pic>
        <p:nvPicPr>
          <p:cNvPr id="6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096000" y="2588342"/>
            <a:ext cx="5533099" cy="3733483"/>
          </a:xfrm>
          <a:prstGeom prst="rect">
            <a:avLst/>
          </a:prstGeom>
          <a:ln/>
        </p:spPr>
      </p:pic>
      <p:sp>
        <p:nvSpPr>
          <p:cNvPr id="7" name="Rectangle 6"/>
          <p:cNvSpPr/>
          <p:nvPr/>
        </p:nvSpPr>
        <p:spPr>
          <a:xfrm>
            <a:off x="2086415" y="6311375"/>
            <a:ext cx="1590500" cy="557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1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37776" y="6311375"/>
            <a:ext cx="163217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</a:t>
            </a:r>
            <a:r>
              <a:rPr lang="en-US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2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2202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58665675"/>
              </p:ext>
            </p:extLst>
          </p:nvPr>
        </p:nvGraphicFramePr>
        <p:xfrm>
          <a:off x="247650" y="1681148"/>
          <a:ext cx="4819650" cy="3249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="" xmlns:a16="http://schemas.microsoft.com/office/drawing/2014/main" val="3702933471"/>
                    </a:ext>
                  </a:extLst>
                </a:gridCol>
              </a:tblGrid>
              <a:tr h="24092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30/ tháng 6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17,1/ tháng 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Biên độ nhiệt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12,9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24,5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=""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3525991"/>
              </p:ext>
            </p:extLst>
          </p:nvPr>
        </p:nvGraphicFramePr>
        <p:xfrm>
          <a:off x="5067297" y="1681148"/>
          <a:ext cx="6743700" cy="27523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=""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	Lượng mưa (mm)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333/ tháng 8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20,2/ tháng 2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Thời gian mùa mưa (Thời gian có 3 tháng liên tục có lượng mưa trên 100mm):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từ tháng 5 đến tháng 10. 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="" xmlns:a16="http://schemas.microsoft.com/office/drawing/2014/main" val="27406673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013357" y="378909"/>
            <a:ext cx="86846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TRẠM KHÍ TƯỢNG: </a:t>
            </a:r>
            <a:r>
              <a:rPr lang="vi-VN" sz="40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Láng </a:t>
            </a:r>
            <a:r>
              <a:rPr lang="vi-VN" sz="40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(Hà Nội)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16381085"/>
              </p:ext>
            </p:extLst>
          </p:nvPr>
        </p:nvGraphicFramePr>
        <p:xfrm>
          <a:off x="247650" y="4158612"/>
          <a:ext cx="11563347" cy="2539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=""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=""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=""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=""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=""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=""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=""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Tháng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55,8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74,3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191,7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308,2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332,6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197,3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56,6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25,8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0178625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8" y="16017"/>
            <a:ext cx="975320" cy="17630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67453" y="454314"/>
            <a:ext cx="1749973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3214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0893782"/>
              </p:ext>
            </p:extLst>
          </p:nvPr>
        </p:nvGraphicFramePr>
        <p:xfrm>
          <a:off x="247650" y="1681148"/>
          <a:ext cx="4819650" cy="37459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="" xmlns:a16="http://schemas.microsoft.com/office/drawing/2014/main" val="3702933471"/>
                    </a:ext>
                  </a:extLst>
                </a:gridCol>
              </a:tblGrid>
              <a:tr h="24092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29,8/ tháng 4 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19,7/ tháng 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Biên độ nhiệt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2,9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28,1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= 25,1</a:t>
                      </a:r>
                      <a:endParaRPr lang="vi-VN" sz="2400" dirty="0">
                        <a:effectLst/>
                      </a:endParaRP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=""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3079878"/>
              </p:ext>
            </p:extLst>
          </p:nvPr>
        </p:nvGraphicFramePr>
        <p:xfrm>
          <a:off x="5067299" y="1681148"/>
          <a:ext cx="6743700" cy="27523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=""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	Lượng mưa (mm)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315,8 tháng 9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11,1/ tháng 2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Thời gian mùa mưa (Thời gian có 3 tháng liên tục có lượng mưa trên 100mm):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từ tháng 5 đến tháng 11.</a:t>
                      </a: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="" xmlns:a16="http://schemas.microsoft.com/office/drawing/2014/main" val="27406673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991348" y="163465"/>
            <a:ext cx="48196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Tân Sơn Hòa </a:t>
            </a:r>
            <a:endParaRPr lang="en-US" sz="4000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vi-VN" sz="28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(</a:t>
            </a:r>
            <a:r>
              <a:rPr lang="vi-VN" sz="28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Thành phố Hồ Chí Minh)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1307705"/>
              </p:ext>
            </p:extLst>
          </p:nvPr>
        </p:nvGraphicFramePr>
        <p:xfrm>
          <a:off x="247650" y="4158612"/>
          <a:ext cx="11563347" cy="2539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=""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=""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=""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=""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=""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=""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=""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Tháng</a:t>
                      </a:r>
                      <a:endParaRPr lang="en-US" sz="18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77,6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215,9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315,8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306,6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167,4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46,2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0178625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864634" y="429864"/>
            <a:ext cx="4405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TRẠM KHÍ TƯỢNG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8" y="16017"/>
            <a:ext cx="975320" cy="17630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67453" y="454314"/>
            <a:ext cx="1749973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7461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69716110"/>
              </p:ext>
            </p:extLst>
          </p:nvPr>
        </p:nvGraphicFramePr>
        <p:xfrm>
          <a:off x="247650" y="1681148"/>
          <a:ext cx="4819650" cy="3249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19650">
                  <a:extLst>
                    <a:ext uri="{9D8B030D-6E8A-4147-A177-3AD203B41FA5}">
                      <a16:colId xmlns="" xmlns:a16="http://schemas.microsoft.com/office/drawing/2014/main" val="3702933471"/>
                    </a:ext>
                  </a:extLst>
                </a:gridCol>
              </a:tblGrid>
              <a:tr h="24092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-	Nhiệt độ (°C)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29,5/ tháng 5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26,8/ tháng 1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Biên độ nhiệt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2,7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Nhiệt độ trung bình năm =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28,2</a:t>
                      </a: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="" xmlns:a16="http://schemas.microsoft.com/office/drawing/2014/main" val="27406673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2054411"/>
              </p:ext>
            </p:extLst>
          </p:nvPr>
        </p:nvGraphicFramePr>
        <p:xfrm>
          <a:off x="5067297" y="1662097"/>
          <a:ext cx="6743700" cy="27523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43700">
                  <a:extLst>
                    <a:ext uri="{9D8B030D-6E8A-4147-A177-3AD203B41FA5}">
                      <a16:colId xmlns="" xmlns:a16="http://schemas.microsoft.com/office/drawing/2014/main" val="3702933471"/>
                    </a:ext>
                  </a:extLst>
                </a:gridCol>
              </a:tblGrid>
              <a:tr h="2447329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	Lượng mưa (mm)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cao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505/ tháng 12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Lượng mưa tháng thấp nhất: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62,5/ tháng 4</a:t>
                      </a: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smtClean="0">
                          <a:effectLst/>
                        </a:rPr>
                        <a:t>+ Thời gian mùa mưa (Thời gian có 3 tháng liên tục có lượng mưa trên 100mm):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</a:rPr>
                        <a:t>từ tháng 5 đến tháng 12. </a:t>
                      </a:r>
                    </a:p>
                  </a:txBody>
                  <a:tcPr marL="48175" marR="48175" marT="0" marB="0"/>
                </a:tc>
                <a:extLst>
                  <a:ext uri="{0D108BD9-81ED-4DB2-BD59-A6C34878D82A}">
                    <a16:rowId xmlns="" xmlns:a16="http://schemas.microsoft.com/office/drawing/2014/main" val="27406673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867646" y="169329"/>
            <a:ext cx="48196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Trường Sa </a:t>
            </a:r>
            <a:endParaRPr lang="en-US" sz="4000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algn="ctr"/>
            <a:r>
              <a:rPr lang="vi-VN" sz="40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(</a:t>
            </a:r>
            <a:r>
              <a:rPr lang="vi-VN" sz="40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tỉnh Khánh Hòa)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5063022"/>
              </p:ext>
            </p:extLst>
          </p:nvPr>
        </p:nvGraphicFramePr>
        <p:xfrm>
          <a:off x="247650" y="4158612"/>
          <a:ext cx="11563347" cy="2539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6838">
                  <a:extLst>
                    <a:ext uri="{9D8B030D-6E8A-4147-A177-3AD203B41FA5}">
                      <a16:colId xmlns="" xmlns:a16="http://schemas.microsoft.com/office/drawing/2014/main" val="892439561"/>
                    </a:ext>
                  </a:extLst>
                </a:gridCol>
                <a:gridCol w="818218">
                  <a:extLst>
                    <a:ext uri="{9D8B030D-6E8A-4147-A177-3AD203B41FA5}">
                      <a16:colId xmlns="" xmlns:a16="http://schemas.microsoft.com/office/drawing/2014/main" val="76186282"/>
                    </a:ext>
                  </a:extLst>
                </a:gridCol>
                <a:gridCol w="786131">
                  <a:extLst>
                    <a:ext uri="{9D8B030D-6E8A-4147-A177-3AD203B41FA5}">
                      <a16:colId xmlns="" xmlns:a16="http://schemas.microsoft.com/office/drawing/2014/main" val="1970489008"/>
                    </a:ext>
                  </a:extLst>
                </a:gridCol>
                <a:gridCol w="786131">
                  <a:extLst>
                    <a:ext uri="{9D8B030D-6E8A-4147-A177-3AD203B41FA5}">
                      <a16:colId xmlns="" xmlns:a16="http://schemas.microsoft.com/office/drawing/2014/main" val="1539537391"/>
                    </a:ext>
                  </a:extLst>
                </a:gridCol>
                <a:gridCol w="786131">
                  <a:extLst>
                    <a:ext uri="{9D8B030D-6E8A-4147-A177-3AD203B41FA5}">
                      <a16:colId xmlns="" xmlns:a16="http://schemas.microsoft.com/office/drawing/2014/main" val="999159246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395565936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856796189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2025563391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3676569816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71757778"/>
                    </a:ext>
                  </a:extLst>
                </a:gridCol>
                <a:gridCol w="950577">
                  <a:extLst>
                    <a:ext uri="{9D8B030D-6E8A-4147-A177-3AD203B41FA5}">
                      <a16:colId xmlns="" xmlns:a16="http://schemas.microsoft.com/office/drawing/2014/main" val="2479566183"/>
                    </a:ext>
                  </a:extLst>
                </a:gridCol>
                <a:gridCol w="818218">
                  <a:extLst>
                    <a:ext uri="{9D8B030D-6E8A-4147-A177-3AD203B41FA5}">
                      <a16:colId xmlns="" xmlns:a16="http://schemas.microsoft.com/office/drawing/2014/main" val="1238084457"/>
                    </a:ext>
                  </a:extLst>
                </a:gridCol>
                <a:gridCol w="818218">
                  <a:extLst>
                    <a:ext uri="{9D8B030D-6E8A-4147-A177-3AD203B41FA5}">
                      <a16:colId xmlns="" xmlns:a16="http://schemas.microsoft.com/office/drawing/2014/main" val="4106765517"/>
                    </a:ext>
                  </a:extLst>
                </a:gridCol>
              </a:tblGrid>
              <a:tr h="11490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Tháng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6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14740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Nhiệt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</a:t>
                      </a:r>
                      <a:r>
                        <a:rPr lang="en-US" sz="1800" b="1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b="1" u="none" strike="noStrike" dirty="0" smtClean="0">
                          <a:effectLst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6970246"/>
                  </a:ext>
                </a:extLst>
              </a:tr>
              <a:tr h="48976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b="1" u="none" strike="noStrike" dirty="0">
                          <a:effectLst/>
                        </a:rPr>
                        <a:t>Lượng </a:t>
                      </a:r>
                      <a:r>
                        <a:rPr lang="vi-VN" sz="1800" b="1" u="none" strike="noStrike" dirty="0" smtClean="0">
                          <a:effectLst/>
                        </a:rPr>
                        <a:t>mưa</a:t>
                      </a:r>
                      <a:r>
                        <a:rPr lang="en-US" sz="1800" b="1" u="none" strike="noStrike" dirty="0" smtClean="0">
                          <a:effectLst/>
                        </a:rPr>
                        <a:t> (mm)</a:t>
                      </a:r>
                      <a:endParaRPr lang="vi-VN" sz="1800" b="1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90,1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101,2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62,5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130,3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202,4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272,5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249,8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251,3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338,8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effectLst/>
                          <a:latin typeface="#9Slide03 Roboto Condensed" panose="02000000000000000000" pitchFamily="2" charset="0"/>
                        </a:rPr>
                        <a:t>361,2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effectLst/>
                          <a:latin typeface="#9Slide03 Roboto Condensed" panose="02000000000000000000" pitchFamily="2" charset="0"/>
                        </a:rPr>
                        <a:t>505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0178625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2589871" y="455532"/>
            <a:ext cx="4405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TRẠM KHÍ TƯỢNG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8" y="16017"/>
            <a:ext cx="975320" cy="17630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7453" y="454314"/>
            <a:ext cx="1749973" cy="55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Báo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cáo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48009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/>
          <p:nvPr/>
        </p:nvPicPr>
        <p:blipFill rotWithShape="1">
          <a:blip r:embed="rId2"/>
          <a:srcRect l="2102" r="6588"/>
          <a:stretch/>
        </p:blipFill>
        <p:spPr>
          <a:xfrm>
            <a:off x="8166861" y="1557285"/>
            <a:ext cx="3886200" cy="3223101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186"/>
            <a:ext cx="10515600" cy="6887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LUYỆN TẬP VÀ VẬN DỤNG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7203"/>
            <a:ext cx="10515600" cy="6889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7030A0"/>
                </a:solidFill>
              </a:rPr>
              <a:t>SIÊU GHÉP NỐI: </a:t>
            </a:r>
            <a:r>
              <a:rPr lang="en-US" dirty="0" err="1" smtClean="0">
                <a:solidFill>
                  <a:srgbClr val="7030A0"/>
                </a:solidFill>
              </a:rPr>
              <a:t>ghép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các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thông</a:t>
            </a:r>
            <a:r>
              <a:rPr lang="en-US" dirty="0" smtClean="0">
                <a:solidFill>
                  <a:srgbClr val="7030A0"/>
                </a:solidFill>
              </a:rPr>
              <a:t> tin </a:t>
            </a:r>
            <a:r>
              <a:rPr lang="en-US" dirty="0" err="1" smtClean="0">
                <a:solidFill>
                  <a:srgbClr val="7030A0"/>
                </a:solidFill>
              </a:rPr>
              <a:t>từ</a:t>
            </a:r>
            <a:r>
              <a:rPr lang="en-US" dirty="0" smtClean="0">
                <a:solidFill>
                  <a:srgbClr val="7030A0"/>
                </a:solidFill>
              </a:rPr>
              <a:t> 1 </a:t>
            </a:r>
            <a:r>
              <a:rPr lang="en-US" dirty="0" err="1" smtClean="0">
                <a:solidFill>
                  <a:srgbClr val="7030A0"/>
                </a:solidFill>
              </a:rPr>
              <a:t>đến</a:t>
            </a:r>
            <a:r>
              <a:rPr lang="en-US" dirty="0" smtClean="0">
                <a:solidFill>
                  <a:srgbClr val="7030A0"/>
                </a:solidFill>
              </a:rPr>
              <a:t> 9 ở </a:t>
            </a:r>
            <a:r>
              <a:rPr lang="en-US" dirty="0" err="1" smtClean="0">
                <a:solidFill>
                  <a:srgbClr val="7030A0"/>
                </a:solidFill>
              </a:rPr>
              <a:t>dưới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với</a:t>
            </a:r>
            <a:r>
              <a:rPr lang="en-US" dirty="0" smtClean="0">
                <a:solidFill>
                  <a:srgbClr val="7030A0"/>
                </a:solidFill>
              </a:rPr>
              <a:t> 3 </a:t>
            </a:r>
            <a:r>
              <a:rPr lang="en-US" dirty="0" err="1" smtClean="0">
                <a:solidFill>
                  <a:srgbClr val="7030A0"/>
                </a:solidFill>
              </a:rPr>
              <a:t>biểu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đồ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cho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thích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hợp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8939" y="1509620"/>
            <a:ext cx="4454016" cy="3320215"/>
          </a:xfrm>
          <a:prstGeom prst="rect">
            <a:avLst/>
          </a:prstGeom>
          <a:ln/>
        </p:spPr>
      </p:pic>
      <p:pic>
        <p:nvPicPr>
          <p:cNvPr id="6" name="image2.png"/>
          <p:cNvPicPr/>
          <p:nvPr/>
        </p:nvPicPr>
        <p:blipFill rotWithShape="1">
          <a:blip r:embed="rId4"/>
          <a:srcRect l="1793"/>
          <a:stretch/>
        </p:blipFill>
        <p:spPr>
          <a:xfrm>
            <a:off x="4305299" y="1574112"/>
            <a:ext cx="4226405" cy="3206274"/>
          </a:xfrm>
          <a:prstGeom prst="rect">
            <a:avLst/>
          </a:prstGeom>
          <a:ln/>
        </p:spPr>
      </p:pic>
      <p:sp>
        <p:nvSpPr>
          <p:cNvPr id="8" name="Oval 7"/>
          <p:cNvSpPr/>
          <p:nvPr/>
        </p:nvSpPr>
        <p:spPr>
          <a:xfrm>
            <a:off x="1777367" y="141769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1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5860893" y="141769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2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84932" y="141769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3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939" y="5151420"/>
            <a:ext cx="416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1.	Lai Châu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2.	Miền Bắc	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3.	Mưa mùa thu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đông</a:t>
            </a:r>
            <a:endParaRPr lang="vi-VN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73366" y="5151420"/>
            <a:ext cx="5580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4.	Mưa mùa hè, nhiệt độ chênh lệch ít giữa các tháng, quanh năm nhiệt độ cao.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5.	Mưa mùa hè, nhiệt độ chênh lệch cao trong năm.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54358" y="5151420"/>
            <a:ext cx="28670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6.	Miền Trung</a:t>
            </a:r>
          </a:p>
          <a:p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7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.	Miền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	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8.	Đà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</a:rPr>
              <a:t>Nẵn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	</a:t>
            </a:r>
          </a:p>
          <a:p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9.	Vũng Tàu</a:t>
            </a:r>
          </a:p>
        </p:txBody>
      </p:sp>
    </p:spTree>
    <p:extLst>
      <p:ext uri="{BB962C8B-B14F-4D97-AF65-F5344CB8AC3E}">
        <p14:creationId xmlns="" xmlns:p14="http://schemas.microsoft.com/office/powerpoint/2010/main" val="38193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/>
          <p:nvPr/>
        </p:nvPicPr>
        <p:blipFill rotWithShape="1">
          <a:blip r:embed="rId2"/>
          <a:srcRect l="2102" r="6588"/>
          <a:stretch/>
        </p:blipFill>
        <p:spPr>
          <a:xfrm>
            <a:off x="8166861" y="877944"/>
            <a:ext cx="3886200" cy="3223101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186"/>
            <a:ext cx="10515600" cy="6887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LUYỆN TẬP VÀ VẬN DỤNG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8939" y="830279"/>
            <a:ext cx="4454016" cy="3320215"/>
          </a:xfrm>
          <a:prstGeom prst="rect">
            <a:avLst/>
          </a:prstGeom>
          <a:ln/>
        </p:spPr>
      </p:pic>
      <p:pic>
        <p:nvPicPr>
          <p:cNvPr id="6" name="image2.png"/>
          <p:cNvPicPr/>
          <p:nvPr/>
        </p:nvPicPr>
        <p:blipFill rotWithShape="1">
          <a:blip r:embed="rId4"/>
          <a:srcRect l="1793"/>
          <a:stretch/>
        </p:blipFill>
        <p:spPr>
          <a:xfrm>
            <a:off x="4305299" y="894771"/>
            <a:ext cx="4226405" cy="3206274"/>
          </a:xfrm>
          <a:prstGeom prst="rect">
            <a:avLst/>
          </a:prstGeom>
          <a:ln/>
        </p:spPr>
      </p:pic>
      <p:sp>
        <p:nvSpPr>
          <p:cNvPr id="8" name="Oval 7"/>
          <p:cNvSpPr/>
          <p:nvPr/>
        </p:nvSpPr>
        <p:spPr>
          <a:xfrm>
            <a:off x="1777367" y="738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1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5860893" y="738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2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84932" y="738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3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44938069"/>
              </p:ext>
            </p:extLst>
          </p:nvPr>
        </p:nvGraphicFramePr>
        <p:xfrm>
          <a:off x="211359" y="4240639"/>
          <a:ext cx="11769282" cy="25237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3834">
                  <a:extLst>
                    <a:ext uri="{9D8B030D-6E8A-4147-A177-3AD203B41FA5}">
                      <a16:colId xmlns="" xmlns:a16="http://schemas.microsoft.com/office/drawing/2014/main" val="212449437"/>
                    </a:ext>
                  </a:extLst>
                </a:gridCol>
                <a:gridCol w="4224338">
                  <a:extLst>
                    <a:ext uri="{9D8B030D-6E8A-4147-A177-3AD203B41FA5}">
                      <a16:colId xmlns="" xmlns:a16="http://schemas.microsoft.com/office/drawing/2014/main" val="4127655637"/>
                    </a:ext>
                  </a:extLst>
                </a:gridCol>
                <a:gridCol w="3721110">
                  <a:extLst>
                    <a:ext uri="{9D8B030D-6E8A-4147-A177-3AD203B41FA5}">
                      <a16:colId xmlns="" xmlns:a16="http://schemas.microsoft.com/office/drawing/2014/main" val="9268819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Lai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Châu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Đà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Nẵng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9. </a:t>
                      </a:r>
                      <a:r>
                        <a:rPr lang="vi-VN" sz="2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Vũng </a:t>
                      </a: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Tàu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94066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2.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Miền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Bắc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6.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Miền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Trung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06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7.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Miền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Nam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72911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5.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Mưa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mùa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hè</a:t>
                      </a:r>
                      <a:r>
                        <a:rPr lang="en-US" sz="2400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en-US" sz="2400" baseline="0" dirty="0" smtClean="0">
                          <a:effectLst/>
                          <a:latin typeface="+mn-lt"/>
                        </a:rPr>
                        <a:t> n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hiệt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độ chênh lệch cao trong năm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2400" dirty="0" smtClean="0">
                          <a:effectLst/>
                          <a:latin typeface="+mn-lt"/>
                        </a:rPr>
                        <a:t>3. </a:t>
                      </a:r>
                      <a:r>
                        <a:rPr lang="vi-VN" sz="2400" dirty="0" smtClean="0">
                          <a:effectLst/>
                          <a:latin typeface="+mn-lt"/>
                        </a:rPr>
                        <a:t>Mưa </a:t>
                      </a:r>
                      <a:r>
                        <a:rPr lang="vi-VN" sz="2400" dirty="0">
                          <a:effectLst/>
                          <a:latin typeface="+mn-lt"/>
                        </a:rPr>
                        <a:t>mùa thu đông</a:t>
                      </a:r>
                      <a:endParaRPr lang="en-US" sz="2400" dirty="0">
                        <a:effectLst/>
                        <a:latin typeface="+mn-lt"/>
                      </a:endParaRPr>
                    </a:p>
                    <a:p>
                      <a:pPr marL="635" indent="-190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+mn-lt"/>
                        </a:rPr>
                        <a:t> 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vi-VN" sz="2400" dirty="0" smtClean="0">
                          <a:effectLst/>
                          <a:latin typeface="+mn-lt"/>
                        </a:rPr>
                        <a:t>4.	Mưa mùa hè, nhiệt độ chênh lệch ít giữa các tháng, quanh năm nhiệt độ cao.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02632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82591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50876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VỀ NHÀ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3829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7030A0"/>
                </a:solidFill>
              </a:rPr>
              <a:t>Hoàn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thiện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nội</a:t>
            </a:r>
            <a:r>
              <a:rPr lang="en-US" dirty="0" smtClean="0">
                <a:solidFill>
                  <a:srgbClr val="7030A0"/>
                </a:solidFill>
              </a:rPr>
              <a:t> dung </a:t>
            </a:r>
            <a:r>
              <a:rPr lang="en-US" dirty="0" err="1" smtClean="0">
                <a:solidFill>
                  <a:srgbClr val="7030A0"/>
                </a:solidFill>
              </a:rPr>
              <a:t>bài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đồ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và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thực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hành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phân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tích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trạm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khí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tượng</a:t>
            </a:r>
            <a:endParaRPr lang="en-US" dirty="0" smtClean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7030A0"/>
                </a:solidFill>
              </a:rPr>
              <a:t>Tìm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hiểu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về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tên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các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sông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hồ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đầm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của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nước</a:t>
            </a:r>
            <a:r>
              <a:rPr lang="en-US" dirty="0" smtClean="0">
                <a:solidFill>
                  <a:srgbClr val="7030A0"/>
                </a:solidFill>
              </a:rPr>
              <a:t> ta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5.jpg" descr="Một đoạn Sông Hồng"/>
          <p:cNvPicPr/>
          <p:nvPr/>
        </p:nvPicPr>
        <p:blipFill rotWithShape="1">
          <a:blip r:embed="rId2"/>
          <a:srcRect r="12046"/>
          <a:stretch/>
        </p:blipFill>
        <p:spPr>
          <a:xfrm>
            <a:off x="230470" y="2955410"/>
            <a:ext cx="5870785" cy="3751033"/>
          </a:xfrm>
          <a:prstGeom prst="rect">
            <a:avLst/>
          </a:prstGeom>
          <a:ln/>
        </p:spPr>
      </p:pic>
      <p:pic>
        <p:nvPicPr>
          <p:cNvPr id="6" name="image3.jpg" descr="Sông Mê Kô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53834" y="2955409"/>
            <a:ext cx="5654345" cy="3751033"/>
          </a:xfrm>
          <a:prstGeom prst="rect">
            <a:avLst/>
          </a:prstGeom>
          <a:ln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70" y="82550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" b="49892"/>
          <a:stretch/>
        </p:blipFill>
        <p:spPr>
          <a:xfrm>
            <a:off x="5340679" y="95250"/>
            <a:ext cx="6667500" cy="1670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53762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551536" y="145044"/>
            <a:ext cx="4016833" cy="2888387"/>
          </a:xfrm>
          <a:prstGeom prst="rect">
            <a:avLst/>
          </a:prstGeom>
          <a:ln/>
        </p:spPr>
      </p:pic>
      <p:pic>
        <p:nvPicPr>
          <p:cNvPr id="7" name="image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51537" y="3429000"/>
            <a:ext cx="4147964" cy="2916621"/>
          </a:xfrm>
          <a:prstGeom prst="rect">
            <a:avLst/>
          </a:prstGeom>
          <a:ln/>
        </p:spPr>
      </p:pic>
      <p:sp>
        <p:nvSpPr>
          <p:cNvPr id="8" name="Rectangle 7"/>
          <p:cNvSpPr/>
          <p:nvPr/>
        </p:nvSpPr>
        <p:spPr>
          <a:xfrm>
            <a:off x="4551536" y="3033431"/>
            <a:ext cx="402819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</a:t>
            </a:r>
            <a:r>
              <a:rPr lang="vi-VN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: HÀ 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NỘI 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1535" y="6352073"/>
            <a:ext cx="432249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BIỂU ĐỒ </a:t>
            </a:r>
            <a:r>
              <a:rPr lang="en-US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2: </a:t>
            </a:r>
            <a:r>
              <a:rPr lang="vi-VN" sz="28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TP </a:t>
            </a:r>
            <a:r>
              <a:rPr lang="vi-VN" sz="2800" b="1" dirty="0">
                <a:solidFill>
                  <a:srgbClr val="C00000"/>
                </a:solidFill>
                <a:ea typeface="Times New Roman" panose="02020603050405020304" pitchFamily="18" charset="0"/>
              </a:rPr>
              <a:t>HỒ CHÍ MINH</a:t>
            </a:r>
            <a:endParaRPr lang="en-US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43900" y="221208"/>
            <a:ext cx="3657601" cy="2805771"/>
          </a:xfrm>
          <a:ln>
            <a:solidFill>
              <a:schemeClr val="accent1"/>
            </a:solidFill>
            <a:prstDash val="dash"/>
          </a:ln>
        </p:spPr>
        <p:txBody>
          <a:bodyPr>
            <a:noAutofit/>
          </a:bodyPr>
          <a:lstStyle/>
          <a:p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phân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hóa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theo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mùa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6,7</a:t>
            </a:r>
            <a:r>
              <a:rPr lang="en-US" sz="2400" dirty="0" smtClean="0"/>
              <a:t> </a:t>
            </a:r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cao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tháng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11,12,1 </a:t>
            </a:r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thấp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>
                <a:solidFill>
                  <a:srgbClr val="C00000"/>
                </a:solidFill>
              </a:rPr>
              <a:t>Biên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độ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nhiệt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bình</a:t>
            </a:r>
            <a:r>
              <a:rPr lang="en-US" sz="2400" dirty="0" smtClean="0"/>
              <a:t> </a:t>
            </a:r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lớn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23" y="145044"/>
            <a:ext cx="4699959" cy="667845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343900" y="3528718"/>
            <a:ext cx="3657601" cy="2805771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/>
              <a:t>Nhiệt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cao</a:t>
            </a:r>
            <a:r>
              <a:rPr lang="en-US" sz="2400" dirty="0" smtClean="0"/>
              <a:t>, </a:t>
            </a:r>
            <a:r>
              <a:rPr lang="en-US" sz="2400" dirty="0" err="1" smtClean="0">
                <a:solidFill>
                  <a:srgbClr val="C00000"/>
                </a:solidFill>
              </a:rPr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quanh</a:t>
            </a:r>
            <a:r>
              <a:rPr lang="en-US" sz="2400" dirty="0" smtClean="0"/>
              <a:t> </a:t>
            </a:r>
            <a:r>
              <a:rPr lang="en-US" sz="2400" dirty="0" err="1" smtClean="0"/>
              <a:t>năm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>
                <a:solidFill>
                  <a:srgbClr val="C00000"/>
                </a:solidFill>
              </a:rPr>
              <a:t>Biên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độ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nhiệt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bình</a:t>
            </a:r>
            <a:r>
              <a:rPr lang="en-US" sz="2400" dirty="0" smtClean="0"/>
              <a:t> </a:t>
            </a:r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nhỏ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2936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p" animBg="1"/>
      <p:bldP spid="1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9044" y="1021423"/>
            <a:ext cx="8068880" cy="5673594"/>
          </a:xfrm>
          <a:prstGeom prst="rect">
            <a:avLst/>
          </a:prstGeom>
          <a:ln/>
        </p:spPr>
      </p:pic>
      <p:sp>
        <p:nvSpPr>
          <p:cNvPr id="6" name="Rectangle 5"/>
          <p:cNvSpPr/>
          <p:nvPr/>
        </p:nvSpPr>
        <p:spPr>
          <a:xfrm>
            <a:off x="229044" y="270587"/>
            <a:ext cx="7038859" cy="101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BIỂU ĐỒ 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KẾT HỢP</a:t>
            </a:r>
          </a:p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THỂ HIỆN NHIỆT ĐỘ VÀ LƯỢNG MƯA CỦA TP HỒ CHÍ MINH</a:t>
            </a:r>
            <a:endParaRPr lang="en-US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57442" y="689337"/>
            <a:ext cx="4145018" cy="597464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400" dirty="0" smtClean="0"/>
              <a:t>Biểu đồ nhiệt độ và lượng mưa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công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cụ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hữu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hiệu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hiểu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khí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hậu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Thường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xuyên</a:t>
            </a:r>
            <a:r>
              <a:rPr lang="en-US" sz="2400" dirty="0" smtClean="0"/>
              <a:t> </a:t>
            </a:r>
            <a:r>
              <a:rPr lang="en-US" sz="2400" dirty="0" err="1" smtClean="0"/>
              <a:t>gặp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, </a:t>
            </a:r>
            <a:r>
              <a:rPr lang="en-US" sz="2400" dirty="0" err="1" smtClean="0"/>
              <a:t>nhất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môn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lí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phổ</a:t>
            </a:r>
            <a:r>
              <a:rPr lang="en-US" sz="2400" dirty="0" smtClean="0"/>
              <a:t> </a:t>
            </a:r>
            <a:r>
              <a:rPr lang="en-US" sz="2400" dirty="0" err="1" smtClean="0"/>
              <a:t>biến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cuộc</a:t>
            </a:r>
            <a:r>
              <a:rPr lang="en-US" sz="2400" dirty="0" smtClean="0"/>
              <a:t> </a:t>
            </a:r>
            <a:r>
              <a:rPr lang="en-US" sz="2400" dirty="0" err="1" smtClean="0"/>
              <a:t>sống</a:t>
            </a:r>
            <a:r>
              <a:rPr lang="en-US" sz="2400" dirty="0" smtClean="0"/>
              <a:t> </a:t>
            </a:r>
            <a:r>
              <a:rPr lang="en-US" sz="2400" dirty="0" err="1" smtClean="0"/>
              <a:t>hằng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r>
              <a:rPr lang="en-US" sz="2400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sym typeface="Wingdings" panose="05000000000000000000" pitchFamily="2" charset="2"/>
              </a:rPr>
              <a:t>Cần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biết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vẽ</a:t>
            </a:r>
            <a:r>
              <a:rPr lang="en-US" sz="2400" dirty="0" smtClean="0"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phân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tích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ym typeface="Wingdings" panose="05000000000000000000" pitchFamily="2" charset="2"/>
              </a:rPr>
              <a:t>b</a:t>
            </a:r>
            <a:r>
              <a:rPr lang="vi-VN" sz="2400" dirty="0" smtClean="0"/>
              <a:t>iểu </a:t>
            </a:r>
            <a:r>
              <a:rPr lang="vi-VN" sz="2400" dirty="0"/>
              <a:t>đồ nhiệt độ và lượng mưa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vi-VN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2589202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394"/>
          <a:stretch/>
        </p:blipFill>
        <p:spPr>
          <a:xfrm flipH="1">
            <a:off x="29833" y="0"/>
            <a:ext cx="280185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812"/>
          <a:stretch/>
        </p:blipFill>
        <p:spPr>
          <a:xfrm>
            <a:off x="9704438" y="0"/>
            <a:ext cx="256318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01644" y="5372580"/>
            <a:ext cx="12907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1 </a:t>
            </a:r>
            <a:r>
              <a:rPr lang="en-US" sz="4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tiết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Oswald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110" r="66351"/>
          <a:stretch/>
        </p:blipFill>
        <p:spPr>
          <a:xfrm>
            <a:off x="3209399" y="4795862"/>
            <a:ext cx="2192245" cy="210855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75013" y="1581562"/>
            <a:ext cx="9144000" cy="3075039"/>
          </a:xfrm>
          <a:prstGeom prst="rect">
            <a:avLst/>
          </a:prstGeom>
          <a:solidFill>
            <a:srgbClr val="114BAC">
              <a:alpha val="31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 smtClean="0">
                <a:solidFill>
                  <a:srgbClr val="C00000"/>
                </a:solidFill>
              </a:rPr>
              <a:t>Bài </a:t>
            </a:r>
            <a:r>
              <a:rPr lang="en-US" smtClean="0">
                <a:solidFill>
                  <a:srgbClr val="C00000"/>
                </a:solidFill>
              </a:rPr>
              <a:t>5</a:t>
            </a:r>
            <a:r>
              <a:rPr lang="vi-VN" smtClean="0">
                <a:solidFill>
                  <a:srgbClr val="C00000"/>
                </a:solidFill>
              </a:rPr>
              <a:t>: </a:t>
            </a:r>
            <a:r>
              <a:rPr lang="vi-VN" smtClean="0">
                <a:solidFill>
                  <a:srgbClr val="C00000"/>
                </a:solidFill>
              </a:rPr>
              <a:t>THỰC HÀNH:</a:t>
            </a:r>
            <a:br>
              <a:rPr lang="vi-VN" smtClean="0">
                <a:solidFill>
                  <a:srgbClr val="C00000"/>
                </a:solidFill>
              </a:rPr>
            </a:br>
            <a:r>
              <a:rPr lang="vi-VN" smtClean="0">
                <a:solidFill>
                  <a:srgbClr val="C00000"/>
                </a:solidFill>
              </a:rPr>
              <a:t>VẼ VÀ PHÂN TÍCH BIỂU ĐỒ KHÍ HẬU</a:t>
            </a:r>
            <a:endParaRPr lang="vi-V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41619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04" y="0"/>
            <a:ext cx="10515600" cy="79158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1.	</a:t>
            </a:r>
            <a:r>
              <a:rPr lang="en-US" dirty="0" err="1">
                <a:solidFill>
                  <a:srgbClr val="C00000"/>
                </a:solidFill>
              </a:rPr>
              <a:t>Vẽ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biểu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đồ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khí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hậu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418" y="646134"/>
            <a:ext cx="10515600" cy="649561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Bước 1</a:t>
            </a:r>
            <a:r>
              <a:rPr lang="vi-VN" dirty="0">
                <a:solidFill>
                  <a:srgbClr val="7030A0"/>
                </a:solidFill>
              </a:rPr>
              <a:t> : Phân tích bảng số liệu và xây dựng hệ trục tọa </a:t>
            </a:r>
            <a:r>
              <a:rPr lang="vi-VN" dirty="0" smtClean="0">
                <a:solidFill>
                  <a:srgbClr val="7030A0"/>
                </a:solidFill>
              </a:rPr>
              <a:t>độ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6137795"/>
              </p:ext>
            </p:extLst>
          </p:nvPr>
        </p:nvGraphicFramePr>
        <p:xfrm>
          <a:off x="236481" y="1448111"/>
          <a:ext cx="11650720" cy="1765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0885">
                  <a:extLst>
                    <a:ext uri="{9D8B030D-6E8A-4147-A177-3AD203B41FA5}">
                      <a16:colId xmlns="" xmlns:a16="http://schemas.microsoft.com/office/drawing/2014/main" val="3752445598"/>
                    </a:ext>
                  </a:extLst>
                </a:gridCol>
                <a:gridCol w="728262">
                  <a:extLst>
                    <a:ext uri="{9D8B030D-6E8A-4147-A177-3AD203B41FA5}">
                      <a16:colId xmlns="" xmlns:a16="http://schemas.microsoft.com/office/drawing/2014/main" val="4127285656"/>
                    </a:ext>
                  </a:extLst>
                </a:gridCol>
                <a:gridCol w="792071">
                  <a:extLst>
                    <a:ext uri="{9D8B030D-6E8A-4147-A177-3AD203B41FA5}">
                      <a16:colId xmlns="" xmlns:a16="http://schemas.microsoft.com/office/drawing/2014/main" val="761149586"/>
                    </a:ext>
                  </a:extLst>
                </a:gridCol>
                <a:gridCol w="792071">
                  <a:extLst>
                    <a:ext uri="{9D8B030D-6E8A-4147-A177-3AD203B41FA5}">
                      <a16:colId xmlns="" xmlns:a16="http://schemas.microsoft.com/office/drawing/2014/main" val="167916658"/>
                    </a:ext>
                  </a:extLst>
                </a:gridCol>
                <a:gridCol w="792071">
                  <a:extLst>
                    <a:ext uri="{9D8B030D-6E8A-4147-A177-3AD203B41FA5}">
                      <a16:colId xmlns="" xmlns:a16="http://schemas.microsoft.com/office/drawing/2014/main" val="2861072660"/>
                    </a:ext>
                  </a:extLst>
                </a:gridCol>
                <a:gridCol w="957760">
                  <a:extLst>
                    <a:ext uri="{9D8B030D-6E8A-4147-A177-3AD203B41FA5}">
                      <a16:colId xmlns="" xmlns:a16="http://schemas.microsoft.com/office/drawing/2014/main" val="1737948378"/>
                    </a:ext>
                  </a:extLst>
                </a:gridCol>
                <a:gridCol w="957760">
                  <a:extLst>
                    <a:ext uri="{9D8B030D-6E8A-4147-A177-3AD203B41FA5}">
                      <a16:colId xmlns="" xmlns:a16="http://schemas.microsoft.com/office/drawing/2014/main" val="4002881920"/>
                    </a:ext>
                  </a:extLst>
                </a:gridCol>
                <a:gridCol w="957760">
                  <a:extLst>
                    <a:ext uri="{9D8B030D-6E8A-4147-A177-3AD203B41FA5}">
                      <a16:colId xmlns="" xmlns:a16="http://schemas.microsoft.com/office/drawing/2014/main" val="4267976226"/>
                    </a:ext>
                  </a:extLst>
                </a:gridCol>
                <a:gridCol w="957760">
                  <a:extLst>
                    <a:ext uri="{9D8B030D-6E8A-4147-A177-3AD203B41FA5}">
                      <a16:colId xmlns="" xmlns:a16="http://schemas.microsoft.com/office/drawing/2014/main" val="1354181809"/>
                    </a:ext>
                  </a:extLst>
                </a:gridCol>
                <a:gridCol w="957760">
                  <a:extLst>
                    <a:ext uri="{9D8B030D-6E8A-4147-A177-3AD203B41FA5}">
                      <a16:colId xmlns="" xmlns:a16="http://schemas.microsoft.com/office/drawing/2014/main" val="907866709"/>
                    </a:ext>
                  </a:extLst>
                </a:gridCol>
                <a:gridCol w="957760">
                  <a:extLst>
                    <a:ext uri="{9D8B030D-6E8A-4147-A177-3AD203B41FA5}">
                      <a16:colId xmlns="" xmlns:a16="http://schemas.microsoft.com/office/drawing/2014/main" val="1169424391"/>
                    </a:ext>
                  </a:extLst>
                </a:gridCol>
                <a:gridCol w="824400">
                  <a:extLst>
                    <a:ext uri="{9D8B030D-6E8A-4147-A177-3AD203B41FA5}">
                      <a16:colId xmlns="" xmlns:a16="http://schemas.microsoft.com/office/drawing/2014/main" val="2471858034"/>
                    </a:ext>
                  </a:extLst>
                </a:gridCol>
                <a:gridCol w="824400">
                  <a:extLst>
                    <a:ext uri="{9D8B030D-6E8A-4147-A177-3AD203B41FA5}">
                      <a16:colId xmlns="" xmlns:a16="http://schemas.microsoft.com/office/drawing/2014/main" val="973176844"/>
                    </a:ext>
                  </a:extLst>
                </a:gridCol>
              </a:tblGrid>
              <a:tr h="2171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 smtClean="0">
                          <a:effectLst/>
                        </a:rPr>
                        <a:t>Tháng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11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3489828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</a:rPr>
                        <a:t>Nhiệt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u="none" strike="noStrike" dirty="0" smtClean="0">
                          <a:effectLst/>
                        </a:rPr>
                        <a:t> (</a:t>
                      </a:r>
                      <a:r>
                        <a:rPr lang="en-US" sz="1800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u="none" strike="noStrike" dirty="0" smtClean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19,7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20,9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29,2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25,1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0225552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u="none" strike="noStrike" dirty="0">
                          <a:effectLst/>
                        </a:rPr>
                        <a:t>Lượng </a:t>
                      </a:r>
                      <a:r>
                        <a:rPr lang="vi-VN" sz="1800" u="none" strike="noStrike" dirty="0" smtClean="0">
                          <a:effectLst/>
                        </a:rPr>
                        <a:t>mưa</a:t>
                      </a:r>
                      <a:r>
                        <a:rPr lang="en-US" sz="1800" u="none" strike="noStrike" dirty="0" smtClean="0">
                          <a:effectLst/>
                        </a:rPr>
                        <a:t> (mm)</a:t>
                      </a:r>
                      <a:endParaRPr lang="vi-VN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u="none" strike="noStrike">
                          <a:effectLst/>
                        </a:rPr>
                        <a:t>163,3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62,6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51,6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82,1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116,7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95,3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104,1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473,4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795,6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580,6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297,4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461123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36481" y="950959"/>
            <a:ext cx="11650720" cy="513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800" indent="254000" algn="ctr">
              <a:lnSpc>
                <a:spcPct val="127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Nhiệt độ và lượng mưa trung bình tháng của </a:t>
            </a:r>
            <a:r>
              <a:rPr lang="en-US" sz="2400" b="1" dirty="0" err="1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trạm</a:t>
            </a:r>
            <a:r>
              <a:rPr lang="en-US" sz="2400" b="1" dirty="0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en-US" sz="2400" b="1" dirty="0" err="1" smtClean="0">
                <a:solidFill>
                  <a:srgbClr val="231F20"/>
                </a:solidFill>
                <a:latin typeface="Segoe UI" panose="020B0502040204020203" pitchFamily="34" charset="0"/>
                <a:ea typeface="Segoe UI" panose="020B0502040204020203" pitchFamily="34" charset="0"/>
              </a:rPr>
              <a:t>Huế</a:t>
            </a:r>
            <a:endParaRPr lang="en-US" sz="2400" dirty="0">
              <a:solidFill>
                <a:srgbClr val="231F20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6481" y="3252483"/>
            <a:ext cx="10452540" cy="64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</a:rPr>
              <a:t>- Phân tích bảng số liệu để tìm số lớn nhất, nhỏ </a:t>
            </a:r>
            <a:r>
              <a:rPr lang="vi-VN" sz="2400" b="1" dirty="0" smtClean="0">
                <a:solidFill>
                  <a:schemeClr val="accent5">
                    <a:lumMod val="50000"/>
                  </a:schemeClr>
                </a:solidFill>
              </a:rPr>
              <a:t>nhất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11159" y="1696143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355835" y="171046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03331" y="2361648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36481" y="3749634"/>
            <a:ext cx="10515600" cy="1719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1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trục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tung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thể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hiện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nhiệt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độ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số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liệu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lớn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hơn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29,4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1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trục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tung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lượng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mưa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có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số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liệu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lớn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sym typeface="Wingdings" panose="05000000000000000000" pitchFamily="2" charset="2"/>
              </a:rPr>
              <a:t>hơn</a:t>
            </a:r>
            <a:r>
              <a:rPr lang="en-US" sz="2400" b="1" dirty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795,6</a:t>
            </a:r>
          </a:p>
          <a:p>
            <a:pPr marL="0" indent="0">
              <a:buNone/>
            </a:pP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Trục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hoành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gồm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12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mốc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thời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gian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tương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ứng</a:t>
            </a:r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 12 </a:t>
            </a:r>
            <a:r>
              <a:rPr lang="en-US" sz="2400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tháng</a:t>
            </a:r>
            <a:endParaRPr lang="en-US" sz="2400" b="1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400" b="1" dirty="0" smtClean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427780" y="2345521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6.png"/>
          <p:cNvPicPr/>
          <p:nvPr/>
        </p:nvPicPr>
        <p:blipFill rotWithShape="1">
          <a:blip r:embed="rId2"/>
          <a:srcRect t="16768"/>
          <a:stretch/>
        </p:blipFill>
        <p:spPr>
          <a:xfrm>
            <a:off x="7252138" y="3349290"/>
            <a:ext cx="3992880" cy="2582349"/>
          </a:xfrm>
          <a:prstGeom prst="rect">
            <a:avLst/>
          </a:prstGeom>
          <a:ln/>
        </p:spPr>
      </p:pic>
      <p:sp>
        <p:nvSpPr>
          <p:cNvPr id="14" name="Rectangle 13"/>
          <p:cNvSpPr/>
          <p:nvPr/>
        </p:nvSpPr>
        <p:spPr>
          <a:xfrm>
            <a:off x="7749540" y="3489000"/>
            <a:ext cx="2804160" cy="1884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67781" y="5676015"/>
            <a:ext cx="2781300" cy="305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649081" y="5517178"/>
            <a:ext cx="270380" cy="158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6481" y="5178222"/>
            <a:ext cx="11414236" cy="649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 err="1" smtClean="0">
                <a:solidFill>
                  <a:schemeClr val="accent5">
                    <a:lumMod val="50000"/>
                  </a:schemeClr>
                </a:solidFill>
              </a:rPr>
              <a:t>Lưu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</a:rPr>
              <a:t> ý:  </a:t>
            </a:r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</a:rPr>
              <a:t>- Xác định tỉ lệ, phạm vi khổ giấy phù hợp.</a:t>
            </a:r>
          </a:p>
          <a:p>
            <a:pPr marL="0" indent="0">
              <a:buNone/>
            </a:pPr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</a:rPr>
              <a:t>- Xây dựng hệ trục tọa độ hợp lý chiều cao 2 trục tung = 2/3 chiều dài trục hoành.</a:t>
            </a:r>
          </a:p>
          <a:p>
            <a:pPr marL="0" indent="0">
              <a:buNone/>
            </a:pPr>
            <a:r>
              <a:rPr lang="vi-VN" sz="2400" b="1" i="1" dirty="0">
                <a:solidFill>
                  <a:schemeClr val="accent5">
                    <a:lumMod val="50000"/>
                  </a:schemeClr>
                </a:solidFill>
              </a:rPr>
              <a:t>- Đánh số chuẩn trên trục 2 tung phải cách đều nhau (lưu ý 2 trục không liên quan nhau về số liệu).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5592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b="8725"/>
          <a:stretch/>
        </p:blipFill>
        <p:spPr>
          <a:xfrm>
            <a:off x="3601549" y="2845963"/>
            <a:ext cx="5380270" cy="37562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0904" y="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C00000"/>
                </a:solidFill>
              </a:rPr>
              <a:t>1.	Vẽ biểu đồ khí hậu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9418" y="646134"/>
            <a:ext cx="10515600" cy="64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Bước 2: Vẽ biểu đồ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518" y="1218247"/>
            <a:ext cx="3200400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Trục tung bên trái thể hiện lượng mưa - thể hiện bằng </a:t>
            </a:r>
            <a:r>
              <a:rPr lang="vi-VN" sz="3200" dirty="0" smtClean="0"/>
              <a:t>cột</a:t>
            </a:r>
            <a:r>
              <a:rPr lang="en-US" sz="3200" dirty="0" smtClean="0"/>
              <a:t>, </a:t>
            </a:r>
            <a:r>
              <a:rPr lang="en-US" sz="3200" dirty="0" err="1" smtClean="0"/>
              <a:t>đơn</a:t>
            </a:r>
            <a:r>
              <a:rPr lang="en-US" sz="3200" dirty="0" smtClean="0"/>
              <a:t> </a:t>
            </a:r>
            <a:r>
              <a:rPr lang="en-US" sz="3200" dirty="0" err="1" smtClean="0"/>
              <a:t>vị</a:t>
            </a:r>
            <a:r>
              <a:rPr lang="en-US" sz="3200" dirty="0" smtClean="0"/>
              <a:t> mm</a:t>
            </a:r>
            <a:endParaRPr lang="en-US" sz="3200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1986718" y="3280350"/>
            <a:ext cx="2223332" cy="14865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680034" y="1218247"/>
            <a:ext cx="3200400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Trục tung bên phải thể hiện nhiệt độ - thể hiện bằng đường, đơn vị </a:t>
            </a:r>
            <a:r>
              <a:rPr lang="vi-VN" sz="3200" baseline="30000" dirty="0"/>
              <a:t>o</a:t>
            </a:r>
            <a:r>
              <a:rPr lang="vi-VN" sz="3200" dirty="0"/>
              <a:t>C.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8056902" y="3280350"/>
            <a:ext cx="2223332" cy="2820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520368" y="1218247"/>
            <a:ext cx="320040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Điểm của đường phải nằm chính giữa của cột </a:t>
            </a:r>
            <a:endParaRPr lang="en-US" sz="32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378741" y="1703307"/>
            <a:ext cx="1274478" cy="267819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94922" y="4305925"/>
            <a:ext cx="12912" cy="15087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16230" y="4305925"/>
            <a:ext cx="3470687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Lưu</a:t>
            </a:r>
            <a:r>
              <a:rPr lang="en-US" sz="2400" dirty="0" smtClean="0"/>
              <a:t> ý: </a:t>
            </a:r>
            <a:r>
              <a:rPr lang="vi-VN" sz="2400" dirty="0"/>
              <a:t>Với biểu đồ kết hợp thông thường, năm đầu tiên và năm cuối cùng phải cách 2 trục tung khoảng 0,5 - 1,0 cm 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116230" y="4305925"/>
            <a:ext cx="3470687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R</a:t>
            </a:r>
            <a:r>
              <a:rPr lang="vi-VN" sz="2400" dirty="0" smtClean="0"/>
              <a:t>iêng </a:t>
            </a:r>
            <a:r>
              <a:rPr lang="vi-VN" sz="2400" dirty="0"/>
              <a:t>trường hợp nhiệt độ và lượng mưa của 12 tháng trong năm có thể liền kề 2 trục </a:t>
            </a:r>
            <a:r>
              <a:rPr lang="vi-VN" sz="2400" dirty="0" smtClean="0"/>
              <a:t>tung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748189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6966" y="2428110"/>
            <a:ext cx="6612785" cy="4360144"/>
            <a:chOff x="486967" y="2428110"/>
            <a:chExt cx="3992880" cy="2632708"/>
          </a:xfrm>
        </p:grpSpPr>
        <p:pic>
          <p:nvPicPr>
            <p:cNvPr id="59" name="image6.png"/>
            <p:cNvPicPr/>
            <p:nvPr/>
          </p:nvPicPr>
          <p:blipFill rotWithShape="1">
            <a:blip r:embed="rId2"/>
            <a:srcRect t="16768"/>
            <a:stretch/>
          </p:blipFill>
          <p:spPr>
            <a:xfrm>
              <a:off x="486967" y="2428110"/>
              <a:ext cx="3992880" cy="2582349"/>
            </a:xfrm>
            <a:prstGeom prst="rect">
              <a:avLst/>
            </a:prstGeom>
            <a:ln/>
          </p:spPr>
        </p:pic>
        <p:sp>
          <p:nvSpPr>
            <p:cNvPr id="60" name="Rectangle 59"/>
            <p:cNvSpPr/>
            <p:nvPr/>
          </p:nvSpPr>
          <p:spPr>
            <a:xfrm>
              <a:off x="989190" y="2567820"/>
              <a:ext cx="2792559" cy="1884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02610" y="4754835"/>
              <a:ext cx="2781300" cy="30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883910" y="4595998"/>
              <a:ext cx="270380" cy="158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 rot="19070505">
            <a:off x="7963670" y="80918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5" name="Straight Connector 94"/>
          <p:cNvCxnSpPr/>
          <p:nvPr/>
        </p:nvCxnSpPr>
        <p:spPr>
          <a:xfrm>
            <a:off x="1224896" y="5067300"/>
            <a:ext cx="48048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445738" y="2537419"/>
            <a:ext cx="0" cy="361255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 rot="19070505">
            <a:off x="9358191" y="80918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0" name="Straight Connector 99"/>
          <p:cNvCxnSpPr/>
          <p:nvPr/>
        </p:nvCxnSpPr>
        <p:spPr>
          <a:xfrm>
            <a:off x="1375533" y="4061006"/>
            <a:ext cx="552601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851807" y="2537419"/>
            <a:ext cx="0" cy="361255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 rot="19070505">
            <a:off x="10838144" y="80918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5" name="Straight Connector 104"/>
          <p:cNvCxnSpPr/>
          <p:nvPr/>
        </p:nvCxnSpPr>
        <p:spPr>
          <a:xfrm>
            <a:off x="1490170" y="3950447"/>
            <a:ext cx="5411379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Hộp Văn bản 2">
            <a:extLst>
              <a:ext uri="{FF2B5EF4-FFF2-40B4-BE49-F238E27FC236}">
                <a16:creationId xmlns=""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69068" y="1982969"/>
            <a:ext cx="485194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cs typeface="#9Slide03 Arima Madurai Light" panose="00000400000000000000" pitchFamily="2" charset="0"/>
              </a:rPr>
              <a:t>Xác định giá trị từng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,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vẽ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cột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thể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hiện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lượng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mưa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trước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  <a:endParaRPr lang="vi-VN" sz="2400" dirty="0">
              <a:cs typeface="#9Slide03 Arima Madurai Light" panose="00000400000000000000" pitchFamily="2" charset="0"/>
            </a:endParaRPr>
          </a:p>
        </p:txBody>
      </p:sp>
      <p:sp>
        <p:nvSpPr>
          <p:cNvPr id="110" name="Rectangle 109"/>
          <p:cNvSpPr/>
          <p:nvPr/>
        </p:nvSpPr>
        <p:spPr>
          <a:xfrm rot="19070505">
            <a:off x="6569150" y="828076"/>
            <a:ext cx="703087" cy="7030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34051069"/>
              </p:ext>
            </p:extLst>
          </p:nvPr>
        </p:nvGraphicFramePr>
        <p:xfrm>
          <a:off x="274937" y="300150"/>
          <a:ext cx="11650720" cy="1765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0885">
                  <a:extLst>
                    <a:ext uri="{9D8B030D-6E8A-4147-A177-3AD203B41FA5}">
                      <a16:colId xmlns="" xmlns:a16="http://schemas.microsoft.com/office/drawing/2014/main" val="3752445598"/>
                    </a:ext>
                  </a:extLst>
                </a:gridCol>
                <a:gridCol w="728262">
                  <a:extLst>
                    <a:ext uri="{9D8B030D-6E8A-4147-A177-3AD203B41FA5}">
                      <a16:colId xmlns="" xmlns:a16="http://schemas.microsoft.com/office/drawing/2014/main" val="4127285656"/>
                    </a:ext>
                  </a:extLst>
                </a:gridCol>
                <a:gridCol w="792071">
                  <a:extLst>
                    <a:ext uri="{9D8B030D-6E8A-4147-A177-3AD203B41FA5}">
                      <a16:colId xmlns="" xmlns:a16="http://schemas.microsoft.com/office/drawing/2014/main" val="761149586"/>
                    </a:ext>
                  </a:extLst>
                </a:gridCol>
                <a:gridCol w="792071">
                  <a:extLst>
                    <a:ext uri="{9D8B030D-6E8A-4147-A177-3AD203B41FA5}">
                      <a16:colId xmlns="" xmlns:a16="http://schemas.microsoft.com/office/drawing/2014/main" val="167916658"/>
                    </a:ext>
                  </a:extLst>
                </a:gridCol>
                <a:gridCol w="792071">
                  <a:extLst>
                    <a:ext uri="{9D8B030D-6E8A-4147-A177-3AD203B41FA5}">
                      <a16:colId xmlns="" xmlns:a16="http://schemas.microsoft.com/office/drawing/2014/main" val="2861072660"/>
                    </a:ext>
                  </a:extLst>
                </a:gridCol>
                <a:gridCol w="957760">
                  <a:extLst>
                    <a:ext uri="{9D8B030D-6E8A-4147-A177-3AD203B41FA5}">
                      <a16:colId xmlns="" xmlns:a16="http://schemas.microsoft.com/office/drawing/2014/main" val="1737948378"/>
                    </a:ext>
                  </a:extLst>
                </a:gridCol>
                <a:gridCol w="957760">
                  <a:extLst>
                    <a:ext uri="{9D8B030D-6E8A-4147-A177-3AD203B41FA5}">
                      <a16:colId xmlns="" xmlns:a16="http://schemas.microsoft.com/office/drawing/2014/main" val="4002881920"/>
                    </a:ext>
                  </a:extLst>
                </a:gridCol>
                <a:gridCol w="957760">
                  <a:extLst>
                    <a:ext uri="{9D8B030D-6E8A-4147-A177-3AD203B41FA5}">
                      <a16:colId xmlns="" xmlns:a16="http://schemas.microsoft.com/office/drawing/2014/main" val="4267976226"/>
                    </a:ext>
                  </a:extLst>
                </a:gridCol>
                <a:gridCol w="957760">
                  <a:extLst>
                    <a:ext uri="{9D8B030D-6E8A-4147-A177-3AD203B41FA5}">
                      <a16:colId xmlns="" xmlns:a16="http://schemas.microsoft.com/office/drawing/2014/main" val="1354181809"/>
                    </a:ext>
                  </a:extLst>
                </a:gridCol>
                <a:gridCol w="957760">
                  <a:extLst>
                    <a:ext uri="{9D8B030D-6E8A-4147-A177-3AD203B41FA5}">
                      <a16:colId xmlns="" xmlns:a16="http://schemas.microsoft.com/office/drawing/2014/main" val="907866709"/>
                    </a:ext>
                  </a:extLst>
                </a:gridCol>
                <a:gridCol w="957760">
                  <a:extLst>
                    <a:ext uri="{9D8B030D-6E8A-4147-A177-3AD203B41FA5}">
                      <a16:colId xmlns="" xmlns:a16="http://schemas.microsoft.com/office/drawing/2014/main" val="1169424391"/>
                    </a:ext>
                  </a:extLst>
                </a:gridCol>
                <a:gridCol w="824400">
                  <a:extLst>
                    <a:ext uri="{9D8B030D-6E8A-4147-A177-3AD203B41FA5}">
                      <a16:colId xmlns="" xmlns:a16="http://schemas.microsoft.com/office/drawing/2014/main" val="2471858034"/>
                    </a:ext>
                  </a:extLst>
                </a:gridCol>
                <a:gridCol w="824400">
                  <a:extLst>
                    <a:ext uri="{9D8B030D-6E8A-4147-A177-3AD203B41FA5}">
                      <a16:colId xmlns="" xmlns:a16="http://schemas.microsoft.com/office/drawing/2014/main" val="973176844"/>
                    </a:ext>
                  </a:extLst>
                </a:gridCol>
              </a:tblGrid>
              <a:tr h="2171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 smtClean="0">
                          <a:effectLst/>
                        </a:rPr>
                        <a:t>Tháng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11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3489828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</a:rPr>
                        <a:t>Nhiệt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độ</a:t>
                      </a:r>
                      <a:r>
                        <a:rPr lang="en-US" sz="1800" u="none" strike="noStrike" dirty="0" smtClean="0">
                          <a:effectLst/>
                        </a:rPr>
                        <a:t> (</a:t>
                      </a:r>
                      <a:r>
                        <a:rPr lang="en-US" sz="1800" u="none" strike="noStrike" baseline="30000" dirty="0" err="1" smtClean="0">
                          <a:effectLst/>
                        </a:rPr>
                        <a:t>o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C</a:t>
                      </a:r>
                      <a:r>
                        <a:rPr lang="en-US" sz="1800" u="none" strike="noStrike" dirty="0" smtClean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19,7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20,9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29,2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28,8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25,1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23,2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20,8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0225552"/>
                  </a:ext>
                </a:extLst>
              </a:tr>
              <a:tr h="322915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1800" u="none" strike="noStrike" dirty="0">
                          <a:effectLst/>
                        </a:rPr>
                        <a:t>Lượng </a:t>
                      </a:r>
                      <a:r>
                        <a:rPr lang="vi-VN" sz="1800" u="none" strike="noStrike" dirty="0" smtClean="0">
                          <a:effectLst/>
                        </a:rPr>
                        <a:t>mưa</a:t>
                      </a:r>
                      <a:r>
                        <a:rPr lang="en-US" sz="1800" u="none" strike="noStrike" dirty="0" smtClean="0">
                          <a:effectLst/>
                        </a:rPr>
                        <a:t> (mm)</a:t>
                      </a:r>
                      <a:endParaRPr lang="vi-VN" sz="1800" b="0" i="0" u="none" strike="noStrike" dirty="0">
                        <a:solidFill>
                          <a:srgbClr val="000000"/>
                        </a:solidFill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1143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2400" u="none" strike="noStrike">
                          <a:effectLst/>
                        </a:rPr>
                        <a:t>163,3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62,6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51,6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82,1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116,7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95,3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104,1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473,4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795,6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580,6</a:t>
                      </a:r>
                      <a:endParaRPr lang="en-US" sz="2400" b="0" i="0" u="none" strike="noStrike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297,4</a:t>
                      </a:r>
                      <a:endParaRPr lang="en-US" sz="2400" b="0" i="0" u="none" strike="noStrike" dirty="0">
                        <a:effectLst/>
                        <a:latin typeface="#9Slide03 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4611237"/>
                  </a:ext>
                </a:extLst>
              </a:tr>
            </a:tbl>
          </a:graphicData>
        </a:graphic>
      </p:graphicFrame>
      <p:sp>
        <p:nvSpPr>
          <p:cNvPr id="56" name="Oval 55"/>
          <p:cNvSpPr/>
          <p:nvPr/>
        </p:nvSpPr>
        <p:spPr>
          <a:xfrm>
            <a:off x="1418499" y="1170778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75533" y="5067299"/>
            <a:ext cx="198202" cy="7258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159478" y="1170778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1224896" y="5534024"/>
            <a:ext cx="93458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752706" y="5534024"/>
            <a:ext cx="198202" cy="25914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Hộp Văn bản 2">
            <a:extLst>
              <a:ext uri="{FF2B5EF4-FFF2-40B4-BE49-F238E27FC236}">
                <a16:creationId xmlns=""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80174" y="2884646"/>
            <a:ext cx="48948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Vẽ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hết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cột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tương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ứng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rồi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mới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chuyển</a:t>
            </a:r>
            <a:r>
              <a:rPr lang="en-US" sz="2400" dirty="0" smtClean="0">
                <a:cs typeface="#9Slide03 Arima Madurai Light" panose="00000400000000000000" pitchFamily="2" charset="0"/>
              </a:rPr>
              <a:t> sang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vẽ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đường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nhiệt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độ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</a:p>
        </p:txBody>
      </p:sp>
      <p:sp>
        <p:nvSpPr>
          <p:cNvPr id="8" name="Oval 7"/>
          <p:cNvSpPr/>
          <p:nvPr/>
        </p:nvSpPr>
        <p:spPr>
          <a:xfrm>
            <a:off x="1402168" y="3971925"/>
            <a:ext cx="120115" cy="120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1802394" y="3889420"/>
            <a:ext cx="120115" cy="1201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Hộp Văn bản 2">
            <a:extLst>
              <a:ext uri="{FF2B5EF4-FFF2-40B4-BE49-F238E27FC236}">
                <a16:creationId xmlns=""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69068" y="4688000"/>
            <a:ext cx="489487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điểm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thể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hiện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nhiệt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độ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của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từng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,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nhớ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đúng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vị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trí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trục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tung</a:t>
            </a:r>
            <a:r>
              <a:rPr lang="en-US" sz="2400" dirty="0" smtClean="0">
                <a:cs typeface="#9Slide03 Arima Madurai Light" panose="00000400000000000000" pitchFamily="2" charset="0"/>
              </a:rPr>
              <a:t>,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trục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hoành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  <a:endParaRPr lang="vi-VN" sz="2400" dirty="0">
              <a:cs typeface="#9Slide03 Arima Madurai Light" panose="00000400000000000000" pitchFamily="2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504693" y="3941145"/>
            <a:ext cx="315291" cy="825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Hộp Văn bản 2">
            <a:extLst>
              <a:ext uri="{FF2B5EF4-FFF2-40B4-BE49-F238E27FC236}">
                <a16:creationId xmlns=""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80174" y="3786323"/>
            <a:ext cx="48948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Xóa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hết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đường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độ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cao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của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cột</a:t>
            </a:r>
            <a:r>
              <a:rPr lang="en-US" sz="2400" dirty="0" smtClean="0">
                <a:cs typeface="#9Slide03 Arima Madurai Light" panose="00000400000000000000" pitchFamily="2" charset="0"/>
              </a:rPr>
              <a:t>. </a:t>
            </a:r>
          </a:p>
        </p:txBody>
      </p:sp>
      <p:sp>
        <p:nvSpPr>
          <p:cNvPr id="119" name="Hộp Văn bản 2">
            <a:extLst>
              <a:ext uri="{FF2B5EF4-FFF2-40B4-BE49-F238E27FC236}">
                <a16:creationId xmlns="" xmlns:a16="http://schemas.microsoft.com/office/drawing/2014/main" id="{DE3B1197-7622-4B10-B1AC-B0D97C28982E}"/>
              </a:ext>
            </a:extLst>
          </p:cNvPr>
          <p:cNvSpPr txBox="1"/>
          <p:nvPr/>
        </p:nvSpPr>
        <p:spPr>
          <a:xfrm>
            <a:off x="6969068" y="5959010"/>
            <a:ext cx="48948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#9Slide03 Arima Madurai Light" panose="00000400000000000000" pitchFamily="2" charset="0"/>
              </a:rPr>
              <a:t>Sau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khi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xác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định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được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điểm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tương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ứng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với</a:t>
            </a:r>
            <a:r>
              <a:rPr lang="en-US" sz="2400" dirty="0" smtClean="0">
                <a:cs typeface="#9Slide03 Arima Madurai Light" panose="00000400000000000000" pitchFamily="2" charset="0"/>
              </a:rPr>
              <a:t> 12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tháng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thì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nối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để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hoàn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thành</a:t>
            </a:r>
            <a:r>
              <a:rPr lang="en-US" sz="2400" dirty="0" smtClean="0">
                <a:cs typeface="#9Slide03 Arima Madurai Light" panose="00000400000000000000" pitchFamily="2" charset="0"/>
              </a:rPr>
              <a:t> </a:t>
            </a:r>
            <a:r>
              <a:rPr lang="en-US" sz="2400" dirty="0" err="1" smtClean="0">
                <a:cs typeface="#9Slide03 Arima Madurai Light" panose="00000400000000000000" pitchFamily="2" charset="0"/>
              </a:rPr>
              <a:t>đường</a:t>
            </a:r>
            <a:endParaRPr lang="vi-VN" sz="2400" dirty="0">
              <a:cs typeface="#9Slide03 Arima Madurai Light" panose="00000400000000000000" pitchFamily="2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436008" y="504596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2124924" y="492350"/>
            <a:ext cx="740979" cy="74097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3"/>
          <a:srcRect b="8725"/>
          <a:stretch/>
        </p:blipFill>
        <p:spPr>
          <a:xfrm>
            <a:off x="691557" y="2192519"/>
            <a:ext cx="6087783" cy="42501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6494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56" grpId="0" animBg="1"/>
      <p:bldP spid="3" grpId="0" animBg="1"/>
      <p:bldP spid="67" grpId="0" animBg="1"/>
      <p:bldP spid="71" grpId="0" animBg="1"/>
      <p:bldP spid="114" grpId="0" animBg="1"/>
      <p:bldP spid="8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548" y="791585"/>
            <a:ext cx="6949961" cy="5392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0904" y="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1.	</a:t>
            </a:r>
            <a:r>
              <a:rPr lang="en-US" dirty="0" err="1" smtClean="0">
                <a:solidFill>
                  <a:srgbClr val="C00000"/>
                </a:solidFill>
              </a:rPr>
              <a:t>Vẽ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biểu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đồ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khí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hậu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9418" y="646134"/>
            <a:ext cx="10515600" cy="649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Bước 3: Hoàn thiện biểu đồ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518" y="1218247"/>
            <a:ext cx="346158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Ghi đầy đủ số liệu cho </a:t>
            </a:r>
            <a:r>
              <a:rPr lang="en-US" sz="3200" dirty="0" smtClean="0"/>
              <a:t>c</a:t>
            </a:r>
            <a:r>
              <a:rPr lang="vi-VN" sz="3200" dirty="0" smtClean="0"/>
              <a:t>ột </a:t>
            </a:r>
            <a:r>
              <a:rPr lang="vi-VN" sz="3200" dirty="0"/>
              <a:t>và đường.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45152" y="2249298"/>
            <a:ext cx="3525025" cy="53882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6518" y="2532039"/>
            <a:ext cx="346158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/>
              <a:t>- Hoàn chỉnh bảng chú giải và tên biểu đồ.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2117309" y="4101699"/>
            <a:ext cx="4759741" cy="17657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33455" y="1167046"/>
            <a:ext cx="5853245" cy="293465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86163" y="4261109"/>
            <a:ext cx="346193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Lưu</a:t>
            </a:r>
            <a:r>
              <a:rPr lang="en-US" sz="2400" dirty="0" smtClean="0"/>
              <a:t> ý: </a:t>
            </a:r>
          </a:p>
          <a:p>
            <a:r>
              <a:rPr lang="vi-VN" sz="2400" dirty="0" smtClean="0"/>
              <a:t>- </a:t>
            </a:r>
            <a:r>
              <a:rPr lang="vi-VN" sz="2400" dirty="0"/>
              <a:t>Khoảng cách các tháng thật chính xác.</a:t>
            </a:r>
          </a:p>
          <a:p>
            <a:r>
              <a:rPr lang="vi-VN" sz="2400" dirty="0"/>
              <a:t>- Không dùng các nét đứt để nối sang trục tung (gây rườm rà, đường và cột sẽ bị cắt).</a:t>
            </a:r>
            <a:endParaRPr lang="vi-VN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3400348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90904" y="78830"/>
            <a:ext cx="10515600" cy="791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2. PHÂN </a:t>
            </a:r>
            <a:r>
              <a:rPr lang="en-US" dirty="0">
                <a:solidFill>
                  <a:srgbClr val="C00000"/>
                </a:solidFill>
              </a:rPr>
              <a:t>TÍCH BIỂU ĐỒ KHÍ HẬU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076" y="927215"/>
            <a:ext cx="1151636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Phân </a:t>
            </a:r>
            <a:r>
              <a:rPr lang="vi-VN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tích biểu đồ khí hậu của trạm khí tượng </a:t>
            </a:r>
            <a:r>
              <a:rPr lang="vi-VN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gợi </a:t>
            </a:r>
            <a:r>
              <a:rPr lang="vi-VN" sz="2800" b="1" dirty="0">
                <a:solidFill>
                  <a:srgbClr val="7030A0"/>
                </a:solidFill>
                <a:ea typeface="Times New Roman" panose="02020603050405020304" pitchFamily="18" charset="0"/>
              </a:rPr>
              <a:t>ý dưới </a:t>
            </a:r>
            <a:r>
              <a:rPr lang="vi-VN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đây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80406005"/>
              </p:ext>
            </p:extLst>
          </p:nvPr>
        </p:nvGraphicFramePr>
        <p:xfrm>
          <a:off x="331075" y="1571868"/>
          <a:ext cx="6022427" cy="6339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22427">
                  <a:extLst>
                    <a:ext uri="{9D8B030D-6E8A-4147-A177-3AD203B41FA5}">
                      <a16:colId xmlns="" xmlns:a16="http://schemas.microsoft.com/office/drawing/2014/main" val="819540870"/>
                    </a:ext>
                  </a:extLst>
                </a:gridCol>
              </a:tblGrid>
              <a:tr h="5081180">
                <a:tc>
                  <a:txBody>
                    <a:bodyPr/>
                    <a:lstStyle/>
                    <a:p>
                      <a:pPr lvl="0"/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Nhiệt độ (°C)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Nhiệt độ tháng cao nhất: ………… tháng …………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Nhiệt độ tháng thấp nhất: ………….tháng …………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Biên độ nhiệt năm = ……..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Nhiệt độ trung bình năm = ………….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	Lượng mưa (mm)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Lượng mưa tháng cao nhất: …….. tháng …….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Lượng mưa tháng thấp nhất: ……….. tháng …………..</a:t>
                      </a:r>
                      <a:endParaRPr lang="en-US" sz="2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vi-VN" sz="2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Thời gian mùa mưa (Thời gian có 3 tháng liên tục có lượng mưa trên 100mm): từ tháng …………. đến tháng …………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76827015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03" y="1606059"/>
            <a:ext cx="5838498" cy="5015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4" y="364403"/>
            <a:ext cx="1749704" cy="10120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445" y="90365"/>
            <a:ext cx="174997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indent="-1905" algn="ctr">
              <a:lnSpc>
                <a:spcPct val="115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Cặp</a:t>
            </a:r>
            <a:r>
              <a:rPr lang="en-US" sz="2800" b="1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ea typeface="Times New Roman" panose="02020603050405020304" pitchFamily="18" charset="0"/>
              </a:rPr>
              <a:t>đôi</a:t>
            </a:r>
            <a:endParaRPr lang="en-US" sz="2400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5 phú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226436" y="138010"/>
            <a:ext cx="1744713" cy="9814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382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1058</Words>
  <Application>Microsoft Office PowerPoint</Application>
  <PresentationFormat>Custom</PresentationFormat>
  <Paragraphs>328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Mở đầu </vt:lpstr>
      <vt:lpstr>Slide 2</vt:lpstr>
      <vt:lpstr>Slide 3</vt:lpstr>
      <vt:lpstr>Slide 4</vt:lpstr>
      <vt:lpstr>1. Vẽ biểu đồ khí hậu</vt:lpstr>
      <vt:lpstr>Slide 6</vt:lpstr>
      <vt:lpstr>Slide 7</vt:lpstr>
      <vt:lpstr>Slide 8</vt:lpstr>
      <vt:lpstr>Slide 9</vt:lpstr>
      <vt:lpstr>Slide 10</vt:lpstr>
      <vt:lpstr>Slide 11</vt:lpstr>
      <vt:lpstr>Slide 12</vt:lpstr>
      <vt:lpstr>LUYỆN TẬP VÀ VẬN DỤNG </vt:lpstr>
      <vt:lpstr>LUYỆN TẬP VÀ VẬN DỤNG </vt:lpstr>
      <vt:lpstr>VỀ NHÀ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91</cp:revision>
  <dcterms:created xsi:type="dcterms:W3CDTF">2023-04-04T13:55:41Z</dcterms:created>
  <dcterms:modified xsi:type="dcterms:W3CDTF">2023-11-21T02:06:37Z</dcterms:modified>
</cp:coreProperties>
</file>