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1" r:id="rId2"/>
    <p:sldId id="277" r:id="rId3"/>
    <p:sldId id="263" r:id="rId4"/>
    <p:sldId id="290" r:id="rId5"/>
    <p:sldId id="292" r:id="rId6"/>
    <p:sldId id="293" r:id="rId7"/>
    <p:sldId id="278" r:id="rId8"/>
    <p:sldId id="294" r:id="rId9"/>
    <p:sldId id="285" r:id="rId10"/>
    <p:sldId id="297" r:id="rId11"/>
    <p:sldId id="279" r:id="rId12"/>
    <p:sldId id="270" r:id="rId13"/>
    <p:sldId id="298" r:id="rId14"/>
    <p:sldId id="280" r:id="rId15"/>
    <p:sldId id="281" r:id="rId16"/>
    <p:sldId id="299" r:id="rId17"/>
    <p:sldId id="300" r:id="rId18"/>
    <p:sldId id="289" r:id="rId19"/>
    <p:sldId id="301" r:id="rId20"/>
    <p:sldId id="302" r:id="rId21"/>
  </p:sldIdLst>
  <p:sldSz cx="17373600" cy="10058400"/>
  <p:notesSz cx="6858000" cy="9144000"/>
  <p:defaultTextStyle>
    <a:defPPr>
      <a:defRPr lang="en-US"/>
    </a:defPPr>
    <a:lvl1pPr marL="0" algn="l" defTabSz="141418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707092" algn="l" defTabSz="141418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1414185" algn="l" defTabSz="141418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2121277" algn="l" defTabSz="141418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2828369" algn="l" defTabSz="141418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3535463" algn="l" defTabSz="141418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4242555" algn="l" defTabSz="141418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4949647" algn="l" defTabSz="141418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5656740" algn="l" defTabSz="141418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168">
          <p15:clr>
            <a:srgbClr val="A4A3A4"/>
          </p15:clr>
        </p15:guide>
        <p15:guide id="4" pos="54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E9CCD"/>
    <a:srgbClr val="CA42C0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480" y="45"/>
      </p:cViewPr>
      <p:guideLst>
        <p:guide orient="horz" pos="2160"/>
        <p:guide pos="2880"/>
        <p:guide orient="horz" pos="3168"/>
        <p:guide pos="54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DA4C9-075D-400C-9789-0D789E5BD4D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3588" y="1143000"/>
            <a:ext cx="53308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7641E-6E07-41C0-BF56-51B206B59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7641E-6E07-41C0-BF56-51B206B59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08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020" y="3124626"/>
            <a:ext cx="14767560" cy="2156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6040" y="5699760"/>
            <a:ext cx="1216152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07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14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2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28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35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4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49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656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95860" y="402805"/>
            <a:ext cx="3909060" cy="85822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80" y="402805"/>
            <a:ext cx="11437620" cy="85822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395" y="6463453"/>
            <a:ext cx="14767560" cy="1997710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395" y="4263182"/>
            <a:ext cx="14767560" cy="2200274"/>
          </a:xfrm>
        </p:spPr>
        <p:txBody>
          <a:bodyPr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70709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1418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2127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8283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53546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24255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9496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6567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80" y="2346963"/>
            <a:ext cx="7673340" cy="6638078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31580" y="2346963"/>
            <a:ext cx="7673340" cy="6638078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81" y="2251500"/>
            <a:ext cx="7676357" cy="938317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7092" indent="0">
              <a:buNone/>
              <a:defRPr sz="3100" b="1"/>
            </a:lvl2pPr>
            <a:lvl3pPr marL="1414185" indent="0">
              <a:buNone/>
              <a:defRPr sz="2800" b="1"/>
            </a:lvl3pPr>
            <a:lvl4pPr marL="2121277" indent="0">
              <a:buNone/>
              <a:defRPr sz="2500" b="1"/>
            </a:lvl4pPr>
            <a:lvl5pPr marL="2828369" indent="0">
              <a:buNone/>
              <a:defRPr sz="2500" b="1"/>
            </a:lvl5pPr>
            <a:lvl6pPr marL="3535463" indent="0">
              <a:buNone/>
              <a:defRPr sz="2500" b="1"/>
            </a:lvl6pPr>
            <a:lvl7pPr marL="4242555" indent="0">
              <a:buNone/>
              <a:defRPr sz="2500" b="1"/>
            </a:lvl7pPr>
            <a:lvl8pPr marL="4949647" indent="0">
              <a:buNone/>
              <a:defRPr sz="2500" b="1"/>
            </a:lvl8pPr>
            <a:lvl9pPr marL="565674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681" y="3189817"/>
            <a:ext cx="7676357" cy="5795223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25550" y="2251500"/>
            <a:ext cx="7679373" cy="938317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7092" indent="0">
              <a:buNone/>
              <a:defRPr sz="3100" b="1"/>
            </a:lvl2pPr>
            <a:lvl3pPr marL="1414185" indent="0">
              <a:buNone/>
              <a:defRPr sz="2800" b="1"/>
            </a:lvl3pPr>
            <a:lvl4pPr marL="2121277" indent="0">
              <a:buNone/>
              <a:defRPr sz="2500" b="1"/>
            </a:lvl4pPr>
            <a:lvl5pPr marL="2828369" indent="0">
              <a:buNone/>
              <a:defRPr sz="2500" b="1"/>
            </a:lvl5pPr>
            <a:lvl6pPr marL="3535463" indent="0">
              <a:buNone/>
              <a:defRPr sz="2500" b="1"/>
            </a:lvl6pPr>
            <a:lvl7pPr marL="4242555" indent="0">
              <a:buNone/>
              <a:defRPr sz="2500" b="1"/>
            </a:lvl7pPr>
            <a:lvl8pPr marL="4949647" indent="0">
              <a:buNone/>
              <a:defRPr sz="2500" b="1"/>
            </a:lvl8pPr>
            <a:lvl9pPr marL="565674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25550" y="3189817"/>
            <a:ext cx="7679373" cy="5795223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3" y="400473"/>
            <a:ext cx="5715795" cy="170434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2597" y="400476"/>
            <a:ext cx="9712325" cy="8584566"/>
          </a:xfrm>
        </p:spPr>
        <p:txBody>
          <a:bodyPr/>
          <a:lstStyle>
            <a:lvl1pPr>
              <a:defRPr sz="4900"/>
            </a:lvl1pPr>
            <a:lvl2pPr>
              <a:defRPr sz="4300"/>
            </a:lvl2pPr>
            <a:lvl3pPr>
              <a:defRPr sz="37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683" y="2104816"/>
            <a:ext cx="5715795" cy="6880226"/>
          </a:xfrm>
        </p:spPr>
        <p:txBody>
          <a:bodyPr/>
          <a:lstStyle>
            <a:lvl1pPr marL="0" indent="0">
              <a:buNone/>
              <a:defRPr sz="2100"/>
            </a:lvl1pPr>
            <a:lvl2pPr marL="707092" indent="0">
              <a:buNone/>
              <a:defRPr sz="1900"/>
            </a:lvl2pPr>
            <a:lvl3pPr marL="1414185" indent="0">
              <a:buNone/>
              <a:defRPr sz="1600"/>
            </a:lvl3pPr>
            <a:lvl4pPr marL="2121277" indent="0">
              <a:buNone/>
              <a:defRPr sz="1400"/>
            </a:lvl4pPr>
            <a:lvl5pPr marL="2828369" indent="0">
              <a:buNone/>
              <a:defRPr sz="1400"/>
            </a:lvl5pPr>
            <a:lvl6pPr marL="3535463" indent="0">
              <a:buNone/>
              <a:defRPr sz="1400"/>
            </a:lvl6pPr>
            <a:lvl7pPr marL="4242555" indent="0">
              <a:buNone/>
              <a:defRPr sz="1400"/>
            </a:lvl7pPr>
            <a:lvl8pPr marL="4949647" indent="0">
              <a:buNone/>
              <a:defRPr sz="1400"/>
            </a:lvl8pPr>
            <a:lvl9pPr marL="56567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5347" y="7040881"/>
            <a:ext cx="10424160" cy="831216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5347" y="898737"/>
            <a:ext cx="10424160" cy="6035040"/>
          </a:xfrm>
        </p:spPr>
        <p:txBody>
          <a:bodyPr/>
          <a:lstStyle>
            <a:lvl1pPr marL="0" indent="0">
              <a:buNone/>
              <a:defRPr sz="4900"/>
            </a:lvl1pPr>
            <a:lvl2pPr marL="707092" indent="0">
              <a:buNone/>
              <a:defRPr sz="4300"/>
            </a:lvl2pPr>
            <a:lvl3pPr marL="1414185" indent="0">
              <a:buNone/>
              <a:defRPr sz="3700"/>
            </a:lvl3pPr>
            <a:lvl4pPr marL="2121277" indent="0">
              <a:buNone/>
              <a:defRPr sz="3100"/>
            </a:lvl4pPr>
            <a:lvl5pPr marL="2828369" indent="0">
              <a:buNone/>
              <a:defRPr sz="3100"/>
            </a:lvl5pPr>
            <a:lvl6pPr marL="3535463" indent="0">
              <a:buNone/>
              <a:defRPr sz="3100"/>
            </a:lvl6pPr>
            <a:lvl7pPr marL="4242555" indent="0">
              <a:buNone/>
              <a:defRPr sz="3100"/>
            </a:lvl7pPr>
            <a:lvl8pPr marL="4949647" indent="0">
              <a:buNone/>
              <a:defRPr sz="3100"/>
            </a:lvl8pPr>
            <a:lvl9pPr marL="5656740" indent="0">
              <a:buNone/>
              <a:defRPr sz="3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5347" y="7872097"/>
            <a:ext cx="10424160" cy="1180464"/>
          </a:xfrm>
        </p:spPr>
        <p:txBody>
          <a:bodyPr/>
          <a:lstStyle>
            <a:lvl1pPr marL="0" indent="0">
              <a:buNone/>
              <a:defRPr sz="2100"/>
            </a:lvl1pPr>
            <a:lvl2pPr marL="707092" indent="0">
              <a:buNone/>
              <a:defRPr sz="1900"/>
            </a:lvl2pPr>
            <a:lvl3pPr marL="1414185" indent="0">
              <a:buNone/>
              <a:defRPr sz="1600"/>
            </a:lvl3pPr>
            <a:lvl4pPr marL="2121277" indent="0">
              <a:buNone/>
              <a:defRPr sz="1400"/>
            </a:lvl4pPr>
            <a:lvl5pPr marL="2828369" indent="0">
              <a:buNone/>
              <a:defRPr sz="1400"/>
            </a:lvl5pPr>
            <a:lvl6pPr marL="3535463" indent="0">
              <a:buNone/>
              <a:defRPr sz="1400"/>
            </a:lvl6pPr>
            <a:lvl7pPr marL="4242555" indent="0">
              <a:buNone/>
              <a:defRPr sz="1400"/>
            </a:lvl7pPr>
            <a:lvl8pPr marL="4949647" indent="0">
              <a:buNone/>
              <a:defRPr sz="1400"/>
            </a:lvl8pPr>
            <a:lvl9pPr marL="56567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8680" y="402803"/>
            <a:ext cx="15636240" cy="1676400"/>
          </a:xfrm>
          <a:prstGeom prst="rect">
            <a:avLst/>
          </a:prstGeom>
        </p:spPr>
        <p:txBody>
          <a:bodyPr vert="horz" lIns="141418" tIns="70710" rIns="141418" bIns="7071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80" y="2346963"/>
            <a:ext cx="15636240" cy="6638078"/>
          </a:xfrm>
          <a:prstGeom prst="rect">
            <a:avLst/>
          </a:prstGeom>
        </p:spPr>
        <p:txBody>
          <a:bodyPr vert="horz" lIns="141418" tIns="70710" rIns="141418" bIns="7071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80" y="9322649"/>
            <a:ext cx="4053840" cy="535517"/>
          </a:xfrm>
          <a:prstGeom prst="rect">
            <a:avLst/>
          </a:prstGeom>
        </p:spPr>
        <p:txBody>
          <a:bodyPr vert="horz" lIns="141418" tIns="70710" rIns="141418" bIns="70710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35980" y="9322649"/>
            <a:ext cx="5501640" cy="535517"/>
          </a:xfrm>
          <a:prstGeom prst="rect">
            <a:avLst/>
          </a:prstGeom>
        </p:spPr>
        <p:txBody>
          <a:bodyPr vert="horz" lIns="141418" tIns="70710" rIns="141418" bIns="70710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1080" y="9322649"/>
            <a:ext cx="4053840" cy="535517"/>
          </a:xfrm>
          <a:prstGeom prst="rect">
            <a:avLst/>
          </a:prstGeom>
        </p:spPr>
        <p:txBody>
          <a:bodyPr vert="horz" lIns="141418" tIns="70710" rIns="141418" bIns="70710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14185" rtl="0" eaLnBrk="1" latinLnBrk="0" hangingPunct="1"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0320" indent="-530320" algn="l" defTabSz="1414185" rtl="0" eaLnBrk="1" latinLnBrk="0" hangingPunct="1">
        <a:spcBef>
          <a:spcPct val="20000"/>
        </a:spcBef>
        <a:buFont typeface="Arial" pitchFamily="34" charset="0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1pPr>
      <a:lvl2pPr marL="1149025" indent="-441932" algn="l" defTabSz="1414185" rtl="0" eaLnBrk="1" latinLnBrk="0" hangingPunct="1">
        <a:spcBef>
          <a:spcPct val="20000"/>
        </a:spcBef>
        <a:buFont typeface="Arial" pitchFamily="34" charset="0"/>
        <a:buChar char="–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67731" indent="-353546" algn="l" defTabSz="1414185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474823" indent="-353546" algn="l" defTabSz="1414185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81916" indent="-353546" algn="l" defTabSz="1414185" rtl="0" eaLnBrk="1" latinLnBrk="0" hangingPunct="1">
        <a:spcBef>
          <a:spcPct val="20000"/>
        </a:spcBef>
        <a:buFont typeface="Arial" pitchFamily="34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889009" indent="-353546" algn="l" defTabSz="1414185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596101" indent="-353546" algn="l" defTabSz="1414185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303194" indent="-353546" algn="l" defTabSz="1414185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010286" indent="-353546" algn="l" defTabSz="1414185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1418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07092" algn="l" defTabSz="141418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14185" algn="l" defTabSz="141418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21277" algn="l" defTabSz="141418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28369" algn="l" defTabSz="141418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5463" algn="l" defTabSz="141418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42555" algn="l" defTabSz="141418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949647" algn="l" defTabSz="141418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656740" algn="l" defTabSz="141418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7+ Hình Nền Slide Powerpoint Đẹp Nhức Nhối Con Tim">
            <a:extLst>
              <a:ext uri="{FF2B5EF4-FFF2-40B4-BE49-F238E27FC236}">
                <a16:creationId xmlns:a16="http://schemas.microsoft.com/office/drawing/2014/main" id="{C4225C69-F886-4D5C-A337-B6A8AE276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7354862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A74708-11D4-4EA6-B23F-4C72C928D0D3}"/>
              </a:ext>
            </a:extLst>
          </p:cNvPr>
          <p:cNvSpPr txBox="1"/>
          <p:nvPr/>
        </p:nvSpPr>
        <p:spPr>
          <a:xfrm>
            <a:off x="2933700" y="2514600"/>
            <a:ext cx="11506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Bahnschrift" panose="020B0502040204020203" pitchFamily="34" charset="0"/>
              </a:rPr>
              <a:t>CHÀO MỪNG CÁC CON ĐẾN TIẾT HỌC NGÀY HÔM NAY</a:t>
            </a:r>
          </a:p>
        </p:txBody>
      </p:sp>
    </p:spTree>
    <p:extLst>
      <p:ext uri="{BB962C8B-B14F-4D97-AF65-F5344CB8AC3E}">
        <p14:creationId xmlns:p14="http://schemas.microsoft.com/office/powerpoint/2010/main" val="250691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5358-80E8-4618-B608-66AFC8F3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TOP 16 hình nền powerpoint ngộ nghĩnh, đáng yêu nhất">
            <a:extLst>
              <a:ext uri="{FF2B5EF4-FFF2-40B4-BE49-F238E27FC236}">
                <a16:creationId xmlns:a16="http://schemas.microsoft.com/office/drawing/2014/main" id="{2227BF84-9982-472E-9F02-6CF0DD17DD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77"/>
            <a:ext cx="17373600" cy="1009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E0DAB3-88DE-468C-8452-24ABA657169A}"/>
              </a:ext>
            </a:extLst>
          </p:cNvPr>
          <p:cNvSpPr txBox="1"/>
          <p:nvPr/>
        </p:nvSpPr>
        <p:spPr>
          <a:xfrm>
            <a:off x="4191000" y="3505200"/>
            <a:ext cx="9525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oloLens MDL2 Assets" panose="050A0102010101010101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91936747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97574" y="0"/>
            <a:ext cx="13676026" cy="1989460"/>
          </a:xfrm>
          <a:prstGeom prst="rect">
            <a:avLst/>
          </a:prstGeom>
          <a:noFill/>
        </p:spPr>
        <p:txBody>
          <a:bodyPr wrap="square" lIns="141418" tIns="70710" rIns="141418" bIns="70710" rtlCol="0">
            <a:spAutoFit/>
          </a:bodyPr>
          <a:lstStyle/>
          <a:p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F368D-6799-45AD-A7DA-8310F837E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391" t="-94" r="72653" b="74849"/>
          <a:stretch/>
        </p:blipFill>
        <p:spPr>
          <a:xfrm>
            <a:off x="-24984" y="0"/>
            <a:ext cx="3758784" cy="1752426"/>
          </a:xfrm>
          <a:prstGeom prst="rect">
            <a:avLst/>
          </a:prstGeom>
        </p:spPr>
      </p:pic>
      <p:sp>
        <p:nvSpPr>
          <p:cNvPr id="2" name="AutoShape 2" descr="SGK Scan] ✓ Bài 23: Biết nhận lỗi - Sách Giáo Khoa - Học Online Cùng  Sachgiaibaitap.com">
            <a:extLst>
              <a:ext uri="{FF2B5EF4-FFF2-40B4-BE49-F238E27FC236}">
                <a16:creationId xmlns:a16="http://schemas.microsoft.com/office/drawing/2014/main" id="{411B2EFD-4287-49F1-B29F-E28FA193E5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34400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Đạo Đức lớp 1. Bài 23. Biết nhận lỗi - YouTube">
            <a:extLst>
              <a:ext uri="{FF2B5EF4-FFF2-40B4-BE49-F238E27FC236}">
                <a16:creationId xmlns:a16="http://schemas.microsoft.com/office/drawing/2014/main" id="{100DE50A-3F5D-4D9E-8EB7-9BEC3A3F1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8" t="37778" r="51611" b="9999"/>
          <a:stretch/>
        </p:blipFill>
        <p:spPr bwMode="auto">
          <a:xfrm>
            <a:off x="457200" y="1867261"/>
            <a:ext cx="7543801" cy="6628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Đạo Đức lớp 1. Bài 23. Biết nhận lỗi - YouTube">
            <a:extLst>
              <a:ext uri="{FF2B5EF4-FFF2-40B4-BE49-F238E27FC236}">
                <a16:creationId xmlns:a16="http://schemas.microsoft.com/office/drawing/2014/main" id="{BBF65F69-3686-42C5-A4D9-8B9E9D894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3" t="39999" r="12887" b="12223"/>
          <a:stretch/>
        </p:blipFill>
        <p:spPr bwMode="auto">
          <a:xfrm>
            <a:off x="8534400" y="2285290"/>
            <a:ext cx="8153400" cy="5793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B93148C-5459-464E-8CDC-03A1CED8C64C}"/>
              </a:ext>
            </a:extLst>
          </p:cNvPr>
          <p:cNvSpPr/>
          <p:nvPr/>
        </p:nvSpPr>
        <p:spPr>
          <a:xfrm>
            <a:off x="7200900" y="2284694"/>
            <a:ext cx="1066800" cy="106810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2553ED-B100-4391-A03C-485DB0486DDD}"/>
              </a:ext>
            </a:extLst>
          </p:cNvPr>
          <p:cNvSpPr/>
          <p:nvPr/>
        </p:nvSpPr>
        <p:spPr>
          <a:xfrm>
            <a:off x="15849600" y="2280946"/>
            <a:ext cx="1066800" cy="106810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6553DA-EFFC-4161-AFDD-2CFF3A8E6A41}"/>
              </a:ext>
            </a:extLst>
          </p:cNvPr>
          <p:cNvSpPr txBox="1"/>
          <p:nvPr/>
        </p:nvSpPr>
        <p:spPr>
          <a:xfrm>
            <a:off x="10618" y="8050371"/>
            <a:ext cx="17134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latin typeface="Bahnschrift" panose="020B0502040204020203" pitchFamily="34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latin typeface="Bahnschrift" panose="020B0502040204020203" pitchFamily="34" charset="0"/>
              </a:rPr>
              <a:t>Biết nhận lỗi khi làm giây màu vẽ nước ra áo bạn; mải chơi, xô ngã làm bạn bị đau, </a:t>
            </a:r>
            <a:r>
              <a:rPr lang="en-US" sz="4000" b="1" dirty="0">
                <a:solidFill>
                  <a:srgbClr val="0000FF"/>
                </a:solidFill>
                <a:latin typeface="Bahnschrift" panose="020B0502040204020203" pitchFamily="34" charset="0"/>
              </a:rPr>
              <a:t>con </a:t>
            </a:r>
            <a:r>
              <a:rPr lang="en-US" sz="4000" b="1" dirty="0" err="1">
                <a:solidFill>
                  <a:srgbClr val="0000FF"/>
                </a:solidFill>
                <a:latin typeface="Bahnschrift" panose="020B0502040204020203" pitchFamily="34" charset="0"/>
              </a:rPr>
              <a:t>cần</a:t>
            </a:r>
            <a:r>
              <a:rPr lang="vi-VN" sz="4000" b="1" dirty="0">
                <a:solidFill>
                  <a:srgbClr val="0000FF"/>
                </a:solidFill>
                <a:latin typeface="Bahnschrift" panose="020B0502040204020203" pitchFamily="34" charset="0"/>
              </a:rPr>
              <a:t> thành thật xin lỗi </a:t>
            </a:r>
            <a:r>
              <a:rPr lang="en-US" sz="4000" b="1" dirty="0" err="1">
                <a:solidFill>
                  <a:srgbClr val="0000FF"/>
                </a:solidFill>
                <a:latin typeface="Bahnschrift" panose="020B0502040204020203" pitchFamily="34" charset="0"/>
              </a:rPr>
              <a:t>bạn</a:t>
            </a:r>
            <a:r>
              <a:rPr lang="en-US" sz="4000" b="1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Bahnschrift" panose="020B0502040204020203" pitchFamily="34" charset="0"/>
              </a:rPr>
              <a:t>là cách xử lí đáng khen.</a:t>
            </a:r>
            <a:endParaRPr lang="en-US" sz="4000" b="1" dirty="0">
              <a:solidFill>
                <a:srgbClr val="0000FF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5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123+] Hình nền Powerpoint “ĐẸP NHỨC NÁCH”">
            <a:extLst>
              <a:ext uri="{FF2B5EF4-FFF2-40B4-BE49-F238E27FC236}">
                <a16:creationId xmlns:a16="http://schemas.microsoft.com/office/drawing/2014/main" id="{B5CB50BE-F792-4B5F-8135-6EDD2E892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28" y="-304800"/>
            <a:ext cx="17559728" cy="1036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62200" y="2819400"/>
            <a:ext cx="11003280" cy="1754397"/>
          </a:xfrm>
        </p:spPr>
        <p:txBody>
          <a:bodyPr>
            <a:noAutofit/>
          </a:bodyPr>
          <a:lstStyle/>
          <a:p>
            <a:r>
              <a:rPr lang="en-US" sz="7200" b="1" noProof="1">
                <a:solidFill>
                  <a:srgbClr val="0000FF"/>
                </a:solidFill>
                <a:latin typeface="HP-089" pitchFamily="34" charset="0"/>
              </a:rPr>
              <a:t>Chia sẻ</a:t>
            </a:r>
            <a:endParaRPr lang="vi-VN" sz="72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5022954"/>
            <a:ext cx="14859000" cy="3189789"/>
          </a:xfrm>
          <a:prstGeom prst="rect">
            <a:avLst/>
          </a:prstGeom>
          <a:noFill/>
        </p:spPr>
        <p:txBody>
          <a:bodyPr wrap="square" lIns="141418" tIns="70710" rIns="141418" bIns="70710" rtlCol="0">
            <a:spAutoFit/>
          </a:bodyPr>
          <a:lstStyle/>
          <a:p>
            <a:r>
              <a:rPr lang="en-US" sz="6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 đã từng mắc lỗi với ai chưa? </a:t>
            </a:r>
          </a:p>
          <a:p>
            <a:endParaRPr lang="en-US" sz="6600" dirty="0">
              <a:solidFill>
                <a:srgbClr val="0000FF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6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 đã làm gì để nhận lỗi và sửa lỗi?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p 75+ hình nền powerpoint học tập chất lượng full hd cực đẹp">
            <a:extLst>
              <a:ext uri="{FF2B5EF4-FFF2-40B4-BE49-F238E27FC236}">
                <a16:creationId xmlns:a16="http://schemas.microsoft.com/office/drawing/2014/main" id="{9119D2A0-1B46-48F6-AEF0-F3B05B6C03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" y="-17489"/>
            <a:ext cx="173736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67B502-B751-4248-8407-431259D11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038600"/>
            <a:ext cx="15636240" cy="1676400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5000" b="1" dirty="0">
                <a:ln/>
                <a:solidFill>
                  <a:srgbClr val="FF0000"/>
                </a:solidFill>
                <a:latin typeface="Constantia" panose="02030602050306030303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62274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461260" y="-77997"/>
            <a:ext cx="11003280" cy="1754397"/>
          </a:xfrm>
        </p:spPr>
        <p:txBody>
          <a:bodyPr>
            <a:noAutofit/>
          </a:bodyPr>
          <a:lstStyle/>
          <a:p>
            <a:r>
              <a:rPr lang="en-US" sz="5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5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25000" y="779546"/>
            <a:ext cx="9982200" cy="896854"/>
          </a:xfrm>
          <a:prstGeom prst="rect">
            <a:avLst/>
          </a:prstGeom>
          <a:noFill/>
        </p:spPr>
        <p:txBody>
          <a:bodyPr wrap="square" lIns="141418" tIns="70710" rIns="141418" bIns="70710" rtlCol="0">
            <a:spAutoFit/>
          </a:bodyPr>
          <a:lstStyle/>
          <a:p>
            <a:r>
              <a:rPr lang="en-US" dirty="0"/>
              <a:t> </a:t>
            </a:r>
            <a:r>
              <a:rPr lang="en-US" sz="49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4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041E48-6DCC-46C6-838D-9DD176F576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7197" t="8298" r="21297" b="10620"/>
          <a:stretch/>
        </p:blipFill>
        <p:spPr>
          <a:xfrm>
            <a:off x="-16239" y="0"/>
            <a:ext cx="9372600" cy="7156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FBA9EF-5A22-4931-914A-D9FDAA7BB6EB}"/>
              </a:ext>
            </a:extLst>
          </p:cNvPr>
          <p:cNvSpPr txBox="1"/>
          <p:nvPr/>
        </p:nvSpPr>
        <p:spPr>
          <a:xfrm>
            <a:off x="0" y="7570738"/>
            <a:ext cx="1714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Bahnschrift" panose="020B0502040204020203" pitchFamily="34" charset="0"/>
              </a:rPr>
              <a:t>: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Khi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mắc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lỗi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biết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nhận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lỗi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và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xin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lỗi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sẽ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được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mọi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người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sẵn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sàng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tha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thứ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yêu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quý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và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tin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tưởng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mình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hơn.Và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vì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thế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chúng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ta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không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nên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đổ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lỗi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cho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người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khác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BA9D2D59-176D-48AE-B9ED-642D426E9383}"/>
              </a:ext>
            </a:extLst>
          </p:cNvPr>
          <p:cNvSpPr/>
          <p:nvPr/>
        </p:nvSpPr>
        <p:spPr>
          <a:xfrm>
            <a:off x="9601200" y="1676400"/>
            <a:ext cx="7543800" cy="5469817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schemeClr val="tx1"/>
                </a:solidFill>
              </a:rPr>
              <a:t>Với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bức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tranh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này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các</a:t>
            </a:r>
            <a:r>
              <a:rPr lang="en-US" sz="3600" i="1" dirty="0">
                <a:solidFill>
                  <a:schemeClr val="tx1"/>
                </a:solidFill>
              </a:rPr>
              <a:t> con </a:t>
            </a:r>
            <a:r>
              <a:rPr lang="en-US" sz="3600" i="1" dirty="0" err="1">
                <a:solidFill>
                  <a:schemeClr val="tx1"/>
                </a:solidFill>
              </a:rPr>
              <a:t>nên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khoanh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tay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và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thành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thật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xin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lỗi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mẹ</a:t>
            </a:r>
            <a:r>
              <a:rPr lang="en-US" sz="3600" i="1" dirty="0">
                <a:solidFill>
                  <a:schemeClr val="tx1"/>
                </a:solidFill>
              </a:rPr>
              <a:t>: “</a:t>
            </a:r>
            <a:r>
              <a:rPr lang="en-US" sz="3600" i="1" dirty="0" err="1">
                <a:solidFill>
                  <a:schemeClr val="tx1"/>
                </a:solidFill>
              </a:rPr>
              <a:t>Mẹ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ơi</a:t>
            </a:r>
            <a:r>
              <a:rPr lang="en-US" sz="3600" i="1" dirty="0">
                <a:solidFill>
                  <a:schemeClr val="tx1"/>
                </a:solidFill>
              </a:rPr>
              <a:t>, con </a:t>
            </a:r>
            <a:r>
              <a:rPr lang="en-US" sz="3600" i="1" dirty="0" err="1">
                <a:solidFill>
                  <a:schemeClr val="tx1"/>
                </a:solidFill>
              </a:rPr>
              <a:t>xin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lỗi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mẹ</a:t>
            </a:r>
            <a:r>
              <a:rPr lang="en-US" sz="3600" i="1" dirty="0">
                <a:solidFill>
                  <a:schemeClr val="tx1"/>
                </a:solidFill>
              </a:rPr>
              <a:t> ạ! Con </a:t>
            </a:r>
            <a:r>
              <a:rPr lang="en-US" sz="3600" i="1" dirty="0" err="1">
                <a:solidFill>
                  <a:schemeClr val="tx1"/>
                </a:solidFill>
              </a:rPr>
              <a:t>lỡ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đá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bóng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vào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bình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hoa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nên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bình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hoa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bị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rơi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và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vỡ</a:t>
            </a:r>
            <a:r>
              <a:rPr lang="en-US" sz="3600" i="1" dirty="0">
                <a:solidFill>
                  <a:schemeClr val="tx1"/>
                </a:solidFill>
              </a:rPr>
              <a:t> ạ!”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431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mega.com.vn/media/news/2707_nen-slide-chu-de-giao-duc7.jpg">
            <a:extLst>
              <a:ext uri="{FF2B5EF4-FFF2-40B4-BE49-F238E27FC236}">
                <a16:creationId xmlns:a16="http://schemas.microsoft.com/office/drawing/2014/main" id="{4DD6CE1E-1A78-47A0-8CD3-DA2142807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62" y="0"/>
            <a:ext cx="17407328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800" y="3505200"/>
            <a:ext cx="10972800" cy="1989460"/>
          </a:xfrm>
          <a:prstGeom prst="rect">
            <a:avLst/>
          </a:prstGeom>
          <a:noFill/>
        </p:spPr>
        <p:txBody>
          <a:bodyPr wrap="square" lIns="141418" tIns="70710" rIns="141418" bIns="70710" rtlCol="0">
            <a:spAutoFit/>
          </a:bodyPr>
          <a:lstStyle/>
          <a:p>
            <a:pPr algn="ctr"/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504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mega.com.vn/media/news/2707_nen-powerpoint-hoc-tap-dep8.jpg">
            <a:extLst>
              <a:ext uri="{FF2B5EF4-FFF2-40B4-BE49-F238E27FC236}">
                <a16:creationId xmlns:a16="http://schemas.microsoft.com/office/drawing/2014/main" id="{0A436227-E5D3-4D71-B948-7389B3636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030"/>
            <a:ext cx="17373600" cy="990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5EF301-4C55-471C-9404-5982FA91C550}"/>
              </a:ext>
            </a:extLst>
          </p:cNvPr>
          <p:cNvSpPr/>
          <p:nvPr/>
        </p:nvSpPr>
        <p:spPr>
          <a:xfrm>
            <a:off x="2514600" y="914400"/>
            <a:ext cx="13868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như em đang chơi trò chơi chạy xe đạp, vô tình chạy ngang một v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ũ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nước, nước bắn lên làm ướt cây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một bé gái đứng gần đó, em sẽ làm gì?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A2E797-E5AB-4FED-87B3-8CFEC4C619CF}"/>
              </a:ext>
            </a:extLst>
          </p:cNvPr>
          <p:cNvSpPr txBox="1"/>
          <p:nvPr/>
        </p:nvSpPr>
        <p:spPr>
          <a:xfrm>
            <a:off x="3048000" y="5181600"/>
            <a:ext cx="1127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tại v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ũ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nước và đi về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l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ỗi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xin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bé gái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4269E-6 1.11111E-6 L 3.74269E-6 -0.07213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4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ổng hợp 200+ hình ảnh cúi đầu cảm ơn mới nhất - Wikipedia">
            <a:extLst>
              <a:ext uri="{FF2B5EF4-FFF2-40B4-BE49-F238E27FC236}">
                <a16:creationId xmlns:a16="http://schemas.microsoft.com/office/drawing/2014/main" id="{4C5907E7-F3C8-49D9-AB1E-BCAC780D2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11" y="2403594"/>
            <a:ext cx="3217890" cy="387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1F1044DA-1C6E-42AC-A6BB-1A4440EA287F}"/>
              </a:ext>
            </a:extLst>
          </p:cNvPr>
          <p:cNvSpPr/>
          <p:nvPr/>
        </p:nvSpPr>
        <p:spPr>
          <a:xfrm>
            <a:off x="-28731" y="23707"/>
            <a:ext cx="4284689" cy="2109893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C5608A-C05F-4485-A2D6-0BB2C0FFB1B2}"/>
              </a:ext>
            </a:extLst>
          </p:cNvPr>
          <p:cNvSpPr txBox="1"/>
          <p:nvPr/>
        </p:nvSpPr>
        <p:spPr>
          <a:xfrm>
            <a:off x="287311" y="505145"/>
            <a:ext cx="4284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Cách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xin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lỗi</a:t>
            </a:r>
            <a:endParaRPr 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25717A-0328-4594-AB09-BEC506658983}"/>
              </a:ext>
            </a:extLst>
          </p:cNvPr>
          <p:cNvSpPr/>
          <p:nvPr/>
        </p:nvSpPr>
        <p:spPr>
          <a:xfrm>
            <a:off x="4358390" y="1520808"/>
            <a:ext cx="13030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vi-VN" sz="54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 người lớn</a:t>
            </a:r>
            <a:r>
              <a:rPr lang="en-US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cần khoanh tay, cúi đầu, xưng hô lễ phép, nh</a:t>
            </a:r>
            <a:r>
              <a:rPr lang="en-US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lang="vi-VN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 thẳng vào người</a:t>
            </a:r>
            <a:r>
              <a:rPr lang="en-US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mình xin lỗi.</a:t>
            </a:r>
            <a:endParaRPr lang="en-US" sz="5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vi-VN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 bạn bè</a:t>
            </a:r>
            <a:r>
              <a:rPr lang="vi-VN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có thể nắm tay, nhìn vào bạn</a:t>
            </a:r>
            <a:r>
              <a:rPr lang="en-US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thành thật xin lỗi</a:t>
            </a:r>
            <a:r>
              <a:rPr lang="en-US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70552C-8B66-434E-A0D9-404C2E3D1B0E}"/>
              </a:ext>
            </a:extLst>
          </p:cNvPr>
          <p:cNvSpPr txBox="1"/>
          <p:nvPr/>
        </p:nvSpPr>
        <p:spPr>
          <a:xfrm>
            <a:off x="1249" y="6858000"/>
            <a:ext cx="173723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Kết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luận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r>
              <a:rPr lang="en-US" sz="6000" dirty="0" err="1"/>
              <a:t>Để</a:t>
            </a:r>
            <a:r>
              <a:rPr lang="en-US" sz="6000" dirty="0"/>
              <a:t> </a:t>
            </a:r>
            <a:r>
              <a:rPr lang="en-US" sz="6000" dirty="0" err="1"/>
              <a:t>trở</a:t>
            </a:r>
            <a:r>
              <a:rPr lang="en-US" sz="6000" dirty="0"/>
              <a:t> </a:t>
            </a:r>
            <a:r>
              <a:rPr lang="en-US" sz="6000" dirty="0" err="1"/>
              <a:t>thành</a:t>
            </a:r>
            <a:r>
              <a:rPr lang="en-US" sz="6000" dirty="0"/>
              <a:t> </a:t>
            </a:r>
            <a:r>
              <a:rPr lang="en-US" sz="6000" dirty="0" err="1"/>
              <a:t>người</a:t>
            </a:r>
            <a:r>
              <a:rPr lang="en-US" sz="6000" dirty="0"/>
              <a:t> </a:t>
            </a:r>
            <a:r>
              <a:rPr lang="en-US" sz="6000" dirty="0" err="1"/>
              <a:t>biết</a:t>
            </a:r>
            <a:r>
              <a:rPr lang="en-US" sz="6000" dirty="0"/>
              <a:t> </a:t>
            </a:r>
            <a:r>
              <a:rPr lang="en-US" sz="6000" dirty="0" err="1"/>
              <a:t>cư</a:t>
            </a:r>
            <a:r>
              <a:rPr lang="en-US" sz="6000" dirty="0"/>
              <a:t> </a:t>
            </a:r>
            <a:r>
              <a:rPr lang="en-US" sz="6000" dirty="0" err="1"/>
              <a:t>xử</a:t>
            </a:r>
            <a:r>
              <a:rPr lang="en-US" sz="6000" dirty="0"/>
              <a:t> </a:t>
            </a:r>
            <a:r>
              <a:rPr lang="en-US" sz="6000" dirty="0" err="1"/>
              <a:t>lịch</a:t>
            </a:r>
            <a:r>
              <a:rPr lang="en-US" sz="6000" dirty="0"/>
              <a:t> </a:t>
            </a:r>
            <a:r>
              <a:rPr lang="en-US" sz="6000" dirty="0" err="1"/>
              <a:t>sự</a:t>
            </a:r>
            <a:r>
              <a:rPr lang="en-US" sz="6000" dirty="0"/>
              <a:t>, </a:t>
            </a:r>
            <a:r>
              <a:rPr lang="en-US" sz="6000" dirty="0" err="1"/>
              <a:t>em</a:t>
            </a:r>
            <a:r>
              <a:rPr lang="en-US" sz="6000" dirty="0"/>
              <a:t> </a:t>
            </a:r>
            <a:r>
              <a:rPr lang="en-US" sz="6000" dirty="0" err="1"/>
              <a:t>cần</a:t>
            </a:r>
            <a:r>
              <a:rPr lang="en-US" sz="6000" dirty="0"/>
              <a:t> </a:t>
            </a:r>
            <a:r>
              <a:rPr lang="en-US" sz="6000" dirty="0" err="1"/>
              <a:t>biết</a:t>
            </a:r>
            <a:r>
              <a:rPr lang="en-US" sz="6000" dirty="0"/>
              <a:t> </a:t>
            </a:r>
            <a:r>
              <a:rPr lang="en-US" sz="6000" dirty="0" err="1"/>
              <a:t>nhận</a:t>
            </a:r>
            <a:r>
              <a:rPr lang="en-US" sz="6000" dirty="0"/>
              <a:t> </a:t>
            </a:r>
            <a:r>
              <a:rPr lang="en-US" sz="6000" dirty="0" err="1"/>
              <a:t>lỗi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dũng</a:t>
            </a:r>
            <a:r>
              <a:rPr lang="en-US" sz="6000" dirty="0"/>
              <a:t> </a:t>
            </a:r>
            <a:r>
              <a:rPr lang="en-US" sz="6000" dirty="0" err="1"/>
              <a:t>cảm</a:t>
            </a:r>
            <a:r>
              <a:rPr lang="en-US" sz="6000" dirty="0"/>
              <a:t> </a:t>
            </a:r>
            <a:r>
              <a:rPr lang="en-US" sz="6000" dirty="0" err="1"/>
              <a:t>sửa</a:t>
            </a:r>
            <a:r>
              <a:rPr lang="en-US" sz="6000" dirty="0"/>
              <a:t> </a:t>
            </a:r>
            <a:r>
              <a:rPr lang="en-US" sz="6000" dirty="0" err="1"/>
              <a:t>lỗi</a:t>
            </a:r>
            <a:r>
              <a:rPr lang="en-US" sz="6000" dirty="0"/>
              <a:t>, </a:t>
            </a:r>
            <a:r>
              <a:rPr lang="en-US" sz="6000" dirty="0" err="1"/>
              <a:t>có</a:t>
            </a:r>
            <a:r>
              <a:rPr lang="en-US" sz="6000" dirty="0"/>
              <a:t> </a:t>
            </a:r>
            <a:r>
              <a:rPr lang="en-US" sz="6000" dirty="0" err="1"/>
              <a:t>như</a:t>
            </a:r>
            <a:r>
              <a:rPr lang="en-US" sz="6000" dirty="0"/>
              <a:t> </a:t>
            </a:r>
            <a:r>
              <a:rPr lang="en-US" sz="6000" dirty="0" err="1"/>
              <a:t>vậy</a:t>
            </a:r>
            <a:r>
              <a:rPr lang="en-US" sz="6000" dirty="0"/>
              <a:t> </a:t>
            </a:r>
            <a:r>
              <a:rPr lang="en-US" sz="6000" dirty="0" err="1"/>
              <a:t>em</a:t>
            </a:r>
            <a:r>
              <a:rPr lang="en-US" sz="6000" dirty="0"/>
              <a:t> </a:t>
            </a:r>
            <a:r>
              <a:rPr lang="en-US" sz="6000" dirty="0" err="1"/>
              <a:t>sẽ</a:t>
            </a:r>
            <a:r>
              <a:rPr lang="en-US" sz="6000" dirty="0"/>
              <a:t> </a:t>
            </a:r>
            <a:r>
              <a:rPr lang="en-US" sz="6000" dirty="0" err="1"/>
              <a:t>nhận</a:t>
            </a:r>
            <a:r>
              <a:rPr lang="en-US" sz="6000" dirty="0"/>
              <a:t> </a:t>
            </a:r>
            <a:r>
              <a:rPr lang="en-US" sz="6000" dirty="0" err="1"/>
              <a:t>được</a:t>
            </a:r>
            <a:r>
              <a:rPr lang="en-US" sz="6000" dirty="0"/>
              <a:t> </a:t>
            </a:r>
            <a:r>
              <a:rPr lang="en-US" sz="6000" dirty="0" err="1"/>
              <a:t>sự</a:t>
            </a:r>
            <a:r>
              <a:rPr lang="en-US" sz="6000" dirty="0"/>
              <a:t> </a:t>
            </a:r>
            <a:r>
              <a:rPr lang="en-US" sz="6000" dirty="0" err="1"/>
              <a:t>tha</a:t>
            </a:r>
            <a:r>
              <a:rPr lang="en-US" sz="6000" dirty="0"/>
              <a:t> </a:t>
            </a:r>
            <a:r>
              <a:rPr lang="en-US" sz="6000" dirty="0" err="1"/>
              <a:t>thứ</a:t>
            </a:r>
            <a:r>
              <a:rPr lang="en-US" sz="6000" dirty="0"/>
              <a:t> </a:t>
            </a:r>
            <a:r>
              <a:rPr lang="en-US" sz="6000" dirty="0" err="1"/>
              <a:t>khi</a:t>
            </a:r>
            <a:r>
              <a:rPr lang="en-US" sz="6000" dirty="0"/>
              <a:t> </a:t>
            </a:r>
            <a:r>
              <a:rPr lang="en-US" sz="6000" dirty="0" err="1"/>
              <a:t>em</a:t>
            </a:r>
            <a:r>
              <a:rPr lang="en-US" sz="6000" dirty="0"/>
              <a:t> </a:t>
            </a:r>
            <a:r>
              <a:rPr lang="en-US" sz="6000" dirty="0" err="1"/>
              <a:t>mắc</a:t>
            </a:r>
            <a:r>
              <a:rPr lang="en-US" sz="6000" dirty="0"/>
              <a:t> </a:t>
            </a:r>
            <a:r>
              <a:rPr lang="en-US" sz="6000" dirty="0" err="1"/>
              <a:t>lỗi</a:t>
            </a:r>
            <a:r>
              <a:rPr lang="en-US" sz="6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61366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50+ hình nền powerpoint cho trẻ mầm mon đẹp, dễ thương">
            <a:extLst>
              <a:ext uri="{FF2B5EF4-FFF2-40B4-BE49-F238E27FC236}">
                <a16:creationId xmlns:a16="http://schemas.microsoft.com/office/drawing/2014/main" id="{C8C54AA0-2507-4737-95DD-62BBB4AB1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/>
          <a:stretch/>
        </p:blipFill>
        <p:spPr bwMode="auto">
          <a:xfrm>
            <a:off x="0" y="6246"/>
            <a:ext cx="173736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43600" y="2187810"/>
            <a:ext cx="9829800" cy="4574784"/>
          </a:xfrm>
          <a:prstGeom prst="rect">
            <a:avLst/>
          </a:prstGeom>
          <a:noFill/>
        </p:spPr>
        <p:txBody>
          <a:bodyPr wrap="square" lIns="141418" tIns="70710" rIns="141418" bIns="70710" rtlCol="0">
            <a:spAutoFit/>
          </a:bodyPr>
          <a:lstStyle/>
          <a:p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7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lầm</a:t>
            </a:r>
            <a:endParaRPr lang="en-US" sz="7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7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9959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BEF30-E310-46A2-9668-D53A0F6C8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F9DD3B-F54F-4D50-B8EC-DB0AB7340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225"/>
          <a:stretch/>
        </p:blipFill>
        <p:spPr>
          <a:xfrm>
            <a:off x="-47469" y="16238"/>
            <a:ext cx="17402331" cy="1004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ng hợp 75+ hình nền Powerpoint chuyên nghiệp – background Powerpoint  chuyên nghiệp chất lượng – Địa ốc Vinahomes">
            <a:extLst>
              <a:ext uri="{FF2B5EF4-FFF2-40B4-BE49-F238E27FC236}">
                <a16:creationId xmlns:a16="http://schemas.microsoft.com/office/drawing/2014/main" id="{2C731663-7016-48A2-903C-0FEB866F1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736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D66229-A923-4DC1-AA17-248091FE2316}"/>
              </a:ext>
            </a:extLst>
          </p:cNvPr>
          <p:cNvSpPr txBox="1"/>
          <p:nvPr/>
        </p:nvSpPr>
        <p:spPr>
          <a:xfrm>
            <a:off x="5029200" y="4038600"/>
            <a:ext cx="112014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" panose="020B0502040204020203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2323507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F1047-3966-4555-9E47-C621E6ED9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hưa cô và các bạn sau đây tổ 1 chúng em xin trình bày về cơ chế nhiễm sắc  thể xác định giới tính | Mẫu power point, Thiệp, Khung">
            <a:extLst>
              <a:ext uri="{FF2B5EF4-FFF2-40B4-BE49-F238E27FC236}">
                <a16:creationId xmlns:a16="http://schemas.microsoft.com/office/drawing/2014/main" id="{306779B9-B5AB-4276-8E20-08B899B97A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28" y="11243"/>
            <a:ext cx="17407328" cy="1004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iáo Dục Lễ Giáo - Biết Nhận Lỗi Và Sửa Lỗi">
            <a:hlinkClick r:id="" action="ppaction://media"/>
            <a:extLst>
              <a:ext uri="{FF2B5EF4-FFF2-40B4-BE49-F238E27FC236}">
                <a16:creationId xmlns:a16="http://schemas.microsoft.com/office/drawing/2014/main" id="{825C88D7-2A8E-4F8B-8376-FA9F458B33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207023"/>
            <a:ext cx="16306800" cy="964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898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67200" y="-21236"/>
            <a:ext cx="10344429" cy="973798"/>
          </a:xfrm>
          <a:prstGeom prst="rect">
            <a:avLst/>
          </a:prstGeom>
          <a:noFill/>
        </p:spPr>
        <p:txBody>
          <a:bodyPr wrap="square" lIns="141418" tIns="70710" rIns="141418" bIns="70710" rtlCol="0">
            <a:spAutoFit/>
          </a:bodyPr>
          <a:lstStyle/>
          <a:p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CÁI BÌNH HOA</a:t>
            </a:r>
          </a:p>
        </p:txBody>
      </p:sp>
      <p:pic>
        <p:nvPicPr>
          <p:cNvPr id="7" name="Cái bình hoa. Kể chuyện bé nghe, những câu chuyện hay, ý nghĩa cho trẻ và học sinh.">
            <a:hlinkClick r:id="" action="ppaction://media"/>
            <a:extLst>
              <a:ext uri="{FF2B5EF4-FFF2-40B4-BE49-F238E27FC236}">
                <a16:creationId xmlns:a16="http://schemas.microsoft.com/office/drawing/2014/main" id="{21E4B1AA-119D-4330-B5A1-EB25430288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5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952562"/>
            <a:ext cx="16497300" cy="882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0+ Hình nền Powerpoint đẹp và chất lượng nhất">
            <a:extLst>
              <a:ext uri="{FF2B5EF4-FFF2-40B4-BE49-F238E27FC236}">
                <a16:creationId xmlns:a16="http://schemas.microsoft.com/office/drawing/2014/main" id="{374E5810-C534-4FEA-8DB1-7428B407C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2" y="0"/>
            <a:ext cx="17373599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CA96E-46EF-4F4D-8A22-96818C798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728" y="334580"/>
            <a:ext cx="14401800" cy="1447800"/>
          </a:xfrm>
        </p:spPr>
        <p:txBody>
          <a:bodyPr>
            <a:noAutofit/>
          </a:bodyPr>
          <a:lstStyle/>
          <a:p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Sau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Vô-va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mắc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lỗi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?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06AEC5-66F5-44DC-AEC3-C22FB7EB0205}"/>
              </a:ext>
            </a:extLst>
          </p:cNvPr>
          <p:cNvSpPr txBox="1"/>
          <p:nvPr/>
        </p:nvSpPr>
        <p:spPr>
          <a:xfrm>
            <a:off x="342275" y="2039957"/>
            <a:ext cx="16821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Vô-va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4AF862-8EDE-4675-A2E1-D68A62F2DAEB}"/>
              </a:ext>
            </a:extLst>
          </p:cNvPr>
          <p:cNvSpPr txBox="1"/>
          <p:nvPr/>
        </p:nvSpPr>
        <p:spPr>
          <a:xfrm>
            <a:off x="-67001" y="6640261"/>
            <a:ext cx="1531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Theo con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3445F-2EE9-44BA-ABBD-A15249CAF21F}"/>
              </a:ext>
            </a:extLst>
          </p:cNvPr>
          <p:cNvSpPr txBox="1"/>
          <p:nvPr/>
        </p:nvSpPr>
        <p:spPr>
          <a:xfrm>
            <a:off x="228600" y="7742066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4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 ta cần biết nhận lỗi khi mắc lỗi. Biết nhận lỗi chứng tỏ mình là người dũng cảm, trung thực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B5D1D2-E992-4933-B1BB-987373E862D8}"/>
              </a:ext>
            </a:extLst>
          </p:cNvPr>
          <p:cNvSpPr txBox="1"/>
          <p:nvPr/>
        </p:nvSpPr>
        <p:spPr>
          <a:xfrm>
            <a:off x="3748" y="2925561"/>
            <a:ext cx="1264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Vô-va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C1F1E-2191-4EB6-BACA-4314B7D9377D}"/>
              </a:ext>
            </a:extLst>
          </p:cNvPr>
          <p:cNvSpPr txBox="1"/>
          <p:nvPr/>
        </p:nvSpPr>
        <p:spPr>
          <a:xfrm>
            <a:off x="-44971" y="4683788"/>
            <a:ext cx="1386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Vô-va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8795E-B22D-44A4-BEE0-2111FAB1B87E}"/>
              </a:ext>
            </a:extLst>
          </p:cNvPr>
          <p:cNvSpPr txBox="1"/>
          <p:nvPr/>
        </p:nvSpPr>
        <p:spPr>
          <a:xfrm>
            <a:off x="914400" y="3772634"/>
            <a:ext cx="17481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Vô-va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18D35E-4F12-4D4B-BC3F-4E4636347ED6}"/>
              </a:ext>
            </a:extLst>
          </p:cNvPr>
          <p:cNvSpPr txBox="1"/>
          <p:nvPr/>
        </p:nvSpPr>
        <p:spPr>
          <a:xfrm>
            <a:off x="914400" y="5558269"/>
            <a:ext cx="13353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94541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3" grpId="0"/>
      <p:bldP spid="7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0+ ảnh nền Powerpoint dễ thương, cute để làm slide">
            <a:extLst>
              <a:ext uri="{FF2B5EF4-FFF2-40B4-BE49-F238E27FC236}">
                <a16:creationId xmlns:a16="http://schemas.microsoft.com/office/drawing/2014/main" id="{723BBF35-F974-4F53-86AB-512237A45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98"/>
            <a:ext cx="17373600" cy="101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788277-CCDA-48A7-924D-FE67DED4C7F5}"/>
              </a:ext>
            </a:extLst>
          </p:cNvPr>
          <p:cNvSpPr txBox="1"/>
          <p:nvPr/>
        </p:nvSpPr>
        <p:spPr>
          <a:xfrm>
            <a:off x="4648200" y="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4400" b="1" dirty="0" err="1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4400" b="1" dirty="0" err="1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2F7C3-D03F-440E-BBAA-F0CE46AD614C}"/>
              </a:ext>
            </a:extLst>
          </p:cNvPr>
          <p:cNvSpPr txBox="1"/>
          <p:nvPr/>
        </p:nvSpPr>
        <p:spPr>
          <a:xfrm>
            <a:off x="2705100" y="2209800"/>
            <a:ext cx="1196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/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23: BIẾT NHẬN LỖI</a:t>
            </a:r>
          </a:p>
        </p:txBody>
      </p:sp>
    </p:spTree>
    <p:extLst>
      <p:ext uri="{BB962C8B-B14F-4D97-AF65-F5344CB8AC3E}">
        <p14:creationId xmlns:p14="http://schemas.microsoft.com/office/powerpoint/2010/main" val="2941506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89+ Hình Nền Powerpoint Đẹp [CHUẨN KHÔNG CẦN CHỈNH]">
            <a:extLst>
              <a:ext uri="{FF2B5EF4-FFF2-40B4-BE49-F238E27FC236}">
                <a16:creationId xmlns:a16="http://schemas.microsoft.com/office/drawing/2014/main" id="{B115A1CB-1383-42DC-90EB-7268A0573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73599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id="{94E31022-D192-49CE-A0D7-82C46DA41CD5}"/>
              </a:ext>
            </a:extLst>
          </p:cNvPr>
          <p:cNvSpPr/>
          <p:nvPr/>
        </p:nvSpPr>
        <p:spPr>
          <a:xfrm>
            <a:off x="4572000" y="1828800"/>
            <a:ext cx="7924800" cy="4114800"/>
          </a:xfrm>
          <a:prstGeom prst="wav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13229554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0"/>
            <a:ext cx="16248089" cy="896854"/>
          </a:xfrm>
          <a:prstGeom prst="rect">
            <a:avLst/>
          </a:prstGeom>
          <a:noFill/>
        </p:spPr>
        <p:txBody>
          <a:bodyPr wrap="square" lIns="141418" tIns="70710" rIns="141418" bIns="70710" rtlCol="0">
            <a:spAutoFit/>
          </a:bodyPr>
          <a:lstStyle/>
          <a:p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B5949C-140D-4BC8-BE2F-9F0C6373C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33" y="2286000"/>
            <a:ext cx="9041567" cy="7772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45ADB9-CD7E-4922-8AA6-0FBB177CC4C9}"/>
              </a:ext>
            </a:extLst>
          </p:cNvPr>
          <p:cNvSpPr txBox="1"/>
          <p:nvPr/>
        </p:nvSpPr>
        <p:spPr>
          <a:xfrm>
            <a:off x="9390088" y="1481401"/>
            <a:ext cx="78023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 trai vô tình giẫm vào chân em gái. Khi thấy em gái khóc vì đau, anh trai đã xin lỗi và hỏi han em.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61926D-32FF-4E38-8EC1-14EA56E5EEDC}"/>
              </a:ext>
            </a:extLst>
          </p:cNvPr>
          <p:cNvSpPr txBox="1"/>
          <p:nvPr/>
        </p:nvSpPr>
        <p:spPr>
          <a:xfrm>
            <a:off x="9390087" y="4125898"/>
            <a:ext cx="78023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Tranh 2: Trong lớp học, vào giờ uống sữa, bạn gái vô tình làm đổ sữa vào áo của bạn ngồi bên cạnh và đã xin lỗi bạn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604632-9B8F-4DE8-B8CF-96AD8A26CF86}"/>
              </a:ext>
            </a:extLst>
          </p:cNvPr>
          <p:cNvSpPr/>
          <p:nvPr/>
        </p:nvSpPr>
        <p:spPr>
          <a:xfrm>
            <a:off x="9390087" y="7299726"/>
            <a:ext cx="77174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 3: Ba bạn nam chơi đá bóng làm vỡ cửa kính nhà bác hàng xóm nhưng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nhận lỗi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 lỗi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 cùng nhau trốn đi nơi khác.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080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B89DA-87F9-4B35-B0CD-2B44AC4C4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75124" y="-438651"/>
            <a:ext cx="27113236" cy="3197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98FD1E-9066-42C8-AADF-2AABCD951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100+ hình nền powerpoint tinh tế - hinhanhsieudep.net">
            <a:extLst>
              <a:ext uri="{FF2B5EF4-FFF2-40B4-BE49-F238E27FC236}">
                <a16:creationId xmlns:a16="http://schemas.microsoft.com/office/drawing/2014/main" id="{DB4CCF0D-2D11-43D7-B94F-BFBA81B7F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8" y="0"/>
            <a:ext cx="17391862" cy="1021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22A931-5138-40B9-9C51-2DBEAE272F4A}"/>
              </a:ext>
            </a:extLst>
          </p:cNvPr>
          <p:cNvSpPr/>
          <p:nvPr/>
        </p:nvSpPr>
        <p:spPr>
          <a:xfrm>
            <a:off x="2890882" y="389444"/>
            <a:ext cx="142541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dirty="0"/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5A90D4-F40D-464C-B9BD-EA4FED8C6E5A}"/>
              </a:ext>
            </a:extLst>
          </p:cNvPr>
          <p:cNvSpPr txBox="1"/>
          <p:nvPr/>
        </p:nvSpPr>
        <p:spPr>
          <a:xfrm>
            <a:off x="3177540" y="1993526"/>
            <a:ext cx="1424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66E60-AA24-42D3-A034-8DC21435FC22}"/>
              </a:ext>
            </a:extLst>
          </p:cNvPr>
          <p:cNvSpPr txBox="1"/>
          <p:nvPr/>
        </p:nvSpPr>
        <p:spPr>
          <a:xfrm>
            <a:off x="3950970" y="4545926"/>
            <a:ext cx="1352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D33C6-AC37-431C-86A1-633308C69890}"/>
              </a:ext>
            </a:extLst>
          </p:cNvPr>
          <p:cNvSpPr txBox="1"/>
          <p:nvPr/>
        </p:nvSpPr>
        <p:spPr>
          <a:xfrm>
            <a:off x="3230880" y="6966432"/>
            <a:ext cx="1325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</p:txBody>
      </p:sp>
    </p:spTree>
    <p:extLst>
      <p:ext uri="{BB962C8B-B14F-4D97-AF65-F5344CB8AC3E}">
        <p14:creationId xmlns:p14="http://schemas.microsoft.com/office/powerpoint/2010/main" val="2821628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5409140F-00C5-4272-8694-56D6641C8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90" y="0"/>
            <a:ext cx="17369852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914400"/>
            <a:ext cx="15849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258697547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776</Words>
  <Application>Microsoft Office PowerPoint</Application>
  <PresentationFormat>Custom</PresentationFormat>
  <Paragraphs>54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Bahnschrift</vt:lpstr>
      <vt:lpstr>Calibri</vt:lpstr>
      <vt:lpstr>Constantia</vt:lpstr>
      <vt:lpstr>HoloLens MDL2 Assets</vt:lpstr>
      <vt:lpstr>HP001 TD 4H</vt:lpstr>
      <vt:lpstr>HP-089</vt:lpstr>
      <vt:lpstr>Times New Roman</vt:lpstr>
      <vt:lpstr>Office Theme</vt:lpstr>
      <vt:lpstr>PowerPoint Presentation</vt:lpstr>
      <vt:lpstr>PowerPoint Presentation</vt:lpstr>
      <vt:lpstr>PowerPoint Presentation</vt:lpstr>
      <vt:lpstr>* Sau khi được nghe câu chuyện “Cái bình hoa” thì các con hãy cho cô biết bạn Vô-va đã mắc lỗi gì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sẻ</vt:lpstr>
      <vt:lpstr>VẬN DỤNG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Tâm Nguyễn</cp:lastModifiedBy>
  <cp:revision>78</cp:revision>
  <dcterms:created xsi:type="dcterms:W3CDTF">2006-08-16T00:00:00Z</dcterms:created>
  <dcterms:modified xsi:type="dcterms:W3CDTF">2025-03-27T08:57:13Z</dcterms:modified>
</cp:coreProperties>
</file>