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84" r:id="rId2"/>
    <p:sldId id="274" r:id="rId3"/>
    <p:sldId id="372" r:id="rId4"/>
    <p:sldId id="272" r:id="rId5"/>
    <p:sldId id="266" r:id="rId6"/>
    <p:sldId id="373" r:id="rId7"/>
    <p:sldId id="277" r:id="rId8"/>
    <p:sldId id="334" r:id="rId9"/>
    <p:sldId id="364" r:id="rId10"/>
    <p:sldId id="258" r:id="rId11"/>
    <p:sldId id="344" r:id="rId12"/>
    <p:sldId id="264" r:id="rId13"/>
    <p:sldId id="259" r:id="rId14"/>
    <p:sldId id="359" r:id="rId15"/>
    <p:sldId id="370" r:id="rId16"/>
    <p:sldId id="371" r:id="rId17"/>
    <p:sldId id="260"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88" d="100"/>
          <a:sy n="88" d="100"/>
        </p:scale>
        <p:origin x="213"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3AD4E-7CD9-4EC7-A4CD-DF5564584FFB}"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53DE-2541-4498-B9CF-C8A0A8A68A5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fld id="{CF8F6668-2E51-422E-B119-8531E00EBE05}" type="datetime1">
              <a:rPr lang="zh-CN" altLang="en-US" smtClean="0"/>
              <a:t>2025/3/20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245598" y="6501343"/>
            <a:ext cx="485529" cy="365125"/>
          </a:xfrm>
          <a:prstGeom prst="rect">
            <a:avLst/>
          </a:prstGeom>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t>3/20/2025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wmf"/></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5"/>
            <a:ext cx="12191998" cy="6003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086" y="756920"/>
            <a:ext cx="9648825" cy="4906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08096"/>
            <a:ext cx="12191998" cy="30499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0000000我图PPT\00001PNG素材\儿童卡通\454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22882" y="3207905"/>
            <a:ext cx="4617066" cy="2889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653482" y="595635"/>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3482" y="4365105"/>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iêu đề 1"/>
          <p:cNvSpPr>
            <a:spLocks noGrp="1"/>
          </p:cNvSpPr>
          <p:nvPr/>
        </p:nvSpPr>
        <p:spPr>
          <a:xfrm>
            <a:off x="1188085" y="3208020"/>
            <a:ext cx="9546590" cy="1664970"/>
          </a:xfrm>
          <a:prstGeom prst="rect">
            <a:avLst/>
          </a:prstGeom>
        </p:spPr>
        <p:txBody>
          <a:bodyPr spcFirstLastPara="1" vert="horz" lIns="91440" tIns="45720" rIns="91440" bIns="45720" numCol="1" rtlCol="0" anchor="b">
            <a:prstTxWarp prst="textArchUp">
              <a:avLst/>
            </a:prstTxWarp>
            <a:normAutofit fontScale="2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CHÀO MỪNG CÁC EM ĐẾN VỚI TIẾT</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13" name="圆角矩形 1"/>
          <p:cNvSpPr/>
          <p:nvPr/>
        </p:nvSpPr>
        <p:spPr>
          <a:xfrm>
            <a:off x="2262873" y="3313110"/>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268" tIns="81133" rIns="162268" bIns="81133" anchor="ctr">
            <a:scene3d>
              <a:camera prst="orthographicFront"/>
              <a:lightRig rig="soft" dir="t">
                <a:rot lat="0" lon="0" rev="15600000"/>
              </a:lightRig>
            </a:scene3d>
            <a:sp3d extrusionH="57150" prstMaterial="softEdge">
              <a:bevelT w="25400" h="38100"/>
            </a:sp3d>
          </a:bodyPr>
          <a:lstStyle/>
          <a:p>
            <a:pPr algn="ctr" defTabSz="1622425">
              <a:defRPr/>
            </a:pPr>
            <a:r>
              <a:rPr lang="en-US" altLang="zh-CN" sz="3200" b="1" dirty="0">
                <a:solidFill>
                  <a:srgbClr val="FF0000"/>
                </a:solidFill>
                <a:latin typeface="Times New Roman" panose="02020603050405020304" pitchFamily="18" charset="0"/>
                <a:cs typeface="Times New Roman" panose="02020603050405020304" pitchFamily="18" charset="0"/>
              </a:rPr>
              <a:t>Đạo đức</a:t>
            </a:r>
          </a:p>
          <a:p>
            <a:pPr algn="ctr" defTabSz="1622425">
              <a:defRPr/>
            </a:pPr>
            <a:r>
              <a:rPr lang="en-US" altLang="zh-CN" sz="3200" b="1" dirty="0">
                <a:solidFill>
                  <a:srgbClr val="FF0000"/>
                </a:solidFill>
                <a:latin typeface="Times New Roman" panose="02020603050405020304" pitchFamily="18" charset="0"/>
                <a:cs typeface="Times New Roman" panose="02020603050405020304" pitchFamily="18" charset="0"/>
              </a:rPr>
              <a:t> LỚP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0-#ppt_w/2"/>
                                          </p:val>
                                        </p:tav>
                                        <p:tav tm="100000">
                                          <p:val>
                                            <p:strVal val="#ppt_x"/>
                                          </p:val>
                                        </p:tav>
                                      </p:tavLst>
                                    </p:anim>
                                    <p:anim calcmode="lin" valueType="num">
                                      <p:cBhvr additive="base">
                                        <p:cTn id="12" dur="7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80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750" fill="hold"/>
                                        <p:tgtEl>
                                          <p:spTgt spid="1026"/>
                                        </p:tgtEl>
                                        <p:attrNameLst>
                                          <p:attrName>ppt_x</p:attrName>
                                        </p:attrNameLst>
                                      </p:cBhvr>
                                      <p:tavLst>
                                        <p:tav tm="0">
                                          <p:val>
                                            <p:strVal val="1+#ppt_w/2"/>
                                          </p:val>
                                        </p:tav>
                                        <p:tav tm="100000">
                                          <p:val>
                                            <p:strVal val="#ppt_x"/>
                                          </p:val>
                                        </p:tav>
                                      </p:tavLst>
                                    </p:anim>
                                    <p:anim calcmode="lin" valueType="num">
                                      <p:cBhvr additive="base">
                                        <p:cTn id="16" dur="750" fill="hold"/>
                                        <p:tgtEl>
                                          <p:spTgt spid="10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2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f0c2b20207bdf25866a"/>
          <p:cNvPicPr>
            <a:picLocks noGrp="1" noChangeAspect="1"/>
          </p:cNvPicPr>
          <p:nvPr>
            <p:ph idx="1"/>
          </p:nvPr>
        </p:nvPicPr>
        <p:blipFill>
          <a:blip r:embed="rId2"/>
          <a:stretch>
            <a:fillRect/>
          </a:stretch>
        </p:blipFill>
        <p:spPr>
          <a:xfrm>
            <a:off x="325120" y="205740"/>
            <a:ext cx="11470005" cy="6348730"/>
          </a:xfrm>
          <a:prstGeom prst="rect">
            <a:avLst/>
          </a:prstGeom>
        </p:spPr>
      </p:pic>
      <p:pic>
        <p:nvPicPr>
          <p:cNvPr id="11"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0090" y="5222240"/>
            <a:ext cx="1155065" cy="1075690"/>
          </a:xfrm>
          <a:prstGeom prst="rect">
            <a:avLst/>
          </a:prstGeom>
        </p:spPr>
      </p:pic>
      <p:pic>
        <p:nvPicPr>
          <p:cNvPr id="7" name="Content Placeholder 4"/>
          <p:cNvPicPr>
            <a:picLocks noChangeAspect="1"/>
          </p:cNvPicPr>
          <p:nvPr/>
        </p:nvPicPr>
        <p:blipFill>
          <a:blip r:embed="rId4"/>
          <a:stretch>
            <a:fillRect/>
          </a:stretch>
        </p:blipFill>
        <p:spPr>
          <a:xfrm>
            <a:off x="10177145" y="341630"/>
            <a:ext cx="1216025" cy="1076325"/>
          </a:xfrm>
          <a:prstGeom prst="rect">
            <a:avLst/>
          </a:prstGeom>
        </p:spPr>
      </p:pic>
      <p:pic>
        <p:nvPicPr>
          <p:cNvPr id="6" name="Content Placeholder 4"/>
          <p:cNvPicPr>
            <a:picLocks noChangeAspect="1"/>
          </p:cNvPicPr>
          <p:nvPr/>
        </p:nvPicPr>
        <p:blipFill>
          <a:blip r:embed="rId4"/>
          <a:stretch>
            <a:fillRect/>
          </a:stretch>
        </p:blipFill>
        <p:spPr>
          <a:xfrm>
            <a:off x="10177145" y="2841625"/>
            <a:ext cx="1216025" cy="1076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8EB36D-AD0E-4DA9-AE5D-66089CD8226A}"/>
              </a:ext>
            </a:extLst>
          </p:cNvPr>
          <p:cNvSpPr>
            <a:spLocks noGrp="1"/>
          </p:cNvSpPr>
          <p:nvPr>
            <p:ph type="title"/>
          </p:nvPr>
        </p:nvSpPr>
        <p:spPr>
          <a:xfrm>
            <a:off x="1986036" y="317807"/>
            <a:ext cx="8219928" cy="1108781"/>
          </a:xfrm>
        </p:spPr>
        <p:txBody>
          <a:bodyPr/>
          <a:lstStyle/>
          <a:p>
            <a:r>
              <a:rPr lang="en-US" sz="2800" dirty="0" err="1">
                <a:solidFill>
                  <a:srgbClr val="C00000"/>
                </a:solidFill>
                <a:latin typeface="Times New Roman" panose="02020603050405020304" pitchFamily="18" charset="0"/>
                <a:cs typeface="Times New Roman" panose="02020603050405020304" pitchFamily="18" charset="0"/>
              </a:rPr>
              <a:t>Bạn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việc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cs typeface="Times New Roman" panose="02020603050405020304" pitchFamily="18" charset="0"/>
              </a:rPr>
              <a:t>?</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6" name="Tiêu đề 1">
            <a:extLst>
              <a:ext uri="{FF2B5EF4-FFF2-40B4-BE49-F238E27FC236}">
                <a16:creationId xmlns:a16="http://schemas.microsoft.com/office/drawing/2014/main" id="{B4160E59-181B-43B5-8BE9-3821D9784310}"/>
              </a:ext>
            </a:extLst>
          </p:cNvPr>
          <p:cNvSpPr txBox="1">
            <a:spLocks/>
          </p:cNvSpPr>
          <p:nvPr/>
        </p:nvSpPr>
        <p:spPr>
          <a:xfrm>
            <a:off x="1986036" y="5145261"/>
            <a:ext cx="8219928" cy="1283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solidFill>
                  <a:srgbClr val="2D00EB"/>
                </a:solidFill>
                <a:latin typeface="Times New Roman" panose="02020603050405020304" pitchFamily="18" charset="0"/>
                <a:cs typeface="Times New Roman" panose="02020603050405020304" pitchFamily="18" charset="0"/>
              </a:rPr>
              <a:t>Cách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làm</a:t>
            </a:r>
            <a:r>
              <a:rPr lang="en-US" sz="2800" dirty="0">
                <a:solidFill>
                  <a:srgbClr val="2D00EB"/>
                </a:solidFill>
                <a:latin typeface="Times New Roman" panose="02020603050405020304" pitchFamily="18" charset="0"/>
                <a:cs typeface="Times New Roman" panose="02020603050405020304" pitchFamily="18" charset="0"/>
              </a:rPr>
              <a:t> 2 (</a:t>
            </a:r>
            <a:r>
              <a:rPr lang="en-US" sz="2800" dirty="0" err="1">
                <a:solidFill>
                  <a:srgbClr val="2D00EB"/>
                </a:solidFill>
                <a:latin typeface="Times New Roman" panose="02020603050405020304" pitchFamily="18" charset="0"/>
                <a:cs typeface="Times New Roman" panose="02020603050405020304" pitchFamily="18" charset="0"/>
              </a:rPr>
              <a:t>Cô</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giáo</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đã</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dạy</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phải</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nhờ</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mẹ</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tìm</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cách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trả</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lại</a:t>
            </a:r>
            <a:r>
              <a:rPr lang="en-US" sz="2800" dirty="0">
                <a:solidFill>
                  <a:srgbClr val="2D00EB"/>
                </a:solidFill>
                <a:latin typeface="Times New Roman" panose="02020603050405020304" pitchFamily="18" charset="0"/>
                <a:cs typeface="Times New Roman" panose="02020603050405020304" pitchFamily="18" charset="0"/>
              </a:rPr>
              <a:t>).</a:t>
            </a:r>
          </a:p>
        </p:txBody>
      </p:sp>
      <p:sp>
        <p:nvSpPr>
          <p:cNvPr id="7" name="Tiêu đề 1">
            <a:extLst>
              <a:ext uri="{FF2B5EF4-FFF2-40B4-BE49-F238E27FC236}">
                <a16:creationId xmlns:a16="http://schemas.microsoft.com/office/drawing/2014/main" id="{82781AF6-076C-4F99-9240-6C279002CA39}"/>
              </a:ext>
            </a:extLst>
          </p:cNvPr>
          <p:cNvSpPr txBox="1">
            <a:spLocks/>
          </p:cNvSpPr>
          <p:nvPr/>
        </p:nvSpPr>
        <p:spPr>
          <a:xfrm>
            <a:off x="1986037" y="5145261"/>
            <a:ext cx="8442813" cy="1283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solidFill>
                  <a:srgbClr val="2D00EB"/>
                </a:solidFill>
                <a:latin typeface="Times New Roman" panose="02020603050405020304" pitchFamily="18" charset="0"/>
                <a:cs typeface="Times New Roman" panose="02020603050405020304" pitchFamily="18" charset="0"/>
              </a:rPr>
              <a:t>Cách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làm</a:t>
            </a:r>
            <a:r>
              <a:rPr lang="en-US" sz="2800" dirty="0">
                <a:solidFill>
                  <a:srgbClr val="2D00EB"/>
                </a:solidFill>
                <a:latin typeface="Times New Roman" panose="02020603050405020304" pitchFamily="18" charset="0"/>
                <a:cs typeface="Times New Roman" panose="02020603050405020304" pitchFamily="18" charset="0"/>
              </a:rPr>
              <a:t> 1 (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sẽ</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không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nhặt</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vì</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không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phải</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của</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và</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cách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làm</a:t>
            </a:r>
            <a:r>
              <a:rPr lang="en-US" sz="2800" dirty="0">
                <a:solidFill>
                  <a:srgbClr val="2D00EB"/>
                </a:solidFill>
                <a:latin typeface="Times New Roman" panose="02020603050405020304" pitchFamily="18" charset="0"/>
                <a:cs typeface="Times New Roman" panose="02020603050405020304" pitchFamily="18" charset="0"/>
              </a:rPr>
              <a:t> 3 (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nhặt</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được</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là</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của</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a:t>
            </a:r>
          </a:p>
        </p:txBody>
      </p:sp>
      <p:pic>
        <p:nvPicPr>
          <p:cNvPr id="4" name="Hình ảnh 3">
            <a:extLst>
              <a:ext uri="{FF2B5EF4-FFF2-40B4-BE49-F238E27FC236}">
                <a16:creationId xmlns:a16="http://schemas.microsoft.com/office/drawing/2014/main" id="{21F60DE2-4F83-44DB-9E56-0A3A041BBD9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94934" y="707489"/>
            <a:ext cx="8411031" cy="4454256"/>
          </a:xfrm>
          <a:prstGeom prst="rect">
            <a:avLst/>
          </a:prstGeom>
        </p:spPr>
      </p:pic>
      <p:sp>
        <p:nvSpPr>
          <p:cNvPr id="8" name="Tiêu đề 1">
            <a:extLst>
              <a:ext uri="{FF2B5EF4-FFF2-40B4-BE49-F238E27FC236}">
                <a16:creationId xmlns:a16="http://schemas.microsoft.com/office/drawing/2014/main" id="{CADAB290-151F-4FE9-B8B2-C5CF2B6D9C19}"/>
              </a:ext>
            </a:extLst>
          </p:cNvPr>
          <p:cNvSpPr txBox="1">
            <a:spLocks/>
          </p:cNvSpPr>
          <p:nvPr/>
        </p:nvSpPr>
        <p:spPr>
          <a:xfrm>
            <a:off x="1874594" y="5144163"/>
            <a:ext cx="8442813" cy="1283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err="1">
                <a:solidFill>
                  <a:srgbClr val="FF0000"/>
                </a:solidFill>
                <a:latin typeface="Times New Roman" panose="02020603050405020304" pitchFamily="18" charset="0"/>
                <a:cs typeface="Times New Roman" panose="02020603050405020304" pitchFamily="18" charset="0"/>
              </a:rPr>
              <a:t>Nhìn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coi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nhờ</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FF0000"/>
                </a:solidFill>
                <a:latin typeface="Times New Roman" panose="02020603050405020304" pitchFamily="18" charset="0"/>
                <a:cs typeface="Times New Roman" panose="02020603050405020304" pitchFamily="18" charset="0"/>
              </a:rPr>
              <a:t>cậy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20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grpId="1" nodeType="clickEffect">
                                  <p:stCondLst>
                                    <p:cond delay="0"/>
                                  </p:stCondLst>
                                  <p:childTnLst>
                                    <p:animEffect transition="out" filter="checkerboard(across)">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vi-VN" altLang="en-US" sz="4800">
                <a:solidFill>
                  <a:srgbClr val="FF0000"/>
                </a:solidFill>
                <a:latin typeface="Times New Roman" panose="02020603050405020304" pitchFamily="18" charset="0"/>
                <a:cs typeface="Times New Roman" panose="02020603050405020304" pitchFamily="18" charset="0"/>
              </a:rPr>
              <a:t>Em đã bao giờ nhặt được đồ của người khác chưa? Lúc đó em đã làm gì?</a:t>
            </a:r>
          </a:p>
          <a:p>
            <a:pPr marL="0" indent="0">
              <a:buNone/>
            </a:pPr>
            <a:endParaRPr lang="vi-VN" altLang="en-US" sz="4800">
              <a:gradFill>
                <a:gsLst>
                  <a:gs pos="0">
                    <a:srgbClr val="14CD68"/>
                  </a:gs>
                  <a:gs pos="100000">
                    <a:srgbClr val="035C7D"/>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1274445" y="274955"/>
            <a:ext cx="9411335" cy="4521835"/>
          </a:xfrm>
          <a:prstGeom prst="rect">
            <a:avLst/>
          </a:prstGeom>
        </p:spPr>
      </p:pic>
      <p:sp>
        <p:nvSpPr>
          <p:cNvPr id="6" name="Rounded Rectangle 5"/>
          <p:cNvSpPr/>
          <p:nvPr/>
        </p:nvSpPr>
        <p:spPr>
          <a:xfrm>
            <a:off x="1201420" y="4994910"/>
            <a:ext cx="3206115" cy="886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Đưa cho bố mẹ</a:t>
            </a:r>
          </a:p>
        </p:txBody>
      </p:sp>
      <p:sp>
        <p:nvSpPr>
          <p:cNvPr id="9" name="Rounded Rectangle 8"/>
          <p:cNvSpPr/>
          <p:nvPr/>
        </p:nvSpPr>
        <p:spPr>
          <a:xfrm>
            <a:off x="4764405" y="4995545"/>
            <a:ext cx="2429510" cy="8858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Đưa cho thầy cô</a:t>
            </a:r>
          </a:p>
        </p:txBody>
      </p:sp>
      <p:sp>
        <p:nvSpPr>
          <p:cNvPr id="10" name="Rounded Rectangle 9"/>
          <p:cNvSpPr/>
          <p:nvPr/>
        </p:nvSpPr>
        <p:spPr>
          <a:xfrm>
            <a:off x="7635875" y="5074285"/>
            <a:ext cx="2429510" cy="885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Báo với các chú công 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8C2994-6F4D-4C7E-8B03-E9785B8CB82A}"/>
              </a:ext>
            </a:extLst>
          </p:cNvPr>
          <p:cNvSpPr>
            <a:spLocks noGrp="1"/>
          </p:cNvSpPr>
          <p:nvPr>
            <p:ph type="title"/>
          </p:nvPr>
        </p:nvSpPr>
        <p:spPr>
          <a:xfrm>
            <a:off x="5019369" y="128789"/>
            <a:ext cx="5363194" cy="1067521"/>
          </a:xfrm>
        </p:spPr>
        <p:txBody>
          <a:bodyPr/>
          <a:lstStyle/>
          <a:p>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gì </a:t>
            </a:r>
            <a:r>
              <a:rPr lang="en-US" sz="2800" dirty="0" err="1">
                <a:solidFill>
                  <a:srgbClr val="C00000"/>
                </a:solidFill>
                <a:latin typeface="Times New Roman" panose="02020603050405020304" pitchFamily="18" charset="0"/>
                <a:cs typeface="Times New Roman" panose="02020603050405020304" pitchFamily="18" charset="0"/>
              </a:rPr>
              <a:t>khi</a:t>
            </a:r>
            <a:r>
              <a:rPr lang="en-US" sz="2800" dirty="0">
                <a:solidFill>
                  <a:srgbClr val="C00000"/>
                </a:solidFill>
                <a:latin typeface="Times New Roman" panose="02020603050405020304" pitchFamily="18" charset="0"/>
                <a:cs typeface="Times New Roman" panose="02020603050405020304" pitchFamily="18" charset="0"/>
              </a:rPr>
              <a:t> ở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huống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sau</a:t>
            </a:r>
            <a:r>
              <a:rPr lang="en-US" sz="2800" dirty="0">
                <a:solidFill>
                  <a:srgbClr val="C00000"/>
                </a:solidFill>
                <a:latin typeface="Times New Roman" panose="02020603050405020304" pitchFamily="18" charset="0"/>
                <a:cs typeface="Times New Roman" panose="02020603050405020304" pitchFamily="18" charset="0"/>
              </a:rPr>
              <a:t>?</a:t>
            </a:r>
            <a:endParaRPr lang="vi-VN" sz="2800" dirty="0">
              <a:solidFill>
                <a:srgbClr val="C00000"/>
              </a:solidFill>
              <a:latin typeface="Times New Roman" panose="02020603050405020304" pitchFamily="18" charset="0"/>
              <a:cs typeface="Times New Roman" panose="02020603050405020304" pitchFamily="18" charset="0"/>
            </a:endParaRPr>
          </a:p>
        </p:txBody>
      </p:sp>
      <p:pic>
        <p:nvPicPr>
          <p:cNvPr id="6" name="Picture 2" descr="C:\Users\Loi Meo\Desktop\Đạo đức 1\b08b373f5c59a207fb48.jpg">
            <a:extLst>
              <a:ext uri="{FF2B5EF4-FFF2-40B4-BE49-F238E27FC236}">
                <a16:creationId xmlns:a16="http://schemas.microsoft.com/office/drawing/2014/main" id="{AEF362DA-3808-44DD-8249-F671AAA3C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3" t="84807" r="21129" b="70"/>
          <a:stretch/>
        </p:blipFill>
        <p:spPr bwMode="auto">
          <a:xfrm>
            <a:off x="1682849" y="196393"/>
            <a:ext cx="3441032" cy="999916"/>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CE578835-7782-4323-88CD-CAFD967F3FCD}"/>
              </a:ext>
            </a:extLst>
          </p:cNvPr>
          <p:cNvSpPr txBox="1"/>
          <p:nvPr/>
        </p:nvSpPr>
        <p:spPr>
          <a:xfrm>
            <a:off x="8275937" y="1905506"/>
            <a:ext cx="1955965" cy="3046988"/>
          </a:xfrm>
          <a:prstGeom prst="rect">
            <a:avLst/>
          </a:prstGeom>
          <a:noFill/>
        </p:spPr>
        <p:txBody>
          <a:bodyPr wrap="square" rtlCol="0">
            <a:spAutoFit/>
          </a:bodyPr>
          <a:lstStyle/>
          <a:p>
            <a:pPr algn="just"/>
            <a:r>
              <a:rPr lang="en-US" sz="2400" dirty="0" err="1">
                <a:solidFill>
                  <a:srgbClr val="2D00EB"/>
                </a:solidFill>
                <a:latin typeface="Times New Roman" panose="02020603050405020304" pitchFamily="18" charset="0"/>
                <a:cs typeface="Times New Roman" panose="02020603050405020304" pitchFamily="18" charset="0"/>
              </a:rPr>
              <a:t>Nếu</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em</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là</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bạn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trong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tranh</a:t>
            </a:r>
            <a:r>
              <a:rPr lang="en-US" sz="2400" dirty="0">
                <a:solidFill>
                  <a:srgbClr val="2D00EB"/>
                </a:solidFill>
                <a:latin typeface="Times New Roman" panose="02020603050405020304" pitchFamily="18" charset="0"/>
                <a:cs typeface="Times New Roman" panose="02020603050405020304" pitchFamily="18" charset="0"/>
              </a:rPr>
              <a:t> 1, </a:t>
            </a:r>
            <a:r>
              <a:rPr lang="en-US" sz="2400" dirty="0" err="1">
                <a:solidFill>
                  <a:srgbClr val="2D00EB"/>
                </a:solidFill>
                <a:latin typeface="Times New Roman" panose="02020603050405020304" pitchFamily="18" charset="0"/>
                <a:cs typeface="Times New Roman" panose="02020603050405020304" pitchFamily="18" charset="0"/>
              </a:rPr>
              <a:t>khi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quét</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nhà</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thấy</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tờ</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tiền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rơi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em</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sẽ</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báo</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cho</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người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thân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trong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nhà</a:t>
            </a:r>
            <a:r>
              <a:rPr lang="en-US" sz="2400" dirty="0">
                <a:solidFill>
                  <a:srgbClr val="2D00EB"/>
                </a:solidFill>
                <a:latin typeface="Times New Roman" panose="02020603050405020304" pitchFamily="18" charset="0"/>
                <a:cs typeface="Times New Roman" panose="02020603050405020304" pitchFamily="18" charset="0"/>
              </a:rPr>
              <a:t>.</a:t>
            </a:r>
            <a:endParaRPr lang="vi-VN" sz="2400" dirty="0">
              <a:solidFill>
                <a:srgbClr val="2D00EB"/>
              </a:solidFill>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E2E908FC-11A0-46CB-A2F0-BD5DCC935A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746144" y="1053538"/>
            <a:ext cx="6379131" cy="5675675"/>
          </a:xfrm>
          <a:prstGeom prst="rect">
            <a:avLst/>
          </a:prstGeom>
        </p:spPr>
      </p:pic>
    </p:spTree>
    <p:extLst>
      <p:ext uri="{BB962C8B-B14F-4D97-AF65-F5344CB8AC3E}">
        <p14:creationId xmlns:p14="http://schemas.microsoft.com/office/powerpoint/2010/main" val="3410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8C2994-6F4D-4C7E-8B03-E9785B8CB82A}"/>
              </a:ext>
            </a:extLst>
          </p:cNvPr>
          <p:cNvSpPr>
            <a:spLocks noGrp="1"/>
          </p:cNvSpPr>
          <p:nvPr>
            <p:ph type="title"/>
          </p:nvPr>
        </p:nvSpPr>
        <p:spPr>
          <a:xfrm>
            <a:off x="5019369" y="128789"/>
            <a:ext cx="5363194" cy="1067521"/>
          </a:xfrm>
        </p:spPr>
        <p:txBody>
          <a:bodyPr/>
          <a:lstStyle/>
          <a:p>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gì </a:t>
            </a:r>
            <a:r>
              <a:rPr lang="en-US" sz="2800" dirty="0" err="1">
                <a:solidFill>
                  <a:srgbClr val="C00000"/>
                </a:solidFill>
                <a:latin typeface="Times New Roman" panose="02020603050405020304" pitchFamily="18" charset="0"/>
                <a:cs typeface="Times New Roman" panose="02020603050405020304" pitchFamily="18" charset="0"/>
              </a:rPr>
              <a:t>khi</a:t>
            </a:r>
            <a:r>
              <a:rPr lang="en-US" sz="2800" dirty="0">
                <a:solidFill>
                  <a:srgbClr val="C00000"/>
                </a:solidFill>
                <a:latin typeface="Times New Roman" panose="02020603050405020304" pitchFamily="18" charset="0"/>
                <a:cs typeface="Times New Roman" panose="02020603050405020304" pitchFamily="18" charset="0"/>
              </a:rPr>
              <a:t> ở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huống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sau</a:t>
            </a:r>
            <a:r>
              <a:rPr lang="en-US" sz="2800" dirty="0">
                <a:solidFill>
                  <a:srgbClr val="C00000"/>
                </a:solidFill>
                <a:latin typeface="Times New Roman" panose="02020603050405020304" pitchFamily="18" charset="0"/>
                <a:cs typeface="Times New Roman" panose="02020603050405020304" pitchFamily="18" charset="0"/>
              </a:rPr>
              <a:t>?</a:t>
            </a:r>
            <a:endParaRPr lang="vi-VN" sz="2800" dirty="0">
              <a:solidFill>
                <a:srgbClr val="C00000"/>
              </a:solidFill>
              <a:latin typeface="Times New Roman" panose="02020603050405020304" pitchFamily="18" charset="0"/>
              <a:cs typeface="Times New Roman" panose="02020603050405020304" pitchFamily="18" charset="0"/>
            </a:endParaRPr>
          </a:p>
        </p:txBody>
      </p:sp>
      <p:pic>
        <p:nvPicPr>
          <p:cNvPr id="6" name="Picture 2" descr="C:\Users\Loi Meo\Desktop\Đạo đức 1\b08b373f5c59a207fb48.jpg">
            <a:extLst>
              <a:ext uri="{FF2B5EF4-FFF2-40B4-BE49-F238E27FC236}">
                <a16:creationId xmlns:a16="http://schemas.microsoft.com/office/drawing/2014/main" id="{AEF362DA-3808-44DD-8249-F671AAA3C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3" t="84807" r="21129" b="70"/>
          <a:stretch/>
        </p:blipFill>
        <p:spPr bwMode="auto">
          <a:xfrm>
            <a:off x="1682849" y="196393"/>
            <a:ext cx="3441032" cy="999916"/>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CE578835-7782-4323-88CD-CAFD967F3FCD}"/>
              </a:ext>
            </a:extLst>
          </p:cNvPr>
          <p:cNvSpPr txBox="1"/>
          <p:nvPr/>
        </p:nvSpPr>
        <p:spPr>
          <a:xfrm>
            <a:off x="7981071" y="1063502"/>
            <a:ext cx="2166424" cy="5262979"/>
          </a:xfrm>
          <a:prstGeom prst="rect">
            <a:avLst/>
          </a:prstGeom>
          <a:noFill/>
        </p:spPr>
        <p:txBody>
          <a:bodyPr wrap="square" rtlCol="0">
            <a:spAutoFit/>
          </a:bodyPr>
          <a:lstStyle/>
          <a:p>
            <a:pPr algn="just"/>
            <a:r>
              <a:rPr lang="en-US" sz="2400" dirty="0" err="1">
                <a:solidFill>
                  <a:srgbClr val="2D00EB"/>
                </a:solidFill>
                <a:latin typeface="Times New Roman" panose="02020603050405020304" pitchFamily="18" charset="0"/>
                <a:cs typeface="Times New Roman" panose="02020603050405020304" pitchFamily="18" charset="0"/>
              </a:rPr>
              <a:t>Nếu</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em</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là</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bạn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trong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tranh</a:t>
            </a:r>
            <a:r>
              <a:rPr lang="en-US" sz="2400" dirty="0">
                <a:solidFill>
                  <a:srgbClr val="2D00EB"/>
                </a:solidFill>
                <a:latin typeface="Times New Roman" panose="02020603050405020304" pitchFamily="18" charset="0"/>
                <a:cs typeface="Times New Roman" panose="02020603050405020304" pitchFamily="18" charset="0"/>
              </a:rPr>
              <a:t> 2, </a:t>
            </a:r>
            <a:r>
              <a:rPr lang="en-US" sz="2400" dirty="0" err="1">
                <a:solidFill>
                  <a:srgbClr val="2D00EB"/>
                </a:solidFill>
                <a:latin typeface="Times New Roman" panose="02020603050405020304" pitchFamily="18" charset="0"/>
                <a:cs typeface="Times New Roman" panose="02020603050405020304" pitchFamily="18" charset="0"/>
              </a:rPr>
              <a:t>khi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nhìn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thấy</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chiếc</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đồng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hồ</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rơi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trên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sân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trường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em</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sẽ</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tìm</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thầy</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cô</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chủ</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nhiệm</a:t>
            </a:r>
            <a:r>
              <a:rPr lang="en-US" sz="2400" dirty="0">
                <a:solidFill>
                  <a:srgbClr val="2D00EB"/>
                </a:solidFill>
                <a:latin typeface="Times New Roman" panose="02020603050405020304" pitchFamily="18" charset="0"/>
                <a:cs typeface="Times New Roman" panose="02020603050405020304" pitchFamily="18" charset="0"/>
              </a:rPr>
              <a:t> hay </a:t>
            </a:r>
            <a:r>
              <a:rPr lang="en-US" sz="2400" dirty="0" err="1">
                <a:solidFill>
                  <a:srgbClr val="2D00EB"/>
                </a:solidFill>
                <a:latin typeface="Times New Roman" panose="02020603050405020304" pitchFamily="18" charset="0"/>
                <a:cs typeface="Times New Roman" panose="02020603050405020304" pitchFamily="18" charset="0"/>
              </a:rPr>
              <a:t>thầy</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tổng</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phụ</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trách</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cô</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trực</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tuần</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hoặc</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bác</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bảo</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vệ</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nhờ</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trả</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giúp</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người</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đánh</a:t>
            </a:r>
            <a:r>
              <a:rPr lang="en-US" sz="2400" dirty="0">
                <a:solidFill>
                  <a:srgbClr val="2D00EB"/>
                </a:solidFill>
                <a:latin typeface="Times New Roman" panose="02020603050405020304" pitchFamily="18" charset="0"/>
                <a:cs typeface="Times New Roman" panose="02020603050405020304" pitchFamily="18" charset="0"/>
              </a:rPr>
              <a:t> </a:t>
            </a:r>
            <a:r>
              <a:rPr lang="en-US" sz="2400" dirty="0" err="1">
                <a:solidFill>
                  <a:srgbClr val="2D00EB"/>
                </a:solidFill>
                <a:latin typeface="Times New Roman" panose="02020603050405020304" pitchFamily="18" charset="0"/>
                <a:cs typeface="Times New Roman" panose="02020603050405020304" pitchFamily="18" charset="0"/>
              </a:rPr>
              <a:t>mất</a:t>
            </a:r>
            <a:r>
              <a:rPr lang="en-US" sz="2400" dirty="0">
                <a:solidFill>
                  <a:srgbClr val="2D00EB"/>
                </a:solidFill>
                <a:latin typeface="Times New Roman" panose="02020603050405020304" pitchFamily="18" charset="0"/>
                <a:cs typeface="Times New Roman" panose="02020603050405020304" pitchFamily="18" charset="0"/>
              </a:rPr>
              <a:t>.</a:t>
            </a:r>
            <a:endParaRPr lang="vi-VN" sz="2400" dirty="0">
              <a:solidFill>
                <a:srgbClr val="2D00EB"/>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602EA141-BFB3-491C-967F-4BA40349CE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682849" y="1196310"/>
            <a:ext cx="6063155" cy="5130171"/>
          </a:xfrm>
          <a:prstGeom prst="rect">
            <a:avLst/>
          </a:prstGeom>
        </p:spPr>
      </p:pic>
    </p:spTree>
    <p:extLst>
      <p:ext uri="{BB962C8B-B14F-4D97-AF65-F5344CB8AC3E}">
        <p14:creationId xmlns:p14="http://schemas.microsoft.com/office/powerpoint/2010/main" val="336998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8C2994-6F4D-4C7E-8B03-E9785B8CB82A}"/>
              </a:ext>
            </a:extLst>
          </p:cNvPr>
          <p:cNvSpPr>
            <a:spLocks noGrp="1"/>
          </p:cNvSpPr>
          <p:nvPr>
            <p:ph type="title"/>
          </p:nvPr>
        </p:nvSpPr>
        <p:spPr>
          <a:xfrm>
            <a:off x="5019369" y="128789"/>
            <a:ext cx="5363194" cy="1067521"/>
          </a:xfrm>
        </p:spPr>
        <p:txBody>
          <a:bodyPr/>
          <a:lstStyle/>
          <a:p>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gì </a:t>
            </a:r>
            <a:r>
              <a:rPr lang="en-US" sz="2800" dirty="0" err="1">
                <a:solidFill>
                  <a:srgbClr val="C00000"/>
                </a:solidFill>
                <a:latin typeface="Times New Roman" panose="02020603050405020304" pitchFamily="18" charset="0"/>
                <a:cs typeface="Times New Roman" panose="02020603050405020304" pitchFamily="18" charset="0"/>
              </a:rPr>
              <a:t>khi</a:t>
            </a:r>
            <a:r>
              <a:rPr lang="en-US" sz="2800" dirty="0">
                <a:solidFill>
                  <a:srgbClr val="C00000"/>
                </a:solidFill>
                <a:latin typeface="Times New Roman" panose="02020603050405020304" pitchFamily="18" charset="0"/>
                <a:cs typeface="Times New Roman" panose="02020603050405020304" pitchFamily="18" charset="0"/>
              </a:rPr>
              <a:t> ở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huống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sau</a:t>
            </a:r>
            <a:r>
              <a:rPr lang="en-US" sz="2800" dirty="0">
                <a:solidFill>
                  <a:srgbClr val="C00000"/>
                </a:solidFill>
                <a:latin typeface="Times New Roman" panose="02020603050405020304" pitchFamily="18" charset="0"/>
                <a:cs typeface="Times New Roman" panose="02020603050405020304" pitchFamily="18" charset="0"/>
              </a:rPr>
              <a:t>?</a:t>
            </a:r>
            <a:endParaRPr lang="vi-VN" sz="2800" dirty="0">
              <a:solidFill>
                <a:srgbClr val="C00000"/>
              </a:solidFill>
              <a:latin typeface="Times New Roman" panose="02020603050405020304" pitchFamily="18" charset="0"/>
              <a:cs typeface="Times New Roman" panose="02020603050405020304" pitchFamily="18" charset="0"/>
            </a:endParaRPr>
          </a:p>
        </p:txBody>
      </p:sp>
      <p:pic>
        <p:nvPicPr>
          <p:cNvPr id="6" name="Picture 2" descr="C:\Users\Loi Meo\Desktop\Đạo đức 1\b08b373f5c59a207fb48.jpg">
            <a:extLst>
              <a:ext uri="{FF2B5EF4-FFF2-40B4-BE49-F238E27FC236}">
                <a16:creationId xmlns:a16="http://schemas.microsoft.com/office/drawing/2014/main" id="{AEF362DA-3808-44DD-8249-F671AAA3C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3" t="84807" r="21129" b="70"/>
          <a:stretch/>
        </p:blipFill>
        <p:spPr bwMode="auto">
          <a:xfrm>
            <a:off x="1682849" y="196393"/>
            <a:ext cx="3441032" cy="999916"/>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CE578835-7782-4323-88CD-CAFD967F3FCD}"/>
              </a:ext>
            </a:extLst>
          </p:cNvPr>
          <p:cNvSpPr txBox="1"/>
          <p:nvPr/>
        </p:nvSpPr>
        <p:spPr>
          <a:xfrm>
            <a:off x="7052321" y="1196309"/>
            <a:ext cx="3200401" cy="4832092"/>
          </a:xfrm>
          <a:prstGeom prst="rect">
            <a:avLst/>
          </a:prstGeom>
          <a:noFill/>
        </p:spPr>
        <p:txBody>
          <a:bodyPr wrap="square" rtlCol="0">
            <a:spAutoFit/>
          </a:bodyPr>
          <a:lstStyle/>
          <a:p>
            <a:pPr algn="just"/>
            <a:r>
              <a:rPr lang="en-US" sz="2800" dirty="0" err="1">
                <a:solidFill>
                  <a:srgbClr val="2D00EB"/>
                </a:solidFill>
                <a:latin typeface="Times New Roman" panose="02020603050405020304" pitchFamily="18" charset="0"/>
                <a:cs typeface="Times New Roman" panose="02020603050405020304" pitchFamily="18" charset="0"/>
              </a:rPr>
              <a:t>Nếu</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em</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là</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bạn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trong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tranh</a:t>
            </a:r>
            <a:r>
              <a:rPr lang="en-US" sz="2800" dirty="0">
                <a:solidFill>
                  <a:srgbClr val="2D00EB"/>
                </a:solidFill>
                <a:latin typeface="Times New Roman" panose="02020603050405020304" pitchFamily="18" charset="0"/>
                <a:cs typeface="Times New Roman" panose="02020603050405020304" pitchFamily="18" charset="0"/>
              </a:rPr>
              <a:t> 3, </a:t>
            </a:r>
            <a:r>
              <a:rPr lang="en-US" sz="2800" dirty="0" err="1">
                <a:solidFill>
                  <a:srgbClr val="2D00EB"/>
                </a:solidFill>
                <a:latin typeface="Times New Roman" panose="02020603050405020304" pitchFamily="18" charset="0"/>
                <a:cs typeface="Times New Roman" panose="02020603050405020304" pitchFamily="18" charset="0"/>
              </a:rPr>
              <a:t>khi</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nhìn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thấy</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ba</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lô</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của</a:t>
            </a:r>
            <a:r>
              <a:rPr lang="en-US" sz="2800" dirty="0">
                <a:solidFill>
                  <a:srgbClr val="2D00EB"/>
                </a:solidFill>
                <a:latin typeface="Times New Roman" panose="02020603050405020304" pitchFamily="18" charset="0"/>
                <a:cs typeface="Times New Roman" panose="02020603050405020304" pitchFamily="18" charset="0"/>
              </a:rPr>
              <a:t> ai </a:t>
            </a:r>
            <a:r>
              <a:rPr lang="en-US" sz="2800" dirty="0" err="1">
                <a:solidFill>
                  <a:srgbClr val="2D00EB"/>
                </a:solidFill>
                <a:latin typeface="Times New Roman" panose="02020603050405020304" pitchFamily="18" charset="0"/>
                <a:cs typeface="Times New Roman" panose="02020603050405020304" pitchFamily="18" charset="0"/>
              </a:rPr>
              <a:t>để</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quên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trên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ghế</a:t>
            </a:r>
            <a:r>
              <a:rPr lang="en-US" sz="2800" dirty="0">
                <a:solidFill>
                  <a:srgbClr val="2D00EB"/>
                </a:solidFill>
                <a:latin typeface="Times New Roman" panose="02020603050405020304" pitchFamily="18" charset="0"/>
                <a:cs typeface="Times New Roman" panose="02020603050405020304" pitchFamily="18" charset="0"/>
              </a:rPr>
              <a:t> ở </a:t>
            </a:r>
            <a:r>
              <a:rPr lang="en-US" sz="2800" dirty="0" err="1">
                <a:solidFill>
                  <a:srgbClr val="2D00EB"/>
                </a:solidFill>
                <a:latin typeface="Times New Roman" panose="02020603050405020304" pitchFamily="18" charset="0"/>
                <a:cs typeface="Times New Roman" panose="02020603050405020304" pitchFamily="18" charset="0"/>
              </a:rPr>
              <a:t>công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viên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em</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sẽ</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nhờ</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bố</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mẹ</a:t>
            </a:r>
            <a:r>
              <a:rPr lang="en-US" sz="2800" dirty="0">
                <a:solidFill>
                  <a:srgbClr val="2D00EB"/>
                </a:solidFill>
                <a:latin typeface="Times New Roman" panose="02020603050405020304" pitchFamily="18" charset="0"/>
                <a:cs typeface="Times New Roman" panose="02020603050405020304" pitchFamily="18" charset="0"/>
              </a:rPr>
              <a:t> ( </a:t>
            </a:r>
            <a:r>
              <a:rPr lang="en-US" sz="2800" dirty="0" err="1">
                <a:solidFill>
                  <a:srgbClr val="2D00EB"/>
                </a:solidFill>
                <a:latin typeface="Times New Roman" panose="02020603050405020304" pitchFamily="18" charset="0"/>
                <a:cs typeface="Times New Roman" panose="02020603050405020304" pitchFamily="18" charset="0"/>
              </a:rPr>
              <a:t>nếu</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bố</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mẹ</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đi</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cùng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hoặc</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nhờ</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bảo</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vệ</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công</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viên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nhờ</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công</a:t>
            </a:r>
            <a:r>
              <a:rPr lang="en-US" sz="2800" dirty="0">
                <a:solidFill>
                  <a:srgbClr val="2D00EB"/>
                </a:solidFill>
                <a:latin typeface="Times New Roman" panose="02020603050405020304" pitchFamily="18" charset="0"/>
                <a:cs typeface="Times New Roman" panose="02020603050405020304" pitchFamily="18" charset="0"/>
              </a:rPr>
              <a:t> an ở </a:t>
            </a:r>
            <a:r>
              <a:rPr lang="en-US" sz="2800" dirty="0" err="1">
                <a:solidFill>
                  <a:srgbClr val="2D00EB"/>
                </a:solidFill>
                <a:latin typeface="Times New Roman" panose="02020603050405020304" pitchFamily="18" charset="0"/>
                <a:cs typeface="Times New Roman" panose="02020603050405020304" pitchFamily="18" charset="0"/>
              </a:rPr>
              <a:t>gần</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mình</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nhất</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trả</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giúp</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người</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bỏ</a:t>
            </a:r>
            <a:r>
              <a:rPr lang="en-US" sz="2800" dirty="0">
                <a:solidFill>
                  <a:srgbClr val="2D00EB"/>
                </a:solidFill>
                <a:latin typeface="Times New Roman" panose="02020603050405020304" pitchFamily="18" charset="0"/>
                <a:cs typeface="Times New Roman" panose="02020603050405020304" pitchFamily="18" charset="0"/>
              </a:rPr>
              <a:t> </a:t>
            </a:r>
            <a:r>
              <a:rPr lang="en-US" sz="2800" dirty="0" err="1">
                <a:solidFill>
                  <a:srgbClr val="2D00EB"/>
                </a:solidFill>
                <a:latin typeface="Times New Roman" panose="02020603050405020304" pitchFamily="18" charset="0"/>
                <a:cs typeface="Times New Roman" panose="02020603050405020304" pitchFamily="18" charset="0"/>
              </a:rPr>
              <a:t>quên</a:t>
            </a:r>
            <a:r>
              <a:rPr lang="en-US" sz="2800" dirty="0">
                <a:solidFill>
                  <a:srgbClr val="2D00EB"/>
                </a:solidFill>
                <a:latin typeface="Times New Roman" panose="02020603050405020304" pitchFamily="18" charset="0"/>
                <a:cs typeface="Times New Roman" panose="02020603050405020304" pitchFamily="18" charset="0"/>
              </a:rPr>
              <a:t>.</a:t>
            </a:r>
            <a:endParaRPr lang="vi-VN" sz="2800" dirty="0">
              <a:solidFill>
                <a:srgbClr val="2D00EB"/>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52E684DA-5654-442D-A2D8-E9D2DF754B73}"/>
              </a:ext>
            </a:extLst>
          </p:cNvPr>
          <p:cNvPicPr>
            <a:picLocks noChangeAspect="1"/>
          </p:cNvPicPr>
          <p:nvPr/>
        </p:nvPicPr>
        <p:blipFill>
          <a:blip r:embed="rId3"/>
          <a:stretch>
            <a:fillRect/>
          </a:stretch>
        </p:blipFill>
        <p:spPr>
          <a:xfrm>
            <a:off x="1809437" y="1043909"/>
            <a:ext cx="5116297" cy="5617698"/>
          </a:xfrm>
          <a:prstGeom prst="rect">
            <a:avLst/>
          </a:prstGeom>
        </p:spPr>
      </p:pic>
    </p:spTree>
    <p:extLst>
      <p:ext uri="{BB962C8B-B14F-4D97-AF65-F5344CB8AC3E}">
        <p14:creationId xmlns:p14="http://schemas.microsoft.com/office/powerpoint/2010/main" val="112819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8c6e38be8d0178e4ec1"/>
          <p:cNvPicPr>
            <a:picLocks noGrp="1" noChangeAspect="1"/>
          </p:cNvPicPr>
          <p:nvPr>
            <p:ph idx="1"/>
          </p:nvPr>
        </p:nvPicPr>
        <p:blipFill>
          <a:blip r:embed="rId2"/>
          <a:stretch>
            <a:fillRect/>
          </a:stretch>
        </p:blipFill>
        <p:spPr>
          <a:xfrm>
            <a:off x="890270" y="1193165"/>
            <a:ext cx="10521315" cy="44875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45870b86012c47.jpg"/>
          <p:cNvPicPr>
            <a:picLocks noChangeAspect="1"/>
          </p:cNvPicPr>
          <p:nvPr/>
        </p:nvPicPr>
        <p:blipFill>
          <a:blip r:embed="rId2"/>
          <a:stretch>
            <a:fillRect/>
          </a:stretch>
        </p:blipFill>
        <p:spPr>
          <a:xfrm>
            <a:off x="1524000" y="0"/>
            <a:ext cx="9144000" cy="6858000"/>
          </a:xfrm>
          <a:prstGeom prst="rect">
            <a:avLst/>
          </a:prstGeom>
        </p:spPr>
      </p:pic>
      <p:sp>
        <p:nvSpPr>
          <p:cNvPr id="7" name="Rectangle 6"/>
          <p:cNvSpPr/>
          <p:nvPr/>
        </p:nvSpPr>
        <p:spPr>
          <a:xfrm>
            <a:off x="4220789" y="2971800"/>
            <a:ext cx="31983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Củng</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cố</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srcRect/>
          <a:stretch>
            <a:fillRect/>
          </a:stretch>
        </p:blipFill>
        <p:spPr>
          <a:xfrm>
            <a:off x="239694" y="704055"/>
            <a:ext cx="2661644" cy="891500"/>
          </a:xfrm>
          <a:prstGeom prst="rect">
            <a:avLst/>
          </a:prstGeom>
          <a:noFill/>
          <a:ln>
            <a:noFill/>
          </a:ln>
        </p:spPr>
      </p:pic>
      <p:pic>
        <p:nvPicPr>
          <p:cNvPr id="117" name="Google Shape;117;p1"/>
          <p:cNvPicPr preferRelativeResize="0"/>
          <p:nvPr/>
        </p:nvPicPr>
        <p:blipFill rotWithShape="1">
          <a:blip r:embed="rId4"/>
          <a:srcRect l="135" t="36970" r="-1"/>
          <a:stretch>
            <a:fillRect/>
          </a:stretch>
        </p:blipFill>
        <p:spPr>
          <a:xfrm>
            <a:off x="2" y="2438400"/>
            <a:ext cx="12191997" cy="4005651"/>
          </a:xfrm>
          <a:prstGeom prst="rect">
            <a:avLst/>
          </a:prstGeom>
          <a:noFill/>
          <a:ln>
            <a:noFill/>
          </a:ln>
        </p:spPr>
      </p:pic>
      <p:pic>
        <p:nvPicPr>
          <p:cNvPr id="118" name="Google Shape;118;p1"/>
          <p:cNvPicPr preferRelativeResize="0"/>
          <p:nvPr/>
        </p:nvPicPr>
        <p:blipFill rotWithShape="1">
          <a:blip r:embed="rId5"/>
          <a:srcRect/>
          <a:stretch>
            <a:fillRect/>
          </a:stretch>
        </p:blipFill>
        <p:spPr>
          <a:xfrm>
            <a:off x="-1" y="4577330"/>
            <a:ext cx="12818077" cy="2010708"/>
          </a:xfrm>
          <a:prstGeom prst="rect">
            <a:avLst/>
          </a:prstGeom>
          <a:noFill/>
          <a:ln>
            <a:noFill/>
          </a:ln>
        </p:spPr>
      </p:pic>
      <p:pic>
        <p:nvPicPr>
          <p:cNvPr id="119" name="Google Shape;119;p1"/>
          <p:cNvPicPr preferRelativeResize="0"/>
          <p:nvPr/>
        </p:nvPicPr>
        <p:blipFill rotWithShape="1">
          <a:blip r:embed="rId6"/>
          <a:srcRect/>
          <a:stretch>
            <a:fillRect/>
          </a:stretch>
        </p:blipFill>
        <p:spPr>
          <a:xfrm>
            <a:off x="-139429" y="428363"/>
            <a:ext cx="12331428" cy="10693183"/>
          </a:xfrm>
          <a:prstGeom prst="rect">
            <a:avLst/>
          </a:prstGeom>
          <a:noFill/>
          <a:ln>
            <a:noFill/>
          </a:ln>
        </p:spPr>
      </p:pic>
      <p:sp>
        <p:nvSpPr>
          <p:cNvPr id="120" name="Google Shape;120;p1"/>
          <p:cNvSpPr/>
          <p:nvPr/>
        </p:nvSpPr>
        <p:spPr>
          <a:xfrm>
            <a:off x="1915887" y="1868278"/>
            <a:ext cx="8338236" cy="4592245"/>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121900" tIns="60933" rIns="121900" bIns="60933" anchor="ctr" anchorCtr="0">
            <a:noAutofit/>
          </a:bodyPr>
          <a:lstStyle/>
          <a:p>
            <a:pPr lvl="0" algn="ctr"/>
            <a:endParaRPr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24" name="Google Shape;124;p1"/>
          <p:cNvSpPr/>
          <p:nvPr/>
        </p:nvSpPr>
        <p:spPr>
          <a:xfrm>
            <a:off x="4564142" y="2394985"/>
            <a:ext cx="3063716" cy="1231052"/>
          </a:xfrm>
          <a:prstGeom prst="rect">
            <a:avLst/>
          </a:prstGeom>
          <a:noFill/>
          <a:ln>
            <a:noFill/>
          </a:ln>
        </p:spPr>
        <p:txBody>
          <a:bodyPr spcFirstLastPara="1" wrap="square" lIns="121900" tIns="60933" rIns="121900" bIns="60933" anchor="t" anchorCtr="0">
            <a:spAutoFit/>
          </a:bodyPr>
          <a:lstStyle/>
          <a:p>
            <a:r>
              <a:rPr lang="en-US" sz="7200" b="1" dirty="0" err="1">
                <a:solidFill>
                  <a:srgbClr val="FF6600"/>
                </a:solidFill>
                <a:latin typeface="Arial Rounded"/>
                <a:ea typeface="Arial Rounded"/>
                <a:cs typeface="Arial Rounded"/>
                <a:sym typeface="Arial Rounded"/>
              </a:rPr>
              <a:t>Bài</a:t>
            </a:r>
            <a:r>
              <a:rPr lang="en-US" sz="7200" b="1" dirty="0">
                <a:solidFill>
                  <a:srgbClr val="FF6600"/>
                </a:solidFill>
                <a:latin typeface="Arial Rounded"/>
                <a:ea typeface="Arial Rounded"/>
                <a:cs typeface="Arial Rounded"/>
                <a:sym typeface="Arial Rounded"/>
              </a:rPr>
              <a:t> 22</a:t>
            </a:r>
            <a:endParaRPr sz="6400" b="1" dirty="0">
              <a:solidFill>
                <a:srgbClr val="FF6600"/>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7"/>
          <a:srcRect l="30888" t="27748" r="21866"/>
          <a:stretch>
            <a:fillRect/>
          </a:stretch>
        </p:blipFill>
        <p:spPr>
          <a:xfrm>
            <a:off x="8798010" y="-32952"/>
            <a:ext cx="3393991" cy="3285056"/>
          </a:xfrm>
          <a:prstGeom prst="rect">
            <a:avLst/>
          </a:prstGeom>
          <a:noFill/>
          <a:ln>
            <a:noFill/>
          </a:ln>
        </p:spPr>
      </p:pic>
      <p:pic>
        <p:nvPicPr>
          <p:cNvPr id="126" name="Google Shape;126;p1"/>
          <p:cNvPicPr preferRelativeResize="0"/>
          <p:nvPr/>
        </p:nvPicPr>
        <p:blipFill rotWithShape="1">
          <a:blip r:embed="rId8"/>
          <a:srcRect l="1" r="77432"/>
          <a:stretch>
            <a:fillRect/>
          </a:stretch>
        </p:blipFill>
        <p:spPr>
          <a:xfrm>
            <a:off x="0" y="4840823"/>
            <a:ext cx="2751437" cy="1620820"/>
          </a:xfrm>
          <a:prstGeom prst="rect">
            <a:avLst/>
          </a:prstGeom>
          <a:noFill/>
          <a:ln>
            <a:noFill/>
          </a:ln>
        </p:spPr>
      </p:pic>
      <p:grpSp>
        <p:nvGrpSpPr>
          <p:cNvPr id="127" name="Google Shape;127;p1"/>
          <p:cNvGrpSpPr/>
          <p:nvPr/>
        </p:nvGrpSpPr>
        <p:grpSpPr>
          <a:xfrm>
            <a:off x="639707" y="3481240"/>
            <a:ext cx="1405279" cy="2687453"/>
            <a:chOff x="181346" y="1761375"/>
            <a:chExt cx="1517253" cy="2901593"/>
          </a:xfrm>
        </p:grpSpPr>
        <p:pic>
          <p:nvPicPr>
            <p:cNvPr id="128" name="Google Shape;128;p1"/>
            <p:cNvPicPr preferRelativeResize="0"/>
            <p:nvPr/>
          </p:nvPicPr>
          <p:blipFill rotWithShape="1">
            <a:blip r:embed="rId9"/>
            <a:srcRect/>
            <a:stretch>
              <a:fill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srcRect/>
            <a:stretch>
              <a:fill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srcRect/>
            <a:stretch>
              <a:fill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srcRect l="77162"/>
          <a:stretch>
            <a:fillRect/>
          </a:stretch>
        </p:blipFill>
        <p:spPr>
          <a:xfrm>
            <a:off x="9407611" y="4800725"/>
            <a:ext cx="2784389" cy="1620820"/>
          </a:xfrm>
          <a:prstGeom prst="rect">
            <a:avLst/>
          </a:prstGeom>
          <a:noFill/>
          <a:ln>
            <a:noFill/>
          </a:ln>
        </p:spPr>
      </p:pic>
      <p:pic>
        <p:nvPicPr>
          <p:cNvPr id="132" name="Google Shape;132;p1"/>
          <p:cNvPicPr preferRelativeResize="0"/>
          <p:nvPr/>
        </p:nvPicPr>
        <p:blipFill rotWithShape="1">
          <a:blip r:embed="rId12"/>
          <a:srcRect r="45910"/>
          <a:stretch>
            <a:fillRect/>
          </a:stretch>
        </p:blipFill>
        <p:spPr>
          <a:xfrm>
            <a:off x="9670239" y="3330309"/>
            <a:ext cx="2176557" cy="3377231"/>
          </a:xfrm>
          <a:prstGeom prst="rect">
            <a:avLst/>
          </a:prstGeom>
          <a:noFill/>
          <a:ln>
            <a:noFill/>
          </a:ln>
        </p:spPr>
      </p:pic>
      <p:sp>
        <p:nvSpPr>
          <p:cNvPr id="133" name="Google Shape;133;p1"/>
          <p:cNvSpPr/>
          <p:nvPr/>
        </p:nvSpPr>
        <p:spPr>
          <a:xfrm>
            <a:off x="-6577" y="6168693"/>
            <a:ext cx="12192000" cy="686217"/>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sp>
        <p:nvSpPr>
          <p:cNvPr id="134" name="Google Shape;134;p1"/>
          <p:cNvSpPr/>
          <p:nvPr/>
        </p:nvSpPr>
        <p:spPr>
          <a:xfrm>
            <a:off x="-6577" y="6291730"/>
            <a:ext cx="12192000" cy="569031"/>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sp>
        <p:nvSpPr>
          <p:cNvPr id="135" name="Google Shape;135;p1"/>
          <p:cNvSpPr/>
          <p:nvPr/>
        </p:nvSpPr>
        <p:spPr>
          <a:xfrm>
            <a:off x="-6577" y="6487466"/>
            <a:ext cx="12192000" cy="36563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pic>
        <p:nvPicPr>
          <p:cNvPr id="136" name="Google Shape;136;p1"/>
          <p:cNvPicPr preferRelativeResize="0"/>
          <p:nvPr/>
        </p:nvPicPr>
        <p:blipFill rotWithShape="1">
          <a:blip r:embed="rId13"/>
          <a:srcRect/>
          <a:stretch>
            <a:fillRect/>
          </a:stretch>
        </p:blipFill>
        <p:spPr>
          <a:xfrm>
            <a:off x="12411676" y="-1022275"/>
            <a:ext cx="812800" cy="812800"/>
          </a:xfrm>
          <a:prstGeom prst="rect">
            <a:avLst/>
          </a:prstGeom>
          <a:noFill/>
          <a:ln>
            <a:noFill/>
          </a:ln>
        </p:spPr>
      </p:pic>
      <p:sp>
        <p:nvSpPr>
          <p:cNvPr id="137" name="Google Shape;137;p1"/>
          <p:cNvSpPr/>
          <p:nvPr/>
        </p:nvSpPr>
        <p:spPr>
          <a:xfrm>
            <a:off x="4100301" y="5431464"/>
            <a:ext cx="3860459" cy="554072"/>
          </a:xfrm>
          <a:prstGeom prst="rect">
            <a:avLst/>
          </a:prstGeom>
          <a:noFill/>
          <a:ln>
            <a:noFill/>
          </a:ln>
        </p:spPr>
        <p:txBody>
          <a:bodyPr spcFirstLastPara="1" wrap="square" lIns="121900" tIns="60933" rIns="121900" bIns="60933" anchor="t" anchorCtr="0">
            <a:spAutoFit/>
          </a:bodyPr>
          <a:lstStyle/>
          <a:p>
            <a:pPr>
              <a:lnSpc>
                <a:spcPct val="150000"/>
              </a:lnSpc>
            </a:pPr>
            <a:r>
              <a:rPr lang="en-US" sz="1865"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65"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65"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1865" b="1">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1465"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Text Box 1"/>
          <p:cNvSpPr txBox="1"/>
          <p:nvPr/>
        </p:nvSpPr>
        <p:spPr>
          <a:xfrm>
            <a:off x="2276190" y="4189307"/>
            <a:ext cx="7217080" cy="584775"/>
          </a:xfrm>
          <a:prstGeom prst="rect">
            <a:avLst/>
          </a:prstGeom>
          <a:noFill/>
        </p:spPr>
        <p:txBody>
          <a:bodyPr wrap="square" rtlCol="0" anchor="t">
            <a:spAutoFit/>
          </a:bodyPr>
          <a:lstStyle/>
          <a:p>
            <a:pPr algn="ct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Nhặt</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đ</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ư</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ợc</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của</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r</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ơ</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i</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trả</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ng</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ư</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ời</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đánh</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mất</a:t>
            </a:r>
            <a:endPar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fltVal val="0"/>
                                          </p:val>
                                        </p:tav>
                                        <p:tav tm="100000">
                                          <p:val>
                                            <p:strVal val="#ppt_w"/>
                                          </p:val>
                                        </p:tav>
                                      </p:tavLst>
                                    </p:anim>
                                    <p:anim calcmode="lin" valueType="num">
                                      <p:cBhvr additive="base">
                                        <p:cTn id="47" dur="1250"/>
                                        <p:tgtEl>
                                          <p:spTgt spid="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431287"/>
          </a:xfrm>
        </p:spPr>
        <p:txBody>
          <a:bodyPr>
            <a:normAutofit fontScale="90000"/>
          </a:bodyPr>
          <a:lstStyle/>
          <a:p>
            <a:endParaRPr lang="en-US" dirty="0"/>
          </a:p>
        </p:txBody>
      </p:sp>
      <p:pic>
        <p:nvPicPr>
          <p:cNvPr id="4" name="Nhạc Thiếu Nhi Cho Bé - Bà Còng Đi Chợ Trời Mưa - Bé Bào Ngư - Nhạc Thiếu Nhi Vui Nhộn Cho Bé 20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2650" y="909638"/>
            <a:ext cx="7886700" cy="4999549"/>
          </a:xfrm>
        </p:spPr>
      </p:pic>
    </p:spTree>
    <p:extLst>
      <p:ext uri="{BB962C8B-B14F-4D97-AF65-F5344CB8AC3E}">
        <p14:creationId xmlns:p14="http://schemas.microsoft.com/office/powerpoint/2010/main" val="80043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651" y="1051810"/>
            <a:ext cx="5219700" cy="2277863"/>
          </a:xfrm>
          <a:prstGeom prst="rect">
            <a:avLst/>
          </a:prstGeom>
        </p:spPr>
      </p:pic>
      <p:pic>
        <p:nvPicPr>
          <p:cNvPr id="3" name="Picture 8" descr="POINSET2"/>
          <p:cNvPicPr>
            <a:picLocks noChangeAspect="1" noChangeArrowheads="1"/>
          </p:cNvPicPr>
          <p:nvPr/>
        </p:nvPicPr>
        <p:blipFill>
          <a:blip r:embed="rId4"/>
          <a:srcRect/>
          <a:stretch>
            <a:fillRect/>
          </a:stretch>
        </p:blipFill>
        <p:spPr bwMode="auto">
          <a:xfrm>
            <a:off x="1541839" y="61210"/>
            <a:ext cx="2209800" cy="1981200"/>
          </a:xfrm>
          <a:prstGeom prst="rect">
            <a:avLst/>
          </a:prstGeom>
          <a:noFill/>
          <a:ln w="9525">
            <a:noFill/>
            <a:miter lim="800000"/>
            <a:headEnd/>
            <a:tailEnd/>
          </a:ln>
        </p:spPr>
      </p:pic>
      <p:pic>
        <p:nvPicPr>
          <p:cNvPr id="5" name="Picture 8" descr="POINSET2"/>
          <p:cNvPicPr>
            <a:picLocks noChangeAspect="1" noChangeArrowheads="1"/>
          </p:cNvPicPr>
          <p:nvPr/>
        </p:nvPicPr>
        <p:blipFill>
          <a:blip r:embed="rId4"/>
          <a:srcRect/>
          <a:stretch>
            <a:fillRect/>
          </a:stretch>
        </p:blipFill>
        <p:spPr bwMode="auto">
          <a:xfrm rot="10800000">
            <a:off x="8458200" y="4849091"/>
            <a:ext cx="2209800" cy="1981200"/>
          </a:xfrm>
          <a:prstGeom prst="rect">
            <a:avLst/>
          </a:prstGeom>
          <a:noFill/>
          <a:ln w="9525">
            <a:noFill/>
            <a:miter lim="800000"/>
            <a:headEnd/>
            <a:tailEnd/>
          </a:ln>
        </p:spPr>
      </p:pic>
      <p:sp>
        <p:nvSpPr>
          <p:cNvPr id="2" name="TextBox 1"/>
          <p:cNvSpPr txBox="1"/>
          <p:nvPr/>
        </p:nvSpPr>
        <p:spPr>
          <a:xfrm>
            <a:off x="1319514" y="3819646"/>
            <a:ext cx="8785185"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nhặt</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ơ</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flower&#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8559" b="10811"/>
          <a:stretch>
            <a:fillRect/>
          </a:stretch>
        </p:blipFill>
        <p:spPr>
          <a:xfrm>
            <a:off x="20" y="1282"/>
            <a:ext cx="12191980" cy="6856718"/>
          </a:xfrm>
          <a:prstGeom prst="rect">
            <a:avLst/>
          </a:prstGeom>
        </p:spPr>
      </p:pic>
      <p:sp>
        <p:nvSpPr>
          <p:cNvPr id="7" name="TextBox 6"/>
          <p:cNvSpPr txBox="1"/>
          <p:nvPr/>
        </p:nvSpPr>
        <p:spPr>
          <a:xfrm>
            <a:off x="1076446" y="821803"/>
            <a:ext cx="9537539" cy="489364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Nhặt được của rơi đem trả người mất là một nét đẹp của cuộc sống mà chúng ta đã được nghe kể từ lúc nhỏ qua câu chuyện cổ tích của bà, lớn lên thì điều đó được đưa vào môn học Đạo đức ở trường.  </a:t>
            </a:r>
            <a:endParaRPr lang="en-US" sz="2400" dirty="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Vừa qua, Trường Tiểu học Lê Quý Đôn có nhận được một lá thư cảm ơn của một phụ nữ khi nhận lại được chiếc điện thoại di động bị mất từ học sinh Nguyễn Trung Kiên (lớp 3A1). Ngày chủ nhật, Trung Kiên cùng gia đình đi chơi ở Công Viên Bách Thảo. Bất ngờ con nhặt được chiếc điện thoại di động có giá trị. Ngay lập tức Trung Kiên đã tìm người bị mất để trả lại điện thoại. Nhờ có những hành động như của học sinh Nguyễn Trung Kiên mà câu chuyện nhặt được của rơi đem trả người mất không phải chỉ có trong cổ tích.</a:t>
            </a: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7C9DF52-0788-45D8-9FA5-BD0807BE307E}"/>
              </a:ext>
            </a:extLst>
          </p:cNvPr>
          <p:cNvSpPr txBox="1"/>
          <p:nvPr/>
        </p:nvSpPr>
        <p:spPr>
          <a:xfrm>
            <a:off x="1988235" y="1352564"/>
            <a:ext cx="8215531" cy="2677656"/>
          </a:xfrm>
          <a:prstGeom prst="rect">
            <a:avLst/>
          </a:prstGeom>
          <a:noFill/>
        </p:spPr>
        <p:txBody>
          <a:bodyPr wrap="square">
            <a:spAutoFit/>
          </a:bodyPr>
          <a:lstStyle/>
          <a:p>
            <a:pPr algn="just"/>
            <a:r>
              <a:rPr lang="en-US" sz="2400" dirty="0">
                <a:solidFill>
                  <a:srgbClr val="2D00EB"/>
                </a:solidFill>
                <a:latin typeface="Times New Roman" panose="02020603050405020304" pitchFamily="18" charset="0"/>
                <a:cs typeface="Times New Roman" panose="02020603050405020304" pitchFamily="18" charset="0"/>
              </a:rPr>
              <a:t>	</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bị</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tiền</a:t>
            </a:r>
            <a:r>
              <a:rPr lang="en-US" sz="2800" b="1" dirty="0">
                <a:solidFill>
                  <a:srgbClr val="2D00EB"/>
                </a:solidFill>
                <a:latin typeface="Times New Roman" panose="02020603050405020304" pitchFamily="18" charset="0"/>
                <a:cs typeface="Times New Roman" panose="02020603050405020304" pitchFamily="18" charset="0"/>
              </a:rPr>
              <a:t> hay </a:t>
            </a:r>
            <a:r>
              <a:rPr lang="en-US" sz="2800" b="1" dirty="0" err="1">
                <a:solidFill>
                  <a:srgbClr val="2D00EB"/>
                </a:solidFill>
                <a:latin typeface="Times New Roman" panose="02020603050405020304" pitchFamily="18" charset="0"/>
                <a:cs typeface="Times New Roman" panose="02020603050405020304" pitchFamily="18" charset="0"/>
              </a:rPr>
              <a:t>đồ</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thường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cảm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thấy</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buồn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tiếc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vì</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những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thứ</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phải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công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sức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ra, hay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những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thứ</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phải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công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sức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ra, hay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tiền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của</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thân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bạn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bè</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tặng</a:t>
            </a:r>
            <a:r>
              <a:rPr lang="en-US" sz="2800" b="1" dirty="0">
                <a:solidFill>
                  <a:srgbClr val="2D00EB"/>
                </a:solidFill>
                <a:latin typeface="Times New Roman" panose="02020603050405020304" pitchFamily="18" charset="0"/>
                <a:cs typeface="Times New Roman" panose="02020603050405020304" pitchFamily="18" charset="0"/>
              </a:rPr>
              <a:t>, … </a:t>
            </a:r>
            <a:r>
              <a:rPr lang="en-US" sz="2800" b="1" dirty="0" err="1">
                <a:solidFill>
                  <a:srgbClr val="2D00EB"/>
                </a:solidFill>
                <a:latin typeface="Times New Roman" panose="02020603050405020304" pitchFamily="18" charset="0"/>
                <a:cs typeface="Times New Roman" panose="02020603050405020304" pitchFamily="18" charset="0"/>
              </a:rPr>
              <a:t>Vì</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thế</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nhặt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được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của</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rơi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trả</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đánh</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việc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tốt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đem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niềm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vui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cho</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a:t>
            </a:r>
            <a:endParaRPr lang="en-US" sz="2800" dirty="0">
              <a:solidFill>
                <a:srgbClr val="2D00E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3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51584" y="194897"/>
            <a:ext cx="7584843" cy="5304785"/>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54374" y="356659"/>
            <a:ext cx="7874076" cy="3676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2335" y="1411420"/>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72643" y="-15389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349" y="4391728"/>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4784459" y="1585182"/>
            <a:ext cx="40603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None/>
            </a:pPr>
            <a:r>
              <a:rPr lang="en-US" altLang="en-US" sz="6000" b="1" dirty="0" err="1">
                <a:solidFill>
                  <a:srgbClr val="C00000"/>
                </a:solidFill>
                <a:latin typeface="Times New Roman" panose="02020603050405020304" pitchFamily="18" charset="0"/>
                <a:cs typeface="Times New Roman" panose="02020603050405020304" pitchFamily="18" charset="0"/>
              </a:rPr>
              <a:t>Khám</a:t>
            </a:r>
            <a:r>
              <a:rPr lang="en-US" altLang="en-US" sz="6000" b="1" dirty="0">
                <a:solidFill>
                  <a:srgbClr val="C00000"/>
                </a:solidFill>
                <a:latin typeface="Times New Roman" panose="02020603050405020304" pitchFamily="18" charset="0"/>
                <a:cs typeface="Times New Roman" panose="02020603050405020304" pitchFamily="18" charset="0"/>
              </a:rPr>
              <a:t> </a:t>
            </a:r>
            <a:r>
              <a:rPr lang="en-US" altLang="en-US" sz="6000" b="1" dirty="0" err="1">
                <a:solidFill>
                  <a:srgbClr val="C00000"/>
                </a:solidFill>
                <a:latin typeface="Times New Roman" panose="02020603050405020304" pitchFamily="18" charset="0"/>
                <a:cs typeface="Times New Roman" panose="02020603050405020304" pitchFamily="18" charset="0"/>
              </a:rPr>
              <a:t>phá</a:t>
            </a:r>
            <a:endParaRPr lang="en-US" altLang="en-US" sz="60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908692" y="1788155"/>
            <a:ext cx="4376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None/>
            </a:pPr>
            <a:endParaRPr lang="en-US" altLang="en-US" sz="60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862289" y="2714893"/>
            <a:ext cx="51530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FontTx/>
              <a:buChar char="-"/>
            </a:pPr>
            <a:endParaRPr lang="en-US" alt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oi Meo\Desktop\Đạo đức 1\b08b373f5c59a207fb4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1969" t="21274" r="28508" b="64349"/>
          <a:stretch/>
        </p:blipFill>
        <p:spPr bwMode="auto">
          <a:xfrm>
            <a:off x="1524000" y="-12619"/>
            <a:ext cx="2593442" cy="1336416"/>
          </a:xfrm>
          <a:prstGeom prst="rect">
            <a:avLst/>
          </a:prstGeom>
          <a:noFill/>
          <a:extLst>
            <a:ext uri="{909E8E84-426E-40DD-AFC4-6F175D3DCCD1}">
              <a14:hiddenFill xmlns:a14="http://schemas.microsoft.com/office/drawing/2010/main">
                <a:solidFill>
                  <a:srgbClr val="FFFFFF"/>
                </a:solidFill>
              </a14:hiddenFill>
            </a:ext>
          </a:extLst>
        </p:spPr>
      </p:pic>
      <p:sp>
        <p:nvSpPr>
          <p:cNvPr id="11" name="Hộp chú thích: Mũi tên Xuống 10">
            <a:extLst>
              <a:ext uri="{FF2B5EF4-FFF2-40B4-BE49-F238E27FC236}">
                <a16:creationId xmlns:a16="http://schemas.microsoft.com/office/drawing/2014/main" id="{16DF2416-1A34-47FE-937A-9890E333AB61}"/>
              </a:ext>
            </a:extLst>
          </p:cNvPr>
          <p:cNvSpPr/>
          <p:nvPr/>
        </p:nvSpPr>
        <p:spPr>
          <a:xfrm>
            <a:off x="6090561" y="3103872"/>
            <a:ext cx="45719" cy="496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2D00EB"/>
              </a:solidFill>
            </a:endParaRPr>
          </a:p>
        </p:txBody>
      </p:sp>
      <p:sp>
        <p:nvSpPr>
          <p:cNvPr id="6" name="Chỗ dành sẵn cho Nội dung 2">
            <a:extLst>
              <a:ext uri="{FF2B5EF4-FFF2-40B4-BE49-F238E27FC236}">
                <a16:creationId xmlns:a16="http://schemas.microsoft.com/office/drawing/2014/main" id="{B375DAD8-B4D6-46D3-A371-688E7CB289E9}"/>
              </a:ext>
            </a:extLst>
          </p:cNvPr>
          <p:cNvSpPr txBox="1">
            <a:spLocks/>
          </p:cNvSpPr>
          <p:nvPr/>
        </p:nvSpPr>
        <p:spPr>
          <a:xfrm>
            <a:off x="3990833" y="231927"/>
            <a:ext cx="6328868" cy="840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D00EB"/>
                </a:solidFill>
                <a:latin typeface="Times New Roman" panose="02020603050405020304" pitchFamily="18" charset="0"/>
                <a:cs typeface="Times New Roman" panose="02020603050405020304" pitchFamily="18" charset="0"/>
              </a:rPr>
              <a:t>+</a:t>
            </a:r>
            <a:r>
              <a:rPr lang="en-US" b="1" dirty="0" err="1">
                <a:solidFill>
                  <a:srgbClr val="2D00EB"/>
                </a:solidFill>
                <a:latin typeface="Times New Roman" panose="02020603050405020304" pitchFamily="18" charset="0"/>
                <a:cs typeface="Times New Roman" panose="02020603050405020304" pitchFamily="18" charset="0"/>
              </a:rPr>
              <a:t>Kể</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chuyện</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theo</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tranh</a:t>
            </a:r>
            <a:r>
              <a:rPr lang="en-US" b="1" dirty="0">
                <a:solidFill>
                  <a:srgbClr val="2D00EB"/>
                </a:solidFill>
                <a:latin typeface="Times New Roman" panose="02020603050405020304" pitchFamily="18" charset="0"/>
                <a:cs typeface="Times New Roman" panose="02020603050405020304" pitchFamily="18" charset="0"/>
              </a:rPr>
              <a:t>?</a:t>
            </a:r>
            <a:endParaRPr lang="vi-VN" b="1" dirty="0">
              <a:solidFill>
                <a:srgbClr val="2D00EB"/>
              </a:solidFill>
              <a:latin typeface="Times New Roman" panose="02020603050405020304" pitchFamily="18" charset="0"/>
              <a:cs typeface="Times New Roman" panose="02020603050405020304" pitchFamily="18" charset="0"/>
            </a:endParaRPr>
          </a:p>
        </p:txBody>
      </p:sp>
      <p:sp>
        <p:nvSpPr>
          <p:cNvPr id="8" name="Chỗ dành sẵn cho Nội dung 2">
            <a:extLst>
              <a:ext uri="{FF2B5EF4-FFF2-40B4-BE49-F238E27FC236}">
                <a16:creationId xmlns:a16="http://schemas.microsoft.com/office/drawing/2014/main" id="{7996AD9E-1B6E-49F9-A652-7F6A5EE6FAE3}"/>
              </a:ext>
            </a:extLst>
          </p:cNvPr>
          <p:cNvSpPr txBox="1">
            <a:spLocks/>
          </p:cNvSpPr>
          <p:nvPr/>
        </p:nvSpPr>
        <p:spPr>
          <a:xfrm>
            <a:off x="1863876" y="5470471"/>
            <a:ext cx="8944799" cy="337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D00EB"/>
                </a:solidFill>
                <a:latin typeface="Times New Roman" panose="02020603050405020304" pitchFamily="18" charset="0"/>
                <a:cs typeface="Times New Roman" panose="02020603050405020304" pitchFamily="18" charset="0"/>
              </a:rPr>
              <a:t>+</a:t>
            </a:r>
            <a:r>
              <a:rPr lang="en-US" b="1" dirty="0" err="1">
                <a:solidFill>
                  <a:srgbClr val="2D00EB"/>
                </a:solidFill>
                <a:latin typeface="Times New Roman" panose="02020603050405020304" pitchFamily="18" charset="0"/>
                <a:cs typeface="Times New Roman" panose="02020603050405020304" pitchFamily="18" charset="0"/>
              </a:rPr>
              <a:t>Em</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có</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nhận</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xét</a:t>
            </a:r>
            <a:r>
              <a:rPr lang="en-US" b="1" dirty="0">
                <a:solidFill>
                  <a:srgbClr val="2D00EB"/>
                </a:solidFill>
                <a:latin typeface="Times New Roman" panose="02020603050405020304" pitchFamily="18" charset="0"/>
                <a:cs typeface="Times New Roman" panose="02020603050405020304" pitchFamily="18" charset="0"/>
              </a:rPr>
              <a:t> gì </a:t>
            </a:r>
            <a:r>
              <a:rPr lang="en-US" b="1" dirty="0" err="1">
                <a:solidFill>
                  <a:srgbClr val="2D00EB"/>
                </a:solidFill>
                <a:latin typeface="Times New Roman" panose="02020603050405020304" pitchFamily="18" charset="0"/>
                <a:cs typeface="Times New Roman" panose="02020603050405020304" pitchFamily="18" charset="0"/>
              </a:rPr>
              <a:t>về</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hành</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động</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của</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Tôm</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và</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Tép</a:t>
            </a:r>
            <a:r>
              <a:rPr lang="en-US" b="1" dirty="0">
                <a:solidFill>
                  <a:srgbClr val="2D00EB"/>
                </a:solidFill>
                <a:latin typeface="Times New Roman" panose="02020603050405020304" pitchFamily="18" charset="0"/>
                <a:cs typeface="Times New Roman" panose="02020603050405020304" pitchFamily="18" charset="0"/>
              </a:rPr>
              <a:t>?</a:t>
            </a:r>
          </a:p>
          <a:p>
            <a:pPr marL="0" indent="0">
              <a:buNone/>
            </a:pPr>
            <a:endParaRPr lang="en-US" b="1" dirty="0">
              <a:solidFill>
                <a:srgbClr val="2D00EB"/>
              </a:solidFill>
              <a:latin typeface="Times New Roman" panose="02020603050405020304" pitchFamily="18" charset="0"/>
              <a:cs typeface="Times New Roman" panose="02020603050405020304" pitchFamily="18" charset="0"/>
            </a:endParaRPr>
          </a:p>
          <a:p>
            <a:pPr marL="0" indent="0">
              <a:buNone/>
            </a:pPr>
            <a:endParaRPr lang="vi-VN" b="1" dirty="0">
              <a:solidFill>
                <a:srgbClr val="2D00EB"/>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8C7A9BC-095C-4C2A-9710-3C27C3071D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732193" y="1072125"/>
            <a:ext cx="8716735" cy="3920244"/>
          </a:xfrm>
          <a:prstGeom prst="rect">
            <a:avLst/>
          </a:prstGeom>
        </p:spPr>
      </p:pic>
      <p:sp>
        <p:nvSpPr>
          <p:cNvPr id="9" name="Chỗ dành sẵn cho Nội dung 2">
            <a:extLst>
              <a:ext uri="{FF2B5EF4-FFF2-40B4-BE49-F238E27FC236}">
                <a16:creationId xmlns:a16="http://schemas.microsoft.com/office/drawing/2014/main" id="{EEEDE363-238B-4CFE-BC00-B4B363CFA945}"/>
              </a:ext>
            </a:extLst>
          </p:cNvPr>
          <p:cNvSpPr txBox="1">
            <a:spLocks/>
          </p:cNvSpPr>
          <p:nvPr/>
        </p:nvSpPr>
        <p:spPr>
          <a:xfrm>
            <a:off x="1751335" y="5470471"/>
            <a:ext cx="8944799" cy="337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D00EB"/>
                </a:solidFill>
                <a:latin typeface="Times New Roman" panose="02020603050405020304" pitchFamily="18" charset="0"/>
                <a:cs typeface="Times New Roman" panose="02020603050405020304" pitchFamily="18" charset="0"/>
              </a:rPr>
              <a:t>+Theo </a:t>
            </a:r>
            <a:r>
              <a:rPr lang="en-US" b="1" dirty="0" err="1">
                <a:solidFill>
                  <a:srgbClr val="2D00EB"/>
                </a:solidFill>
                <a:latin typeface="Times New Roman" panose="02020603050405020304" pitchFamily="18" charset="0"/>
                <a:cs typeface="Times New Roman" panose="02020603050405020304" pitchFamily="18" charset="0"/>
              </a:rPr>
              <a:t>em</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vì</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sao</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nhặt</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được</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của</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rơi</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cần</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trả</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lại</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người</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đánh</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mất</a:t>
            </a:r>
            <a:r>
              <a:rPr lang="en-US" b="1" dirty="0">
                <a:solidFill>
                  <a:srgbClr val="2D00EB"/>
                </a:solidFill>
                <a:latin typeface="Times New Roman" panose="02020603050405020304" pitchFamily="18" charset="0"/>
                <a:cs typeface="Times New Roman" panose="02020603050405020304" pitchFamily="18" charset="0"/>
              </a:rPr>
              <a:t>?</a:t>
            </a:r>
          </a:p>
          <a:p>
            <a:pPr marL="0" indent="0">
              <a:buNone/>
            </a:pPr>
            <a:endParaRPr lang="en-US" b="1" dirty="0">
              <a:solidFill>
                <a:srgbClr val="2D00EB"/>
              </a:solidFill>
              <a:latin typeface="Times New Roman" panose="02020603050405020304" pitchFamily="18" charset="0"/>
              <a:cs typeface="Times New Roman" panose="02020603050405020304" pitchFamily="18" charset="0"/>
            </a:endParaRPr>
          </a:p>
          <a:p>
            <a:pPr marL="0" indent="0">
              <a:buNone/>
            </a:pPr>
            <a:endParaRPr lang="vi-VN" b="1" dirty="0">
              <a:solidFill>
                <a:srgbClr val="2D00EB"/>
              </a:solidFill>
              <a:latin typeface="Times New Roman" panose="02020603050405020304" pitchFamily="18" charset="0"/>
              <a:cs typeface="Times New Roman" panose="02020603050405020304" pitchFamily="18" charset="0"/>
            </a:endParaRPr>
          </a:p>
        </p:txBody>
      </p:sp>
      <p:sp>
        <p:nvSpPr>
          <p:cNvPr id="10" name="Chỗ dành sẵn cho Nội dung 2">
            <a:extLst>
              <a:ext uri="{FF2B5EF4-FFF2-40B4-BE49-F238E27FC236}">
                <a16:creationId xmlns:a16="http://schemas.microsoft.com/office/drawing/2014/main" id="{D78A9C5D-350B-4ADE-A323-EC2B431D9744}"/>
              </a:ext>
            </a:extLst>
          </p:cNvPr>
          <p:cNvSpPr txBox="1">
            <a:spLocks/>
          </p:cNvSpPr>
          <p:nvPr/>
        </p:nvSpPr>
        <p:spPr>
          <a:xfrm>
            <a:off x="1976417" y="5448059"/>
            <a:ext cx="8944799" cy="337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D00EB"/>
                </a:solidFill>
                <a:latin typeface="Times New Roman" panose="02020603050405020304" pitchFamily="18" charset="0"/>
                <a:cs typeface="Times New Roman" panose="02020603050405020304" pitchFamily="18" charset="0"/>
              </a:rPr>
              <a:t>+</a:t>
            </a:r>
            <a:r>
              <a:rPr lang="en-US" b="1" dirty="0" err="1">
                <a:solidFill>
                  <a:srgbClr val="2D00EB"/>
                </a:solidFill>
                <a:latin typeface="Times New Roman" panose="02020603050405020304" pitchFamily="18" charset="0"/>
                <a:cs typeface="Times New Roman" panose="02020603050405020304" pitchFamily="18" charset="0"/>
              </a:rPr>
              <a:t>Bà</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Còng</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cảm</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thấy</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thế</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nào</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khi</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nhận</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lại</a:t>
            </a:r>
            <a:r>
              <a:rPr lang="en-US" b="1" dirty="0">
                <a:solidFill>
                  <a:srgbClr val="2D00EB"/>
                </a:solidFill>
                <a:latin typeface="Times New Roman" panose="02020603050405020304" pitchFamily="18" charset="0"/>
                <a:cs typeface="Times New Roman" panose="02020603050405020304" pitchFamily="18" charset="0"/>
              </a:rPr>
              <a:t> </a:t>
            </a:r>
            <a:r>
              <a:rPr lang="en-US" b="1" dirty="0" err="1">
                <a:solidFill>
                  <a:srgbClr val="2D00EB"/>
                </a:solidFill>
                <a:latin typeface="Times New Roman" panose="02020603050405020304" pitchFamily="18" charset="0"/>
                <a:cs typeface="Times New Roman" panose="02020603050405020304" pitchFamily="18" charset="0"/>
              </a:rPr>
              <a:t>tiền</a:t>
            </a:r>
            <a:r>
              <a:rPr lang="en-US" b="1" dirty="0">
                <a:solidFill>
                  <a:srgbClr val="2D00EB"/>
                </a:solidFill>
                <a:latin typeface="Times New Roman" panose="02020603050405020304" pitchFamily="18" charset="0"/>
                <a:cs typeface="Times New Roman" panose="02020603050405020304" pitchFamily="18" charset="0"/>
              </a:rPr>
              <a:t>?</a:t>
            </a:r>
          </a:p>
          <a:p>
            <a:pPr marL="0" indent="0">
              <a:buNone/>
            </a:pPr>
            <a:endParaRPr lang="en-US" b="1" dirty="0">
              <a:solidFill>
                <a:srgbClr val="2D00EB"/>
              </a:solidFill>
              <a:latin typeface="Times New Roman" panose="02020603050405020304" pitchFamily="18" charset="0"/>
              <a:cs typeface="Times New Roman" panose="02020603050405020304" pitchFamily="18" charset="0"/>
            </a:endParaRPr>
          </a:p>
          <a:p>
            <a:pPr marL="0" indent="0">
              <a:buNone/>
            </a:pPr>
            <a:endParaRPr lang="vi-VN" b="1" dirty="0">
              <a:solidFill>
                <a:srgbClr val="2D00E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5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7C9DF52-0788-45D8-9FA5-BD0807BE307E}"/>
              </a:ext>
            </a:extLst>
          </p:cNvPr>
          <p:cNvSpPr txBox="1"/>
          <p:nvPr/>
        </p:nvSpPr>
        <p:spPr>
          <a:xfrm>
            <a:off x="1988235" y="1352564"/>
            <a:ext cx="8215531" cy="2677656"/>
          </a:xfrm>
          <a:prstGeom prst="rect">
            <a:avLst/>
          </a:prstGeom>
          <a:noFill/>
        </p:spPr>
        <p:txBody>
          <a:bodyPr wrap="square">
            <a:spAutoFit/>
          </a:bodyPr>
          <a:lstStyle/>
          <a:p>
            <a:pPr algn="just"/>
            <a:r>
              <a:rPr lang="en-US" sz="2400" dirty="0">
                <a:solidFill>
                  <a:srgbClr val="2D00EB"/>
                </a:solidFill>
                <a:latin typeface="Times New Roman" panose="02020603050405020304" pitchFamily="18" charset="0"/>
                <a:cs typeface="Times New Roman" panose="02020603050405020304" pitchFamily="18" charset="0"/>
              </a:rPr>
              <a:t>	</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bị</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tiền</a:t>
            </a:r>
            <a:r>
              <a:rPr lang="en-US" sz="2800" b="1" dirty="0">
                <a:solidFill>
                  <a:srgbClr val="2D00EB"/>
                </a:solidFill>
                <a:latin typeface="Times New Roman" panose="02020603050405020304" pitchFamily="18" charset="0"/>
                <a:cs typeface="Times New Roman" panose="02020603050405020304" pitchFamily="18" charset="0"/>
              </a:rPr>
              <a:t> hay </a:t>
            </a:r>
            <a:r>
              <a:rPr lang="en-US" sz="2800" b="1" dirty="0" err="1">
                <a:solidFill>
                  <a:srgbClr val="2D00EB"/>
                </a:solidFill>
                <a:latin typeface="Times New Roman" panose="02020603050405020304" pitchFamily="18" charset="0"/>
                <a:cs typeface="Times New Roman" panose="02020603050405020304" pitchFamily="18" charset="0"/>
              </a:rPr>
              <a:t>đồ</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thường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cảm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thấy</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buồn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tiếc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vì</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những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thứ</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phải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công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sức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ra, hay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những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thứ</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phải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công</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sức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ra, hay </a:t>
            </a:r>
            <a:r>
              <a:rPr lang="en-US" sz="2800" b="1" dirty="0" err="1">
                <a:solidFill>
                  <a:srgbClr val="2D00EB"/>
                </a:solidFill>
                <a:latin typeface="Times New Roman" panose="02020603050405020304" pitchFamily="18" charset="0"/>
                <a:cs typeface="Times New Roman" panose="02020603050405020304" pitchFamily="18" charset="0"/>
              </a:rPr>
              <a:t>đó</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tiền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của</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thân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bạn</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bè</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tặng</a:t>
            </a:r>
            <a:r>
              <a:rPr lang="en-US" sz="2800" b="1" dirty="0">
                <a:solidFill>
                  <a:srgbClr val="2D00EB"/>
                </a:solidFill>
                <a:latin typeface="Times New Roman" panose="02020603050405020304" pitchFamily="18" charset="0"/>
                <a:cs typeface="Times New Roman" panose="02020603050405020304" pitchFamily="18" charset="0"/>
              </a:rPr>
              <a:t>, … </a:t>
            </a:r>
            <a:r>
              <a:rPr lang="en-US" sz="2800" b="1" dirty="0" err="1">
                <a:solidFill>
                  <a:srgbClr val="2D00EB"/>
                </a:solidFill>
                <a:latin typeface="Times New Roman" panose="02020603050405020304" pitchFamily="18" charset="0"/>
                <a:cs typeface="Times New Roman" panose="02020603050405020304" pitchFamily="18" charset="0"/>
              </a:rPr>
              <a:t>Vì</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thế</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nhặt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được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của</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rơi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trả</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người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đánh</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mất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việc</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làm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tốt</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đem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lại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niềm</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vui</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cho</a:t>
            </a:r>
            <a:r>
              <a:rPr lang="en-US" sz="2800" b="1" dirty="0">
                <a:solidFill>
                  <a:srgbClr val="2D00EB"/>
                </a:solidFill>
                <a:latin typeface="Times New Roman" panose="02020603050405020304" pitchFamily="18" charset="0"/>
                <a:cs typeface="Times New Roman" panose="02020603050405020304" pitchFamily="18" charset="0"/>
              </a:rPr>
              <a:t> </a:t>
            </a:r>
            <a:r>
              <a:rPr lang="en-US" sz="2800" b="1" dirty="0" err="1">
                <a:solidFill>
                  <a:srgbClr val="2D00EB"/>
                </a:solidFill>
                <a:latin typeface="Times New Roman" panose="02020603050405020304" pitchFamily="18" charset="0"/>
                <a:cs typeface="Times New Roman" panose="02020603050405020304" pitchFamily="18" charset="0"/>
              </a:rPr>
              <a:t>họ</a:t>
            </a:r>
            <a:r>
              <a:rPr lang="en-US" sz="2800" b="1" dirty="0">
                <a:solidFill>
                  <a:srgbClr val="2D00EB"/>
                </a:solidFill>
                <a:latin typeface="Times New Roman" panose="02020603050405020304" pitchFamily="18" charset="0"/>
                <a:cs typeface="Times New Roman" panose="02020603050405020304" pitchFamily="18" charset="0"/>
              </a:rPr>
              <a:t>.</a:t>
            </a:r>
            <a:endParaRPr lang="en-US" sz="2800" dirty="0">
              <a:solidFill>
                <a:srgbClr val="2D00E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9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747</Words>
  <Application>Microsoft Office PowerPoint</Application>
  <PresentationFormat>Widescreen</PresentationFormat>
  <Paragraphs>37</Paragraphs>
  <Slides>18</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Rounded</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nào nên làm, việc nào không nên làm? Vì sao?</vt:lpstr>
      <vt:lpstr>PowerPoint Presentation</vt:lpstr>
      <vt:lpstr>PowerPoint Presentation</vt:lpstr>
      <vt:lpstr>Em sẽ làm gì khi ở trong các tình huống sau?</vt:lpstr>
      <vt:lpstr>Em sẽ làm gì khi ở trong các tình huống sau?</vt:lpstr>
      <vt:lpstr>Em sẽ làm gì khi ở trong các tình huống sau?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dc:creator>
  <cp:lastModifiedBy>Tâm Nguyễn</cp:lastModifiedBy>
  <cp:revision>7</cp:revision>
  <dcterms:created xsi:type="dcterms:W3CDTF">2020-08-30T09:43:00Z</dcterms:created>
  <dcterms:modified xsi:type="dcterms:W3CDTF">2025-03-20T01:11:35Z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