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F6C07-69DD-4253-B6BD-CA4D0D253F74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75B8C-1AF8-4836-85AE-A271C601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23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7C0A-F498-4778-8B06-8A56FD952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1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88536-3458-44B3-9C73-48D772CAB6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F5E6-29EE-4A9F-B2D6-A6652160E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92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8DFC-9B6C-43A7-B9A7-3001D0C2C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57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4732D-1C1E-4B4E-B190-E656C3ACF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DF1D7-01C7-49F5-B9EA-BE69216F0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4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315DE-F0B3-4F12-A50C-3163BE71D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49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1BD20-FF7C-422B-895F-0DB8BF89A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D0E7F-521E-471E-95BC-EC3E584970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6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BF3C5-69F8-48A0-BE3E-AB3757C3A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7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AF550-B1E8-460F-BEE7-13498C5611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7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627A2-ADFB-484E-A648-3D75958DF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1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2177F-75B5-47B2-9046-93BA6DFE35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2D1C5-0D45-4C0D-97FB-E7A65DC837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7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42945" y="1178392"/>
            <a:ext cx="7632848" cy="1874452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Chào mừng quý thầy cô và các bạn học sinh đến với tiết âm nhạc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733256"/>
            <a:ext cx="240417" cy="1927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052844"/>
            <a:ext cx="2322972" cy="232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7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16" name="Rectangle 11"/>
          <p:cNvSpPr>
            <a:spLocks noChangeArrowheads="1"/>
          </p:cNvSpPr>
          <p:nvPr/>
        </p:nvSpPr>
        <p:spPr bwMode="auto">
          <a:xfrm>
            <a:off x="5072063" y="693738"/>
            <a:ext cx="35242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Âm thanh âm nhạc</a:t>
            </a:r>
            <a:endParaRPr lang="en-US" sz="1700" b="1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2" r="21355" b="49548"/>
          <a:stretch>
            <a:fillRect/>
          </a:stretch>
        </p:blipFill>
        <p:spPr bwMode="auto">
          <a:xfrm>
            <a:off x="4932040" y="1500190"/>
            <a:ext cx="4107657" cy="5357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 r="8502" b="11360"/>
          <a:stretch>
            <a:fillRect/>
          </a:stretch>
        </p:blipFill>
        <p:spPr bwMode="auto">
          <a:xfrm>
            <a:off x="0" y="1500191"/>
            <a:ext cx="4691063" cy="5357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-324544" y="642939"/>
            <a:ext cx="4896545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Âm thanh trong tự nhiên</a:t>
            </a:r>
            <a:endParaRPr lang="en-US" sz="1700" b="1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47407"/>
            <a:ext cx="633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Phân biệt 2 âm thanh sau:</a:t>
            </a:r>
          </a:p>
        </p:txBody>
      </p:sp>
      <p:pic>
        <p:nvPicPr>
          <p:cNvPr id="15" name="TIEG SAO TRU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81068" y="1700808"/>
            <a:ext cx="609600" cy="609600"/>
          </a:xfrm>
          <a:prstGeom prst="rect">
            <a:avLst/>
          </a:prstGeom>
        </p:spPr>
      </p:pic>
      <p:pic>
        <p:nvPicPr>
          <p:cNvPr id="16" name="CHIM, SUOI, NGU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84190" y="1500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1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6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0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316" grpId="0"/>
      <p:bldP spid="133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1910145" y="-99392"/>
            <a:ext cx="2160240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>
                <a:solidFill>
                  <a:srgbClr val="1713CB"/>
                </a:solidFill>
                <a:cs typeface="Times New Roman" pitchFamily="18" charset="0"/>
              </a:rPr>
              <a:t>2.Học hát:</a:t>
            </a:r>
            <a:endParaRPr lang="en-US" sz="4000" b="1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024188" y="332656"/>
            <a:ext cx="4524375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</a:rPr>
              <a:t>Hát mẫu</a:t>
            </a:r>
          </a:p>
        </p:txBody>
      </p:sp>
      <p:pic>
        <p:nvPicPr>
          <p:cNvPr id="3" name="VAO RUG HOA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48" y="5140424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96" y="5445224"/>
            <a:ext cx="240417" cy="192745"/>
          </a:xfrm>
          <a:prstGeom prst="rect">
            <a:avLst/>
          </a:prstGeom>
        </p:spPr>
      </p:pic>
      <p:pic>
        <p:nvPicPr>
          <p:cNvPr id="5" name="HAT MA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4188" y="5225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74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9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3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340" grpId="0"/>
      <p:bldP spid="204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VÀO RỪNG HOA - SGK KẾT NỐI TRI THỨC VỚI CUỘC SỐNG - ÂM NHẠC LỚP 1 - NHẠC MỚI SÔI ĐỘNG 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25" y="0"/>
            <a:ext cx="9148825" cy="63093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4942" y="6381"/>
            <a:ext cx="7569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SLIDE BỔ XUNG CHO GV CHO HS NGHE HÁT MẪU BẰNG VIDEO</a:t>
            </a:r>
          </a:p>
        </p:txBody>
      </p:sp>
    </p:spTree>
    <p:extLst>
      <p:ext uri="{BB962C8B-B14F-4D97-AF65-F5344CB8AC3E}">
        <p14:creationId xmlns:p14="http://schemas.microsoft.com/office/powerpoint/2010/main" val="373149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857250" y="0"/>
            <a:ext cx="2667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  <a:endParaRPr lang="en-US" sz="1700" b="1" i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577850"/>
            <a:ext cx="9217025" cy="445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1: Cầm tay nhau cùng đi chơi.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2: Đi khắp nơi hái bông hoa tươi.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3: Vào đây chơi rừng hoa tươi.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4: Chim líu lo hót nghe vui vui.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5: Vào rừng xem hoa nghe tiếng chim rừng reo ca.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6:Tìm vài bông hoa cùng hái đem về nhà.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3517440" y="0"/>
            <a:ext cx="2394869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  <a:endParaRPr lang="en-US" sz="4000" b="1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489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480037" y="561990"/>
            <a:ext cx="162586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2195549" y="-7321"/>
            <a:ext cx="5472253" cy="4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500" b="1"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8" name="Picture 14" descr="D:\GIÁO ÁN 1 2020-2021\HÌNH SOẠN GIÁO ÁN\Học hát\Vào rừng hoa - Copy (2)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44"/>
          <a:stretch>
            <a:fillRect/>
          </a:stretch>
        </p:blipFill>
        <p:spPr bwMode="auto">
          <a:xfrm>
            <a:off x="323528" y="1357313"/>
            <a:ext cx="864096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6" r="11401" b="40346"/>
          <a:stretch>
            <a:fillRect/>
          </a:stretch>
        </p:blipFill>
        <p:spPr bwMode="auto">
          <a:xfrm>
            <a:off x="3405825" y="5589239"/>
            <a:ext cx="1166175" cy="130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4415" y="3498425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6" y="541516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35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563888" y="188640"/>
            <a:ext cx="1625864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8443" name="Picture 13" descr="D:\GIÁO ÁN 1 2020-2021\HÌNH SOẠN GIÁO ÁN\Học hát\câu 1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" y="1412776"/>
            <a:ext cx="896643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4290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6" y="541516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36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315853" y="96838"/>
            <a:ext cx="2464668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 + 2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9466" name="Picture 12" descr="D:\GIÁO ÁN 1 2020-2021\HÌNH SOẠN GIÁO ÁN\Học hát\câu 1b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757366"/>
            <a:ext cx="82867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716338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6" y="5415162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81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9" y="2571750"/>
            <a:ext cx="30427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4541574" y="-144463"/>
            <a:ext cx="305593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20" name="Picture 151" descr="Cách tạo cơn mưa bằng Photosho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583" y="6585883"/>
            <a:ext cx="240417" cy="192745"/>
          </a:xfrm>
          <a:prstGeom prst="rect">
            <a:avLst/>
          </a:prstGeom>
        </p:spPr>
      </p:pic>
      <p:sp>
        <p:nvSpPr>
          <p:cNvPr id="98" name="Text Box 26"/>
          <p:cNvSpPr txBox="1">
            <a:spLocks noChangeArrowheads="1"/>
          </p:cNvSpPr>
          <p:nvPr/>
        </p:nvSpPr>
        <p:spPr bwMode="gray">
          <a:xfrm>
            <a:off x="1562783" y="1268760"/>
            <a:ext cx="601843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chemeClr val="bg1"/>
                </a:solidFill>
                <a:cs typeface="Times New Roman" pitchFamily="18" charset="0"/>
              </a:rPr>
              <a:t>Đây là âm thanh gì?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280163" y="671477"/>
            <a:ext cx="2805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512" y="6035924"/>
            <a:ext cx="23131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mưa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ieg mua r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0312" y="5731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67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2286001" y="1571628"/>
            <a:ext cx="990865" cy="1204913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226218" y="214314"/>
            <a:ext cx="4273773" cy="65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500">
                <a:solidFill>
                  <a:srgbClr val="1713CB"/>
                </a:solidFill>
                <a:cs typeface="Times New Roman" pitchFamily="18" charset="0"/>
              </a:rPr>
              <a:t>Gọi tên các nhân vật</a:t>
            </a:r>
            <a:endParaRPr lang="en-US" sz="4500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8" y="268288"/>
            <a:ext cx="7770813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Callout 5"/>
          <p:cNvSpPr/>
          <p:nvPr/>
        </p:nvSpPr>
        <p:spPr>
          <a:xfrm>
            <a:off x="5671344" y="111128"/>
            <a:ext cx="2055813" cy="1317625"/>
          </a:xfrm>
          <a:prstGeom prst="wedgeEllipseCallout">
            <a:avLst>
              <a:gd name="adj1" fmla="val -27169"/>
              <a:gd name="adj2" fmla="val 73535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Son</a:t>
            </a:r>
          </a:p>
        </p:txBody>
      </p:sp>
      <p:sp>
        <p:nvSpPr>
          <p:cNvPr id="14" name="Oval Callout 6"/>
          <p:cNvSpPr/>
          <p:nvPr/>
        </p:nvSpPr>
        <p:spPr>
          <a:xfrm>
            <a:off x="444501" y="2547938"/>
            <a:ext cx="1539875" cy="1014412"/>
          </a:xfrm>
          <a:prstGeom prst="wedgeEllipseCallout">
            <a:avLst>
              <a:gd name="adj1" fmla="val 49555"/>
              <a:gd name="adj2" fmla="val 58984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Callout 7"/>
          <p:cNvSpPr/>
          <p:nvPr/>
        </p:nvSpPr>
        <p:spPr>
          <a:xfrm>
            <a:off x="2173553" y="1912941"/>
            <a:ext cx="1539875" cy="1012825"/>
          </a:xfrm>
          <a:prstGeom prst="wedgeEllipseCallout">
            <a:avLst>
              <a:gd name="adj1" fmla="val 32234"/>
              <a:gd name="adj2" fmla="val 78592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Callout 8"/>
          <p:cNvSpPr/>
          <p:nvPr/>
        </p:nvSpPr>
        <p:spPr>
          <a:xfrm>
            <a:off x="7602803" y="2714628"/>
            <a:ext cx="1541198" cy="1012825"/>
          </a:xfrm>
          <a:prstGeom prst="wedgeEllipseCallout">
            <a:avLst>
              <a:gd name="adj1" fmla="val -49501"/>
              <a:gd name="adj2" fmla="val 61785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135" y="286239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2" r="21355" b="49548"/>
          <a:stretch>
            <a:fillRect/>
          </a:stretch>
        </p:blipFill>
        <p:spPr bwMode="auto">
          <a:xfrm>
            <a:off x="4631532" y="1428753"/>
            <a:ext cx="4411927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 r="8502" b="11360"/>
          <a:stretch>
            <a:fillRect/>
          </a:stretch>
        </p:blipFill>
        <p:spPr bwMode="auto">
          <a:xfrm>
            <a:off x="66146" y="1285875"/>
            <a:ext cx="4565386" cy="5459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179512" y="141289"/>
            <a:ext cx="8640959" cy="13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>
                <a:solidFill>
                  <a:srgbClr val="1713CB"/>
                </a:solidFill>
                <a:cs typeface="Times New Roman" pitchFamily="18" charset="0"/>
              </a:rPr>
              <a:t>Có những âm thanh nào vang lên trong khu rừng kì diệu?</a:t>
            </a:r>
            <a:endParaRPr lang="en-US" sz="5000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6" y="6165304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3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60648"/>
            <a:ext cx="5184576" cy="3384376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/>
              <a:t>Giáo dục-củng cố-dặn dò</a:t>
            </a:r>
          </a:p>
        </p:txBody>
      </p:sp>
    </p:spTree>
    <p:extLst>
      <p:ext uri="{BB962C8B-B14F-4D97-AF65-F5344CB8AC3E}">
        <p14:creationId xmlns:p14="http://schemas.microsoft.com/office/powerpoint/2010/main" val="54746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3" name="Picture 151" descr="Chùm ảnh động thiên nhiên thanh bình giúp tâm trạng thư thá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Text Box 26"/>
          <p:cNvSpPr txBox="1">
            <a:spLocks noChangeArrowheads="1"/>
          </p:cNvSpPr>
          <p:nvPr/>
        </p:nvSpPr>
        <p:spPr bwMode="gray">
          <a:xfrm>
            <a:off x="1043608" y="3284984"/>
            <a:ext cx="6664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2060"/>
                </a:solidFill>
                <a:cs typeface="Times New Roman" pitchFamily="18" charset="0"/>
              </a:rPr>
              <a:t>Đây là âm thanh gì?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475656" y="5661248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Giới thiệu vào bài</a:t>
            </a:r>
          </a:p>
        </p:txBody>
      </p:sp>
      <p:pic>
        <p:nvPicPr>
          <p:cNvPr id="4" name="tieg suoi ch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3858" y="57504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268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52536" y="-5555"/>
            <a:ext cx="7848872" cy="273630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 1</a:t>
            </a:r>
          </a:p>
        </p:txBody>
      </p:sp>
      <p:sp>
        <p:nvSpPr>
          <p:cNvPr id="3" name="Rectangle 2"/>
          <p:cNvSpPr/>
          <p:nvPr/>
        </p:nvSpPr>
        <p:spPr>
          <a:xfrm>
            <a:off x="4868306" y="2665257"/>
            <a:ext cx="253638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>
                <a:latin typeface="Times New Roman"/>
                <a:ea typeface="Calibri"/>
                <a:cs typeface="Times New Roman"/>
              </a:rPr>
              <a:t>(Nhạc và lời: Việt Anh)</a:t>
            </a:r>
            <a:endParaRPr lang="en-US" sz="14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9517" y="764704"/>
            <a:ext cx="1471878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3600" b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Tiết 1:</a:t>
            </a:r>
            <a:endParaRPr lang="en-US" sz="360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7584" y="1700808"/>
            <a:ext cx="7488832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Thường thức âm nhạc: </a:t>
            </a:r>
            <a:r>
              <a:rPr lang="en-US" sz="2800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ÂM THANH KÌ DIỆU</a:t>
            </a:r>
            <a:endParaRPr lang="en-US" sz="280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7584" y="2353633"/>
            <a:ext cx="404072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Học hát: </a:t>
            </a:r>
            <a:r>
              <a:rPr lang="en-US" sz="2400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VÀO RỪNG HOA</a:t>
            </a:r>
            <a:endParaRPr lang="en-US" sz="240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2" y="-46812"/>
            <a:ext cx="980728" cy="980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12" y="384026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9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3" name="Rectangle 11"/>
          <p:cNvSpPr>
            <a:spLocks noChangeArrowheads="1"/>
          </p:cNvSpPr>
          <p:nvPr/>
        </p:nvSpPr>
        <p:spPr bwMode="auto">
          <a:xfrm>
            <a:off x="-451633" y="3865"/>
            <a:ext cx="6912389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>
                <a:latin typeface="Times New Roman" pitchFamily="18" charset="0"/>
                <a:cs typeface="Times New Roman" pitchFamily="18" charset="0"/>
              </a:rPr>
              <a:t>1.TTÂN: ÂM THANH KỲ DIỆU</a:t>
            </a:r>
            <a:endParaRPr lang="en-US" sz="1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9664" y="10773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kể mẫu chuyện qua video</a:t>
            </a:r>
          </a:p>
        </p:txBody>
      </p:sp>
      <p:pic>
        <p:nvPicPr>
          <p:cNvPr id="4" name="KE CHUYEN THEO HI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pic>
        <p:nvPicPr>
          <p:cNvPr id="3" name="TT AN AM THAH KY DIE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3848" y="785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01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1269" name="Picture 2" descr="D:\GIÁO ÁN 1 2020-2021\HÌNH SOẠN GIÁO ÁN\Thường thức âm nhạc\Âm thanh kì diệu 2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3" y="3716338"/>
            <a:ext cx="4609816" cy="3131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3" descr="D:\GIÁO ÁN 1 2020-2021\HÌNH SOẠN GIÁO ÁN\Thường thức âm nhạc\Âm thanh kì diệu 1 - Copy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3" y="756546"/>
            <a:ext cx="4609816" cy="2672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4" descr="D:\GIÁO ÁN 1 2020-2021\HÌNH SOẠN GIÁO ÁN\Thường thức âm nhạc\Âm thanh kì diệu 1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124" y="714375"/>
            <a:ext cx="4070226" cy="2714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5" descr="D:\GIÁO ÁN 1 2020-2021\HÌNH SOẠN GIÁO ÁN\Thường thức âm nhạc\Âm thanh kì diệu 2 - Copy.jpg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79" y="3716338"/>
            <a:ext cx="4077371" cy="3131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0773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4 HS lần lượt nhìn tranh kể lại câu chuyện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82228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Tranh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76056" y="82228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Tranh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64501" y="38459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Tranh 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85585" y="38459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Tranh 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7" y="6568756"/>
            <a:ext cx="240417" cy="192745"/>
          </a:xfrm>
          <a:prstGeom prst="rect">
            <a:avLst/>
          </a:prstGeom>
        </p:spPr>
      </p:pic>
      <p:pic>
        <p:nvPicPr>
          <p:cNvPr id="4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5253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39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4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48072"/>
            <a:ext cx="6696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00"/>
                </a:solidFill>
              </a:rPr>
              <a:t>1 hs nhìn Video kể lại câu chuyện</a:t>
            </a:r>
          </a:p>
        </p:txBody>
      </p:sp>
      <p:pic>
        <p:nvPicPr>
          <p:cNvPr id="4" name="KE CHUYEN THEO HI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11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r="1823" b="31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1"/>
            <a:ext cx="9039349" cy="39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Nghe và Thể hiện lại âm thanh ở tranh 3 tiếng chim hót, tiếng ngựa hí, suối nước chảy</a:t>
            </a:r>
          </a:p>
        </p:txBody>
      </p:sp>
      <p:pic>
        <p:nvPicPr>
          <p:cNvPr id="2" name="CHIM, SUOI, NG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0074" y="5517232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72565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39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322</Words>
  <Application>Microsoft Office PowerPoint</Application>
  <PresentationFormat>On-screen Show (4:3)</PresentationFormat>
  <Paragraphs>55</Paragraphs>
  <Slides>28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 8.1 Version 2</cp:lastModifiedBy>
  <cp:revision>30</cp:revision>
  <dcterms:created xsi:type="dcterms:W3CDTF">2021-06-25T09:29:58Z</dcterms:created>
  <dcterms:modified xsi:type="dcterms:W3CDTF">2024-09-23T07:42:32Z</dcterms:modified>
</cp:coreProperties>
</file>