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6"/>
  </p:notesMasterIdLst>
  <p:sldIdLst>
    <p:sldId id="298" r:id="rId3"/>
    <p:sldId id="264" r:id="rId4"/>
    <p:sldId id="257" r:id="rId5"/>
    <p:sldId id="280" r:id="rId6"/>
    <p:sldId id="282" r:id="rId7"/>
    <p:sldId id="283" r:id="rId8"/>
    <p:sldId id="284" r:id="rId9"/>
    <p:sldId id="316" r:id="rId10"/>
    <p:sldId id="307" r:id="rId11"/>
    <p:sldId id="260" r:id="rId12"/>
    <p:sldId id="258" r:id="rId13"/>
    <p:sldId id="317" r:id="rId14"/>
    <p:sldId id="318" r:id="rId15"/>
    <p:sldId id="306" r:id="rId16"/>
    <p:sldId id="290" r:id="rId17"/>
    <p:sldId id="319" r:id="rId18"/>
    <p:sldId id="320" r:id="rId19"/>
    <p:sldId id="321" r:id="rId20"/>
    <p:sldId id="314" r:id="rId21"/>
    <p:sldId id="294" r:id="rId22"/>
    <p:sldId id="315" r:id="rId23"/>
    <p:sldId id="278"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B3F8B-A2B7-433C-BB9D-BF377D4E345F}"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E19BC-C161-4631-AB94-7EA072696D56}" type="slidenum">
              <a:rPr lang="en-US" smtClean="0"/>
              <a:t>‹#›</a:t>
            </a:fld>
            <a:endParaRPr lang="en-US"/>
          </a:p>
        </p:txBody>
      </p:sp>
    </p:spTree>
    <p:extLst>
      <p:ext uri="{BB962C8B-B14F-4D97-AF65-F5344CB8AC3E}">
        <p14:creationId xmlns:p14="http://schemas.microsoft.com/office/powerpoint/2010/main" val="34382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11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0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5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62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59375-BD32-41E4-888C-24F5E70C53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13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3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6595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70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286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322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0473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22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6242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2351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4982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529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3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65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61620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5224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00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2023/10/21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11000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502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565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FCF75F33-BE13-C7A5-A887-3EE5C2FE131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630149" y="161925"/>
            <a:ext cx="1381125" cy="1381125"/>
          </a:xfrm>
          <a:prstGeom prst="rect">
            <a:avLst/>
          </a:prstGeom>
        </p:spPr>
      </p:pic>
    </p:spTree>
    <p:extLst>
      <p:ext uri="{BB962C8B-B14F-4D97-AF65-F5344CB8AC3E}">
        <p14:creationId xmlns:p14="http://schemas.microsoft.com/office/powerpoint/2010/main" val="1467360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93537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6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70.png"/><Relationship Id="rId5" Type="http://schemas.openxmlformats.org/officeDocument/2006/relationships/image" Target="../media/image69.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2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image" Target="../media/image32.png"/><Relationship Id="rId4" Type="http://schemas.openxmlformats.org/officeDocument/2006/relationships/image" Target="../media/image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07477B95-ED5C-7E87-65B5-B0A3467B1FD0}"/>
              </a:ext>
            </a:extLst>
          </p:cNvPr>
          <p:cNvPicPr>
            <a:picLocks noChangeAspect="1"/>
          </p:cNvPicPr>
          <p:nvPr/>
        </p:nvPicPr>
        <p:blipFill>
          <a:blip r:embed="rId15"/>
          <a:stretch>
            <a:fillRect/>
          </a:stretch>
        </p:blipFill>
        <p:spPr>
          <a:xfrm>
            <a:off x="1621155" y="1155081"/>
            <a:ext cx="8797290" cy="2566638"/>
          </a:xfrm>
          <a:prstGeom prst="rect">
            <a:avLst/>
          </a:prstGeom>
        </p:spPr>
      </p:pic>
    </p:spTree>
    <p:extLst>
      <p:ext uri="{BB962C8B-B14F-4D97-AF65-F5344CB8AC3E}">
        <p14:creationId xmlns:p14="http://schemas.microsoft.com/office/powerpoint/2010/main" val="218360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990600" y="1591168"/>
            <a:ext cx="7067550" cy="2308324"/>
          </a:xfrm>
          <a:prstGeom prst="rect">
            <a:avLst/>
          </a:prstGeom>
          <a:noFill/>
        </p:spPr>
        <p:txBody>
          <a:bodyPr wrap="square">
            <a:spAutoFit/>
          </a:bodyPr>
          <a:lstStyle/>
          <a:p>
            <a:pPr lvl="0" algn="ctr"/>
            <a:r>
              <a:rPr lang="en-US" altLang="zh-CN" sz="4800" b="1" dirty="0">
                <a:solidFill>
                  <a:srgbClr val="002060"/>
                </a:solidFill>
                <a:latin typeface="Cambria" panose="02040503050406030204" pitchFamily="18" charset="0"/>
                <a:ea typeface="Cambria" panose="02040503050406030204" pitchFamily="18" charset="0"/>
              </a:rPr>
              <a:t>HĐ1. </a:t>
            </a:r>
            <a:r>
              <a:rPr lang="vi-VN" altLang="zh-CN" sz="4800" b="1" dirty="0">
                <a:solidFill>
                  <a:srgbClr val="002060"/>
                </a:solidFill>
                <a:latin typeface="Cambria" panose="02040503050406030204" pitchFamily="18" charset="0"/>
                <a:ea typeface="Cambria" panose="02040503050406030204" pitchFamily="18" charset="0"/>
              </a:rPr>
              <a:t>Tìm hiểu về dân tộc và phân bố dân cư ở vùng Đồng bằng Bắc Bộ.</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E35665DE-0BB6-43EE-BF9C-69D13552E5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9689307" y="0"/>
            <a:ext cx="2511551" cy="2965940"/>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3" name="图片 32">
            <a:extLst>
              <a:ext uri="{FF2B5EF4-FFF2-40B4-BE49-F238E27FC236}">
                <a16:creationId xmlns:a16="http://schemas.microsoft.com/office/drawing/2014/main" id="{8296B1CA-F6D8-4F81-B2FB-C6F6809BCC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1064" y="0"/>
            <a:ext cx="2509934" cy="2824445"/>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6" name="组合 19"/>
          <p:cNvGrpSpPr/>
          <p:nvPr/>
        </p:nvGrpSpPr>
        <p:grpSpPr>
          <a:xfrm>
            <a:off x="238125" y="93592"/>
            <a:ext cx="11772900" cy="2297183"/>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581025" y="295881"/>
            <a:ext cx="1117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pPr>
            <a:r>
              <a:rPr lang="vi-VN" altLang="zh-CN" sz="2400" b="1" noProof="1">
                <a:solidFill>
                  <a:srgbClr val="002060"/>
                </a:solidFill>
                <a:latin typeface="Calibri" panose="020F0502020204030204" pitchFamily="34" charset="0"/>
                <a:cs typeface="Calibri" panose="020F0502020204030204" pitchFamily="34" charset="0"/>
                <a:sym typeface="+mn-lt"/>
              </a:rPr>
              <a:t>Đọc thông tin và quan sát hình 2, em hãy:</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1.000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từ 1001 đến 1 500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và từ 1</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501 người/</a:t>
            </a:r>
            <a:r>
              <a:rPr lang="en-US" sz="2400" b="1" dirty="0">
                <a:solidFill>
                  <a:srgbClr val="002060"/>
                </a:solidFill>
                <a:latin typeface="Cambria" panose="02040503050406030204" pitchFamily="18" charset="0"/>
                <a:ea typeface="Cambria" panose="02040503050406030204" pitchFamily="18" charset="0"/>
              </a:rPr>
              <a:t> km²</a:t>
            </a:r>
            <a:r>
              <a:rPr lang="vi-VN" altLang="zh-CN" sz="2400" b="1" noProof="1">
                <a:solidFill>
                  <a:srgbClr val="002060"/>
                </a:solidFill>
                <a:latin typeface="Calibri" panose="020F0502020204030204" pitchFamily="34" charset="0"/>
                <a:cs typeface="Calibri" panose="020F0502020204030204" pitchFamily="34" charset="0"/>
                <a:sym typeface="+mn-lt"/>
              </a:rPr>
              <a:t> trở lên.</a:t>
            </a:r>
            <a:endParaRPr lang="en-US" altLang="zh-CN" sz="2400" b="1" noProof="1">
              <a:solidFill>
                <a:srgbClr val="002060"/>
              </a:solidFill>
              <a:latin typeface="Calibri" panose="020F0502020204030204" pitchFamily="34" charset="0"/>
              <a:cs typeface="Calibri" panose="020F0502020204030204" pitchFamily="34" charset="0"/>
              <a:sym typeface="+mn-lt"/>
            </a:endParaRPr>
          </a:p>
          <a:p>
            <a:pPr marL="342900" indent="-342900" algn="just">
              <a:lnSpc>
                <a:spcPct val="100000"/>
              </a:lnSpc>
              <a:spcBef>
                <a:spcPct val="0"/>
              </a:spcBef>
            </a:pP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endParaRPr kumimoji="0" lang="en-US" altLang="zh-CN" sz="2400" b="1" i="0" u="none" strike="noStrike" kern="1200" cap="none" spc="0" normalizeH="0" baseline="0" noProof="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3" name="Picture 2">
            <a:extLst>
              <a:ext uri="{FF2B5EF4-FFF2-40B4-BE49-F238E27FC236}">
                <a16:creationId xmlns:a16="http://schemas.microsoft.com/office/drawing/2014/main" id="{2EBC98DB-E34D-2E91-79C0-083E1E437304}"/>
              </a:ext>
            </a:extLst>
          </p:cNvPr>
          <p:cNvPicPr>
            <a:picLocks noChangeAspect="1"/>
          </p:cNvPicPr>
          <p:nvPr/>
        </p:nvPicPr>
        <p:blipFill>
          <a:blip r:embed="rId4"/>
          <a:stretch>
            <a:fillRect/>
          </a:stretch>
        </p:blipFill>
        <p:spPr>
          <a:xfrm>
            <a:off x="4276725" y="2495551"/>
            <a:ext cx="4648200" cy="4362450"/>
          </a:xfrm>
          <a:prstGeom prst="rect">
            <a:avLst/>
          </a:prstGeom>
        </p:spPr>
      </p:pic>
    </p:spTree>
    <p:extLst>
      <p:ext uri="{BB962C8B-B14F-4D97-AF65-F5344CB8AC3E}">
        <p14:creationId xmlns:p14="http://schemas.microsoft.com/office/powerpoint/2010/main" val="17060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229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375C8AC7-4B62-0271-CC13-01DA620FA683}"/>
              </a:ext>
            </a:extLst>
          </p:cNvPr>
          <p:cNvGrpSpPr/>
          <p:nvPr/>
        </p:nvGrpSpPr>
        <p:grpSpPr>
          <a:xfrm>
            <a:off x="3619500" y="609716"/>
            <a:ext cx="7724775" cy="1569660"/>
            <a:chOff x="761086" y="2211250"/>
            <a:chExt cx="10520907" cy="2391392"/>
          </a:xfrm>
        </p:grpSpPr>
        <p:grpSp>
          <p:nvGrpSpPr>
            <p:cNvPr id="4" name="Group 3">
              <a:extLst>
                <a:ext uri="{FF2B5EF4-FFF2-40B4-BE49-F238E27FC236}">
                  <a16:creationId xmlns:a16="http://schemas.microsoft.com/office/drawing/2014/main" id="{C5D51EB3-6280-28AC-5350-11CF90461B3B}"/>
                </a:ext>
              </a:extLst>
            </p:cNvPr>
            <p:cNvGrpSpPr/>
            <p:nvPr/>
          </p:nvGrpSpPr>
          <p:grpSpPr>
            <a:xfrm>
              <a:off x="1062408" y="2540001"/>
              <a:ext cx="10219585" cy="1949367"/>
              <a:chOff x="986208" y="774700"/>
              <a:chExt cx="10219585" cy="5533688"/>
            </a:xfrm>
          </p:grpSpPr>
          <p:grpSp>
            <p:nvGrpSpPr>
              <p:cNvPr id="7" name="Group 6">
                <a:extLst>
                  <a:ext uri="{FF2B5EF4-FFF2-40B4-BE49-F238E27FC236}">
                    <a16:creationId xmlns:a16="http://schemas.microsoft.com/office/drawing/2014/main" id="{7E95055C-CA3B-201B-0AC9-D22F68609BE2}"/>
                  </a:ext>
                </a:extLst>
              </p:cNvPr>
              <p:cNvGrpSpPr/>
              <p:nvPr/>
            </p:nvGrpSpPr>
            <p:grpSpPr>
              <a:xfrm>
                <a:off x="986208" y="774700"/>
                <a:ext cx="10219585" cy="5533688"/>
                <a:chOff x="986208" y="774700"/>
                <a:chExt cx="10219585" cy="5533688"/>
              </a:xfrm>
            </p:grpSpPr>
            <p:sp>
              <p:nvSpPr>
                <p:cNvPr id="9" name="Rectangle: Rounded Corners 8">
                  <a:extLst>
                    <a:ext uri="{FF2B5EF4-FFF2-40B4-BE49-F238E27FC236}">
                      <a16:creationId xmlns:a16="http://schemas.microsoft.com/office/drawing/2014/main" id="{8E234F7A-2090-2094-14B5-9F4ED2E1EC50}"/>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A02D66C-FA81-6976-20C6-CF322FC7431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8" name="标题 1">
                <a:extLst>
                  <a:ext uri="{FF2B5EF4-FFF2-40B4-BE49-F238E27FC236}">
                    <a16:creationId xmlns:a16="http://schemas.microsoft.com/office/drawing/2014/main" id="{B76397CC-F1DB-A02D-449F-EB29DAF25DC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5" name="Picture 2" descr="Dấu chấm hỏi png | PNGEgg">
              <a:extLst>
                <a:ext uri="{FF2B5EF4-FFF2-40B4-BE49-F238E27FC236}">
                  <a16:creationId xmlns:a16="http://schemas.microsoft.com/office/drawing/2014/main" id="{F7A79F3F-014D-D8DE-6814-38964EC2194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042037F-1B5F-7337-878D-DCA29F314394}"/>
                </a:ext>
              </a:extLst>
            </p:cNvPr>
            <p:cNvSpPr/>
            <p:nvPr/>
          </p:nvSpPr>
          <p:spPr>
            <a:xfrm>
              <a:off x="2288520" y="2211250"/>
              <a:ext cx="8584663" cy="2391392"/>
            </a:xfrm>
            <a:prstGeom prst="rect">
              <a:avLst/>
            </a:prstGeom>
          </p:spPr>
          <p:txBody>
            <a:bodyPr wrap="square" anchor="ctr">
              <a:spAutoFit/>
            </a:bodyPr>
            <a:lstStyle/>
            <a:p>
              <a:pPr marL="342900" indent="-342900" algn="just">
                <a:lnSpc>
                  <a:spcPct val="100000"/>
                </a:lnSpc>
                <a:spcBef>
                  <a:spcPct val="0"/>
                </a:spcBef>
              </a:pPr>
              <a:r>
                <a:rPr lang="en-US" altLang="zh-CN" sz="3200" b="1" noProof="1">
                  <a:solidFill>
                    <a:srgbClr val="002060"/>
                  </a:solidFill>
                  <a:latin typeface="Calibri" panose="020F0502020204030204" pitchFamily="34" charset="0"/>
                  <a:cs typeface="Calibri" panose="020F0502020204030204" pitchFamily="34" charset="0"/>
                  <a:sym typeface="+mn-lt"/>
                </a:rPr>
                <a:t>Nhóm 1: </a:t>
              </a:r>
              <a:r>
                <a:rPr lang="vi-VN" altLang="zh-CN" sz="3200" b="1" noProof="1">
                  <a:solidFill>
                    <a:srgbClr val="002060"/>
                  </a:solidFill>
                  <a:latin typeface="Calibri" panose="020F0502020204030204" pitchFamily="34" charset="0"/>
                  <a:cs typeface="Calibri" panose="020F0502020204030204" pitchFamily="34" charset="0"/>
                  <a:sym typeface="+mn-lt"/>
                </a:rPr>
                <a:t>Kể tên một số dân tộc sinh sống ở vùng Đồng bằng Bắc Bộ.</a:t>
              </a:r>
            </a:p>
          </p:txBody>
        </p:sp>
      </p:grpSp>
      <p:grpSp>
        <p:nvGrpSpPr>
          <p:cNvPr id="11" name="Group 10">
            <a:extLst>
              <a:ext uri="{FF2B5EF4-FFF2-40B4-BE49-F238E27FC236}">
                <a16:creationId xmlns:a16="http://schemas.microsoft.com/office/drawing/2014/main" id="{8BD0F5AE-9AF7-4ECD-8557-ADF146F44EB9}"/>
              </a:ext>
            </a:extLst>
          </p:cNvPr>
          <p:cNvGrpSpPr/>
          <p:nvPr/>
        </p:nvGrpSpPr>
        <p:grpSpPr>
          <a:xfrm>
            <a:off x="4381500" y="2434677"/>
            <a:ext cx="7248525" cy="1580366"/>
            <a:chOff x="761086" y="2505375"/>
            <a:chExt cx="10520907" cy="1983993"/>
          </a:xfrm>
        </p:grpSpPr>
        <p:grpSp>
          <p:nvGrpSpPr>
            <p:cNvPr id="12" name="Group 11">
              <a:extLst>
                <a:ext uri="{FF2B5EF4-FFF2-40B4-BE49-F238E27FC236}">
                  <a16:creationId xmlns:a16="http://schemas.microsoft.com/office/drawing/2014/main" id="{7EA71083-5649-485B-EE66-0BAA44AD8F5C}"/>
                </a:ext>
              </a:extLst>
            </p:cNvPr>
            <p:cNvGrpSpPr/>
            <p:nvPr/>
          </p:nvGrpSpPr>
          <p:grpSpPr>
            <a:xfrm>
              <a:off x="1062408" y="2540001"/>
              <a:ext cx="10219585" cy="1949367"/>
              <a:chOff x="986208" y="774700"/>
              <a:chExt cx="10219585" cy="5533688"/>
            </a:xfrm>
          </p:grpSpPr>
          <p:grpSp>
            <p:nvGrpSpPr>
              <p:cNvPr id="15" name="Group 14">
                <a:extLst>
                  <a:ext uri="{FF2B5EF4-FFF2-40B4-BE49-F238E27FC236}">
                    <a16:creationId xmlns:a16="http://schemas.microsoft.com/office/drawing/2014/main" id="{336549E0-3564-3362-CC06-AC11121A9C3E}"/>
                  </a:ext>
                </a:extLst>
              </p:cNvPr>
              <p:cNvGrpSpPr/>
              <p:nvPr/>
            </p:nvGrpSpPr>
            <p:grpSpPr>
              <a:xfrm>
                <a:off x="986208" y="774700"/>
                <a:ext cx="10219585" cy="5533688"/>
                <a:chOff x="986208" y="774700"/>
                <a:chExt cx="10219585" cy="5533688"/>
              </a:xfrm>
            </p:grpSpPr>
            <p:sp>
              <p:nvSpPr>
                <p:cNvPr id="17" name="Rectangle: Rounded Corners 16">
                  <a:extLst>
                    <a:ext uri="{FF2B5EF4-FFF2-40B4-BE49-F238E27FC236}">
                      <a16:creationId xmlns:a16="http://schemas.microsoft.com/office/drawing/2014/main" id="{5DCBA58E-9D8D-B804-DA72-4716439DCA8D}"/>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10D17C83-48D2-46F4-50D6-13965F6E24BB}"/>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6" name="标题 1">
                <a:extLst>
                  <a:ext uri="{FF2B5EF4-FFF2-40B4-BE49-F238E27FC236}">
                    <a16:creationId xmlns:a16="http://schemas.microsoft.com/office/drawing/2014/main" id="{7F2F0FB2-4088-B9C5-0BC1-2E2FF21F03A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3" name="Picture 2" descr="Dấu chấm hỏi png | PNGEgg">
              <a:extLst>
                <a:ext uri="{FF2B5EF4-FFF2-40B4-BE49-F238E27FC236}">
                  <a16:creationId xmlns:a16="http://schemas.microsoft.com/office/drawing/2014/main" id="{A521EFE1-F328-16AF-434F-A8CCD40C5A1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A836262-2E24-491A-2C9A-1E087DBE9B8C}"/>
                </a:ext>
              </a:extLst>
            </p:cNvPr>
            <p:cNvSpPr/>
            <p:nvPr/>
          </p:nvSpPr>
          <p:spPr>
            <a:xfrm>
              <a:off x="2288520" y="2505375"/>
              <a:ext cx="8584663" cy="1970553"/>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2: </a:t>
              </a:r>
              <a:r>
                <a:rPr lang="vi-VN" altLang="zh-CN" sz="2400" b="1" noProof="1">
                  <a:solidFill>
                    <a:srgbClr val="002060"/>
                  </a:solidFill>
                  <a:latin typeface="Calibri" panose="020F0502020204030204" pitchFamily="34" charset="0"/>
                  <a:cs typeface="Calibri" panose="020F0502020204030204" pitchFamily="34" charset="0"/>
                  <a:sym typeface="+mn-lt"/>
                </a:rPr>
                <a:t>Nêu tên những tỉnh, thành phố trực thuộc Trung ương có mật độ dân số từ 501 đến 1</a:t>
              </a:r>
              <a:r>
                <a:rPr lang="en-US" altLang="zh-CN" sz="2400" b="1" noProof="1">
                  <a:solidFill>
                    <a:srgbClr val="002060"/>
                  </a:solidFill>
                  <a:latin typeface="Calibri" panose="020F0502020204030204" pitchFamily="34" charset="0"/>
                  <a:cs typeface="Calibri" panose="020F0502020204030204" pitchFamily="34" charset="0"/>
                  <a:sym typeface="+mn-lt"/>
                </a:rPr>
                <a:t> 5</a:t>
              </a:r>
              <a:r>
                <a:rPr lang="vi-VN" altLang="zh-CN" sz="2400" b="1" noProof="1">
                  <a:solidFill>
                    <a:srgbClr val="002060"/>
                  </a:solidFill>
                  <a:latin typeface="Calibri" panose="020F0502020204030204" pitchFamily="34" charset="0"/>
                  <a:cs typeface="Calibri" panose="020F0502020204030204" pitchFamily="34" charset="0"/>
                  <a:sym typeface="+mn-lt"/>
                </a:rPr>
                <a:t>00 người/km</a:t>
              </a:r>
              <a:r>
                <a:rPr lang="en-US" altLang="zh-CN" sz="2400" b="1" noProof="1">
                  <a:solidFill>
                    <a:srgbClr val="002060"/>
                  </a:solidFill>
                  <a:latin typeface="Calibri" panose="020F0502020204030204" pitchFamily="34" charset="0"/>
                  <a:cs typeface="Calibri" panose="020F0502020204030204" pitchFamily="34" charset="0"/>
                  <a:sym typeface="+mn-lt"/>
                </a:rPr>
                <a:t> </a:t>
              </a:r>
              <a:r>
                <a:rPr lang="vi-VN" altLang="zh-CN" sz="2400" b="1" noProof="1">
                  <a:solidFill>
                    <a:srgbClr val="002060"/>
                  </a:solidFill>
                  <a:latin typeface="Calibri" panose="020F0502020204030204" pitchFamily="34" charset="0"/>
                  <a:cs typeface="Calibri" panose="020F0502020204030204" pitchFamily="34" charset="0"/>
                  <a:sym typeface="+mn-lt"/>
                </a:rPr>
                <a:t>và từ 1501 người/km2 trở lên.</a:t>
              </a:r>
            </a:p>
          </p:txBody>
        </p:sp>
      </p:grpSp>
      <p:grpSp>
        <p:nvGrpSpPr>
          <p:cNvPr id="19" name="Group 18">
            <a:extLst>
              <a:ext uri="{FF2B5EF4-FFF2-40B4-BE49-F238E27FC236}">
                <a16:creationId xmlns:a16="http://schemas.microsoft.com/office/drawing/2014/main" id="{382F5F12-E958-D097-EFDC-41EC27EFF158}"/>
              </a:ext>
            </a:extLst>
          </p:cNvPr>
          <p:cNvGrpSpPr/>
          <p:nvPr/>
        </p:nvGrpSpPr>
        <p:grpSpPr>
          <a:xfrm>
            <a:off x="196155" y="2174656"/>
            <a:ext cx="4205759" cy="3067959"/>
            <a:chOff x="8604068" y="6331731"/>
            <a:chExt cx="3235139" cy="2359924"/>
          </a:xfrm>
        </p:grpSpPr>
        <p:pic>
          <p:nvPicPr>
            <p:cNvPr id="20" name="Picture 19">
              <a:extLst>
                <a:ext uri="{FF2B5EF4-FFF2-40B4-BE49-F238E27FC236}">
                  <a16:creationId xmlns:a16="http://schemas.microsoft.com/office/drawing/2014/main" id="{6D217966-2F12-6EB1-D569-EABD441D2523}"/>
                </a:ext>
              </a:extLst>
            </p:cNvPr>
            <p:cNvPicPr>
              <a:picLocks noChangeAspect="1"/>
            </p:cNvPicPr>
            <p:nvPr/>
          </p:nvPicPr>
          <p:blipFill rotWithShape="1">
            <a:blip r:embed="rId5">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37" name="TextBox 36">
              <a:extLst>
                <a:ext uri="{FF2B5EF4-FFF2-40B4-BE49-F238E27FC236}">
                  <a16:creationId xmlns:a16="http://schemas.microsoft.com/office/drawing/2014/main" id="{1A7810F5-AA71-9BAC-70B8-E80FC1BB02F1}"/>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grpSp>
        <p:nvGrpSpPr>
          <p:cNvPr id="38" name="Group 37">
            <a:extLst>
              <a:ext uri="{FF2B5EF4-FFF2-40B4-BE49-F238E27FC236}">
                <a16:creationId xmlns:a16="http://schemas.microsoft.com/office/drawing/2014/main" id="{543AE4BF-E371-C18B-9C70-41E8E554FA6E}"/>
              </a:ext>
            </a:extLst>
          </p:cNvPr>
          <p:cNvGrpSpPr/>
          <p:nvPr/>
        </p:nvGrpSpPr>
        <p:grpSpPr>
          <a:xfrm>
            <a:off x="4733925" y="4395833"/>
            <a:ext cx="7248525" cy="1442992"/>
            <a:chOff x="761086" y="2540001"/>
            <a:chExt cx="10520907" cy="1949367"/>
          </a:xfrm>
        </p:grpSpPr>
        <p:grpSp>
          <p:nvGrpSpPr>
            <p:cNvPr id="39" name="Group 38">
              <a:extLst>
                <a:ext uri="{FF2B5EF4-FFF2-40B4-BE49-F238E27FC236}">
                  <a16:creationId xmlns:a16="http://schemas.microsoft.com/office/drawing/2014/main" id="{A852CE97-3FC7-F31F-7CB9-E65D07256D40}"/>
                </a:ext>
              </a:extLst>
            </p:cNvPr>
            <p:cNvGrpSpPr/>
            <p:nvPr/>
          </p:nvGrpSpPr>
          <p:grpSpPr>
            <a:xfrm>
              <a:off x="1062408" y="2540001"/>
              <a:ext cx="10219585" cy="1949367"/>
              <a:chOff x="986208" y="774700"/>
              <a:chExt cx="10219585" cy="5533688"/>
            </a:xfrm>
          </p:grpSpPr>
          <p:grpSp>
            <p:nvGrpSpPr>
              <p:cNvPr id="42" name="Group 41">
                <a:extLst>
                  <a:ext uri="{FF2B5EF4-FFF2-40B4-BE49-F238E27FC236}">
                    <a16:creationId xmlns:a16="http://schemas.microsoft.com/office/drawing/2014/main" id="{2DE896E1-93B4-7846-71DF-02E66EBE0F43}"/>
                  </a:ext>
                </a:extLst>
              </p:cNvPr>
              <p:cNvGrpSpPr/>
              <p:nvPr/>
            </p:nvGrpSpPr>
            <p:grpSpPr>
              <a:xfrm>
                <a:off x="986208" y="774700"/>
                <a:ext cx="10219585" cy="5533688"/>
                <a:chOff x="986208" y="774700"/>
                <a:chExt cx="10219585" cy="5533688"/>
              </a:xfrm>
            </p:grpSpPr>
            <p:sp>
              <p:nvSpPr>
                <p:cNvPr id="44" name="Rectangle: Rounded Corners 43">
                  <a:extLst>
                    <a:ext uri="{FF2B5EF4-FFF2-40B4-BE49-F238E27FC236}">
                      <a16:creationId xmlns:a16="http://schemas.microsoft.com/office/drawing/2014/main" id="{A79B5D96-2365-99EA-9A0C-003767AA034B}"/>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5C502B4D-E1EE-A833-B92E-4B8CF35E05BE}"/>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43" name="标题 1">
                <a:extLst>
                  <a:ext uri="{FF2B5EF4-FFF2-40B4-BE49-F238E27FC236}">
                    <a16:creationId xmlns:a16="http://schemas.microsoft.com/office/drawing/2014/main" id="{4989B152-8D6B-77E9-85E2-79172B04152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40" name="Picture 2" descr="Dấu chấm hỏi png | PNGEgg">
              <a:extLst>
                <a:ext uri="{FF2B5EF4-FFF2-40B4-BE49-F238E27FC236}">
                  <a16:creationId xmlns:a16="http://schemas.microsoft.com/office/drawing/2014/main" id="{E790C9A3-BC23-57A8-8050-9600B836AF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A9C6296-447F-D639-8F02-E4F145263B1B}"/>
                </a:ext>
              </a:extLst>
            </p:cNvPr>
            <p:cNvSpPr/>
            <p:nvPr/>
          </p:nvSpPr>
          <p:spPr>
            <a:xfrm>
              <a:off x="2288520" y="2969033"/>
              <a:ext cx="8584663" cy="1043234"/>
            </a:xfrm>
            <a:prstGeom prst="rect">
              <a:avLst/>
            </a:prstGeom>
          </p:spPr>
          <p:txBody>
            <a:bodyPr wrap="square" anchor="ctr">
              <a:spAutoFit/>
            </a:bodyPr>
            <a:lstStyle/>
            <a:p>
              <a:pPr algn="just">
                <a:lnSpc>
                  <a:spcPct val="100000"/>
                </a:lnSpc>
                <a:spcBef>
                  <a:spcPct val="0"/>
                </a:spcBef>
              </a:pPr>
              <a:r>
                <a:rPr lang="en-US" altLang="zh-CN" sz="2400" b="1" noProof="1">
                  <a:solidFill>
                    <a:srgbClr val="002060"/>
                  </a:solidFill>
                  <a:latin typeface="Calibri" panose="020F0502020204030204" pitchFamily="34" charset="0"/>
                  <a:cs typeface="Calibri" panose="020F0502020204030204" pitchFamily="34" charset="0"/>
                  <a:sym typeface="+mn-lt"/>
                </a:rPr>
                <a:t>Nhóm 3: </a:t>
              </a:r>
              <a:r>
                <a:rPr lang="vi-VN" altLang="zh-CN" sz="2400" b="1" noProof="1">
                  <a:solidFill>
                    <a:srgbClr val="002060"/>
                  </a:solidFill>
                  <a:latin typeface="Calibri" panose="020F0502020204030204" pitchFamily="34" charset="0"/>
                  <a:cs typeface="Calibri" panose="020F0502020204030204" pitchFamily="34" charset="0"/>
                  <a:sym typeface="+mn-lt"/>
                </a:rPr>
                <a:t>Nhận xét và giải thích về sự phân bố dân cư ở vùng Đồng bằng Bắc Bộ.</a:t>
              </a:r>
            </a:p>
          </p:txBody>
        </p:sp>
      </p:grpSp>
    </p:spTree>
    <p:extLst>
      <p:ext uri="{BB962C8B-B14F-4D97-AF65-F5344CB8AC3E}">
        <p14:creationId xmlns:p14="http://schemas.microsoft.com/office/powerpoint/2010/main" val="406933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2603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F89E445E-B162-AE35-8F1A-26EDF6EC7D11}"/>
              </a:ext>
            </a:extLst>
          </p:cNvPr>
          <p:cNvSpPr txBox="1"/>
          <p:nvPr/>
        </p:nvSpPr>
        <p:spPr>
          <a:xfrm>
            <a:off x="1724025" y="381000"/>
            <a:ext cx="97536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Sơ</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duy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cư</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grpSp>
        <p:nvGrpSpPr>
          <p:cNvPr id="48" name="Group 47">
            <a:extLst>
              <a:ext uri="{FF2B5EF4-FFF2-40B4-BE49-F238E27FC236}">
                <a16:creationId xmlns:a16="http://schemas.microsoft.com/office/drawing/2014/main" id="{3D2EEA97-A155-A666-0E09-E9659C68C8E7}"/>
              </a:ext>
            </a:extLst>
          </p:cNvPr>
          <p:cNvGrpSpPr/>
          <p:nvPr/>
        </p:nvGrpSpPr>
        <p:grpSpPr>
          <a:xfrm>
            <a:off x="9439647" y="2981325"/>
            <a:ext cx="1980828" cy="771525"/>
            <a:chOff x="8106146" y="3257550"/>
            <a:chExt cx="1980828" cy="771525"/>
          </a:xfrm>
        </p:grpSpPr>
        <p:sp>
          <p:nvSpPr>
            <p:cNvPr id="49" name="Rectangle: Rounded Corners 48">
              <a:extLst>
                <a:ext uri="{FF2B5EF4-FFF2-40B4-BE49-F238E27FC236}">
                  <a16:creationId xmlns:a16="http://schemas.microsoft.com/office/drawing/2014/main" id="{009A11E1-4130-EF86-DCA8-4BF8BE8258EC}"/>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0" name="Picture 49">
              <a:extLst>
                <a:ext uri="{FF2B5EF4-FFF2-40B4-BE49-F238E27FC236}">
                  <a16:creationId xmlns:a16="http://schemas.microsoft.com/office/drawing/2014/main" id="{F1D56CDF-03DB-B183-FEBE-123F1208F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51" name="Picture 50" descr="A picture containing darkness&#10;&#10;Description automatically generated">
            <a:extLst>
              <a:ext uri="{FF2B5EF4-FFF2-40B4-BE49-F238E27FC236}">
                <a16:creationId xmlns:a16="http://schemas.microsoft.com/office/drawing/2014/main" id="{F892D330-DC44-C30D-D410-0791D511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52" name="TextBox 51">
            <a:extLst>
              <a:ext uri="{FF2B5EF4-FFF2-40B4-BE49-F238E27FC236}">
                <a16:creationId xmlns:a16="http://schemas.microsoft.com/office/drawing/2014/main" id="{E7B4286F-0520-AF0B-A6A7-62BDC26D7BC5}"/>
              </a:ext>
            </a:extLst>
          </p:cNvPr>
          <p:cNvSpPr txBox="1"/>
          <p:nvPr/>
        </p:nvSpPr>
        <p:spPr>
          <a:xfrm>
            <a:off x="8724901" y="3886200"/>
            <a:ext cx="3190874" cy="1200329"/>
          </a:xfrm>
          <a:prstGeom prst="rect">
            <a:avLst/>
          </a:prstGeom>
          <a:noFill/>
        </p:spPr>
        <p:txBody>
          <a:bodyPr wrap="square" rtlCol="0">
            <a:spAutoFit/>
          </a:bodyPr>
          <a:lstStyle/>
          <a:p>
            <a:pPr lvl="0" algn="ctr">
              <a:defRPr/>
            </a:pP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Mật</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độ</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dân</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số</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trung</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bình</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1 431 </a:t>
            </a:r>
            <a:r>
              <a:rPr lang="en-US" sz="2400" b="1" dirty="0" err="1">
                <a:solidFill>
                  <a:srgbClr val="FF0000"/>
                </a:solidFill>
                <a:latin typeface="Cambria" panose="02040503050406030204" pitchFamily="18" charset="0"/>
                <a:ea typeface="Cambria" panose="02040503050406030204" pitchFamily="18" charset="0"/>
                <a:cs typeface="Pattaya" panose="00000500000000000000" pitchFamily="2" charset="-34"/>
              </a:rPr>
              <a:t>người</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400" b="1" dirty="0">
                <a:solidFill>
                  <a:srgbClr val="FF0000"/>
                </a:solidFill>
                <a:latin typeface="Cambria" panose="02040503050406030204" pitchFamily="18" charset="0"/>
                <a:ea typeface="Cambria" panose="02040503050406030204" pitchFamily="18" charset="0"/>
              </a:rPr>
              <a:t>km² </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năm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2020)</a:t>
            </a:r>
          </a:p>
        </p:txBody>
      </p:sp>
      <p:grpSp>
        <p:nvGrpSpPr>
          <p:cNvPr id="53" name="Group 52">
            <a:extLst>
              <a:ext uri="{FF2B5EF4-FFF2-40B4-BE49-F238E27FC236}">
                <a16:creationId xmlns:a16="http://schemas.microsoft.com/office/drawing/2014/main" id="{E49851E0-DBBB-CDF2-2F67-418BA3AB2E96}"/>
              </a:ext>
            </a:extLst>
          </p:cNvPr>
          <p:cNvGrpSpPr/>
          <p:nvPr/>
        </p:nvGrpSpPr>
        <p:grpSpPr>
          <a:xfrm>
            <a:off x="2643188" y="3295650"/>
            <a:ext cx="2662236" cy="771525"/>
            <a:chOff x="2690099" y="2495550"/>
            <a:chExt cx="2262901" cy="771525"/>
          </a:xfrm>
        </p:grpSpPr>
        <p:sp>
          <p:nvSpPr>
            <p:cNvPr id="54" name="Rectangle: Rounded Corners 53">
              <a:extLst>
                <a:ext uri="{FF2B5EF4-FFF2-40B4-BE49-F238E27FC236}">
                  <a16:creationId xmlns:a16="http://schemas.microsoft.com/office/drawing/2014/main" id="{B91C9C59-E16A-B735-A17E-260BCE653E3B}"/>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endParaRPr>
            </a:p>
          </p:txBody>
        </p:sp>
        <p:pic>
          <p:nvPicPr>
            <p:cNvPr id="55" name="Picture 54">
              <a:extLst>
                <a:ext uri="{FF2B5EF4-FFF2-40B4-BE49-F238E27FC236}">
                  <a16:creationId xmlns:a16="http://schemas.microsoft.com/office/drawing/2014/main" id="{BA0F0DA5-51CD-631E-105D-8687344959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56" name="Picture 55" descr="A picture containing darkness&#10;&#10;Description automatically generated">
            <a:extLst>
              <a:ext uri="{FF2B5EF4-FFF2-40B4-BE49-F238E27FC236}">
                <a16:creationId xmlns:a16="http://schemas.microsoft.com/office/drawing/2014/main" id="{5E2497D0-D602-EAA0-4DF4-4D9D0BA8B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57" name="Group 56">
            <a:extLst>
              <a:ext uri="{FF2B5EF4-FFF2-40B4-BE49-F238E27FC236}">
                <a16:creationId xmlns:a16="http://schemas.microsoft.com/office/drawing/2014/main" id="{140425F7-3B7F-1813-9613-2D657F5527E9}"/>
              </a:ext>
            </a:extLst>
          </p:cNvPr>
          <p:cNvGrpSpPr/>
          <p:nvPr/>
        </p:nvGrpSpPr>
        <p:grpSpPr>
          <a:xfrm rot="767903">
            <a:off x="1613878" y="2264890"/>
            <a:ext cx="1763420" cy="846471"/>
            <a:chOff x="1364877" y="1206074"/>
            <a:chExt cx="2465703" cy="1348495"/>
          </a:xfrm>
        </p:grpSpPr>
        <p:pic>
          <p:nvPicPr>
            <p:cNvPr id="58" name="Picture 57" descr="A red arrow pointing to the right&#10;&#10;Description automatically generated with low confidence">
              <a:extLst>
                <a:ext uri="{FF2B5EF4-FFF2-40B4-BE49-F238E27FC236}">
                  <a16:creationId xmlns:a16="http://schemas.microsoft.com/office/drawing/2014/main" id="{E8864DAB-2421-7BCB-09E5-C62098CB664E}"/>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9" name="TextBox 58">
              <a:extLst>
                <a:ext uri="{FF2B5EF4-FFF2-40B4-BE49-F238E27FC236}">
                  <a16:creationId xmlns:a16="http://schemas.microsoft.com/office/drawing/2014/main" id="{D19D400F-E16B-5F3B-B2F8-880732C25470}"/>
                </a:ext>
              </a:extLst>
            </p:cNvPr>
            <p:cNvSpPr txBox="1"/>
            <p:nvPr/>
          </p:nvSpPr>
          <p:spPr>
            <a:xfrm rot="2051834">
              <a:off x="2091941" y="1343397"/>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Mường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47DBF5BD-347D-BDF4-E32B-A865D1785B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40133" y="1219199"/>
            <a:ext cx="901108" cy="840105"/>
          </a:xfrm>
          <a:prstGeom prst="rect">
            <a:avLst/>
          </a:prstGeom>
        </p:spPr>
      </p:pic>
      <p:sp>
        <p:nvSpPr>
          <p:cNvPr id="61" name="TextBox 60">
            <a:extLst>
              <a:ext uri="{FF2B5EF4-FFF2-40B4-BE49-F238E27FC236}">
                <a16:creationId xmlns:a16="http://schemas.microsoft.com/office/drawing/2014/main" id="{957BFD14-C9ED-6214-2E4D-A6684A74795C}"/>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66" name="Group 65">
            <a:extLst>
              <a:ext uri="{FF2B5EF4-FFF2-40B4-BE49-F238E27FC236}">
                <a16:creationId xmlns:a16="http://schemas.microsoft.com/office/drawing/2014/main" id="{D4A33A5E-FACB-2D91-E491-E31E02717770}"/>
              </a:ext>
            </a:extLst>
          </p:cNvPr>
          <p:cNvGrpSpPr/>
          <p:nvPr/>
        </p:nvGrpSpPr>
        <p:grpSpPr>
          <a:xfrm rot="15378403">
            <a:off x="1999925" y="4311481"/>
            <a:ext cx="1859726" cy="822036"/>
            <a:chOff x="1364877" y="1206074"/>
            <a:chExt cx="2679068" cy="1348495"/>
          </a:xfrm>
        </p:grpSpPr>
        <p:pic>
          <p:nvPicPr>
            <p:cNvPr id="67" name="Picture 66" descr="A red arrow pointing to the right&#10;&#10;Description automatically generated with low confidence">
              <a:extLst>
                <a:ext uri="{FF2B5EF4-FFF2-40B4-BE49-F238E27FC236}">
                  <a16:creationId xmlns:a16="http://schemas.microsoft.com/office/drawing/2014/main" id="{0D2F5EAF-0D88-BE93-9BB6-7B6299FA5DDD}"/>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68" name="TextBox 67">
              <a:extLst>
                <a:ext uri="{FF2B5EF4-FFF2-40B4-BE49-F238E27FC236}">
                  <a16:creationId xmlns:a16="http://schemas.microsoft.com/office/drawing/2014/main" id="{E0F6CD52-8DB9-B8CD-027B-0FF03A26AB37}"/>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Dao</a:t>
              </a:r>
            </a:p>
          </p:txBody>
        </p:sp>
      </p:grpSp>
      <p:pic>
        <p:nvPicPr>
          <p:cNvPr id="69" name="Picture 68">
            <a:extLst>
              <a:ext uri="{FF2B5EF4-FFF2-40B4-BE49-F238E27FC236}">
                <a16:creationId xmlns:a16="http://schemas.microsoft.com/office/drawing/2014/main" id="{07367125-1285-1983-2A95-65FD86D5A9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70" name="Group 69">
            <a:extLst>
              <a:ext uri="{FF2B5EF4-FFF2-40B4-BE49-F238E27FC236}">
                <a16:creationId xmlns:a16="http://schemas.microsoft.com/office/drawing/2014/main" id="{0BAFFDD7-B047-61A4-C0E1-44BE4CD23996}"/>
              </a:ext>
            </a:extLst>
          </p:cNvPr>
          <p:cNvGrpSpPr/>
          <p:nvPr/>
        </p:nvGrpSpPr>
        <p:grpSpPr>
          <a:xfrm rot="18114927">
            <a:off x="1123625" y="3597105"/>
            <a:ext cx="1859726" cy="822036"/>
            <a:chOff x="1364877" y="1206074"/>
            <a:chExt cx="2679068" cy="1348495"/>
          </a:xfrm>
        </p:grpSpPr>
        <p:pic>
          <p:nvPicPr>
            <p:cNvPr id="71" name="Picture 70" descr="A red arrow pointing to the right&#10;&#10;Description automatically generated with low confidence">
              <a:extLst>
                <a:ext uri="{FF2B5EF4-FFF2-40B4-BE49-F238E27FC236}">
                  <a16:creationId xmlns:a16="http://schemas.microsoft.com/office/drawing/2014/main" id="{484C1F19-2014-95B1-F225-B297E63DAF40}"/>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2" name="TextBox 71">
              <a:extLst>
                <a:ext uri="{FF2B5EF4-FFF2-40B4-BE49-F238E27FC236}">
                  <a16:creationId xmlns:a16="http://schemas.microsoft.com/office/drawing/2014/main" id="{F0826F90-7E5D-88FA-65A2-50661152E7BC}"/>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Nùng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4" name="Group 73">
            <a:extLst>
              <a:ext uri="{FF2B5EF4-FFF2-40B4-BE49-F238E27FC236}">
                <a16:creationId xmlns:a16="http://schemas.microsoft.com/office/drawing/2014/main" id="{2BF9F908-9030-7002-3F82-6102CBE710E5}"/>
              </a:ext>
            </a:extLst>
          </p:cNvPr>
          <p:cNvGrpSpPr/>
          <p:nvPr/>
        </p:nvGrpSpPr>
        <p:grpSpPr>
          <a:xfrm rot="20688334">
            <a:off x="1104575" y="2825580"/>
            <a:ext cx="1859726" cy="822036"/>
            <a:chOff x="1364877" y="1206074"/>
            <a:chExt cx="2679068" cy="1348495"/>
          </a:xfrm>
        </p:grpSpPr>
        <p:pic>
          <p:nvPicPr>
            <p:cNvPr id="75" name="Picture 74" descr="A red arrow pointing to the right&#10;&#10;Description automatically generated with low confidence">
              <a:extLst>
                <a:ext uri="{FF2B5EF4-FFF2-40B4-BE49-F238E27FC236}">
                  <a16:creationId xmlns:a16="http://schemas.microsoft.com/office/drawing/2014/main" id="{57DAA804-B563-AC31-2D69-BF9AA8026AE9}"/>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76" name="TextBox 75">
              <a:extLst>
                <a:ext uri="{FF2B5EF4-FFF2-40B4-BE49-F238E27FC236}">
                  <a16:creationId xmlns:a16="http://schemas.microsoft.com/office/drawing/2014/main" id="{7BB1A045-DBA7-07A6-1C3D-F479884C9724}"/>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Tày</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7" name="Picture 76">
            <a:extLst>
              <a:ext uri="{FF2B5EF4-FFF2-40B4-BE49-F238E27FC236}">
                <a16:creationId xmlns:a16="http://schemas.microsoft.com/office/drawing/2014/main" id="{D5746579-F698-34BF-E6D3-2E3BB87D03E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82" name="Group 81">
            <a:extLst>
              <a:ext uri="{FF2B5EF4-FFF2-40B4-BE49-F238E27FC236}">
                <a16:creationId xmlns:a16="http://schemas.microsoft.com/office/drawing/2014/main" id="{77AD8A21-4495-610C-8B16-8B1F11167484}"/>
              </a:ext>
            </a:extLst>
          </p:cNvPr>
          <p:cNvGrpSpPr/>
          <p:nvPr/>
        </p:nvGrpSpPr>
        <p:grpSpPr>
          <a:xfrm rot="3273824">
            <a:off x="2695251" y="2130255"/>
            <a:ext cx="1859726" cy="822036"/>
            <a:chOff x="1364877" y="1206074"/>
            <a:chExt cx="2679068" cy="1348495"/>
          </a:xfrm>
        </p:grpSpPr>
        <p:pic>
          <p:nvPicPr>
            <p:cNvPr id="83" name="Picture 82" descr="A red arrow pointing to the right&#10;&#10;Description automatically generated with low confidence">
              <a:extLst>
                <a:ext uri="{FF2B5EF4-FFF2-40B4-BE49-F238E27FC236}">
                  <a16:creationId xmlns:a16="http://schemas.microsoft.com/office/drawing/2014/main" id="{8474D6E4-2784-3E80-8F4B-86EBC76D3C1E}"/>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84" name="TextBox 83">
              <a:extLst>
                <a:ext uri="{FF2B5EF4-FFF2-40B4-BE49-F238E27FC236}">
                  <a16:creationId xmlns:a16="http://schemas.microsoft.com/office/drawing/2014/main" id="{684ADD3F-3E0A-E6A1-5BDA-1ED0D8F666E8}"/>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85" name="Picture 84">
            <a:extLst>
              <a:ext uri="{FF2B5EF4-FFF2-40B4-BE49-F238E27FC236}">
                <a16:creationId xmlns:a16="http://schemas.microsoft.com/office/drawing/2014/main" id="{23074A33-9EFE-FC81-33CB-0A5C5929FFE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grpSp>
        <p:nvGrpSpPr>
          <p:cNvPr id="88" name="Group 87">
            <a:extLst>
              <a:ext uri="{FF2B5EF4-FFF2-40B4-BE49-F238E27FC236}">
                <a16:creationId xmlns:a16="http://schemas.microsoft.com/office/drawing/2014/main" id="{226590C2-0219-2830-6A0D-612B6B827E38}"/>
              </a:ext>
            </a:extLst>
          </p:cNvPr>
          <p:cNvGrpSpPr/>
          <p:nvPr/>
        </p:nvGrpSpPr>
        <p:grpSpPr>
          <a:xfrm>
            <a:off x="5534025" y="1662181"/>
            <a:ext cx="2266950" cy="2766944"/>
            <a:chOff x="5534025" y="1662181"/>
            <a:chExt cx="2266950" cy="2766944"/>
          </a:xfrm>
        </p:grpSpPr>
        <p:pic>
          <p:nvPicPr>
            <p:cNvPr id="47" name="Picture 46">
              <a:extLst>
                <a:ext uri="{FF2B5EF4-FFF2-40B4-BE49-F238E27FC236}">
                  <a16:creationId xmlns:a16="http://schemas.microsoft.com/office/drawing/2014/main" id="{F1BEF572-2463-2DBF-B57D-A947FA5F47F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535247" y="1662181"/>
              <a:ext cx="2263202" cy="2598216"/>
            </a:xfrm>
            <a:prstGeom prst="rect">
              <a:avLst/>
            </a:prstGeom>
          </p:spPr>
        </p:pic>
        <p:sp>
          <p:nvSpPr>
            <p:cNvPr id="87" name="Rectangle: Rounded Corners 86">
              <a:extLst>
                <a:ext uri="{FF2B5EF4-FFF2-40B4-BE49-F238E27FC236}">
                  <a16:creationId xmlns:a16="http://schemas.microsoft.com/office/drawing/2014/main" id="{AE5E87B4-2FAA-D0ED-B9A6-B0E6078D7419}"/>
                </a:ext>
              </a:extLst>
            </p:cNvPr>
            <p:cNvSpPr/>
            <p:nvPr/>
          </p:nvSpPr>
          <p:spPr>
            <a:xfrm>
              <a:off x="5534025" y="3686175"/>
              <a:ext cx="226695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Vùng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Đồng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bằng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Bắc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aloo" panose="03080902040302020200" pitchFamily="66" charset="0"/>
                </a:rPr>
                <a:t>Bộ</a:t>
              </a:r>
              <a:endParaRPr kumimoji="0" lang="en-US" sz="2400" b="0" i="0" u="none" strike="noStrike" kern="1200" cap="none" spc="0" normalizeH="0" baseline="0" noProof="0" dirty="0">
                <a:ln>
                  <a:noFill/>
                </a:ln>
                <a:solidFill>
                  <a:prstClr val="black"/>
                </a:solidFill>
                <a:effectLst/>
                <a:uLnTx/>
                <a:uFillTx/>
                <a:latin typeface="等线"/>
                <a:ea typeface="+mn-ea"/>
                <a:cs typeface="+mn-cs"/>
              </a:endParaRPr>
            </a:p>
          </p:txBody>
        </p:sp>
      </p:grpSp>
      <p:pic>
        <p:nvPicPr>
          <p:cNvPr id="90" name="Picture 89">
            <a:extLst>
              <a:ext uri="{FF2B5EF4-FFF2-40B4-BE49-F238E27FC236}">
                <a16:creationId xmlns:a16="http://schemas.microsoft.com/office/drawing/2014/main" id="{60DFC50D-10EF-8745-66A9-60EF05FE0CD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67094" y="3990975"/>
            <a:ext cx="825847" cy="751772"/>
          </a:xfrm>
          <a:prstGeom prst="rect">
            <a:avLst/>
          </a:prstGeom>
        </p:spPr>
      </p:pic>
    </p:spTree>
    <p:extLst>
      <p:ext uri="{BB962C8B-B14F-4D97-AF65-F5344CB8AC3E}">
        <p14:creationId xmlns:p14="http://schemas.microsoft.com/office/powerpoint/2010/main" val="406865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Horizontal)">
                                      <p:cBhvr>
                                        <p:cTn id="7" dur="500"/>
                                        <p:tgtEl>
                                          <p:spTgt spid="51"/>
                                        </p:tgtEl>
                                      </p:cBhvr>
                                    </p:animEffect>
                                  </p:childTnLst>
                                </p:cTn>
                              </p:par>
                              <p:par>
                                <p:cTn id="8" presetID="2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down)">
                                      <p:cBhvr>
                                        <p:cTn id="20" dur="500"/>
                                        <p:tgtEl>
                                          <p:spTgt spid="53"/>
                                        </p:tgtEl>
                                      </p:cBhvr>
                                    </p:animEffect>
                                  </p:childTnLst>
                                </p:cTn>
                              </p:par>
                              <p:par>
                                <p:cTn id="21" presetID="16" presetClass="entr" presetSubtype="21"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1000"/>
                                        <p:tgtEl>
                                          <p:spTgt spid="85"/>
                                        </p:tgtEl>
                                      </p:cBhvr>
                                    </p:animEffect>
                                    <p:anim calcmode="lin" valueType="num">
                                      <p:cBhvr>
                                        <p:cTn id="34" dur="1000" fill="hold"/>
                                        <p:tgtEl>
                                          <p:spTgt spid="85"/>
                                        </p:tgtEl>
                                        <p:attrNameLst>
                                          <p:attrName>ppt_x</p:attrName>
                                        </p:attrNameLst>
                                      </p:cBhvr>
                                      <p:tavLst>
                                        <p:tav tm="0">
                                          <p:val>
                                            <p:strVal val="#ppt_x"/>
                                          </p:val>
                                        </p:tav>
                                        <p:tav tm="100000">
                                          <p:val>
                                            <p:strVal val="#ppt_x"/>
                                          </p:val>
                                        </p:tav>
                                      </p:tavLst>
                                    </p:anim>
                                    <p:anim calcmode="lin" valueType="num">
                                      <p:cBhvr>
                                        <p:cTn id="35"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1000" fill="hold"/>
                                        <p:tgtEl>
                                          <p:spTgt spid="5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1000"/>
                                        <p:tgtEl>
                                          <p:spTgt spid="60"/>
                                        </p:tgtEl>
                                      </p:cBhvr>
                                    </p:animEffect>
                                    <p:anim calcmode="lin" valueType="num">
                                      <p:cBhvr>
                                        <p:cTn id="46" dur="1000" fill="hold"/>
                                        <p:tgtEl>
                                          <p:spTgt spid="60"/>
                                        </p:tgtEl>
                                        <p:attrNameLst>
                                          <p:attrName>ppt_x</p:attrName>
                                        </p:attrNameLst>
                                      </p:cBhvr>
                                      <p:tavLst>
                                        <p:tav tm="0">
                                          <p:val>
                                            <p:strVal val="#ppt_x"/>
                                          </p:val>
                                        </p:tav>
                                        <p:tav tm="100000">
                                          <p:val>
                                            <p:strVal val="#ppt_x"/>
                                          </p:val>
                                        </p:tav>
                                      </p:tavLst>
                                    </p:anim>
                                    <p:anim calcmode="lin" valueType="num">
                                      <p:cBhvr>
                                        <p:cTn id="4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1000"/>
                                        <p:tgtEl>
                                          <p:spTgt spid="74"/>
                                        </p:tgtEl>
                                      </p:cBhvr>
                                    </p:animEffect>
                                    <p:anim calcmode="lin" valueType="num">
                                      <p:cBhvr>
                                        <p:cTn id="53" dur="1000" fill="hold"/>
                                        <p:tgtEl>
                                          <p:spTgt spid="74"/>
                                        </p:tgtEl>
                                        <p:attrNameLst>
                                          <p:attrName>ppt_x</p:attrName>
                                        </p:attrNameLst>
                                      </p:cBhvr>
                                      <p:tavLst>
                                        <p:tav tm="0">
                                          <p:val>
                                            <p:strVal val="#ppt_x"/>
                                          </p:val>
                                        </p:tav>
                                        <p:tav tm="100000">
                                          <p:val>
                                            <p:strVal val="#ppt_x"/>
                                          </p:val>
                                        </p:tav>
                                      </p:tavLst>
                                    </p:anim>
                                    <p:anim calcmode="lin" valueType="num">
                                      <p:cBhvr>
                                        <p:cTn id="54" dur="1000" fill="hold"/>
                                        <p:tgtEl>
                                          <p:spTgt spid="7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1000"/>
                                        <p:tgtEl>
                                          <p:spTgt spid="77"/>
                                        </p:tgtEl>
                                      </p:cBhvr>
                                    </p:animEffect>
                                    <p:anim calcmode="lin" valueType="num">
                                      <p:cBhvr>
                                        <p:cTn id="58" dur="1000" fill="hold"/>
                                        <p:tgtEl>
                                          <p:spTgt spid="77"/>
                                        </p:tgtEl>
                                        <p:attrNameLst>
                                          <p:attrName>ppt_x</p:attrName>
                                        </p:attrNameLst>
                                      </p:cBhvr>
                                      <p:tavLst>
                                        <p:tav tm="0">
                                          <p:val>
                                            <p:strVal val="#ppt_x"/>
                                          </p:val>
                                        </p:tav>
                                        <p:tav tm="100000">
                                          <p:val>
                                            <p:strVal val="#ppt_x"/>
                                          </p:val>
                                        </p:tav>
                                      </p:tavLst>
                                    </p:anim>
                                    <p:anim calcmode="lin" valueType="num">
                                      <p:cBhvr>
                                        <p:cTn id="5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fade">
                                      <p:cBhvr>
                                        <p:cTn id="64" dur="1000"/>
                                        <p:tgtEl>
                                          <p:spTgt spid="70"/>
                                        </p:tgtEl>
                                      </p:cBhvr>
                                    </p:animEffect>
                                    <p:anim calcmode="lin" valueType="num">
                                      <p:cBhvr>
                                        <p:cTn id="65" dur="1000" fill="hold"/>
                                        <p:tgtEl>
                                          <p:spTgt spid="70"/>
                                        </p:tgtEl>
                                        <p:attrNameLst>
                                          <p:attrName>ppt_x</p:attrName>
                                        </p:attrNameLst>
                                      </p:cBhvr>
                                      <p:tavLst>
                                        <p:tav tm="0">
                                          <p:val>
                                            <p:strVal val="#ppt_x"/>
                                          </p:val>
                                        </p:tav>
                                        <p:tav tm="100000">
                                          <p:val>
                                            <p:strVal val="#ppt_x"/>
                                          </p:val>
                                        </p:tav>
                                      </p:tavLst>
                                    </p:anim>
                                    <p:anim calcmode="lin" valueType="num">
                                      <p:cBhvr>
                                        <p:cTn id="66" dur="1000" fill="hold"/>
                                        <p:tgtEl>
                                          <p:spTgt spid="7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1000"/>
                                        <p:tgtEl>
                                          <p:spTgt spid="90"/>
                                        </p:tgtEl>
                                      </p:cBhvr>
                                    </p:animEffect>
                                    <p:anim calcmode="lin" valueType="num">
                                      <p:cBhvr>
                                        <p:cTn id="70" dur="1000" fill="hold"/>
                                        <p:tgtEl>
                                          <p:spTgt spid="90"/>
                                        </p:tgtEl>
                                        <p:attrNameLst>
                                          <p:attrName>ppt_x</p:attrName>
                                        </p:attrNameLst>
                                      </p:cBhvr>
                                      <p:tavLst>
                                        <p:tav tm="0">
                                          <p:val>
                                            <p:strVal val="#ppt_x"/>
                                          </p:val>
                                        </p:tav>
                                        <p:tav tm="100000">
                                          <p:val>
                                            <p:strVal val="#ppt_x"/>
                                          </p:val>
                                        </p:tav>
                                      </p:tavLst>
                                    </p:anim>
                                    <p:anim calcmode="lin" valueType="num">
                                      <p:cBhvr>
                                        <p:cTn id="71"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1000"/>
                                        <p:tgtEl>
                                          <p:spTgt spid="66"/>
                                        </p:tgtEl>
                                      </p:cBhvr>
                                    </p:animEffect>
                                    <p:anim calcmode="lin" valueType="num">
                                      <p:cBhvr>
                                        <p:cTn id="77" dur="1000" fill="hold"/>
                                        <p:tgtEl>
                                          <p:spTgt spid="66"/>
                                        </p:tgtEl>
                                        <p:attrNameLst>
                                          <p:attrName>ppt_x</p:attrName>
                                        </p:attrNameLst>
                                      </p:cBhvr>
                                      <p:tavLst>
                                        <p:tav tm="0">
                                          <p:val>
                                            <p:strVal val="#ppt_x"/>
                                          </p:val>
                                        </p:tav>
                                        <p:tav tm="100000">
                                          <p:val>
                                            <p:strVal val="#ppt_x"/>
                                          </p:val>
                                        </p:tav>
                                      </p:tavLst>
                                    </p:anim>
                                    <p:anim calcmode="lin" valueType="num">
                                      <p:cBhvr>
                                        <p:cTn id="78" dur="1000" fill="hold"/>
                                        <p:tgtEl>
                                          <p:spTgt spid="66"/>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1000"/>
                                        <p:tgtEl>
                                          <p:spTgt spid="69"/>
                                        </p:tgtEl>
                                      </p:cBhvr>
                                    </p:animEffect>
                                    <p:anim calcmode="lin" valueType="num">
                                      <p:cBhvr>
                                        <p:cTn id="82" dur="1000" fill="hold"/>
                                        <p:tgtEl>
                                          <p:spTgt spid="69"/>
                                        </p:tgtEl>
                                        <p:attrNameLst>
                                          <p:attrName>ppt_x</p:attrName>
                                        </p:attrNameLst>
                                      </p:cBhvr>
                                      <p:tavLst>
                                        <p:tav tm="0">
                                          <p:val>
                                            <p:strVal val="#ppt_x"/>
                                          </p:val>
                                        </p:tav>
                                        <p:tav tm="100000">
                                          <p:val>
                                            <p:strVal val="#ppt_x"/>
                                          </p:val>
                                        </p:tav>
                                      </p:tavLst>
                                    </p:anim>
                                    <p:anim calcmode="lin" valueType="num">
                                      <p:cBhvr>
                                        <p:cTn id="8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9"/>
          <p:cNvGrpSpPr/>
          <p:nvPr/>
        </p:nvGrpSpPr>
        <p:grpSpPr>
          <a:xfrm>
            <a:off x="695436" y="0"/>
            <a:ext cx="10821702" cy="827520"/>
            <a:chOff x="692006" y="116442"/>
            <a:chExt cx="11176173" cy="2919244"/>
          </a:xfrm>
        </p:grpSpPr>
        <p:sp>
          <p:nvSpPr>
            <p:cNvPr id="17" name="矩形 16"/>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8" name="矩形 16"/>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19" name="Rectangle 70"/>
          <p:cNvSpPr>
            <a:spLocks noChangeArrowheads="1"/>
          </p:cNvSpPr>
          <p:nvPr/>
        </p:nvSpPr>
        <p:spPr bwMode="auto">
          <a:xfrm>
            <a:off x="961068" y="24373"/>
            <a:ext cx="102716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3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rPr>
              <a:t>Một số hình ảnh về trang phục của các dân tộc</a:t>
            </a:r>
          </a:p>
        </p:txBody>
      </p:sp>
      <p:pic>
        <p:nvPicPr>
          <p:cNvPr id="1026" name="Picture 2"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18D94B8C-1458-6C91-AF0C-69FECFDC2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013579"/>
            <a:ext cx="4981496" cy="3001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Áo dài Tày và câu chuyện bảo tồn trang phục dân tộc thời đại 4.0 | Báo Dân  tộc và Phát triển">
            <a:extLst>
              <a:ext uri="{FF2B5EF4-FFF2-40B4-BE49-F238E27FC236}">
                <a16:creationId xmlns:a16="http://schemas.microsoft.com/office/drawing/2014/main" id="{582329C3-4D8A-10E9-6F1A-6178101F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057275"/>
            <a:ext cx="4640263" cy="2994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ắc màu trang phục các dân tộc Dao - Đài Phát Thanh và Truyền Hình Lạng Sơn">
            <a:extLst>
              <a:ext uri="{FF2B5EF4-FFF2-40B4-BE49-F238E27FC236}">
                <a16:creationId xmlns:a16="http://schemas.microsoft.com/office/drawing/2014/main" id="{EB531386-BC85-3CB7-B46B-04ED71702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4152202"/>
            <a:ext cx="4962525" cy="2553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trang phục dân tộc nổi bật nhất Việt Nam - Thu mua vải">
            <a:extLst>
              <a:ext uri="{FF2B5EF4-FFF2-40B4-BE49-F238E27FC236}">
                <a16:creationId xmlns:a16="http://schemas.microsoft.com/office/drawing/2014/main" id="{72E127BB-C44A-9BFB-A3CA-90E9DF467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39" y="4143375"/>
            <a:ext cx="4676735" cy="26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1000"/>
                                        <p:tgtEl>
                                          <p:spTgt spid="1030"/>
                                        </p:tgtEl>
                                      </p:cBhvr>
                                    </p:animEffect>
                                    <p:anim calcmode="lin" valueType="num">
                                      <p:cBhvr>
                                        <p:cTn id="17" dur="1000" fill="hold"/>
                                        <p:tgtEl>
                                          <p:spTgt spid="1030"/>
                                        </p:tgtEl>
                                        <p:attrNameLst>
                                          <p:attrName>ppt_x</p:attrName>
                                        </p:attrNameLst>
                                      </p:cBhvr>
                                      <p:tavLst>
                                        <p:tav tm="0">
                                          <p:val>
                                            <p:strVal val="#ppt_x"/>
                                          </p:val>
                                        </p:tav>
                                        <p:tav tm="100000">
                                          <p:val>
                                            <p:strVal val="#ppt_x"/>
                                          </p:val>
                                        </p:tav>
                                      </p:tavLst>
                                    </p:anim>
                                    <p:anim calcmode="lin" valueType="num">
                                      <p:cBhvr>
                                        <p:cTn id="18" dur="1000" fill="hold"/>
                                        <p:tgtEl>
                                          <p:spTgt spid="103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F19B3838-335A-0218-5BA2-CEF292186BA1}"/>
              </a:ext>
            </a:extLst>
          </p:cNvPr>
          <p:cNvSpPr txBox="1"/>
          <p:nvPr/>
        </p:nvSpPr>
        <p:spPr>
          <a:xfrm>
            <a:off x="5695950" y="1108413"/>
            <a:ext cx="6134099" cy="5016758"/>
          </a:xfrm>
          <a:prstGeom prst="rect">
            <a:avLst/>
          </a:prstGeom>
          <a:noFill/>
        </p:spPr>
        <p:txBody>
          <a:bodyPr wrap="square">
            <a:spAutoFit/>
          </a:bodyPr>
          <a:lstStyle/>
          <a:p>
            <a:pPr algn="ctr"/>
            <a:r>
              <a:rPr lang="en-US" sz="3200" b="1" i="0" dirty="0" err="1">
                <a:solidFill>
                  <a:srgbClr val="002060"/>
                </a:solidFill>
                <a:effectLst/>
                <a:latin typeface="Cambria" panose="02040503050406030204" pitchFamily="18" charset="0"/>
                <a:ea typeface="Cambria" panose="02040503050406030204" pitchFamily="18" charset="0"/>
              </a:rPr>
              <a:t>Mật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độ</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dân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số</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501 đến 1.000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Vĩnh Phúc, Hà Nam, Ninh Bình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a:t>
            </a:r>
            <a:r>
              <a:rPr lang="en-US" sz="3200" b="0" i="0" dirty="0">
                <a:solidFill>
                  <a:srgbClr val="002060"/>
                </a:solidFill>
                <a:effectLst/>
                <a:latin typeface="Cambria" panose="02040503050406030204" pitchFamily="18" charset="0"/>
                <a:ea typeface="Cambria" panose="02040503050406030204" pitchFamily="18" charset="0"/>
              </a:rPr>
              <a:t> </a:t>
            </a:r>
            <a:r>
              <a:rPr lang="vi-VN" sz="3200" b="0" i="0" dirty="0">
                <a:solidFill>
                  <a:srgbClr val="002060"/>
                </a:solidFill>
                <a:effectLst/>
                <a:latin typeface="Cambria" panose="02040503050406030204" pitchFamily="18" charset="0"/>
                <a:ea typeface="Cambria" panose="02040503050406030204" pitchFamily="18" charset="0"/>
              </a:rPr>
              <a:t>001 đến 1 500 người/</a:t>
            </a:r>
            <a:r>
              <a:rPr lang="en-US" sz="3200" b="1" dirty="0">
                <a:solidFill>
                  <a:srgbClr val="002060"/>
                </a:solidFill>
                <a:latin typeface="Cambria" panose="02040503050406030204" pitchFamily="18" charset="0"/>
                <a:ea typeface="Cambria" panose="02040503050406030204" pitchFamily="18" charset="0"/>
              </a:rPr>
              <a:t> km² </a:t>
            </a:r>
            <a:r>
              <a:rPr lang="vi-VN" sz="3200" b="0" i="0" dirty="0">
                <a:solidFill>
                  <a:srgbClr val="002060"/>
                </a:solidFill>
                <a:effectLst/>
                <a:latin typeface="Cambria" panose="02040503050406030204" pitchFamily="18" charset="0"/>
                <a:ea typeface="Cambria" panose="02040503050406030204" pitchFamily="18" charset="0"/>
              </a:rPr>
              <a:t>: </a:t>
            </a:r>
            <a:r>
              <a:rPr lang="vi-VN" sz="3200" b="1" i="0" dirty="0">
                <a:solidFill>
                  <a:srgbClr val="002060"/>
                </a:solidFill>
                <a:effectLst/>
                <a:latin typeface="Cambria" panose="02040503050406030204" pitchFamily="18" charset="0"/>
                <a:ea typeface="Cambria" panose="02040503050406030204" pitchFamily="18" charset="0"/>
              </a:rPr>
              <a:t>Hưng Yên, Hải Dương, Hải Phòng, Thái Bình, Nam Định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q"/>
            </a:pPr>
            <a:r>
              <a:rPr lang="vi-VN" sz="3200" b="0" i="0" dirty="0">
                <a:solidFill>
                  <a:srgbClr val="002060"/>
                </a:solidFill>
                <a:effectLst/>
                <a:latin typeface="Cambria" panose="02040503050406030204" pitchFamily="18" charset="0"/>
                <a:ea typeface="Cambria" panose="02040503050406030204" pitchFamily="18" charset="0"/>
              </a:rPr>
              <a:t>Từ 1501 người/</a:t>
            </a:r>
            <a:r>
              <a:rPr lang="en-US" sz="3200" b="1" dirty="0">
                <a:solidFill>
                  <a:srgbClr val="002060"/>
                </a:solidFill>
                <a:latin typeface="Cambria" panose="02040503050406030204" pitchFamily="18" charset="0"/>
                <a:ea typeface="Cambria" panose="02040503050406030204" pitchFamily="18" charset="0"/>
              </a:rPr>
              <a:t> km²</a:t>
            </a:r>
            <a:r>
              <a:rPr lang="vi-VN" sz="3200" b="0" i="0" dirty="0">
                <a:solidFill>
                  <a:srgbClr val="002060"/>
                </a:solidFill>
                <a:effectLst/>
                <a:latin typeface="Cambria" panose="02040503050406030204" pitchFamily="18" charset="0"/>
                <a:ea typeface="Cambria" panose="02040503050406030204" pitchFamily="18" charset="0"/>
              </a:rPr>
              <a:t> trở lên: </a:t>
            </a:r>
            <a:r>
              <a:rPr lang="vi-VN" sz="3200" b="1" i="0" dirty="0">
                <a:solidFill>
                  <a:srgbClr val="002060"/>
                </a:solidFill>
                <a:effectLst/>
                <a:latin typeface="Cambria" panose="02040503050406030204" pitchFamily="18" charset="0"/>
                <a:ea typeface="Cambria" panose="02040503050406030204" pitchFamily="18" charset="0"/>
              </a:rPr>
              <a:t>Hà Nội, Bắc Ninh</a:t>
            </a:r>
            <a:r>
              <a:rPr lang="en-US" sz="3200" b="1" i="0" dirty="0">
                <a:solidFill>
                  <a:srgbClr val="002060"/>
                </a:solidFill>
                <a:effectLst/>
                <a:latin typeface="Cambria" panose="02040503050406030204" pitchFamily="18" charset="0"/>
                <a:ea typeface="Cambria" panose="02040503050406030204" pitchFamily="18" charset="0"/>
              </a:rPr>
              <a:t>.</a:t>
            </a:r>
            <a:endParaRPr lang="vi-VN" sz="3200" b="1" i="0" dirty="0">
              <a:solidFill>
                <a:srgbClr val="00206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D2B2004-08E5-B4B8-2243-B923CE020AF0}"/>
              </a:ext>
            </a:extLst>
          </p:cNvPr>
          <p:cNvPicPr>
            <a:picLocks noChangeAspect="1"/>
          </p:cNvPicPr>
          <p:nvPr/>
        </p:nvPicPr>
        <p:blipFill>
          <a:blip r:embed="rId3"/>
          <a:stretch>
            <a:fillRect/>
          </a:stretch>
        </p:blipFill>
        <p:spPr>
          <a:xfrm>
            <a:off x="542925" y="668707"/>
            <a:ext cx="5067300" cy="5403480"/>
          </a:xfrm>
          <a:prstGeom prst="rect">
            <a:avLst/>
          </a:prstGeom>
        </p:spPr>
      </p:pic>
    </p:spTree>
    <p:extLst>
      <p:ext uri="{BB962C8B-B14F-4D97-AF65-F5344CB8AC3E}">
        <p14:creationId xmlns:p14="http://schemas.microsoft.com/office/powerpoint/2010/main" val="128710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304800"/>
            <a:ext cx="11725275" cy="6076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B65838F3-474F-BAAD-3D47-8CBB70B81CBD}"/>
              </a:ext>
            </a:extLst>
          </p:cNvPr>
          <p:cNvSpPr txBox="1"/>
          <p:nvPr/>
        </p:nvSpPr>
        <p:spPr>
          <a:xfrm>
            <a:off x="1524001" y="791081"/>
            <a:ext cx="9096374" cy="1077218"/>
          </a:xfrm>
          <a:custGeom>
            <a:avLst/>
            <a:gdLst>
              <a:gd name="connsiteX0" fmla="*/ 0 w 9096374"/>
              <a:gd name="connsiteY0" fmla="*/ 0 h 1077218"/>
              <a:gd name="connsiteX1" fmla="*/ 9096374 w 9096374"/>
              <a:gd name="connsiteY1" fmla="*/ 0 h 1077218"/>
              <a:gd name="connsiteX2" fmla="*/ 9096374 w 9096374"/>
              <a:gd name="connsiteY2" fmla="*/ 1077218 h 1077218"/>
              <a:gd name="connsiteX3" fmla="*/ 0 w 9096374"/>
              <a:gd name="connsiteY3" fmla="*/ 1077218 h 1077218"/>
              <a:gd name="connsiteX4" fmla="*/ 0 w 9096374"/>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6374" h="1077218" fill="none" extrusionOk="0">
                <a:moveTo>
                  <a:pt x="0" y="0"/>
                </a:moveTo>
                <a:cubicBezTo>
                  <a:pt x="1419475" y="5222"/>
                  <a:pt x="7618696" y="24918"/>
                  <a:pt x="9096374" y="0"/>
                </a:cubicBezTo>
                <a:cubicBezTo>
                  <a:pt x="9134236" y="476103"/>
                  <a:pt x="9037771" y="631043"/>
                  <a:pt x="9096374" y="1077218"/>
                </a:cubicBezTo>
                <a:cubicBezTo>
                  <a:pt x="7166637" y="912457"/>
                  <a:pt x="2366509" y="1195368"/>
                  <a:pt x="0" y="1077218"/>
                </a:cubicBezTo>
                <a:cubicBezTo>
                  <a:pt x="-64117" y="630482"/>
                  <a:pt x="88888" y="487727"/>
                  <a:pt x="0" y="0"/>
                </a:cubicBezTo>
                <a:close/>
              </a:path>
              <a:path w="9096374" h="1077218" stroke="0" extrusionOk="0">
                <a:moveTo>
                  <a:pt x="0" y="0"/>
                </a:moveTo>
                <a:cubicBezTo>
                  <a:pt x="4267048" y="11849"/>
                  <a:pt x="4598620" y="-161459"/>
                  <a:pt x="9096374" y="0"/>
                </a:cubicBezTo>
                <a:cubicBezTo>
                  <a:pt x="9148409" y="144312"/>
                  <a:pt x="9188517" y="673209"/>
                  <a:pt x="9096374" y="1077218"/>
                </a:cubicBezTo>
                <a:cubicBezTo>
                  <a:pt x="8007733" y="931358"/>
                  <a:pt x="1456753"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cs typeface="Arial" panose="020B0604020202020204" pitchFamily="34" charset="0"/>
              </a:rPr>
              <a:t>Đây là vùng có mật độ dân số cao nhất cả nước.</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2DB0032-387B-8ED8-D31A-5F8E127B3501}"/>
              </a:ext>
            </a:extLst>
          </p:cNvPr>
          <p:cNvSpPr txBox="1"/>
          <p:nvPr/>
        </p:nvSpPr>
        <p:spPr>
          <a:xfrm>
            <a:off x="2378350" y="2834152"/>
            <a:ext cx="9089750" cy="1754326"/>
          </a:xfrm>
          <a:custGeom>
            <a:avLst/>
            <a:gdLst>
              <a:gd name="connsiteX0" fmla="*/ 0 w 9089750"/>
              <a:gd name="connsiteY0" fmla="*/ 0 h 1754326"/>
              <a:gd name="connsiteX1" fmla="*/ 9089750 w 9089750"/>
              <a:gd name="connsiteY1" fmla="*/ 0 h 1754326"/>
              <a:gd name="connsiteX2" fmla="*/ 9089750 w 9089750"/>
              <a:gd name="connsiteY2" fmla="*/ 1754326 h 1754326"/>
              <a:gd name="connsiteX3" fmla="*/ 0 w 9089750"/>
              <a:gd name="connsiteY3" fmla="*/ 1754326 h 1754326"/>
              <a:gd name="connsiteX4" fmla="*/ 0 w 908975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9750" h="1754326" fill="none" extrusionOk="0">
                <a:moveTo>
                  <a:pt x="0" y="0"/>
                </a:moveTo>
                <a:cubicBezTo>
                  <a:pt x="2648227" y="5222"/>
                  <a:pt x="6303182" y="24918"/>
                  <a:pt x="9089750" y="0"/>
                </a:cubicBezTo>
                <a:cubicBezTo>
                  <a:pt x="9154325" y="239465"/>
                  <a:pt x="8991677" y="1500058"/>
                  <a:pt x="9089750" y="1754326"/>
                </a:cubicBezTo>
                <a:cubicBezTo>
                  <a:pt x="5078090" y="1589565"/>
                  <a:pt x="4467629" y="1872476"/>
                  <a:pt x="0" y="1754326"/>
                </a:cubicBezTo>
                <a:cubicBezTo>
                  <a:pt x="-8328" y="1287393"/>
                  <a:pt x="-71301" y="628243"/>
                  <a:pt x="0" y="0"/>
                </a:cubicBezTo>
                <a:close/>
              </a:path>
              <a:path w="9089750" h="1754326" stroke="0" extrusionOk="0">
                <a:moveTo>
                  <a:pt x="0" y="0"/>
                </a:moveTo>
                <a:cubicBezTo>
                  <a:pt x="4457157" y="11849"/>
                  <a:pt x="6948153" y="-161459"/>
                  <a:pt x="9089750" y="0"/>
                </a:cubicBezTo>
                <a:cubicBezTo>
                  <a:pt x="9063936" y="606792"/>
                  <a:pt x="8943220" y="1569389"/>
                  <a:pt x="9089750" y="1754326"/>
                </a:cubicBezTo>
                <a:cubicBezTo>
                  <a:pt x="7045266" y="1608466"/>
                  <a:pt x="339359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Nguyên nhân: </a:t>
            </a:r>
            <a:r>
              <a:rPr lang="vi-VN" sz="3600" b="1" i="1" dirty="0">
                <a:solidFill>
                  <a:prstClr val="black"/>
                </a:solidFill>
                <a:latin typeface="Calibri" panose="020F0502020204030204" pitchFamily="34" charset="0"/>
                <a:cs typeface="Calibri" panose="020F0502020204030204" pitchFamily="34" charset="0"/>
              </a:rPr>
              <a:t>Do có điều ki</a:t>
            </a:r>
            <a:r>
              <a:rPr lang="en-US" sz="3600" b="1" i="1" dirty="0">
                <a:solidFill>
                  <a:prstClr val="black"/>
                </a:solidFill>
                <a:latin typeface="Calibri" panose="020F0502020204030204" pitchFamily="34" charset="0"/>
                <a:cs typeface="Calibri" panose="020F0502020204030204" pitchFamily="34" charset="0"/>
              </a:rPr>
              <a:t>ệ</a:t>
            </a:r>
            <a:r>
              <a:rPr lang="vi-VN" sz="3600" b="1" i="1" dirty="0">
                <a:solidFill>
                  <a:prstClr val="black"/>
                </a:solidFill>
                <a:latin typeface="Calibri" panose="020F0502020204030204" pitchFamily="34" charset="0"/>
                <a:cs typeface="Calibri" panose="020F0502020204030204" pitchFamily="34" charset="0"/>
              </a:rPr>
              <a:t>n tự nhiên thuận lợi, người dân đã sinh sống ở đây từ lâu đời, có nhiều đô thị và trung tâm công nghiệp</a:t>
            </a:r>
            <a:r>
              <a:rPr lang="en-US" sz="3600" b="1" i="1" dirty="0">
                <a:solidFill>
                  <a:prstClr val="black"/>
                </a:solidFill>
                <a:latin typeface="Calibri" panose="020F0502020204030204" pitchFamily="34" charset="0"/>
                <a:cs typeface="Calibri" panose="020F0502020204030204" pitchFamily="34" charset="0"/>
              </a:rPr>
              <a:t>.</a:t>
            </a:r>
            <a:endParaRPr kumimoji="0" lang="vi-VN"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Freeform: Shape 34">
            <a:extLst>
              <a:ext uri="{FF2B5EF4-FFF2-40B4-BE49-F238E27FC236}">
                <a16:creationId xmlns:a16="http://schemas.microsoft.com/office/drawing/2014/main" id="{6D3FC9A4-F348-5B73-A9EF-318454A4927A}"/>
              </a:ext>
            </a:extLst>
          </p:cNvPr>
          <p:cNvSpPr/>
          <p:nvPr/>
        </p:nvSpPr>
        <p:spPr>
          <a:xfrm>
            <a:off x="1763509" y="190385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2105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FD994CCC-E66B-CFDB-92DA-61E57E277AD1}"/>
              </a:ext>
            </a:extLst>
          </p:cNvPr>
          <p:cNvSpPr/>
          <p:nvPr/>
        </p:nvSpPr>
        <p:spPr>
          <a:xfrm>
            <a:off x="266700" y="76200"/>
            <a:ext cx="11725275" cy="655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D7E0ECF-6521-FE55-7ACA-7CFD27D60A92}"/>
              </a:ext>
            </a:extLst>
          </p:cNvPr>
          <p:cNvPicPr>
            <a:picLocks noChangeAspect="1"/>
          </p:cNvPicPr>
          <p:nvPr/>
        </p:nvPicPr>
        <p:blipFill>
          <a:blip r:embed="rId3"/>
          <a:stretch>
            <a:fillRect/>
          </a:stretch>
        </p:blipFill>
        <p:spPr>
          <a:xfrm>
            <a:off x="790575" y="271463"/>
            <a:ext cx="4548187" cy="5814084"/>
          </a:xfrm>
          <a:prstGeom prst="rect">
            <a:avLst/>
          </a:prstGeom>
        </p:spPr>
      </p:pic>
      <p:pic>
        <p:nvPicPr>
          <p:cNvPr id="1026" name="Picture 2" descr="Khám phá sự thật đằng sau mẫu áo dài tứ thân của người Kinh Bắc xưa">
            <a:extLst>
              <a:ext uri="{FF2B5EF4-FFF2-40B4-BE49-F238E27FC236}">
                <a16:creationId xmlns:a16="http://schemas.microsoft.com/office/drawing/2014/main" id="{A01355B8-D07E-CE5A-0EBD-5BE44BB82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42" y="219074"/>
            <a:ext cx="4466083" cy="2981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 phản ứng với áo dài nam thường không hiểu về áo dài”">
            <a:extLst>
              <a:ext uri="{FF2B5EF4-FFF2-40B4-BE49-F238E27FC236}">
                <a16:creationId xmlns:a16="http://schemas.microsoft.com/office/drawing/2014/main" id="{9F349E38-B6B3-B5B1-B579-F4FB55EA5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439527"/>
            <a:ext cx="4479925" cy="298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pic>
        <p:nvPicPr>
          <p:cNvPr id="2" name="Picture 1">
            <a:extLst>
              <a:ext uri="{FF2B5EF4-FFF2-40B4-BE49-F238E27FC236}">
                <a16:creationId xmlns:a16="http://schemas.microsoft.com/office/drawing/2014/main" id="{FE62395C-EF4F-1006-5F50-58989E7148B6}"/>
              </a:ext>
            </a:extLst>
          </p:cNvPr>
          <p:cNvPicPr>
            <a:picLocks noChangeAspect="1"/>
          </p:cNvPicPr>
          <p:nvPr/>
        </p:nvPicPr>
        <p:blipFill>
          <a:blip r:embed="rId15"/>
          <a:stretch>
            <a:fillRect/>
          </a:stretch>
        </p:blipFill>
        <p:spPr>
          <a:xfrm>
            <a:off x="2225451" y="1126506"/>
            <a:ext cx="8083997" cy="2566638"/>
          </a:xfrm>
          <a:prstGeom prst="rect">
            <a:avLst/>
          </a:prstGeom>
        </p:spPr>
      </p:pic>
    </p:spTree>
    <p:extLst>
      <p:ext uri="{BB962C8B-B14F-4D97-AF65-F5344CB8AC3E}">
        <p14:creationId xmlns:p14="http://schemas.microsoft.com/office/powerpoint/2010/main" val="3163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722886" y="1257023"/>
            <a:ext cx="107315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GÁNH THÓC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FDAB18"/>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VỀ THÔN</a:t>
            </a:r>
          </a:p>
        </p:txBody>
      </p:sp>
      <p:sp>
        <p:nvSpPr>
          <p:cNvPr id="11" name="文本框 38"/>
          <p:cNvSpPr txBox="1"/>
          <p:nvPr/>
        </p:nvSpPr>
        <p:spPr>
          <a:xfrm>
            <a:off x="3263490" y="546911"/>
            <a:ext cx="6096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rPr>
              <a:t>TRÒ CHƠI</a:t>
            </a:r>
            <a:endParaRPr kumimoji="0" lang="zh-CN" altLang="en-US" sz="4000" b="0" i="0" u="none" strike="noStrike" kern="1200" cap="none" spc="0" normalizeH="0" baseline="0" noProof="0" dirty="0">
              <a:ln>
                <a:noFill/>
              </a:ln>
              <a:solidFill>
                <a:srgbClr val="0DBF9F"/>
              </a:solidFill>
              <a:effectLst/>
              <a:uLnTx/>
              <a:uFillTx/>
              <a:latin typeface="UTM Cool Blue" panose="02040603050506020204" pitchFamily="18" charset="0"/>
              <a:ea typeface="思源黑体 CN Medium" panose="020B0600000000000000" pitchFamily="34" charset="-122"/>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sp>
        <p:nvSpPr>
          <p:cNvPr id="13" name="TextBox 12">
            <a:extLst>
              <a:ext uri="{FF2B5EF4-FFF2-40B4-BE49-F238E27FC236}">
                <a16:creationId xmlns:a16="http://schemas.microsoft.com/office/drawing/2014/main" id="{27A933C9-6745-4DC3-802B-D07A8BA5E9CC}"/>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2230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9"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4689933"/>
            <a:ext cx="12192000" cy="2188464"/>
          </a:xfrm>
          <a:prstGeom prst="rect">
            <a:avLst/>
          </a:prstGeom>
        </p:spPr>
      </p:pic>
      <p:grpSp>
        <p:nvGrpSpPr>
          <p:cNvPr id="10" name="组合 13"/>
          <p:cNvGrpSpPr/>
          <p:nvPr/>
        </p:nvGrpSpPr>
        <p:grpSpPr>
          <a:xfrm>
            <a:off x="1562099" y="431496"/>
            <a:ext cx="9534525" cy="4273854"/>
            <a:chOff x="2531495" y="1032417"/>
            <a:chExt cx="6577454" cy="3685128"/>
          </a:xfrm>
        </p:grpSpPr>
        <p:pic>
          <p:nvPicPr>
            <p:cNvPr id="11" name="图片 7"/>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2"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09188" y="2095554"/>
            <a:ext cx="6551840" cy="4782843"/>
          </a:xfrm>
          <a:prstGeom prst="rect">
            <a:avLst/>
          </a:prstGeom>
        </p:spPr>
      </p:pic>
      <p:grpSp>
        <p:nvGrpSpPr>
          <p:cNvPr id="18" name="Group 17"/>
          <p:cNvGrpSpPr/>
          <p:nvPr/>
        </p:nvGrpSpPr>
        <p:grpSpPr>
          <a:xfrm>
            <a:off x="3068512" y="4651011"/>
            <a:ext cx="6607003" cy="2198358"/>
            <a:chOff x="3518339" y="4224613"/>
            <a:chExt cx="6607003" cy="2198358"/>
          </a:xfrm>
        </p:grpSpPr>
        <p:pic>
          <p:nvPicPr>
            <p:cNvPr id="20"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21"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60472" y="3397646"/>
            <a:ext cx="4956680" cy="361837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A34AA684-37CF-90C9-A3AB-7666142EC182}"/>
              </a:ext>
            </a:extLst>
          </p:cNvPr>
          <p:cNvPicPr>
            <a:picLocks noChangeAspect="1"/>
          </p:cNvPicPr>
          <p:nvPr/>
        </p:nvPicPr>
        <p:blipFill>
          <a:blip r:embed="rId11"/>
          <a:stretch>
            <a:fillRect/>
          </a:stretch>
        </p:blipFill>
        <p:spPr>
          <a:xfrm>
            <a:off x="3152511" y="642324"/>
            <a:ext cx="6096528" cy="963251"/>
          </a:xfrm>
          <a:prstGeom prst="rect">
            <a:avLst/>
          </a:prstGeom>
        </p:spPr>
      </p:pic>
      <p:sp>
        <p:nvSpPr>
          <p:cNvPr id="5" name="TextBox 4">
            <a:extLst>
              <a:ext uri="{FF2B5EF4-FFF2-40B4-BE49-F238E27FC236}">
                <a16:creationId xmlns:a16="http://schemas.microsoft.com/office/drawing/2014/main" id="{51209CCF-89A9-EF6C-34EB-790CE5C800BD}"/>
              </a:ext>
            </a:extLst>
          </p:cNvPr>
          <p:cNvSpPr txBox="1"/>
          <p:nvPr/>
        </p:nvSpPr>
        <p:spPr>
          <a:xfrm>
            <a:off x="2466975" y="1609725"/>
            <a:ext cx="7820025" cy="224676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GV cử 2 nhóm, mỗi nhóm 5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bạn lần lượt thi viết tên các dân tộc ở vùng Đồng bằng Bắc Bộ lên bảng.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thời gian 2’ nhóm nào viết nhanh, đúng nhóm đó thắng cuộc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407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F2A3935-D274-D180-599E-28680452D5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1644474"/>
            <a:ext cx="5114925" cy="281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1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2" name="图片 11">
            <a:extLst>
              <a:ext uri="{FF2B5EF4-FFF2-40B4-BE49-F238E27FC236}">
                <a16:creationId xmlns:a16="http://schemas.microsoft.com/office/drawing/2014/main" id="{C36B3F1F-D417-4FF9-8060-71BAB174A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3" name="图片 2">
            <a:extLst>
              <a:ext uri="{FF2B5EF4-FFF2-40B4-BE49-F238E27FC236}">
                <a16:creationId xmlns:a16="http://schemas.microsoft.com/office/drawing/2014/main" id="{0A446C36-C893-4EA9-9A05-9E36C6276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pic>
        <p:nvPicPr>
          <p:cNvPr id="11"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sp>
        <p:nvSpPr>
          <p:cNvPr id="15" name="Text Box 9"/>
          <p:cNvSpPr txBox="1">
            <a:spLocks noChangeArrowheads="1"/>
          </p:cNvSpPr>
          <p:nvPr/>
        </p:nvSpPr>
        <p:spPr bwMode="auto">
          <a:xfrm>
            <a:off x="4780236" y="2366250"/>
            <a:ext cx="583324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xem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Chuẩn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bị</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a:t>
            </a:r>
            <a:r>
              <a:rPr kumimoji="0" lang="en-US" sz="3200" b="1" i="0" u="none" strike="noStrike" kern="1200" cap="none" spc="0" normalizeH="0" baseline="0" noProof="0" dirty="0">
                <a:ln>
                  <a:noFill/>
                </a:ln>
                <a:solidFill>
                  <a:prstClr val="black"/>
                </a:solidFill>
                <a:effectLst/>
                <a:uLnTx/>
                <a:uFillTx/>
                <a:latin typeface="VNI-Times" pitchFamily="2" charset="0"/>
                <a:ea typeface="+mn-ea"/>
                <a:cs typeface="Arial"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Arial" charset="0"/>
              </a:rPr>
              <a:t>Tiết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Arial" charset="0"/>
              </a:rPr>
              <a:t> 2</a:t>
            </a:r>
          </a:p>
        </p:txBody>
      </p:sp>
      <p:pic>
        <p:nvPicPr>
          <p:cNvPr id="2" name="Picture 1">
            <a:extLst>
              <a:ext uri="{FF2B5EF4-FFF2-40B4-BE49-F238E27FC236}">
                <a16:creationId xmlns:a16="http://schemas.microsoft.com/office/drawing/2014/main" id="{DAF2944B-B6B2-916D-AE0D-41E53687BB20}"/>
              </a:ext>
            </a:extLst>
          </p:cNvPr>
          <p:cNvPicPr>
            <a:picLocks noChangeAspect="1"/>
          </p:cNvPicPr>
          <p:nvPr/>
        </p:nvPicPr>
        <p:blipFill>
          <a:blip r:embed="rId8"/>
          <a:stretch>
            <a:fillRect/>
          </a:stretch>
        </p:blipFill>
        <p:spPr>
          <a:xfrm>
            <a:off x="4724136" y="1176091"/>
            <a:ext cx="6096528" cy="1286367"/>
          </a:xfrm>
          <a:prstGeom prst="rect">
            <a:avLst/>
          </a:prstGeom>
        </p:spPr>
      </p:pic>
    </p:spTree>
    <p:extLst>
      <p:ext uri="{BB962C8B-B14F-4D97-AF65-F5344CB8AC3E}">
        <p14:creationId xmlns:p14="http://schemas.microsoft.com/office/powerpoint/2010/main" val="39269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20" name="图片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21" name="图片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2" name="图片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2" name="Picture 1">
            <a:extLst>
              <a:ext uri="{FF2B5EF4-FFF2-40B4-BE49-F238E27FC236}">
                <a16:creationId xmlns:a16="http://schemas.microsoft.com/office/drawing/2014/main" id="{47C95A10-19B1-E705-BEC9-E1C75EB77178}"/>
              </a:ext>
            </a:extLst>
          </p:cNvPr>
          <p:cNvPicPr>
            <a:picLocks noChangeAspect="1"/>
          </p:cNvPicPr>
          <p:nvPr/>
        </p:nvPicPr>
        <p:blipFill>
          <a:blip r:embed="rId7"/>
          <a:stretch>
            <a:fillRect/>
          </a:stretch>
        </p:blipFill>
        <p:spPr>
          <a:xfrm>
            <a:off x="702480" y="1577176"/>
            <a:ext cx="10729890" cy="3779848"/>
          </a:xfrm>
          <a:prstGeom prst="rect">
            <a:avLst/>
          </a:prstGeom>
        </p:spPr>
      </p:pic>
    </p:spTree>
    <p:extLst>
      <p:ext uri="{BB962C8B-B14F-4D97-AF65-F5344CB8AC3E}">
        <p14:creationId xmlns:p14="http://schemas.microsoft.com/office/powerpoint/2010/main" val="209192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57924" cy="883920"/>
            <a:chOff x="994238" y="364022"/>
            <a:chExt cx="9857924" cy="1726566"/>
          </a:xfrm>
        </p:grpSpPr>
        <p:sp>
          <p:nvSpPr>
            <p:cNvPr id="20" name="Rectangle: Rounded Corners 19"/>
            <p:cNvSpPr/>
            <p:nvPr/>
          </p:nvSpPr>
          <p:spPr>
            <a:xfrm>
              <a:off x="1108722" y="576749"/>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197904"/>
            <a:ext cx="89814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Isosceles Triangle 9"/>
          <p:cNvSpPr/>
          <p:nvPr/>
        </p:nvSpPr>
        <p:spPr>
          <a:xfrm>
            <a:off x="1695683" y="1230380"/>
            <a:ext cx="1944624" cy="1676400"/>
          </a:xfrm>
          <a:prstGeom prst="triangle">
            <a:avLst/>
          </a:prstGeom>
          <a:solidFill>
            <a:srgbClr val="F6A9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Oval 10"/>
          <p:cNvSpPr/>
          <p:nvPr/>
        </p:nvSpPr>
        <p:spPr>
          <a:xfrm>
            <a:off x="5007897" y="1212599"/>
            <a:ext cx="1676400" cy="1676400"/>
          </a:xfrm>
          <a:prstGeom prst="ellipse">
            <a:avLst/>
          </a:prstGeom>
          <a:solidFill>
            <a:srgbClr val="FFBF8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1" name="Rectangle 20"/>
          <p:cNvSpPr/>
          <p:nvPr/>
        </p:nvSpPr>
        <p:spPr>
          <a:xfrm>
            <a:off x="8009324" y="1252249"/>
            <a:ext cx="2661920" cy="1591056"/>
          </a:xfrm>
          <a:prstGeom prst="rect">
            <a:avLst/>
          </a:prstGeom>
          <a:solidFill>
            <a:srgbClr val="C2F78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0" name="Oval 29"/>
          <p:cNvSpPr/>
          <p:nvPr/>
        </p:nvSpPr>
        <p:spPr>
          <a:xfrm>
            <a:off x="2270940" y="3252112"/>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464206" y="3242164"/>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7" name="Oval 36"/>
          <p:cNvSpPr/>
          <p:nvPr/>
        </p:nvSpPr>
        <p:spPr>
          <a:xfrm>
            <a:off x="8972947" y="3144549"/>
            <a:ext cx="765447" cy="765447"/>
          </a:xfrm>
          <a:prstGeom prst="ellipse">
            <a:avLst/>
          </a:prstGeom>
          <a:solidFill>
            <a:srgbClr val="C2F784"/>
          </a:solidFill>
          <a:ln>
            <a:noFill/>
          </a:ln>
          <a:effectLst>
            <a:glow rad="228600">
              <a:srgbClr val="C1F583"/>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7233" y="91402"/>
            <a:ext cx="5797534" cy="6654874"/>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72875" y="705649"/>
            <a:ext cx="7067764" cy="615235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1416076" y="2844733"/>
            <a:ext cx="1447820" cy="1447820"/>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4603404" y="2810389"/>
            <a:ext cx="1447820" cy="1447820"/>
          </a:xfrm>
          <a:prstGeom prst="rect">
            <a:avLst/>
          </a:pr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481910">
            <a:off x="7821456" y="2694929"/>
            <a:ext cx="1447820" cy="1447820"/>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5126" y="694317"/>
            <a:ext cx="7067764" cy="6147736"/>
          </a:xfrm>
          <a:prstGeom prst="rect">
            <a:avLst/>
          </a:prstGeom>
        </p:spPr>
      </p:pic>
    </p:spTree>
    <p:extLst>
      <p:ext uri="{BB962C8B-B14F-4D97-AF65-F5344CB8AC3E}">
        <p14:creationId xmlns:p14="http://schemas.microsoft.com/office/powerpoint/2010/main" val="41700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Effect transition="in" filter="fade">
                                      <p:cBhvr>
                                        <p:cTn id="31" dur="1000"/>
                                        <p:tgtEl>
                                          <p:spTgt spid="27"/>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1000" fill="hold"/>
                                        <p:tgtEl>
                                          <p:spTgt spid="39"/>
                                        </p:tgtEl>
                                        <p:attrNameLst>
                                          <p:attrName>ppt_w</p:attrName>
                                        </p:attrNameLst>
                                      </p:cBhvr>
                                      <p:tavLst>
                                        <p:tav tm="0">
                                          <p:val>
                                            <p:fltVal val="0"/>
                                          </p:val>
                                        </p:tav>
                                        <p:tav tm="100000">
                                          <p:val>
                                            <p:strVal val="#ppt_w"/>
                                          </p:val>
                                        </p:tav>
                                      </p:tavLst>
                                    </p:anim>
                                    <p:anim calcmode="lin" valueType="num">
                                      <p:cBhvr>
                                        <p:cTn id="46" dur="1000" fill="hold"/>
                                        <p:tgtEl>
                                          <p:spTgt spid="39"/>
                                        </p:tgtEl>
                                        <p:attrNameLst>
                                          <p:attrName>ppt_h</p:attrName>
                                        </p:attrNameLst>
                                      </p:cBhvr>
                                      <p:tavLst>
                                        <p:tav tm="0">
                                          <p:val>
                                            <p:fltVal val="0"/>
                                          </p:val>
                                        </p:tav>
                                        <p:tav tm="100000">
                                          <p:val>
                                            <p:strVal val="#ppt_h"/>
                                          </p:val>
                                        </p:tav>
                                      </p:tavLst>
                                    </p:anim>
                                    <p:animEffect transition="in" filter="fade">
                                      <p:cBhvr>
                                        <p:cTn id="47" dur="1000"/>
                                        <p:tgtEl>
                                          <p:spTgt spid="39"/>
                                        </p:tgtEl>
                                      </p:cBhvr>
                                    </p:animEffect>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53" presetClass="entr" presetSubtype="16"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Effect transition="in" filter="fade">
                                      <p:cBhvr>
                                        <p:cTn id="63" dur="10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par>
                                <p:cTn id="68" presetID="1" presetClass="exit" presetSubtype="0" fill="hold" grpId="1"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3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par>
                          <p:cTn id="78" fill="hold">
                            <p:stCondLst>
                              <p:cond delay="0"/>
                            </p:stCondLst>
                            <p:childTnLst>
                              <p:par>
                                <p:cTn id="79" presetID="2" presetClass="entr" presetSubtype="2"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1000" fill="hold"/>
                                        <p:tgtEl>
                                          <p:spTgt spid="38"/>
                                        </p:tgtEl>
                                        <p:attrNameLst>
                                          <p:attrName>ppt_x</p:attrName>
                                        </p:attrNameLst>
                                      </p:cBhvr>
                                      <p:tavLst>
                                        <p:tav tm="0">
                                          <p:val>
                                            <p:strVal val="1+#ppt_w/2"/>
                                          </p:val>
                                        </p:tav>
                                        <p:tav tm="100000">
                                          <p:val>
                                            <p:strVal val="#ppt_x"/>
                                          </p:val>
                                        </p:tav>
                                      </p:tavLst>
                                    </p:anim>
                                    <p:anim calcmode="lin" valueType="num">
                                      <p:cBhvr additive="base">
                                        <p:cTn id="82" dur="1000" fill="hold"/>
                                        <p:tgtEl>
                                          <p:spTgt spid="38"/>
                                        </p:tgtEl>
                                        <p:attrNameLst>
                                          <p:attrName>ppt_y</p:attrName>
                                        </p:attrNameLst>
                                      </p:cBhvr>
                                      <p:tavLst>
                                        <p:tav tm="0">
                                          <p:val>
                                            <p:strVal val="#ppt_y"/>
                                          </p:val>
                                        </p:tav>
                                        <p:tav tm="100000">
                                          <p:val>
                                            <p:strVal val="#ppt_y"/>
                                          </p:val>
                                        </p:tav>
                                      </p:tavLst>
                                    </p:anim>
                                  </p:childTnLst>
                                </p:cTn>
                              </p:par>
                              <p:par>
                                <p:cTn id="83" presetID="49" presetClass="path" presetSubtype="0" accel="50000" decel="50000" fill="hold" nodeType="withEffect">
                                  <p:stCondLst>
                                    <p:cond delay="1000"/>
                                  </p:stCondLst>
                                  <p:childTnLst>
                                    <p:animMotion origin="layout" path="M 8.33333E-7 -3.7037E-7 L 0.58932 0.08958 " pathEditMode="relative" rAng="0" ptsTypes="AA">
                                      <p:cBhvr>
                                        <p:cTn id="84" dur="2000" fill="hold"/>
                                        <p:tgtEl>
                                          <p:spTgt spid="27"/>
                                        </p:tgtEl>
                                        <p:attrNameLst>
                                          <p:attrName>ppt_x</p:attrName>
                                          <p:attrName>ppt_y</p:attrName>
                                        </p:attrNameLst>
                                      </p:cBhvr>
                                      <p:rCtr x="29466" y="4468"/>
                                    </p:animMotion>
                                  </p:childTnLst>
                                </p:cTn>
                              </p:par>
                            </p:childTnLst>
                          </p:cTn>
                        </p:par>
                        <p:par>
                          <p:cTn id="85" fill="hold">
                            <p:stCondLst>
                              <p:cond delay="3000"/>
                            </p:stCondLst>
                            <p:childTnLst>
                              <p:par>
                                <p:cTn id="86" presetID="1" presetClass="exit" presetSubtype="0" fill="hold" nodeType="after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par>
                          <p:cTn id="88" fill="hold">
                            <p:stCondLst>
                              <p:cond delay="3000"/>
                            </p:stCondLst>
                            <p:childTnLst>
                              <p:par>
                                <p:cTn id="89" presetID="1" presetClass="exit" presetSubtype="0" fill="hold" nodeType="afterEffect">
                                  <p:stCondLst>
                                    <p:cond delay="0"/>
                                  </p:stCondLst>
                                  <p:childTnLst>
                                    <p:set>
                                      <p:cBhvr>
                                        <p:cTn id="90" dur="1" fill="hold">
                                          <p:stCondLst>
                                            <p:cond delay="0"/>
                                          </p:stCondLst>
                                        </p:cTn>
                                        <p:tgtEl>
                                          <p:spTgt spid="38"/>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par>
                          <p:cTn id="93" fill="hold">
                            <p:stCondLst>
                              <p:cond delay="3000"/>
                            </p:stCondLst>
                            <p:childTnLst>
                              <p:par>
                                <p:cTn id="94" presetID="2" presetClass="exit" presetSubtype="8" fill="hold" nodeType="afterEffect">
                                  <p:stCondLst>
                                    <p:cond delay="0"/>
                                  </p:stCondLst>
                                  <p:childTnLst>
                                    <p:anim calcmode="lin" valueType="num">
                                      <p:cBhvr additive="base">
                                        <p:cTn id="95" dur="2000"/>
                                        <p:tgtEl>
                                          <p:spTgt spid="28"/>
                                        </p:tgtEl>
                                        <p:attrNameLst>
                                          <p:attrName>ppt_x</p:attrName>
                                        </p:attrNameLst>
                                      </p:cBhvr>
                                      <p:tavLst>
                                        <p:tav tm="0">
                                          <p:val>
                                            <p:strVal val="ppt_x"/>
                                          </p:val>
                                        </p:tav>
                                        <p:tav tm="100000">
                                          <p:val>
                                            <p:strVal val="0-ppt_w/2"/>
                                          </p:val>
                                        </p:tav>
                                      </p:tavLst>
                                    </p:anim>
                                    <p:anim calcmode="lin" valueType="num">
                                      <p:cBhvr additive="base">
                                        <p:cTn id="96" dur="2000"/>
                                        <p:tgtEl>
                                          <p:spTgt spid="28"/>
                                        </p:tgtEl>
                                        <p:attrNameLst>
                                          <p:attrName>ppt_y</p:attrName>
                                        </p:attrNameLst>
                                      </p:cBhvr>
                                      <p:tavLst>
                                        <p:tav tm="0">
                                          <p:val>
                                            <p:strVal val="ppt_y"/>
                                          </p:val>
                                        </p:tav>
                                        <p:tav tm="100000">
                                          <p:val>
                                            <p:strVal val="ppt_y"/>
                                          </p:val>
                                        </p:tav>
                                      </p:tavLst>
                                    </p:anim>
                                    <p:set>
                                      <p:cBhvr>
                                        <p:cTn id="97" dur="1" fill="hold">
                                          <p:stCondLst>
                                            <p:cond delay="1999"/>
                                          </p:stCondLst>
                                        </p:cTn>
                                        <p:tgtEl>
                                          <p:spTgt spid="2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8"/>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0"/>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par>
                                <p:cTn id="108" presetID="16" presetClass="entr" presetSubtype="26" fill="hold"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barn(inHorizontal)">
                                      <p:cBhvr>
                                        <p:cTn id="1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10" grpId="1" animBg="1"/>
      <p:bldP spid="11" grpId="0" animBg="1"/>
      <p:bldP spid="11" grpId="1" animBg="1"/>
      <p:bldP spid="21" grpId="0" animBg="1"/>
      <p:bldP spid="21" grpId="1" animBg="1"/>
      <p:bldP spid="30" grpId="0" animBg="1"/>
      <p:bldP spid="30" grpId="1" animBg="1"/>
      <p:bldP spid="35" grpId="0" animBg="1"/>
      <p:bldP spid="35" grpId="1" animBg="1"/>
      <p:bldP spid="37" grpId="0" animBg="1"/>
      <p:bldP spid="3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36" name="Oval 35"/>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 name="TextBox 2"/>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27"/>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7" name="Group 6"/>
          <p:cNvGrpSpPr/>
          <p:nvPr/>
        </p:nvGrpSpPr>
        <p:grpSpPr>
          <a:xfrm>
            <a:off x="1280809" y="506172"/>
            <a:ext cx="5225499" cy="4216073"/>
            <a:chOff x="703958" y="407598"/>
            <a:chExt cx="10148204" cy="1607426"/>
          </a:xfrm>
        </p:grpSpPr>
        <p:sp>
          <p:nvSpPr>
            <p:cNvPr id="20"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742569" y="1065816"/>
            <a:ext cx="42200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Vùng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chủ</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2" name="TextBox 21"/>
          <p:cNvSpPr txBox="1"/>
          <p:nvPr/>
        </p:nvSpPr>
        <p:spPr>
          <a:xfrm>
            <a:off x="1827864" y="1987197"/>
            <a:ext cx="4125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Đất</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phù</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sa</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màu</a:t>
            </a:r>
            <a:r>
              <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mỡ</a:t>
            </a:r>
            <a:endParaRPr kumimoji="0" lang="en-US" sz="4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19"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1+#ppt_w/2"/>
                                          </p:val>
                                        </p:tav>
                                        <p:tav tm="100000">
                                          <p:val>
                                            <p:strVal val="#ppt_x"/>
                                          </p:val>
                                        </p:tav>
                                      </p:tavLst>
                                    </p:anim>
                                    <p:anim calcmode="lin" valueType="num">
                                      <p:cBhvr additive="base">
                                        <p:cTn id="18" dur="100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10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strVal val="#ppt_w+.3"/>
                                          </p:val>
                                        </p:tav>
                                        <p:tav tm="100000">
                                          <p:val>
                                            <p:strVal val="#ppt_w"/>
                                          </p:val>
                                        </p:tav>
                                      </p:tavLst>
                                    </p:anim>
                                    <p:anim calcmode="lin" valueType="num">
                                      <p:cBhvr>
                                        <p:cTn id="32" dur="1000" fill="hold"/>
                                        <p:tgtEl>
                                          <p:spTgt spid="22"/>
                                        </p:tgtEl>
                                        <p:attrNameLst>
                                          <p:attrName>ppt_h</p:attrName>
                                        </p:attrNameLst>
                                      </p:cBhvr>
                                      <p:tavLst>
                                        <p:tav tm="0">
                                          <p:val>
                                            <p:strVal val="#ppt_h"/>
                                          </p:val>
                                        </p:tav>
                                        <p:tav tm="100000">
                                          <p:val>
                                            <p:strVal val="#ppt_h"/>
                                          </p:val>
                                        </p:tav>
                                      </p:tavLst>
                                    </p:anim>
                                    <p:animEffect transition="in" filter="fade">
                                      <p:cBhvr>
                                        <p:cTn id="33"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39"/>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18"/>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
                                        </p:tgtEl>
                                        <p:attrNameLst>
                                          <p:attrName>ppt_x</p:attrName>
                                        </p:attrNameLst>
                                      </p:cBhvr>
                                      <p:tavLst>
                                        <p:tav tm="0">
                                          <p:val>
                                            <p:strVal val="ppt_x"/>
                                          </p:val>
                                        </p:tav>
                                        <p:tav tm="100000">
                                          <p:val>
                                            <p:strVal val="0-ppt_w/2"/>
                                          </p:val>
                                        </p:tav>
                                      </p:tavLst>
                                    </p:anim>
                                    <p:anim calcmode="lin" valueType="num">
                                      <p:cBhvr additive="base">
                                        <p:cTn id="54" dur="1000"/>
                                        <p:tgtEl>
                                          <p:spTgt spid="4"/>
                                        </p:tgtEl>
                                        <p:attrNameLst>
                                          <p:attrName>ppt_y</p:attrName>
                                        </p:attrNameLst>
                                      </p:cBhvr>
                                      <p:tavLst>
                                        <p:tav tm="0">
                                          <p:val>
                                            <p:strVal val="ppt_y"/>
                                          </p:val>
                                        </p:tav>
                                        <p:tav tm="100000">
                                          <p:val>
                                            <p:strVal val="ppt_y"/>
                                          </p:val>
                                        </p:tav>
                                      </p:tavLst>
                                    </p:anim>
                                    <p:set>
                                      <p:cBhvr>
                                        <p:cTn id="5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pic>
        <p:nvPicPr>
          <p:cNvPr id="5" name="Picture 4">
            <a:extLst>
              <a:ext uri="{FF2B5EF4-FFF2-40B4-BE49-F238E27FC236}">
                <a16:creationId xmlns:a16="http://schemas.microsoft.com/office/drawing/2014/main" id="{19EDFF26-622F-6C8F-9557-BCB98FDD1406}"/>
              </a:ext>
            </a:extLst>
          </p:cNvPr>
          <p:cNvPicPr>
            <a:picLocks noChangeAspect="1"/>
          </p:cNvPicPr>
          <p:nvPr/>
        </p:nvPicPr>
        <p:blipFill>
          <a:blip r:embed="rId9"/>
          <a:stretch>
            <a:fillRect/>
          </a:stretch>
        </p:blipFill>
        <p:spPr>
          <a:xfrm>
            <a:off x="574238" y="732833"/>
            <a:ext cx="7157324" cy="4858933"/>
          </a:xfrm>
          <a:prstGeom prst="rect">
            <a:avLst/>
          </a:prstGeom>
        </p:spPr>
      </p:pic>
    </p:spTree>
    <p:extLst>
      <p:ext uri="{BB962C8B-B14F-4D97-AF65-F5344CB8AC3E}">
        <p14:creationId xmlns:p14="http://schemas.microsoft.com/office/powerpoint/2010/main" val="244713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par>
                                <p:cTn id="7" presetID="2" presetClass="entr" presetSubtype="2"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1000" fill="hold"/>
                                        <p:tgtEl>
                                          <p:spTgt spid="7"/>
                                        </p:tgtEl>
                                        <p:attrNameLst>
                                          <p:attrName>ppt_x</p:attrName>
                                        </p:attrNameLst>
                                      </p:cBhvr>
                                      <p:tavLst>
                                        <p:tav tm="0">
                                          <p:val>
                                            <p:strVal val="1+#ppt_w/2"/>
                                          </p:val>
                                        </p:tav>
                                        <p:tav tm="100000">
                                          <p:val>
                                            <p:strVal val="#ppt_x"/>
                                          </p:val>
                                        </p:tav>
                                      </p:tavLst>
                                    </p:anim>
                                    <p:anim calcmode="lin" valueType="num">
                                      <p:cBhvr additive="base">
                                        <p:cTn id="10" dur="1000" fill="hold"/>
                                        <p:tgtEl>
                                          <p:spTgt spid="7"/>
                                        </p:tgtEl>
                                        <p:attrNameLst>
                                          <p:attrName>ppt_y</p:attrName>
                                        </p:attrNameLst>
                                      </p:cBhvr>
                                      <p:tavLst>
                                        <p:tav tm="0">
                                          <p:val>
                                            <p:strVal val="#ppt_y"/>
                                          </p:val>
                                        </p:tav>
                                        <p:tav tm="100000">
                                          <p:val>
                                            <p:strVal val="#ppt_y"/>
                                          </p:val>
                                        </p:tav>
                                      </p:tavLst>
                                    </p:anim>
                                  </p:childTnLst>
                                </p:cTn>
                              </p:par>
                              <p:par>
                                <p:cTn id="11" presetID="35" presetClass="path" presetSubtype="0" accel="50000" decel="50000" fill="hold" nodeType="withEffect">
                                  <p:stCondLst>
                                    <p:cond delay="1500"/>
                                  </p:stCondLst>
                                  <p:childTnLst>
                                    <p:animMotion origin="layout" path="M -4.79167E-6 -7.40741E-7 L -0.18346 -7.40741E-7 " pathEditMode="relative" rAng="0" ptsTypes="AA">
                                      <p:cBhvr>
                                        <p:cTn id="12" dur="2000" fill="hold"/>
                                        <p:tgtEl>
                                          <p:spTgt spid="7"/>
                                        </p:tgtEl>
                                        <p:attrNameLst>
                                          <p:attrName>ppt_x</p:attrName>
                                          <p:attrName>ppt_y</p:attrName>
                                        </p:attrNameLst>
                                      </p:cBhvr>
                                      <p:rCtr x="-9180" y="0"/>
                                    </p:animMotion>
                                  </p:childTnLst>
                                </p:cTn>
                              </p:par>
                              <p:par>
                                <p:cTn id="13" presetID="23" presetClass="exit" presetSubtype="32" fill="hold" nodeType="withEffect">
                                  <p:stCondLst>
                                    <p:cond delay="2500"/>
                                  </p:stCondLst>
                                  <p:childTnLst>
                                    <p:anim calcmode="lin" valueType="num">
                                      <p:cBhvr>
                                        <p:cTn id="14" dur="2000"/>
                                        <p:tgtEl>
                                          <p:spTgt spid="7"/>
                                        </p:tgtEl>
                                        <p:attrNameLst>
                                          <p:attrName>ppt_w</p:attrName>
                                        </p:attrNameLst>
                                      </p:cBhvr>
                                      <p:tavLst>
                                        <p:tav tm="0">
                                          <p:val>
                                            <p:strVal val="ppt_w"/>
                                          </p:val>
                                        </p:tav>
                                        <p:tav tm="100000">
                                          <p:val>
                                            <p:fltVal val="0"/>
                                          </p:val>
                                        </p:tav>
                                      </p:tavLst>
                                    </p:anim>
                                    <p:anim calcmode="lin" valueType="num">
                                      <p:cBhvr>
                                        <p:cTn id="15" dur="2000"/>
                                        <p:tgtEl>
                                          <p:spTgt spid="7"/>
                                        </p:tgtEl>
                                        <p:attrNameLst>
                                          <p:attrName>ppt_h</p:attrName>
                                        </p:attrNameLst>
                                      </p:cBhvr>
                                      <p:tavLst>
                                        <p:tav tm="0">
                                          <p:val>
                                            <p:strVal val="ppt_h"/>
                                          </p:val>
                                        </p:tav>
                                        <p:tav tm="100000">
                                          <p:val>
                                            <p:fltVal val="0"/>
                                          </p:val>
                                        </p:tav>
                                      </p:tavLst>
                                    </p:anim>
                                    <p:set>
                                      <p:cBhvr>
                                        <p:cTn id="1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97481" y="3232109"/>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21444" y="1670365"/>
            <a:ext cx="7439940" cy="5431156"/>
          </a:xfrm>
          <a:prstGeom prst="rect">
            <a:avLst/>
          </a:prstGeom>
        </p:spPr>
      </p:pic>
      <p:pic>
        <p:nvPicPr>
          <p:cNvPr id="2" name="Picture 1">
            <a:extLst>
              <a:ext uri="{FF2B5EF4-FFF2-40B4-BE49-F238E27FC236}">
                <a16:creationId xmlns:a16="http://schemas.microsoft.com/office/drawing/2014/main" id="{79C65289-EB9D-613C-FF76-E62FA48B0649}"/>
              </a:ext>
            </a:extLst>
          </p:cNvPr>
          <p:cNvPicPr>
            <a:picLocks noChangeAspect="1"/>
          </p:cNvPicPr>
          <p:nvPr/>
        </p:nvPicPr>
        <p:blipFill>
          <a:blip r:embed="rId10"/>
          <a:stretch>
            <a:fillRect/>
          </a:stretch>
        </p:blipFill>
        <p:spPr>
          <a:xfrm>
            <a:off x="2638161" y="0"/>
            <a:ext cx="6096528" cy="1072989"/>
          </a:xfrm>
          <a:prstGeom prst="rect">
            <a:avLst/>
          </a:prstGeom>
        </p:spPr>
      </p:pic>
      <p:pic>
        <p:nvPicPr>
          <p:cNvPr id="13" name="Picture 12">
            <a:extLst>
              <a:ext uri="{FF2B5EF4-FFF2-40B4-BE49-F238E27FC236}">
                <a16:creationId xmlns:a16="http://schemas.microsoft.com/office/drawing/2014/main" id="{931BCFAD-72DE-1F91-D0AB-E79EE8EA3C8D}"/>
              </a:ext>
            </a:extLst>
          </p:cNvPr>
          <p:cNvPicPr>
            <a:picLocks noChangeAspect="1"/>
          </p:cNvPicPr>
          <p:nvPr/>
        </p:nvPicPr>
        <p:blipFill>
          <a:blip r:embed="rId11"/>
          <a:stretch>
            <a:fillRect/>
          </a:stretch>
        </p:blipFill>
        <p:spPr>
          <a:xfrm>
            <a:off x="881560" y="930669"/>
            <a:ext cx="10486029" cy="2615411"/>
          </a:xfrm>
          <a:prstGeom prst="rect">
            <a:avLst/>
          </a:prstGeom>
        </p:spPr>
      </p:pic>
    </p:spTree>
    <p:extLst>
      <p:ext uri="{BB962C8B-B14F-4D97-AF65-F5344CB8AC3E}">
        <p14:creationId xmlns:p14="http://schemas.microsoft.com/office/powerpoint/2010/main" val="23428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3A9F4F1-FD7B-BB02-172D-39AA21082D6C}"/>
              </a:ext>
            </a:extLst>
          </p:cNvPr>
          <p:cNvSpPr txBox="1"/>
          <p:nvPr/>
        </p:nvSpPr>
        <p:spPr>
          <a:xfrm>
            <a:off x="1181100" y="1516097"/>
            <a:ext cx="10125075" cy="3016210"/>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tên một số dân tộc ở vùng Đồng bằng Bắc Bộ.</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Nhận xét và giải thích được ở mức độ đơn giản sự phân bố dân cư ở vùng Đồng bằng Bắc Bộ thông qua bản dồ hoặc lược đồ phân bố dân cư. </a:t>
            </a:r>
          </a:p>
          <a:p>
            <a:pPr marL="342900" lvl="0" indent="-342900" algn="just">
              <a:buFont typeface="Wingdings" panose="05000000000000000000" pitchFamily="2" charset="2"/>
              <a:buChar char="q"/>
            </a:pPr>
            <a:r>
              <a:rPr lang="vi-VN" sz="2800" i="1" dirty="0">
                <a:solidFill>
                  <a:srgbClr val="002060"/>
                </a:solidFill>
                <a:latin typeface="Calibri" panose="020F0502020204030204" pitchFamily="34" charset="0"/>
                <a:ea typeface="AvantGarde" panose="00000400000000000000" pitchFamily="2" charset="0"/>
                <a:cs typeface="Calibri" panose="020F0502020204030204" pitchFamily="34" charset="0"/>
              </a:rPr>
              <a:t>Rèn luyện kĩ năng quan sát và kết hợp chỉ trên bản đồ hoặc lược đồ sự phân bố dân cư của vùng Đồng bằng Bắc Bộ, qua đó góp phần phát triển năng lực khoa học.</a:t>
            </a:r>
          </a:p>
        </p:txBody>
      </p:sp>
      <p:pic>
        <p:nvPicPr>
          <p:cNvPr id="4" name="Picture 3">
            <a:extLst>
              <a:ext uri="{FF2B5EF4-FFF2-40B4-BE49-F238E27FC236}">
                <a16:creationId xmlns:a16="http://schemas.microsoft.com/office/drawing/2014/main" id="{D5440F29-5D67-57B8-FBCD-676742AAA386}"/>
              </a:ext>
            </a:extLst>
          </p:cNvPr>
          <p:cNvPicPr>
            <a:picLocks noChangeAspect="1"/>
          </p:cNvPicPr>
          <p:nvPr/>
        </p:nvPicPr>
        <p:blipFill>
          <a:blip r:embed="rId3"/>
          <a:stretch>
            <a:fillRect/>
          </a:stretch>
        </p:blipFill>
        <p:spPr>
          <a:xfrm>
            <a:off x="2591630" y="0"/>
            <a:ext cx="7218290" cy="1609483"/>
          </a:xfrm>
          <a:prstGeom prst="rect">
            <a:avLst/>
          </a:prstGeom>
        </p:spPr>
      </p:pic>
    </p:spTree>
    <p:extLst>
      <p:ext uri="{BB962C8B-B14F-4D97-AF65-F5344CB8AC3E}">
        <p14:creationId xmlns:p14="http://schemas.microsoft.com/office/powerpoint/2010/main" val="9956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006E38-CE35-4C3D-901D-F1607B8795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833E7C1-54F3-4747-B588-70ACC893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32" name="图片 31">
            <a:extLst>
              <a:ext uri="{FF2B5EF4-FFF2-40B4-BE49-F238E27FC236}">
                <a16:creationId xmlns:a16="http://schemas.microsoft.com/office/drawing/2014/main" id="{23976B2D-8249-4081-82CE-633DB473B93C}"/>
              </a:ext>
            </a:extLst>
          </p:cNvPr>
          <p:cNvPicPr>
            <a:picLocks noChangeAspect="1"/>
          </p:cNvPicPr>
          <p:nvPr/>
        </p:nvPicPr>
        <p:blipFill>
          <a:blip r:embed="rId4"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a:extLst>
              <a:ext uri="{FF2B5EF4-FFF2-40B4-BE49-F238E27FC236}">
                <a16:creationId xmlns:a16="http://schemas.microsoft.com/office/drawing/2014/main" id="{6B60B39C-AC7A-4686-B34E-E78B5479FADC}"/>
              </a:ext>
            </a:extLst>
          </p:cNvPr>
          <p:cNvPicPr>
            <a:picLocks noChangeAspect="1"/>
          </p:cNvPicPr>
          <p:nvPr/>
        </p:nvPicPr>
        <p:blipFill>
          <a:blip r:embed="rId5"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a:extLst>
              <a:ext uri="{FF2B5EF4-FFF2-40B4-BE49-F238E27FC236}">
                <a16:creationId xmlns:a16="http://schemas.microsoft.com/office/drawing/2014/main" id="{66B388D3-FF4C-4D19-B139-A911A3632C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3" name="图片 32">
            <a:extLst>
              <a:ext uri="{FF2B5EF4-FFF2-40B4-BE49-F238E27FC236}">
                <a16:creationId xmlns:a16="http://schemas.microsoft.com/office/drawing/2014/main" id="{F2125B28-B401-4A49-9D49-023666C8BE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grpSp>
        <p:nvGrpSpPr>
          <p:cNvPr id="8" name="Group 7"/>
          <p:cNvGrpSpPr/>
          <p:nvPr/>
        </p:nvGrpSpPr>
        <p:grpSpPr>
          <a:xfrm>
            <a:off x="3068512" y="4651011"/>
            <a:ext cx="6607003" cy="2198358"/>
            <a:chOff x="3518339" y="4224613"/>
            <a:chExt cx="6607003" cy="2198358"/>
          </a:xfrm>
        </p:grpSpPr>
        <p:pic>
          <p:nvPicPr>
            <p:cNvPr id="42"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44" name="图片 28"/>
            <p:cNvPicPr>
              <a:picLocks noChangeAspect="1"/>
            </p:cNvPicPr>
            <p:nvPr/>
          </p:nvPicPr>
          <p:blipFill rotWithShape="1">
            <a:blip r:embed="rId6">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pic>
        <p:nvPicPr>
          <p:cNvPr id="45"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4" y="3164739"/>
            <a:ext cx="4231710" cy="3689556"/>
          </a:xfrm>
          <a:prstGeom prst="rect">
            <a:avLst/>
          </a:prstGeom>
        </p:spPr>
      </p:pic>
      <p:pic>
        <p:nvPicPr>
          <p:cNvPr id="47" name="图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8" name="图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6"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5048" y="1975103"/>
            <a:ext cx="3258628" cy="4896813"/>
          </a:xfrm>
          <a:prstGeom prst="rect">
            <a:avLst/>
          </a:prstGeom>
        </p:spPr>
      </p:pic>
      <p:pic>
        <p:nvPicPr>
          <p:cNvPr id="20" name="Picture 19"/>
          <p:cNvPicPr>
            <a:picLocks noChangeAspect="1"/>
          </p:cNvPicPr>
          <p:nvPr/>
        </p:nvPicPr>
        <p:blipFill>
          <a:blip r:embed="rId11">
            <a:extLst>
              <a:ext uri="{BEBA8EAE-BF5A-486C-A8C5-ECC9F3942E4B}">
                <a14:imgProps xmlns:a14="http://schemas.microsoft.com/office/drawing/2010/main">
                  <a14:imgLayer r:embed="rId12">
                    <a14:imgEffect>
                      <a14:backgroundRemoval t="5068" b="97671" l="32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35306">
            <a:off x="1197918" y="3117808"/>
            <a:ext cx="4940939" cy="3606885"/>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13">
            <a:extLst>
              <a:ext uri="{BEBA8EAE-BF5A-486C-A8C5-ECC9F3942E4B}">
                <a14:imgProps xmlns:a14="http://schemas.microsoft.com/office/drawing/2010/main">
                  <a14:imgLayer r:embed="rId14">
                    <a14:imgEffect>
                      <a14:backgroundRemoval t="30548" b="99589" l="0" r="90000">
                        <a14:foregroundMark x1="61800" y1="43288" x2="66500" y2="81918"/>
                        <a14:backgroundMark x1="14100" y1="69041" x2="16600" y2="72466"/>
                        <a14:backgroundMark x1="23900" y1="75753" x2="33200" y2="92603"/>
                        <a14:backgroundMark x1="8300" y1="72055" x2="11700" y2="70548"/>
                        <a14:backgroundMark x1="52000" y1="74932" x2="57500" y2="83973"/>
                        <a14:backgroundMark x1="55400" y1="87945" x2="64400" y2="95753"/>
                        <a14:backgroundMark x1="70700" y1="95479" x2="77200" y2="87260"/>
                        <a14:backgroundMark x1="77400" y1="60274" x2="79500" y2="66164"/>
                        <a14:backgroundMark x1="30600" y1="72192" x2="31400" y2="73699"/>
                        <a14:backgroundMark x1="3300" y1="58493" x2="3300" y2="62466"/>
                        <a14:backgroundMark x1="18700" y1="62877" x2="18400" y2="6465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54769" y="1479865"/>
            <a:ext cx="7439940" cy="5431156"/>
          </a:xfrm>
          <a:prstGeom prst="rect">
            <a:avLst/>
          </a:prstGeom>
        </p:spPr>
      </p:pic>
      <p:sp>
        <p:nvSpPr>
          <p:cNvPr id="3" name="TextBox 2">
            <a:extLst>
              <a:ext uri="{FF2B5EF4-FFF2-40B4-BE49-F238E27FC236}">
                <a16:creationId xmlns:a16="http://schemas.microsoft.com/office/drawing/2014/main" id="{5FFB188D-A86D-A057-0B66-DFE81F2F7E77}"/>
              </a:ext>
            </a:extLst>
          </p:cNvPr>
          <p:cNvSpPr txBox="1"/>
          <p:nvPr/>
        </p:nvSpPr>
        <p:spPr>
          <a:xfrm>
            <a:off x="3086100" y="1371600"/>
            <a:ext cx="7439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B050"/>
                </a:solidFill>
                <a:effectLst/>
                <a:uLnTx/>
                <a:uFillTx/>
                <a:latin typeface="UTM Davida" panose="02040603050506020204" pitchFamily="18" charset="0"/>
                <a:ea typeface="+mn-ea"/>
                <a:cs typeface="+mn-cs"/>
              </a:rPr>
              <a:t>KHÁM PHÁ</a:t>
            </a:r>
          </a:p>
        </p:txBody>
      </p:sp>
    </p:spTree>
    <p:extLst>
      <p:ext uri="{BB962C8B-B14F-4D97-AF65-F5344CB8AC3E}">
        <p14:creationId xmlns:p14="http://schemas.microsoft.com/office/powerpoint/2010/main" val="20328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655</Words>
  <Application>Microsoft Office PowerPoint</Application>
  <PresentationFormat>Widescreen</PresentationFormat>
  <Paragraphs>69</Paragraphs>
  <Slides>23</Slides>
  <Notes>8</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微软雅黑</vt:lpstr>
      <vt:lpstr>VNI-Times</vt:lpstr>
      <vt:lpstr>#9Slide03 Arima Madurai Medium</vt:lpstr>
      <vt:lpstr>Arial</vt:lpstr>
      <vt:lpstr>Calibri</vt:lpstr>
      <vt:lpstr>Cambria</vt:lpstr>
      <vt:lpstr>Georgia</vt:lpstr>
      <vt:lpstr>Times New Roman</vt:lpstr>
      <vt:lpstr>UTM Arruba KT</vt:lpstr>
      <vt:lpstr>UTM Cool Blue</vt:lpstr>
      <vt:lpstr>UTM Davida</vt:lpstr>
      <vt:lpstr>UTM Futura Extra</vt:lpstr>
      <vt:lpstr>UTM Trajan Pro Bold</vt:lpstr>
      <vt:lpstr>Wingdings</vt:lpstr>
      <vt:lpstr>Wingdings 2</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2023-10-21T05:15:43Z</dcterms:created>
  <dcterms:modified xsi:type="dcterms:W3CDTF">2023-10-21T05:57:05Z</dcterms:modified>
</cp:coreProperties>
</file>