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8" r:id="rId5"/>
    <p:sldId id="269" r:id="rId6"/>
    <p:sldId id="270" r:id="rId7"/>
    <p:sldId id="275" r:id="rId8"/>
    <p:sldId id="271" r:id="rId9"/>
    <p:sldId id="276" r:id="rId10"/>
    <p:sldId id="277" r:id="rId11"/>
    <p:sldId id="278" r:id="rId12"/>
    <p:sldId id="279" r:id="rId13"/>
    <p:sldId id="274" r:id="rId14"/>
    <p:sldId id="280" r:id="rId15"/>
    <p:sldId id="281" r:id="rId16"/>
    <p:sldId id="298" r:id="rId17"/>
    <p:sldId id="282" r:id="rId18"/>
    <p:sldId id="283" r:id="rId19"/>
    <p:sldId id="284" r:id="rId20"/>
    <p:sldId id="299" r:id="rId21"/>
    <p:sldId id="300" r:id="rId22"/>
    <p:sldId id="301" r:id="rId23"/>
    <p:sldId id="288" r:id="rId24"/>
    <p:sldId id="289" r:id="rId25"/>
    <p:sldId id="285" r:id="rId26"/>
    <p:sldId id="287" r:id="rId27"/>
    <p:sldId id="290" r:id="rId28"/>
    <p:sldId id="291" r:id="rId29"/>
    <p:sldId id="292" r:id="rId30"/>
    <p:sldId id="286" r:id="rId31"/>
    <p:sldId id="273" r:id="rId32"/>
    <p:sldId id="293" r:id="rId33"/>
    <p:sldId id="294" r:id="rId34"/>
    <p:sldId id="295" r:id="rId35"/>
    <p:sldId id="296" r:id="rId36"/>
    <p:sldId id="258" r:id="rId37"/>
    <p:sldId id="302" r:id="rId38"/>
    <p:sldId id="303" r:id="rId39"/>
    <p:sldId id="297" r:id="rId40"/>
    <p:sldId id="259" r:id="rId41"/>
    <p:sldId id="272" r:id="rId42"/>
    <p:sldId id="263" r:id="rId43"/>
    <p:sldId id="265" r:id="rId4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5" d="100"/>
          <a:sy n="45" d="100"/>
        </p:scale>
        <p:origin x="-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6.png"/><Relationship Id="rId5" Type="http://schemas.openxmlformats.org/officeDocument/2006/relationships/image" Target="../media/image21.svg"/><Relationship Id="rId10" Type="http://schemas.openxmlformats.org/officeDocument/2006/relationships/image" Target="../media/image23.sv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13"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28.png"/><Relationship Id="rId12"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4.svg"/><Relationship Id="rId4" Type="http://schemas.openxmlformats.org/officeDocument/2006/relationships/image" Target="../media/image7.png"/><Relationship Id="rId14"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s>
</file>

<file path=ppt/slides/_rels/slide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4.svg"/></Relationships>
</file>

<file path=ppt/slides/_rels/slide41.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10" Type="http://schemas.openxmlformats.org/officeDocument/2006/relationships/image" Target="../media/image23.svg"/><Relationship Id="rId9"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50.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9.svg"/><Relationship Id="rId4" Type="http://schemas.openxmlformats.org/officeDocument/2006/relationships/image" Target="../media/image1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23589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43581">
            <a:off x="2024118" y="134017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43581">
            <a:off x="-3599882" y="1785381"/>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1398640" cy="206238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49877">
            <a:off x="3128753" y="1824865"/>
            <a:ext cx="13237751" cy="6613591"/>
            <a:chOff x="0" y="0"/>
            <a:chExt cx="3486486" cy="1741851"/>
          </a:xfrm>
        </p:grpSpPr>
        <p:sp>
          <p:nvSpPr>
            <p:cNvPr id="12" name="Freeform 12"/>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13" name="TextBox 13"/>
            <p:cNvSpPr txBox="1"/>
            <p:nvPr/>
          </p:nvSpPr>
          <p:spPr>
            <a:xfrm>
              <a:off x="0" y="-28575"/>
              <a:ext cx="3486486" cy="1770426"/>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142552">
            <a:off x="3143014" y="1859345"/>
            <a:ext cx="13209010" cy="6538460"/>
          </a:xfrm>
          <a:custGeom>
            <a:avLst/>
            <a:gdLst/>
            <a:ahLst/>
            <a:cxnLst/>
            <a:rect l="l" t="t" r="r" b="b"/>
            <a:pathLst>
              <a:path w="13209010" h="6538460">
                <a:moveTo>
                  <a:pt x="0" y="0"/>
                </a:moveTo>
                <a:lnTo>
                  <a:pt x="13209010" y="0"/>
                </a:lnTo>
                <a:lnTo>
                  <a:pt x="13209010" y="6538460"/>
                </a:lnTo>
                <a:lnTo>
                  <a:pt x="0" y="6538460"/>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2781891">
            <a:off x="14462329" y="811938"/>
            <a:ext cx="2883442" cy="3253115"/>
          </a:xfrm>
          <a:custGeom>
            <a:avLst/>
            <a:gdLst/>
            <a:ahLst/>
            <a:cxnLst/>
            <a:rect l="l" t="t" r="r" b="b"/>
            <a:pathLst>
              <a:path w="2883442" h="3253115">
                <a:moveTo>
                  <a:pt x="0" y="0"/>
                </a:moveTo>
                <a:lnTo>
                  <a:pt x="2883442" y="0"/>
                </a:lnTo>
                <a:lnTo>
                  <a:pt x="2883442" y="3253115"/>
                </a:lnTo>
                <a:lnTo>
                  <a:pt x="0" y="32531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270427">
            <a:off x="2858133" y="6008044"/>
            <a:ext cx="2909355" cy="2957386"/>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rot="7720389">
            <a:off x="-694460" y="-1506094"/>
            <a:ext cx="2525458" cy="4114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2374795">
            <a:off x="16437101" y="7775227"/>
            <a:ext cx="2630043" cy="4114800"/>
          </a:xfrm>
          <a:custGeom>
            <a:avLst/>
            <a:gdLst/>
            <a:ahLst/>
            <a:cxnLst/>
            <a:rect l="l" t="t" r="r" b="b"/>
            <a:pathLst>
              <a:path w="2630043" h="4114800">
                <a:moveTo>
                  <a:pt x="0" y="0"/>
                </a:moveTo>
                <a:lnTo>
                  <a:pt x="2630043" y="0"/>
                </a:lnTo>
                <a:lnTo>
                  <a:pt x="2630043"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19"/>
          <p:cNvSpPr/>
          <p:nvPr/>
        </p:nvSpPr>
        <p:spPr>
          <a:xfrm rot="-124910">
            <a:off x="1298385" y="2321576"/>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14">
              <a:extLst>
                <a:ext uri="{96DAC541-7B7A-43D3-8B79-37D633B846F1}">
                  <asvg:svgBlip xmlns="" xmlns:asvg="http://schemas.microsoft.com/office/drawing/2016/SVG/main" r:embed="rId15"/>
                </a:ext>
              </a:extLst>
            </a:blip>
            <a:stretch>
              <a:fillRect b="-83216"/>
            </a:stretch>
          </a:blipFill>
        </p:spPr>
      </p:sp>
      <p:sp>
        <p:nvSpPr>
          <p:cNvPr id="22" name="Rectangle 21"/>
          <p:cNvSpPr/>
          <p:nvPr/>
        </p:nvSpPr>
        <p:spPr>
          <a:xfrm rot="21424505">
            <a:off x="3749635" y="3261582"/>
            <a:ext cx="11419790" cy="3631763"/>
          </a:xfrm>
          <a:prstGeom prst="rect">
            <a:avLst/>
          </a:prstGeom>
        </p:spPr>
        <p:txBody>
          <a:bodyPr wrap="square">
            <a:spAutoFit/>
          </a:bodyPr>
          <a:lstStyle/>
          <a:p>
            <a:pPr algn="ctr"/>
            <a:r>
              <a:rPr lang="en-US" sz="11500" b="1" dirty="0">
                <a:latin typeface="SVN-Lobster" panose="02040603050506020204" pitchFamily="18" charset="0"/>
                <a:ea typeface="Calibri" panose="020F0502020204030204" pitchFamily="34" charset="0"/>
              </a:rPr>
              <a:t>PHÂN TÍCH MỘT TÁC </a:t>
            </a:r>
            <a:r>
              <a:rPr lang="en-US" sz="11500" b="1" dirty="0" smtClean="0">
                <a:latin typeface="SVN-Lobster" panose="02040603050506020204" pitchFamily="18" charset="0"/>
                <a:ea typeface="Calibri" panose="020F0502020204030204" pitchFamily="34" charset="0"/>
              </a:rPr>
              <a:t>PHẨM</a:t>
            </a:r>
            <a:endParaRPr lang="en-GB" sz="16600" dirty="0">
              <a:latin typeface="SVN-Lobster" panose="02040603050506020204" pitchFamily="18" charset="0"/>
            </a:endParaRPr>
          </a:p>
        </p:txBody>
      </p:sp>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87958" y="3222668"/>
            <a:ext cx="11466688" cy="43074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071993" y="374245"/>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66181" y="319996"/>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602616"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9661953" y="1714500"/>
            <a:ext cx="6524012" cy="3693319"/>
          </a:xfrm>
          <a:prstGeom prst="rect">
            <a:avLst/>
          </a:prstGeom>
        </p:spPr>
        <p:txBody>
          <a:bodyPr wrap="square" lIns="0" tIns="0" rIns="0" bIns="0" rtlCol="0" anchor="t">
            <a:spAutoFit/>
          </a:bodyPr>
          <a:lstStyle/>
          <a:p>
            <a:pPr algn="just"/>
            <a:r>
              <a:rPr lang="vi-VN" sz="4800" b="1">
                <a:latin typeface="Times New Roman" panose="02020603050405020304" pitchFamily="18" charset="0"/>
                <a:cs typeface="Times New Roman" panose="02020603050405020304" pitchFamily="18" charset="0"/>
              </a:rPr>
              <a:t>Liên hệ so sánh với các sáng tác cùng đề tài/ chủ đề: </a:t>
            </a:r>
            <a:r>
              <a:rPr lang="vi-VN" sz="4800" i="1">
                <a:latin typeface="Times New Roman" panose="02020603050405020304" pitchFamily="18" charset="0"/>
                <a:cs typeface="Times New Roman" panose="02020603050405020304" pitchFamily="18" charset="0"/>
              </a:rPr>
              <a:t>Nói với con</a:t>
            </a:r>
            <a:r>
              <a:rPr lang="vi-VN" sz="4800">
                <a:latin typeface="Times New Roman" panose="02020603050405020304" pitchFamily="18" charset="0"/>
                <a:cs typeface="Times New Roman" panose="02020603050405020304" pitchFamily="18" charset="0"/>
              </a:rPr>
              <a:t> (Y Phương); </a:t>
            </a:r>
            <a:r>
              <a:rPr lang="vi-VN" sz="4800" i="1">
                <a:latin typeface="Times New Roman" panose="02020603050405020304" pitchFamily="18" charset="0"/>
                <a:cs typeface="Times New Roman" panose="02020603050405020304" pitchFamily="18" charset="0"/>
              </a:rPr>
              <a:t>Chiếc lược ngà</a:t>
            </a:r>
            <a:r>
              <a:rPr lang="vi-VN" sz="4800">
                <a:latin typeface="Times New Roman" panose="02020603050405020304" pitchFamily="18" charset="0"/>
                <a:cs typeface="Times New Roman" panose="02020603050405020304" pitchFamily="18" charset="0"/>
              </a:rPr>
              <a:t> (Nguyễn Quang Sáng)</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1" name="Freeform 21"/>
          <p:cNvSpPr/>
          <p:nvPr/>
        </p:nvSpPr>
        <p:spPr>
          <a:xfrm>
            <a:off x="7389620" y="1360761"/>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
        <p:nvSpPr>
          <p:cNvPr id="22" name="Rectangle 21"/>
          <p:cNvSpPr/>
          <p:nvPr/>
        </p:nvSpPr>
        <p:spPr>
          <a:xfrm>
            <a:off x="1084674" y="1362575"/>
            <a:ext cx="5531669" cy="5262979"/>
          </a:xfrm>
          <a:prstGeom prst="rect">
            <a:avLst/>
          </a:prstGeom>
        </p:spPr>
        <p:txBody>
          <a:bodyPr wrap="square">
            <a:spAutoFit/>
          </a:bodyPr>
          <a:lstStyle/>
          <a:p>
            <a:pPr lvl="0" algn="just"/>
            <a:r>
              <a:rPr lang="vi-VN" sz="4800" b="1">
                <a:latin typeface="Times New Roman" panose="02020603050405020304" pitchFamily="18" charset="0"/>
                <a:cs typeface="Times New Roman" panose="02020603050405020304" pitchFamily="18" charset="0"/>
              </a:rPr>
              <a:t>Xác định luận điểm chính của bài viết:</a:t>
            </a:r>
            <a:endParaRPr lang="en-GB" sz="4800" b="1">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Phân tích nội dung chủ đề của truyện.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Phân tích đặc sắc nghệ thuật của truyện.</a:t>
            </a:r>
            <a:endParaRPr lang="en-GB" sz="4800">
              <a:latin typeface="Times New Roman" panose="02020603050405020304" pitchFamily="18" charset="0"/>
              <a:cs typeface="Times New Roman" panose="02020603050405020304" pitchFamily="18" charset="0"/>
            </a:endParaRPr>
          </a:p>
        </p:txBody>
      </p:sp>
      <p:sp>
        <p:nvSpPr>
          <p:cNvPr id="23" name="Freeform 17"/>
          <p:cNvSpPr/>
          <p:nvPr/>
        </p:nvSpPr>
        <p:spPr>
          <a:xfrm rot="665152">
            <a:off x="5536790" y="4779991"/>
            <a:ext cx="3779558" cy="6145062"/>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197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cap="rnd">
              <a:noFill/>
              <a:prstDash val="dash"/>
              <a:round/>
            </a:ln>
          </p:spPr>
        </p:sp>
        <p:sp>
          <p:nvSpPr>
            <p:cNvPr id="7" name="TextBox 7"/>
            <p:cNvSpPr txBox="1"/>
            <p:nvPr/>
          </p:nvSpPr>
          <p:spPr>
            <a:xfrm>
              <a:off x="0" y="-28575"/>
              <a:ext cx="4405601"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3134439">
            <a:off x="-1232926" y="536765"/>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5950545" y="3514143"/>
            <a:ext cx="4341807" cy="6797350"/>
          </a:xfrm>
          <a:custGeom>
            <a:avLst/>
            <a:gdLst/>
            <a:ahLst/>
            <a:cxnLst/>
            <a:rect l="l" t="t" r="r" b="b"/>
            <a:pathLst>
              <a:path w="4341807" h="6797350">
                <a:moveTo>
                  <a:pt x="0" y="0"/>
                </a:moveTo>
                <a:lnTo>
                  <a:pt x="4341808" y="0"/>
                </a:lnTo>
                <a:lnTo>
                  <a:pt x="4341808" y="6797349"/>
                </a:lnTo>
                <a:lnTo>
                  <a:pt x="0" y="67973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2792364" y="1084243"/>
            <a:ext cx="16615859" cy="806696"/>
          </a:xfrm>
          <a:prstGeom prst="rect">
            <a:avLst/>
          </a:prstGeom>
        </p:spPr>
        <p:txBody>
          <a:bodyPr wrap="square" lIns="0" tIns="0" rIns="0" bIns="0" rtlCol="0" anchor="t">
            <a:spAutoFit/>
          </a:bodyPr>
          <a:lstStyle/>
          <a:p>
            <a:pPr>
              <a:lnSpc>
                <a:spcPts val="6720"/>
              </a:lnSpc>
            </a:pPr>
            <a:r>
              <a:rPr lang="vi-VN" sz="4800" b="1">
                <a:latin typeface="Times New Roman" panose="02020603050405020304" pitchFamily="18" charset="0"/>
                <a:cs typeface="Times New Roman" panose="02020603050405020304" pitchFamily="18" charset="0"/>
              </a:rPr>
              <a:t>b. Những lưu ý khi phân tích tác phẩm truyện</a:t>
            </a:r>
            <a:endParaRPr lang="en-US" sz="4800" spc="453">
              <a:solidFill>
                <a:srgbClr val="000000"/>
              </a:solidFill>
              <a:latin typeface="Times New Roman" panose="02020603050405020304" pitchFamily="18" charset="0"/>
              <a:ea typeface="Better Together Script"/>
              <a:cs typeface="Times New Roman" panose="02020603050405020304" pitchFamily="18" charset="0"/>
              <a:sym typeface="Better Together Script"/>
            </a:endParaRPr>
          </a:p>
        </p:txBody>
      </p:sp>
      <p:sp>
        <p:nvSpPr>
          <p:cNvPr id="16" name="TextBox 16"/>
          <p:cNvSpPr txBox="1"/>
          <p:nvPr/>
        </p:nvSpPr>
        <p:spPr>
          <a:xfrm>
            <a:off x="2040850" y="2053451"/>
            <a:ext cx="13705484" cy="738663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Đọc kĩ văn bản truyện, xác định chủ đề của truyện.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Xác định các đặc sắc nghệ thuật của truyện như: nhan đề, ngôi kể, cốt truyện, tình huống truyện, nhân vật, ngôn ngữ của nhân vật và của người kể chuyện…; làm rõ tác dụng của những yếu tố này trong việc thể hiện chủ đề, ý nghĩa của tác phẩm.</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Xác định các luận điểm trong bài viết; lựa chọn các bằng chứng từ tác phẩm truyện cho mỗi luận điểm.</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Liện hệ, so sánh với những tác giả, tác phẩm khác có cùng đề tài, chủ đề để nhận xét điểm gặp gỡ và sáng tạo tiêng của tác giả được thể hiện trong tác phẩm truyện; liện hệ với bối cảnh đọc hiện tại, với bản thân để suy nghĩ, nhận xét về tác động, ý nghĩa của tác phẩm với người đọc và với chính bản thân em.</a:t>
            </a:r>
            <a:endParaRPr lang="en-US" sz="3600">
              <a:solidFill>
                <a:srgbClr val="000000"/>
              </a:solidFill>
              <a:latin typeface="Times New Roman" panose="02020603050405020304" pitchFamily="18" charset="0"/>
              <a:ea typeface="More Sugar Thin"/>
              <a:cs typeface="Times New Roman" panose="02020603050405020304" pitchFamily="18" charset="0"/>
              <a:sym typeface="More Sugar Thin"/>
            </a:endParaRPr>
          </a:p>
        </p:txBody>
      </p:sp>
    </p:spTree>
    <p:extLst>
      <p:ext uri="{BB962C8B-B14F-4D97-AF65-F5344CB8AC3E}">
        <p14:creationId xmlns:p14="http://schemas.microsoft.com/office/powerpoint/2010/main" val="36395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139864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14" name="TextBox 14"/>
            <p:cNvSpPr txBox="1"/>
            <p:nvPr/>
          </p:nvSpPr>
          <p:spPr>
            <a:xfrm>
              <a:off x="0" y="-28575"/>
              <a:ext cx="3486486" cy="177042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rot="-157607">
            <a:off x="3483383" y="2222703"/>
            <a:ext cx="7875429" cy="1542812"/>
          </a:xfrm>
          <a:custGeom>
            <a:avLst/>
            <a:gdLst/>
            <a:ahLst/>
            <a:cxnLst/>
            <a:rect l="l" t="t" r="r" b="b"/>
            <a:pathLst>
              <a:path w="6332438" h="1542812">
                <a:moveTo>
                  <a:pt x="0" y="0"/>
                </a:moveTo>
                <a:lnTo>
                  <a:pt x="6332438" y="0"/>
                </a:lnTo>
                <a:lnTo>
                  <a:pt x="6332438" y="1542812"/>
                </a:lnTo>
                <a:lnTo>
                  <a:pt x="0" y="1542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TextBox 18"/>
          <p:cNvSpPr txBox="1"/>
          <p:nvPr/>
        </p:nvSpPr>
        <p:spPr>
          <a:xfrm rot="-150212">
            <a:off x="4179376" y="2246352"/>
            <a:ext cx="7535466" cy="1231106"/>
          </a:xfrm>
          <a:prstGeom prst="rect">
            <a:avLst/>
          </a:prstGeom>
        </p:spPr>
        <p:txBody>
          <a:bodyPr lIns="0" tIns="0" rIns="0" bIns="0" rtlCol="0" anchor="t">
            <a:spAutoFit/>
          </a:bodyPr>
          <a:lstStyle/>
          <a:p>
            <a:r>
              <a:rPr lang="en-US" sz="8000" b="1">
                <a:solidFill>
                  <a:schemeClr val="bg1"/>
                </a:solidFill>
                <a:latin typeface="Times New Roman" panose="02020603050405020304" pitchFamily="18" charset="0"/>
                <a:cs typeface="Times New Roman" panose="02020603050405020304" pitchFamily="18" charset="0"/>
              </a:rPr>
              <a:t>II. Thực hành</a:t>
            </a:r>
            <a:endParaRPr lang="en-GB" sz="8000">
              <a:solidFill>
                <a:schemeClr val="bg1"/>
              </a:solidFill>
              <a:latin typeface="Times New Roman" panose="02020603050405020304" pitchFamily="18" charset="0"/>
              <a:cs typeface="Times New Roman" panose="02020603050405020304" pitchFamily="18" charset="0"/>
            </a:endParaRPr>
          </a:p>
        </p:txBody>
      </p:sp>
      <p:sp>
        <p:nvSpPr>
          <p:cNvPr id="19" name="TextBox 19"/>
          <p:cNvSpPr txBox="1"/>
          <p:nvPr/>
        </p:nvSpPr>
        <p:spPr>
          <a:xfrm rot="-139881">
            <a:off x="3584010" y="4170237"/>
            <a:ext cx="10005068"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1. Thực hành viết theo các </a:t>
            </a:r>
            <a:r>
              <a:rPr lang="en-US" sz="5400" b="1" smtClean="0">
                <a:latin typeface="Times New Roman" panose="02020603050405020304" pitchFamily="18" charset="0"/>
                <a:cs typeface="Times New Roman" panose="02020603050405020304" pitchFamily="18" charset="0"/>
              </a:rPr>
              <a:t>bước</a:t>
            </a:r>
            <a:endParaRPr lang="en-GB" sz="5400">
              <a:latin typeface="Times New Roman" panose="02020603050405020304" pitchFamily="18" charset="0"/>
              <a:cs typeface="Times New Roman" panose="02020603050405020304" pitchFamily="18" charset="0"/>
            </a:endParaRPr>
          </a:p>
        </p:txBody>
      </p:sp>
      <p:sp>
        <p:nvSpPr>
          <p:cNvPr id="21" name="TextBox 21"/>
          <p:cNvSpPr txBox="1"/>
          <p:nvPr/>
        </p:nvSpPr>
        <p:spPr>
          <a:xfrm rot="-139881">
            <a:off x="4120720" y="5578600"/>
            <a:ext cx="8563572" cy="1477328"/>
          </a:xfrm>
          <a:prstGeom prst="rect">
            <a:avLst/>
          </a:prstGeom>
        </p:spPr>
        <p:txBody>
          <a:bodyPr wrap="square" lIns="0" tIns="0" rIns="0" bIns="0" rtlCol="0" anchor="t">
            <a:spAutoFit/>
          </a:bodyPr>
          <a:lstStyle/>
          <a:p>
            <a:pPr algn="ctr">
              <a:spcBef>
                <a:spcPct val="0"/>
              </a:spcBef>
            </a:pPr>
            <a:r>
              <a:rPr lang="en-US" sz="4800" b="1">
                <a:latin typeface="Times New Roman" panose="02020603050405020304" pitchFamily="18" charset="0"/>
                <a:cs typeface="Times New Roman" panose="02020603050405020304" pitchFamily="18" charset="0"/>
              </a:rPr>
              <a:t>Đề: Phân tích truyện ngắn “</a:t>
            </a:r>
            <a:r>
              <a:rPr lang="en-US" sz="4800" b="1" i="1">
                <a:latin typeface="Times New Roman" panose="02020603050405020304" pitchFamily="18" charset="0"/>
                <a:cs typeface="Times New Roman" panose="02020603050405020304" pitchFamily="18" charset="0"/>
              </a:rPr>
              <a:t>Làng</a:t>
            </a:r>
            <a:r>
              <a:rPr lang="en-US" sz="4800" b="1">
                <a:latin typeface="Times New Roman" panose="02020603050405020304" pitchFamily="18" charset="0"/>
                <a:cs typeface="Times New Roman" panose="02020603050405020304" pitchFamily="18" charset="0"/>
              </a:rPr>
              <a:t>” của Kim Lân</a:t>
            </a:r>
            <a:endParaRPr lang="en-US" sz="4800">
              <a:solidFill>
                <a:srgbClr val="000000"/>
              </a:solidFill>
              <a:latin typeface="Times New Roman" panose="02020603050405020304" pitchFamily="18" charset="0"/>
              <a:ea typeface="Happy Font TH"/>
              <a:cs typeface="Times New Roman" panose="02020603050405020304" pitchFamily="18" charset="0"/>
              <a:sym typeface="Happy Font TH"/>
            </a:endParaRPr>
          </a:p>
        </p:txBody>
      </p:sp>
    </p:spTree>
    <p:extLst>
      <p:ext uri="{BB962C8B-B14F-4D97-AF65-F5344CB8AC3E}">
        <p14:creationId xmlns:p14="http://schemas.microsoft.com/office/powerpoint/2010/main" val="21166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 name="Rectangle 1"/>
          <p:cNvSpPr/>
          <p:nvPr/>
        </p:nvSpPr>
        <p:spPr>
          <a:xfrm>
            <a:off x="4267200" y="647700"/>
            <a:ext cx="10058400" cy="1938992"/>
          </a:xfrm>
          <a:prstGeom prst="rect">
            <a:avLst/>
          </a:prstGeom>
        </p:spPr>
        <p:txBody>
          <a:bodyPr wrap="square">
            <a:spAutoFit/>
          </a:bodyPr>
          <a:lstStyle/>
          <a:p>
            <a:pPr algn="ctr">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Lập dàn ý cho bài văn phân tích truyện ngắn “</a:t>
            </a:r>
            <a:r>
              <a:rPr lang="en-US" sz="4000" b="1" i="1">
                <a:latin typeface="Times New Roman" panose="02020603050405020304" pitchFamily="18" charset="0"/>
                <a:ea typeface="Times New Roman" panose="02020603050405020304" pitchFamily="18" charset="0"/>
                <a:cs typeface="Times New Roman" panose="02020603050405020304" pitchFamily="18" charset="0"/>
              </a:rPr>
              <a:t>Làng</a:t>
            </a:r>
            <a:r>
              <a:rPr lang="en-US" sz="4000" b="1">
                <a:latin typeface="Times New Roman" panose="02020603050405020304" pitchFamily="18" charset="0"/>
                <a:ea typeface="Times New Roman" panose="02020603050405020304" pitchFamily="18" charset="0"/>
                <a:cs typeface="Times New Roman" panose="02020603050405020304" pitchFamily="18" charset="0"/>
              </a:rPr>
              <a:t>” của Kim Lân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43092661"/>
              </p:ext>
            </p:extLst>
          </p:nvPr>
        </p:nvGraphicFramePr>
        <p:xfrm>
          <a:off x="1143113" y="3238500"/>
          <a:ext cx="16611600" cy="658368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1853368"/>
                <a:gridCol w="14758232"/>
              </a:tblGrid>
              <a:tr h="464201">
                <a:tc>
                  <a:txBody>
                    <a:bodyPr/>
                    <a:lstStyle/>
                    <a:p>
                      <a:pPr algn="ctr">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Mở bài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just">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Giới thiệu nhan đề, tác giả, thể loại và nhận xét chung về truyện</a:t>
                      </a:r>
                      <a:r>
                        <a:rPr lang="en-US" sz="3600" smtClean="0">
                          <a:solidFill>
                            <a:schemeClr val="tx1"/>
                          </a:solidFill>
                          <a:effectLst/>
                          <a:latin typeface="Times New Roman" panose="02020603050405020304" pitchFamily="18" charset="0"/>
                          <a:cs typeface="Times New Roman" panose="02020603050405020304" pitchFamily="18" charset="0"/>
                        </a:rPr>
                        <a:t>:</a:t>
                      </a:r>
                      <a:r>
                        <a:rPr lang="vi-VN" sz="3600" smtClean="0">
                          <a:solidFill>
                            <a:schemeClr val="tx1"/>
                          </a:solidFill>
                          <a:effectLst/>
                          <a:latin typeface="Times New Roman" panose="02020603050405020304" pitchFamily="18" charset="0"/>
                          <a:cs typeface="Times New Roman" panose="02020603050405020304" pitchFamily="18" charset="0"/>
                        </a:rPr>
                        <a:t>………..</a:t>
                      </a:r>
                    </a:p>
                  </a:txBody>
                  <a:tcPr marL="0" marR="0" marT="0" marB="0">
                    <a:solidFill>
                      <a:schemeClr val="accent6">
                        <a:lumMod val="40000"/>
                        <a:lumOff val="60000"/>
                      </a:schemeClr>
                    </a:solidFill>
                  </a:tcPr>
                </a:tc>
              </a:tr>
              <a:tr h="3365460">
                <a:tc>
                  <a:txBody>
                    <a:bodyPr/>
                    <a:lstStyle/>
                    <a:p>
                      <a:pPr algn="ctr">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Thân bài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just">
                        <a:lnSpc>
                          <a:spcPct val="100000"/>
                        </a:lnSpc>
                        <a:spcAft>
                          <a:spcPts val="0"/>
                        </a:spcAft>
                      </a:pPr>
                      <a:r>
                        <a:rPr lang="en-US" sz="3600" b="1">
                          <a:solidFill>
                            <a:schemeClr val="tx1"/>
                          </a:solidFill>
                          <a:effectLst/>
                          <a:latin typeface="Times New Roman" panose="02020603050405020304" pitchFamily="18" charset="0"/>
                          <a:cs typeface="Times New Roman" panose="02020603050405020304" pitchFamily="18" charset="0"/>
                        </a:rPr>
                        <a:t>Luận điểm 1</a:t>
                      </a:r>
                      <a:r>
                        <a:rPr lang="en-US" sz="3600">
                          <a:solidFill>
                            <a:schemeClr val="tx1"/>
                          </a:solidFill>
                          <a:effectLst/>
                          <a:latin typeface="Times New Roman" panose="02020603050405020304" pitchFamily="18" charset="0"/>
                          <a:cs typeface="Times New Roman" panose="02020603050405020304" pitchFamily="18" charset="0"/>
                        </a:rPr>
                        <a:t>: Phân tích nội dung chủ đề truyện:</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Nêu và phân tích làm sáng tỏ chủ đề</a:t>
                      </a:r>
                      <a:r>
                        <a:rPr lang="en-US" sz="3600" smtClean="0">
                          <a:solidFill>
                            <a:schemeClr val="tx1"/>
                          </a:solidFill>
                          <a:effectLst/>
                          <a:latin typeface="Times New Roman" panose="02020603050405020304" pitchFamily="18" charset="0"/>
                          <a:cs typeface="Times New Roman" panose="02020603050405020304" pitchFamily="18" charset="0"/>
                        </a:rPr>
                        <a:t>:</a:t>
                      </a:r>
                      <a:r>
                        <a:rPr lang="vi-VN" sz="3600" smtClean="0">
                          <a:solidFill>
                            <a:schemeClr val="tx1"/>
                          </a:solidFill>
                          <a:effectLst/>
                          <a:latin typeface="Times New Roman" panose="02020603050405020304" pitchFamily="18" charset="0"/>
                          <a:cs typeface="Times New Roman" panose="02020603050405020304" pitchFamily="18" charset="0"/>
                        </a:rPr>
                        <a:t>…………………………..</a:t>
                      </a:r>
                      <a:endParaRPr lang="vi-VN" sz="3600" baseline="0" smtClean="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 </a:t>
                      </a:r>
                      <a:r>
                        <a:rPr lang="en-US" sz="3600">
                          <a:solidFill>
                            <a:schemeClr val="tx1"/>
                          </a:solidFill>
                          <a:effectLst/>
                          <a:latin typeface="Times New Roman" panose="02020603050405020304" pitchFamily="18" charset="0"/>
                          <a:cs typeface="Times New Roman" panose="02020603050405020304" pitchFamily="18" charset="0"/>
                        </a:rPr>
                        <a:t>Nhận xét về chủ đề của </a:t>
                      </a:r>
                      <a:r>
                        <a:rPr lang="vi-VN" sz="3600" smtClean="0">
                          <a:solidFill>
                            <a:schemeClr val="tx1"/>
                          </a:solidFill>
                          <a:effectLst/>
                          <a:latin typeface="Times New Roman" panose="02020603050405020304" pitchFamily="18" charset="0"/>
                          <a:cs typeface="Times New Roman" panose="02020603050405020304" pitchFamily="18" charset="0"/>
                        </a:rPr>
                        <a:t>truyện:……………………………</a:t>
                      </a:r>
                    </a:p>
                    <a:p>
                      <a:pPr algn="just">
                        <a:lnSpc>
                          <a:spcPct val="100000"/>
                        </a:lnSpc>
                        <a:spcAft>
                          <a:spcPts val="0"/>
                        </a:spcAft>
                      </a:pPr>
                      <a:r>
                        <a:rPr lang="en-US" sz="3600" b="1" smtClean="0">
                          <a:solidFill>
                            <a:schemeClr val="tx1"/>
                          </a:solidFill>
                          <a:effectLst/>
                          <a:latin typeface="Times New Roman" panose="02020603050405020304" pitchFamily="18" charset="0"/>
                          <a:cs typeface="Times New Roman" panose="02020603050405020304" pitchFamily="18" charset="0"/>
                        </a:rPr>
                        <a:t>Luận </a:t>
                      </a:r>
                      <a:r>
                        <a:rPr lang="en-US" sz="3600" b="1">
                          <a:solidFill>
                            <a:schemeClr val="tx1"/>
                          </a:solidFill>
                          <a:effectLst/>
                          <a:latin typeface="Times New Roman" panose="02020603050405020304" pitchFamily="18" charset="0"/>
                          <a:cs typeface="Times New Roman" panose="02020603050405020304" pitchFamily="18" charset="0"/>
                        </a:rPr>
                        <a:t>điểm 2</a:t>
                      </a:r>
                      <a:r>
                        <a:rPr lang="en-US" sz="3600">
                          <a:solidFill>
                            <a:schemeClr val="tx1"/>
                          </a:solidFill>
                          <a:effectLst/>
                          <a:latin typeface="Times New Roman" panose="02020603050405020304" pitchFamily="18" charset="0"/>
                          <a:cs typeface="Times New Roman" panose="02020603050405020304" pitchFamily="18" charset="0"/>
                        </a:rPr>
                        <a:t>: Phân tích, đánh giá các đặc sắc nghệ thuật để làm rõ chủ đề của truyện và hiệu quả thẩm mĩ của đặc sắc đó:</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Đặc sắc về nhan đề</a:t>
                      </a: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 </a:t>
                      </a:r>
                      <a:r>
                        <a:rPr lang="en-US" sz="3600">
                          <a:solidFill>
                            <a:schemeClr val="tx1"/>
                          </a:solidFill>
                          <a:effectLst/>
                          <a:latin typeface="Times New Roman" panose="02020603050405020304" pitchFamily="18" charset="0"/>
                          <a:cs typeface="Times New Roman" panose="02020603050405020304" pitchFamily="18" charset="0"/>
                        </a:rPr>
                        <a:t>Tình huống truyện: </a:t>
                      </a: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 </a:t>
                      </a:r>
                      <a:r>
                        <a:rPr lang="en-US" sz="3600">
                          <a:solidFill>
                            <a:schemeClr val="tx1"/>
                          </a:solidFill>
                          <a:effectLst/>
                          <a:latin typeface="Times New Roman" panose="02020603050405020304" pitchFamily="18" charset="0"/>
                          <a:cs typeface="Times New Roman" panose="02020603050405020304" pitchFamily="18" charset="0"/>
                        </a:rPr>
                        <a:t>Đặc sắc về nhân vật và nghệ thuật xây dựng nhân </a:t>
                      </a:r>
                      <a:r>
                        <a:rPr lang="vi-VN" sz="3600" smtClean="0">
                          <a:solidFill>
                            <a:schemeClr val="tx1"/>
                          </a:solidFill>
                          <a:effectLst/>
                          <a:latin typeface="Times New Roman" panose="02020603050405020304" pitchFamily="18" charset="0"/>
                          <a:cs typeface="Times New Roman" panose="02020603050405020304" pitchFamily="18" charset="0"/>
                        </a:rPr>
                        <a:t>vật:………..</a:t>
                      </a:r>
                    </a:p>
                    <a:p>
                      <a:pPr algn="just">
                        <a:lnSpc>
                          <a:spcPct val="100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 </a:t>
                      </a:r>
                      <a:r>
                        <a:rPr lang="en-US" sz="3600">
                          <a:solidFill>
                            <a:schemeClr val="tx1"/>
                          </a:solidFill>
                          <a:effectLst/>
                          <a:latin typeface="Times New Roman" panose="02020603050405020304" pitchFamily="18" charset="0"/>
                          <a:cs typeface="Times New Roman" panose="02020603050405020304" pitchFamily="18" charset="0"/>
                        </a:rPr>
                        <a:t>Một số đặc sắc nghệ thuật khác trong truyện: ngôi kể, điểm nhìn, ngôn ngữ</a:t>
                      </a: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r>
              <a:tr h="1051560">
                <a:tc>
                  <a:txBody>
                    <a:bodyPr/>
                    <a:lstStyle/>
                    <a:p>
                      <a:pPr algn="ctr">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Kết bài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just">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Nhận xét khái quát giá trị nội dung và nghệ thuật của </a:t>
                      </a:r>
                      <a:r>
                        <a:rPr lang="vi-VN" sz="3600" smtClean="0">
                          <a:solidFill>
                            <a:schemeClr val="tx1"/>
                          </a:solidFill>
                          <a:effectLst/>
                          <a:latin typeface="Times New Roman" panose="02020603050405020304" pitchFamily="18" charset="0"/>
                          <a:cs typeface="Times New Roman" panose="02020603050405020304" pitchFamily="18" charset="0"/>
                        </a:rPr>
                        <a:t>truyện:…………..</a:t>
                      </a:r>
                    </a:p>
                    <a:p>
                      <a:pPr algn="just">
                        <a:lnSpc>
                          <a:spcPct val="100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Nêu </a:t>
                      </a:r>
                      <a:r>
                        <a:rPr lang="en-US" sz="3600">
                          <a:solidFill>
                            <a:schemeClr val="tx1"/>
                          </a:solidFill>
                          <a:effectLst/>
                          <a:latin typeface="Times New Roman" panose="02020603050405020304" pitchFamily="18" charset="0"/>
                          <a:cs typeface="Times New Roman" panose="02020603050405020304" pitchFamily="18" charset="0"/>
                        </a:rPr>
                        <a:t>tác động của truyện đối với cá nhân người viết bài</a:t>
                      </a:r>
                      <a:r>
                        <a:rPr lang="en-US" sz="3600" smtClean="0">
                          <a:solidFill>
                            <a:schemeClr val="tx1"/>
                          </a:solidFill>
                          <a:effectLst/>
                          <a:latin typeface="Times New Roman" panose="02020603050405020304" pitchFamily="18" charset="0"/>
                          <a:cs typeface="Times New Roman" panose="02020603050405020304" pitchFamily="18" charset="0"/>
                        </a:rPr>
                        <a:t>:</a:t>
                      </a:r>
                      <a:r>
                        <a:rPr lang="vi-VN"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r>
            </a:tbl>
          </a:graphicData>
        </a:graphic>
      </p:graphicFrame>
    </p:spTree>
    <p:extLst>
      <p:ext uri="{BB962C8B-B14F-4D97-AF65-F5344CB8AC3E}">
        <p14:creationId xmlns:p14="http://schemas.microsoft.com/office/powerpoint/2010/main" val="165926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2"/>
            <a:ext cx="15493506" cy="8394857"/>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906144" y="2056500"/>
            <a:ext cx="14645344" cy="7582800"/>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5715632" y="2405845"/>
            <a:ext cx="11801858"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a. Bước 1: Chuẩn bị</a:t>
            </a:r>
            <a:endParaRPr lang="en-GB" sz="6600">
              <a:latin typeface="Times New Roman" panose="02020603050405020304" pitchFamily="18" charset="0"/>
              <a:cs typeface="Times New Roman" panose="02020603050405020304" pitchFamily="18" charset="0"/>
            </a:endParaRPr>
          </a:p>
        </p:txBody>
      </p:sp>
      <p:sp>
        <p:nvSpPr>
          <p:cNvPr id="18" name="TextBox 18"/>
          <p:cNvSpPr txBox="1"/>
          <p:nvPr/>
        </p:nvSpPr>
        <p:spPr>
          <a:xfrm>
            <a:off x="2971800" y="4046543"/>
            <a:ext cx="12227742" cy="4672048"/>
          </a:xfrm>
          <a:prstGeom prst="rect">
            <a:avLst/>
          </a:prstGeom>
        </p:spPr>
        <p:txBody>
          <a:bodyPr wrap="square" lIns="0" tIns="0" rIns="0" bIns="0" rtlCol="0" anchor="t">
            <a:spAutoFit/>
          </a:bodyPr>
          <a:lstStyle/>
          <a:p>
            <a:pPr algn="just">
              <a:lnSpc>
                <a:spcPct val="115000"/>
              </a:lnSpc>
              <a:spcAft>
                <a:spcPts val="0"/>
              </a:spcAft>
            </a:pP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Xác định yêu cầu của đề bài: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 làm rõ: </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đặc sắc về nội dung và nghệ thuật của truyện ngắn “</a:t>
            </a:r>
            <a:r>
              <a:rPr lang="en-US" sz="4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Kim Lân.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Kiểu văn bản chính: </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 luận văn học.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đọc bài viết: những người yêu mến, quan tâm đến tác phẩm “</a:t>
            </a:r>
            <a:r>
              <a:rPr lang="en-US" sz="4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Kim Lân.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1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8" name="Group 8"/>
          <p:cNvGrpSpPr/>
          <p:nvPr/>
        </p:nvGrpSpPr>
        <p:grpSpPr>
          <a:xfrm>
            <a:off x="1154105" y="3695700"/>
            <a:ext cx="15867707" cy="3849446"/>
            <a:chOff x="0" y="0"/>
            <a:chExt cx="4179149" cy="1013846"/>
          </a:xfrm>
        </p:grpSpPr>
        <p:sp>
          <p:nvSpPr>
            <p:cNvPr id="9" name="Freeform 9"/>
            <p:cNvSpPr/>
            <p:nvPr/>
          </p:nvSpPr>
          <p:spPr>
            <a:xfrm>
              <a:off x="0" y="0"/>
              <a:ext cx="4179149" cy="1013846"/>
            </a:xfrm>
            <a:custGeom>
              <a:avLst/>
              <a:gdLst/>
              <a:ahLst/>
              <a:cxnLst/>
              <a:rect l="l" t="t" r="r" b="b"/>
              <a:pathLst>
                <a:path w="4179149" h="1013846">
                  <a:moveTo>
                    <a:pt x="24883" y="0"/>
                  </a:moveTo>
                  <a:lnTo>
                    <a:pt x="4154266" y="0"/>
                  </a:lnTo>
                  <a:cubicBezTo>
                    <a:pt x="4168009" y="0"/>
                    <a:pt x="4179149" y="11141"/>
                    <a:pt x="4179149" y="24883"/>
                  </a:cubicBezTo>
                  <a:lnTo>
                    <a:pt x="4179149" y="988963"/>
                  </a:lnTo>
                  <a:cubicBezTo>
                    <a:pt x="4179149" y="995562"/>
                    <a:pt x="4176528" y="1001891"/>
                    <a:pt x="4171861" y="1006558"/>
                  </a:cubicBezTo>
                  <a:cubicBezTo>
                    <a:pt x="4167194" y="1011224"/>
                    <a:pt x="4160865" y="1013846"/>
                    <a:pt x="4154266" y="1013846"/>
                  </a:cubicBezTo>
                  <a:lnTo>
                    <a:pt x="24883" y="1013846"/>
                  </a:lnTo>
                  <a:cubicBezTo>
                    <a:pt x="18284" y="1013846"/>
                    <a:pt x="11955" y="1011224"/>
                    <a:pt x="7288" y="1006558"/>
                  </a:cubicBezTo>
                  <a:cubicBezTo>
                    <a:pt x="2622" y="1001891"/>
                    <a:pt x="0" y="995562"/>
                    <a:pt x="0" y="988963"/>
                  </a:cubicBezTo>
                  <a:lnTo>
                    <a:pt x="0" y="24883"/>
                  </a:lnTo>
                  <a:cubicBezTo>
                    <a:pt x="0" y="18284"/>
                    <a:pt x="2622" y="11955"/>
                    <a:pt x="7288" y="7288"/>
                  </a:cubicBezTo>
                  <a:cubicBezTo>
                    <a:pt x="11955" y="2622"/>
                    <a:pt x="18284" y="0"/>
                    <a:pt x="24883" y="0"/>
                  </a:cubicBezTo>
                  <a:close/>
                </a:path>
              </a:pathLst>
            </a:custGeom>
            <a:solidFill>
              <a:srgbClr val="AA917E"/>
            </a:solidFill>
            <a:ln w="38100" cap="rnd">
              <a:solidFill>
                <a:srgbClr val="ECD7C1"/>
              </a:solidFill>
              <a:prstDash val="dash"/>
              <a:round/>
            </a:ln>
          </p:spPr>
        </p:sp>
        <p:sp>
          <p:nvSpPr>
            <p:cNvPr id="10" name="TextBox 10"/>
            <p:cNvSpPr txBox="1"/>
            <p:nvPr/>
          </p:nvSpPr>
          <p:spPr>
            <a:xfrm>
              <a:off x="0" y="-28575"/>
              <a:ext cx="4179149" cy="104242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TextBox 23"/>
          <p:cNvSpPr txBox="1"/>
          <p:nvPr/>
        </p:nvSpPr>
        <p:spPr>
          <a:xfrm>
            <a:off x="1857543" y="695804"/>
            <a:ext cx="14601656" cy="976742"/>
          </a:xfrm>
          <a:prstGeom prst="rect">
            <a:avLst/>
          </a:prstGeom>
        </p:spPr>
        <p:txBody>
          <a:bodyPr lIns="0" tIns="0" rIns="0" bIns="0" rtlCol="0" anchor="t">
            <a:spAutoFit/>
          </a:bodyPr>
          <a:lstStyle/>
          <a:p>
            <a:pPr algn="ctr">
              <a:lnSpc>
                <a:spcPct val="115000"/>
              </a:lnSpc>
              <a:spcAft>
                <a:spcPts val="0"/>
              </a:spcAft>
            </a:pPr>
            <a:r>
              <a:rPr lang="vi-VN" sz="6000" b="1">
                <a:latin typeface="Times New Roman" panose="02020603050405020304" pitchFamily="18" charset="0"/>
                <a:ea typeface="Times New Roman" panose="02020603050405020304" pitchFamily="18" charset="0"/>
                <a:cs typeface="Times New Roman" panose="02020603050405020304" pitchFamily="18" charset="0"/>
              </a:rPr>
              <a:t>b</a:t>
            </a:r>
            <a:r>
              <a:rPr lang="vi-VN" sz="6000">
                <a:latin typeface="Times New Roman" panose="02020603050405020304" pitchFamily="18" charset="0"/>
                <a:ea typeface="Times New Roman" panose="02020603050405020304" pitchFamily="18" charset="0"/>
                <a:cs typeface="Times New Roman" panose="02020603050405020304" pitchFamily="18" charset="0"/>
              </a:rPr>
              <a:t>. </a:t>
            </a:r>
            <a:r>
              <a:rPr lang="vi-VN" sz="6000" b="1">
                <a:latin typeface="Times New Roman" panose="02020603050405020304" pitchFamily="18" charset="0"/>
                <a:ea typeface="MS Mincho"/>
                <a:cs typeface="Times New Roman" panose="02020603050405020304" pitchFamily="18" charset="0"/>
              </a:rPr>
              <a:t>Bước 2:</a:t>
            </a:r>
            <a:r>
              <a:rPr lang="vi-VN" sz="6000">
                <a:latin typeface="Times New Roman" panose="02020603050405020304" pitchFamily="18" charset="0"/>
                <a:ea typeface="Times New Roman" panose="02020603050405020304" pitchFamily="18" charset="0"/>
                <a:cs typeface="Times New Roman" panose="02020603050405020304" pitchFamily="18" charset="0"/>
              </a:rPr>
              <a:t> </a:t>
            </a:r>
            <a:r>
              <a:rPr lang="vi-VN" sz="6000" b="1">
                <a:latin typeface="Times New Roman" panose="02020603050405020304" pitchFamily="18" charset="0"/>
                <a:ea typeface="Times New Roman" panose="02020603050405020304" pitchFamily="18" charset="0"/>
                <a:cs typeface="Times New Roman" panose="02020603050405020304" pitchFamily="18" charset="0"/>
              </a:rPr>
              <a:t>Tìm ý và lập dàn ý</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5"/>
          <p:cNvSpPr txBox="1"/>
          <p:nvPr/>
        </p:nvSpPr>
        <p:spPr>
          <a:xfrm>
            <a:off x="1813662" y="4284028"/>
            <a:ext cx="14645537"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Chủ đề truyện </a:t>
            </a:r>
            <a:r>
              <a:rPr lang="vi-VN" sz="4800" i="1">
                <a:latin typeface="Times New Roman" panose="02020603050405020304" pitchFamily="18" charset="0"/>
                <a:cs typeface="Times New Roman" panose="02020603050405020304" pitchFamily="18" charset="0"/>
              </a:rPr>
              <a:t>Làng</a:t>
            </a:r>
            <a:r>
              <a:rPr lang="vi-VN" sz="4800">
                <a:latin typeface="Times New Roman" panose="02020603050405020304" pitchFamily="18" charset="0"/>
                <a:cs typeface="Times New Roman" panose="02020603050405020304" pitchFamily="18" charset="0"/>
              </a:rPr>
              <a:t>: là tình yêu làng, yêu nước và tinh thần kháng chiến của người nông dân buộc phải rời làng để tản cư và cuộc đời đầy thăng trầm của nhân vật: "Ông Hai".</a:t>
            </a:r>
            <a:endParaRPr lang="en-GB" sz="4800">
              <a:latin typeface="Times New Roman" panose="02020603050405020304" pitchFamily="18" charset="0"/>
              <a:cs typeface="Times New Roman" panose="02020603050405020304" pitchFamily="18" charset="0"/>
            </a:endParaRPr>
          </a:p>
        </p:txBody>
      </p:sp>
      <p:sp>
        <p:nvSpPr>
          <p:cNvPr id="2" name="Rectangle 1"/>
          <p:cNvSpPr/>
          <p:nvPr/>
        </p:nvSpPr>
        <p:spPr>
          <a:xfrm>
            <a:off x="6948305" y="2046545"/>
            <a:ext cx="2191754"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 Tìm ý</a:t>
            </a:r>
            <a:endParaRPr lang="en-GB" sz="4800">
              <a:latin typeface="Times New Roman" panose="02020603050405020304" pitchFamily="18" charset="0"/>
              <a:cs typeface="Times New Roman" panose="02020603050405020304" pitchFamily="18" charset="0"/>
            </a:endParaRPr>
          </a:p>
        </p:txBody>
      </p:sp>
      <p:sp>
        <p:nvSpPr>
          <p:cNvPr id="26"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10800000" flipH="1">
            <a:off x="-521566" y="-242112"/>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4"/>
          <p:cNvSpPr/>
          <p:nvPr/>
        </p:nvSpPr>
        <p:spPr>
          <a:xfrm>
            <a:off x="-57624" y="5785478"/>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11">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0495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267201" y="-3848101"/>
            <a:ext cx="9829800" cy="1775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770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8" name="Group 8"/>
          <p:cNvGrpSpPr/>
          <p:nvPr/>
        </p:nvGrpSpPr>
        <p:grpSpPr>
          <a:xfrm>
            <a:off x="1447800" y="190500"/>
            <a:ext cx="15867707" cy="1262587"/>
            <a:chOff x="0" y="0"/>
            <a:chExt cx="4179149" cy="1013846"/>
          </a:xfrm>
        </p:grpSpPr>
        <p:sp>
          <p:nvSpPr>
            <p:cNvPr id="9" name="Freeform 9"/>
            <p:cNvSpPr/>
            <p:nvPr/>
          </p:nvSpPr>
          <p:spPr>
            <a:xfrm>
              <a:off x="0" y="0"/>
              <a:ext cx="4179149" cy="1013846"/>
            </a:xfrm>
            <a:custGeom>
              <a:avLst/>
              <a:gdLst/>
              <a:ahLst/>
              <a:cxnLst/>
              <a:rect l="l" t="t" r="r" b="b"/>
              <a:pathLst>
                <a:path w="4179149" h="1013846">
                  <a:moveTo>
                    <a:pt x="24883" y="0"/>
                  </a:moveTo>
                  <a:lnTo>
                    <a:pt x="4154266" y="0"/>
                  </a:lnTo>
                  <a:cubicBezTo>
                    <a:pt x="4168009" y="0"/>
                    <a:pt x="4179149" y="11141"/>
                    <a:pt x="4179149" y="24883"/>
                  </a:cubicBezTo>
                  <a:lnTo>
                    <a:pt x="4179149" y="988963"/>
                  </a:lnTo>
                  <a:cubicBezTo>
                    <a:pt x="4179149" y="995562"/>
                    <a:pt x="4176528" y="1001891"/>
                    <a:pt x="4171861" y="1006558"/>
                  </a:cubicBezTo>
                  <a:cubicBezTo>
                    <a:pt x="4167194" y="1011224"/>
                    <a:pt x="4160865" y="1013846"/>
                    <a:pt x="4154266" y="1013846"/>
                  </a:cubicBezTo>
                  <a:lnTo>
                    <a:pt x="24883" y="1013846"/>
                  </a:lnTo>
                  <a:cubicBezTo>
                    <a:pt x="18284" y="1013846"/>
                    <a:pt x="11955" y="1011224"/>
                    <a:pt x="7288" y="1006558"/>
                  </a:cubicBezTo>
                  <a:cubicBezTo>
                    <a:pt x="2622" y="1001891"/>
                    <a:pt x="0" y="995562"/>
                    <a:pt x="0" y="988963"/>
                  </a:cubicBezTo>
                  <a:lnTo>
                    <a:pt x="0" y="24883"/>
                  </a:lnTo>
                  <a:cubicBezTo>
                    <a:pt x="0" y="18284"/>
                    <a:pt x="2622" y="11955"/>
                    <a:pt x="7288" y="7288"/>
                  </a:cubicBezTo>
                  <a:cubicBezTo>
                    <a:pt x="11955" y="2622"/>
                    <a:pt x="18284" y="0"/>
                    <a:pt x="24883" y="0"/>
                  </a:cubicBezTo>
                  <a:close/>
                </a:path>
              </a:pathLst>
            </a:custGeom>
            <a:solidFill>
              <a:srgbClr val="AA917E"/>
            </a:solidFill>
            <a:ln w="38100" cap="rnd">
              <a:solidFill>
                <a:srgbClr val="ECD7C1"/>
              </a:solidFill>
              <a:prstDash val="dash"/>
              <a:round/>
            </a:ln>
          </p:spPr>
        </p:sp>
        <p:sp>
          <p:nvSpPr>
            <p:cNvPr id="10" name="TextBox 10"/>
            <p:cNvSpPr txBox="1"/>
            <p:nvPr/>
          </p:nvSpPr>
          <p:spPr>
            <a:xfrm>
              <a:off x="0" y="-28575"/>
              <a:ext cx="4179149" cy="104242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1114863" y="2247901"/>
            <a:ext cx="3914337" cy="7010400"/>
            <a:chOff x="0" y="0"/>
            <a:chExt cx="1265951" cy="605372"/>
          </a:xfrm>
        </p:grpSpPr>
        <p:sp>
          <p:nvSpPr>
            <p:cNvPr id="12" name="Freeform 12"/>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solidFill>
              <a:srgbClr val="AA917E"/>
            </a:solidFill>
            <a:ln w="38100" cap="rnd">
              <a:solidFill>
                <a:srgbClr val="ECD7C1"/>
              </a:solidFill>
              <a:prstDash val="dash"/>
              <a:round/>
            </a:ln>
          </p:spPr>
        </p:sp>
        <p:sp>
          <p:nvSpPr>
            <p:cNvPr id="13" name="TextBox 13"/>
            <p:cNvSpPr txBox="1"/>
            <p:nvPr/>
          </p:nvSpPr>
          <p:spPr>
            <a:xfrm>
              <a:off x="0" y="-28575"/>
              <a:ext cx="1265951" cy="63394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5329668" y="2256437"/>
            <a:ext cx="4822241" cy="7010399"/>
            <a:chOff x="0" y="0"/>
            <a:chExt cx="1265951" cy="605372"/>
          </a:xfrm>
        </p:grpSpPr>
        <p:sp>
          <p:nvSpPr>
            <p:cNvPr id="15" name="Freeform 15"/>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solidFill>
              <a:srgbClr val="AA917E"/>
            </a:solidFill>
            <a:ln w="38100" cap="rnd">
              <a:solidFill>
                <a:srgbClr val="ECD7C1"/>
              </a:solidFill>
              <a:prstDash val="dash"/>
              <a:round/>
            </a:ln>
          </p:spPr>
        </p:sp>
        <p:sp>
          <p:nvSpPr>
            <p:cNvPr id="16" name="TextBox 16"/>
            <p:cNvSpPr txBox="1"/>
            <p:nvPr/>
          </p:nvSpPr>
          <p:spPr>
            <a:xfrm>
              <a:off x="0" y="-28575"/>
              <a:ext cx="1265951" cy="63394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10591800" y="2247901"/>
            <a:ext cx="7315200" cy="7010399"/>
            <a:chOff x="0" y="0"/>
            <a:chExt cx="1265951" cy="605372"/>
          </a:xfrm>
        </p:grpSpPr>
        <p:sp>
          <p:nvSpPr>
            <p:cNvPr id="18" name="Freeform 18"/>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solidFill>
              <a:srgbClr val="AA917E"/>
            </a:solidFill>
            <a:ln w="38100" cap="rnd">
              <a:solidFill>
                <a:srgbClr val="ECD7C1"/>
              </a:solidFill>
              <a:prstDash val="dash"/>
              <a:round/>
            </a:ln>
          </p:spPr>
        </p:sp>
        <p:sp>
          <p:nvSpPr>
            <p:cNvPr id="19" name="TextBox 19"/>
            <p:cNvSpPr txBox="1"/>
            <p:nvPr/>
          </p:nvSpPr>
          <p:spPr>
            <a:xfrm>
              <a:off x="0" y="-28575"/>
              <a:ext cx="1265951" cy="63394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5" name="TextBox 25"/>
          <p:cNvSpPr txBox="1"/>
          <p:nvPr/>
        </p:nvSpPr>
        <p:spPr>
          <a:xfrm>
            <a:off x="1856444" y="632042"/>
            <a:ext cx="14056430" cy="538609"/>
          </a:xfrm>
          <a:prstGeom prst="rect">
            <a:avLst/>
          </a:prstGeom>
        </p:spPr>
        <p:txBody>
          <a:bodyPr lIns="0" tIns="0" rIns="0" bIns="0" rtlCol="0" anchor="t">
            <a:spAutoFit/>
          </a:bodyPr>
          <a:lstStyle/>
          <a:p>
            <a:pPr algn="ctr">
              <a:lnSpc>
                <a:spcPts val="4200"/>
              </a:lnSpc>
            </a:pPr>
            <a:r>
              <a:rPr lang="vi-VN" sz="4800" b="1">
                <a:latin typeface="Times New Roman" panose="02020603050405020304" pitchFamily="18" charset="0"/>
                <a:cs typeface="Times New Roman" panose="02020603050405020304" pitchFamily="18" charset="0"/>
              </a:rPr>
              <a:t>Truyện có những đặc sắc nghệ thuật</a:t>
            </a:r>
            <a:endParaRPr lang="en-US" sz="4800" b="1">
              <a:solidFill>
                <a:srgbClr val="000000"/>
              </a:solidFill>
              <a:latin typeface="Times New Roman" panose="02020603050405020304" pitchFamily="18" charset="0"/>
              <a:ea typeface="More Sugar Thin"/>
              <a:cs typeface="Times New Roman" panose="02020603050405020304" pitchFamily="18" charset="0"/>
              <a:sym typeface="More Sugar Thin"/>
            </a:endParaRPr>
          </a:p>
        </p:txBody>
      </p:sp>
      <p:sp>
        <p:nvSpPr>
          <p:cNvPr id="26" name="Freeform 16"/>
          <p:cNvSpPr/>
          <p:nvPr/>
        </p:nvSpPr>
        <p:spPr>
          <a:xfrm>
            <a:off x="16840200" y="50673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10800000" flipH="1">
            <a:off x="-668423" y="-1143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 name="Rectangle 1"/>
          <p:cNvSpPr/>
          <p:nvPr/>
        </p:nvSpPr>
        <p:spPr>
          <a:xfrm>
            <a:off x="1415331" y="2441493"/>
            <a:ext cx="3341083" cy="6001643"/>
          </a:xfrm>
          <a:prstGeom prst="rect">
            <a:avLst/>
          </a:prstGeom>
        </p:spPr>
        <p:txBody>
          <a:bodyPr wrap="square">
            <a:spAutoFit/>
          </a:bodyPr>
          <a:lstStyle/>
          <a:p>
            <a:pPr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huống truyện</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Truyện xây dựng cốt truyện tâm lí, tình huống thử thách nội tâm nhân vật: Ông Hai nghe tin làng theo Tây, đây là tình huống </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 tâm trạng, phẩm chất nhân vật chân thực. </a:t>
            </a:r>
            <a:endParaRPr lang="en-GB" sz="3200">
              <a:latin typeface="Times New Roman" panose="02020603050405020304" pitchFamily="18" charset="0"/>
              <a:cs typeface="Times New Roman" panose="02020603050405020304" pitchFamily="18" charset="0"/>
            </a:endParaRPr>
          </a:p>
        </p:txBody>
      </p:sp>
      <p:sp>
        <p:nvSpPr>
          <p:cNvPr id="3" name="Rectangle 2"/>
          <p:cNvSpPr/>
          <p:nvPr/>
        </p:nvSpPr>
        <p:spPr>
          <a:xfrm>
            <a:off x="5630737" y="2441493"/>
            <a:ext cx="4148149" cy="6321731"/>
          </a:xfrm>
          <a:prstGeom prst="rect">
            <a:avLst/>
          </a:prstGeom>
        </p:spPr>
        <p:txBody>
          <a:bodyPr wrap="square">
            <a:spAutoFit/>
          </a:bodyPr>
          <a:lstStyle/>
          <a:p>
            <a:pPr algn="just">
              <a:lnSpc>
                <a:spcPct val="115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miêu tả tâm lí nhân vật sâu sắc và tinh tế</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giả miêu tả rất cụ thể, gợi cảm các diễn biến nội tâm qua ý nghĩ, hành vi, ngôn ngữ. Đặc biệt nhà văn đã diễn tả rất đúng, rất ấn tượng về sự ám ảnh, day dứt trong tâm trạng nhân vật.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1004814" y="2441493"/>
            <a:ext cx="6477000" cy="6321731"/>
          </a:xfrm>
          <a:prstGeom prst="rect">
            <a:avLst/>
          </a:prstGeom>
        </p:spPr>
        <p:txBody>
          <a:bodyPr wrap="square">
            <a:spAutoFit/>
          </a:bodyPr>
          <a:lstStyle/>
          <a:p>
            <a:pPr algn="just">
              <a:lnSpc>
                <a:spcPct val="115000"/>
              </a:lnSpc>
              <a:spcAft>
                <a:spcPts val="0"/>
              </a:spcAft>
            </a:pP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 </a:t>
            </a:r>
            <a:r>
              <a:rPr lang="vi-VN"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 </a:t>
            </a: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ông </a:t>
            </a:r>
            <a:r>
              <a:rPr lang="vi-VN"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 ngữ mang đậm chất khẩu ngữ và là lời ăn tiếng nói của người nông dân. Lời trần thuật và lời nhân vật có sự thống nhất về sắc thái, giọng điệu do truyện được trần thuật chủ yếu theo điểm nhìn của ông Hai, dù vẫn dùng cách trần thuật ở ngôi thứ ba. Ngôn ngữ nhân vật ông Hai vừa có nét chung của người nông dân, </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 mang </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 cá tính của nhân </a:t>
            </a:r>
            <a:r>
              <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41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1"/>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800000">
            <a:off x="11223816" y="419841"/>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0800000">
            <a:off x="12344052" y="851051"/>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10800000">
            <a:off x="1518677" y="851051"/>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Freeform 17"/>
          <p:cNvSpPr/>
          <p:nvPr/>
        </p:nvSpPr>
        <p:spPr>
          <a:xfrm rot="-10800000">
            <a:off x="10557163" y="1421214"/>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21" name="Freeform 21"/>
          <p:cNvSpPr/>
          <p:nvPr/>
        </p:nvSpPr>
        <p:spPr>
          <a:xfrm rot="-342970">
            <a:off x="13131151" y="2432767"/>
            <a:ext cx="5374029" cy="5421467"/>
          </a:xfrm>
          <a:custGeom>
            <a:avLst/>
            <a:gdLst/>
            <a:ahLst/>
            <a:cxnLst/>
            <a:rect l="l" t="t" r="r" b="b"/>
            <a:pathLst>
              <a:path w="5374029" h="5421467">
                <a:moveTo>
                  <a:pt x="0" y="0"/>
                </a:moveTo>
                <a:lnTo>
                  <a:pt x="5374029" y="0"/>
                </a:lnTo>
                <a:lnTo>
                  <a:pt x="5374029" y="5421466"/>
                </a:lnTo>
                <a:lnTo>
                  <a:pt x="0" y="5421466"/>
                </a:lnTo>
                <a:lnTo>
                  <a:pt x="0" y="0"/>
                </a:lnTo>
                <a:close/>
              </a:path>
            </a:pathLst>
          </a:custGeom>
          <a:blipFill>
            <a:blip r:embed="rId6"/>
            <a:stretch>
              <a:fillRect/>
            </a:stretch>
          </a:blipFill>
        </p:spPr>
      </p:sp>
      <p:sp>
        <p:nvSpPr>
          <p:cNvPr id="22" name="Freeform 22"/>
          <p:cNvSpPr/>
          <p:nvPr/>
        </p:nvSpPr>
        <p:spPr>
          <a:xfrm>
            <a:off x="16065396" y="3648380"/>
            <a:ext cx="3201198" cy="4631028"/>
          </a:xfrm>
          <a:custGeom>
            <a:avLst/>
            <a:gdLst/>
            <a:ahLst/>
            <a:cxnLst/>
            <a:rect l="l" t="t" r="r" b="b"/>
            <a:pathLst>
              <a:path w="3201198" h="4631028">
                <a:moveTo>
                  <a:pt x="0" y="0"/>
                </a:moveTo>
                <a:lnTo>
                  <a:pt x="3201198" y="0"/>
                </a:lnTo>
                <a:lnTo>
                  <a:pt x="3201198" y="4631028"/>
                </a:lnTo>
                <a:lnTo>
                  <a:pt x="0" y="4631028"/>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23" name="Freeform 23"/>
          <p:cNvSpPr/>
          <p:nvPr/>
        </p:nvSpPr>
        <p:spPr>
          <a:xfrm>
            <a:off x="16955546" y="7146113"/>
            <a:ext cx="2147018" cy="1188911"/>
          </a:xfrm>
          <a:custGeom>
            <a:avLst/>
            <a:gdLst/>
            <a:ahLst/>
            <a:cxnLst/>
            <a:rect l="l" t="t" r="r" b="b"/>
            <a:pathLst>
              <a:path w="2147018" h="1188911">
                <a:moveTo>
                  <a:pt x="0" y="0"/>
                </a:moveTo>
                <a:lnTo>
                  <a:pt x="2147018" y="0"/>
                </a:lnTo>
                <a:lnTo>
                  <a:pt x="2147018" y="1188911"/>
                </a:lnTo>
                <a:lnTo>
                  <a:pt x="0" y="11889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7" name="TextBox 27"/>
          <p:cNvSpPr txBox="1"/>
          <p:nvPr/>
        </p:nvSpPr>
        <p:spPr>
          <a:xfrm>
            <a:off x="1808455" y="1193792"/>
            <a:ext cx="7536478" cy="7478970"/>
          </a:xfrm>
          <a:prstGeom prst="rect">
            <a:avLst/>
          </a:prstGeom>
        </p:spPr>
        <p:txBody>
          <a:bodyPr wrap="square" lIns="0" tIns="0" rIns="0" bIns="0" rtlCol="0" anchor="t">
            <a:spAutoFit/>
          </a:bodyPr>
          <a:lstStyle/>
          <a:p>
            <a:pPr lvl="0" algn="just"/>
            <a:r>
              <a:rPr lang="vi-VN" sz="5400" b="1">
                <a:latin typeface="Times New Roman" panose="02020603050405020304" pitchFamily="18" charset="0"/>
                <a:cs typeface="Times New Roman" panose="02020603050405020304" pitchFamily="18" charset="0"/>
              </a:rPr>
              <a:t>Truyện gợi </a:t>
            </a:r>
            <a:r>
              <a:rPr lang="vi-VN" sz="5400" b="1" smtClean="0">
                <a:latin typeface="Times New Roman" panose="02020603050405020304" pitchFamily="18" charset="0"/>
                <a:cs typeface="Times New Roman" panose="02020603050405020304" pitchFamily="18" charset="0"/>
              </a:rPr>
              <a:t>cảm </a:t>
            </a:r>
            <a:r>
              <a:rPr lang="vi-VN" sz="5400" b="1">
                <a:latin typeface="Times New Roman" panose="02020603050405020304" pitchFamily="18" charset="0"/>
                <a:cs typeface="Times New Roman" panose="02020603050405020304" pitchFamily="18" charset="0"/>
              </a:rPr>
              <a:t>xúc, suy </a:t>
            </a:r>
            <a:r>
              <a:rPr lang="vi-VN" sz="5400" b="1" smtClean="0">
                <a:latin typeface="Times New Roman" panose="02020603050405020304" pitchFamily="18" charset="0"/>
                <a:cs typeface="Times New Roman" panose="02020603050405020304" pitchFamily="18" charset="0"/>
              </a:rPr>
              <a:t>nghĩ</a:t>
            </a:r>
            <a:r>
              <a:rPr lang="vi-VN" sz="5400" smtClean="0">
                <a:latin typeface="Times New Roman" panose="02020603050405020304" pitchFamily="18" charset="0"/>
                <a:cs typeface="Times New Roman" panose="02020603050405020304" pitchFamily="18" charset="0"/>
              </a:rPr>
              <a:t>:</a:t>
            </a:r>
            <a:r>
              <a:rPr lang="vi-VN" sz="5400">
                <a:latin typeface="Times New Roman" panose="02020603050405020304" pitchFamily="18" charset="0"/>
                <a:cs typeface="Times New Roman" panose="02020603050405020304" pitchFamily="18" charset="0"/>
              </a:rPr>
              <a:t> </a:t>
            </a:r>
            <a:r>
              <a:rPr lang="vi-VN" sz="5400" smtClean="0">
                <a:latin typeface="Times New Roman" panose="02020603050405020304" pitchFamily="18" charset="0"/>
                <a:cs typeface="Times New Roman" panose="02020603050405020304" pitchFamily="18" charset="0"/>
              </a:rPr>
              <a:t>Vẻ </a:t>
            </a:r>
            <a:r>
              <a:rPr lang="vi-VN" sz="5400">
                <a:latin typeface="Times New Roman" panose="02020603050405020304" pitchFamily="18" charset="0"/>
                <a:cs typeface="Times New Roman" panose="02020603050405020304" pitchFamily="18" charset="0"/>
              </a:rPr>
              <a:t>đẹp tâm hồn của ông Hai làng Chợ Dầu tiêu biểu cho những người nông dân Việt Nam tuy trình độ văn hoá thấp nhưng đã có ý thức giác ngộ cao, tha thiết yêu quê hương, Tổ quốc. </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8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Rectangle 19"/>
          <p:cNvSpPr/>
          <p:nvPr/>
        </p:nvSpPr>
        <p:spPr>
          <a:xfrm>
            <a:off x="10290382" y="3603340"/>
            <a:ext cx="6580648" cy="18620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11500" b="1">
                <a:latin typeface="Times New Roman" panose="02020603050405020304" pitchFamily="18" charset="0"/>
                <a:ea typeface="Times New Roman" panose="02020603050405020304" pitchFamily="18" charset="0"/>
              </a:rPr>
              <a:t>Lập dàn ý</a:t>
            </a:r>
            <a:endParaRPr lang="en-GB" sz="11500"/>
          </a:p>
        </p:txBody>
      </p:sp>
    </p:spTree>
    <p:extLst>
      <p:ext uri="{BB962C8B-B14F-4D97-AF65-F5344CB8AC3E}">
        <p14:creationId xmlns:p14="http://schemas.microsoft.com/office/powerpoint/2010/main" val="9963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Rectangle 19"/>
          <p:cNvSpPr/>
          <p:nvPr/>
        </p:nvSpPr>
        <p:spPr>
          <a:xfrm>
            <a:off x="10378124" y="3485736"/>
            <a:ext cx="6308137" cy="3207032"/>
          </a:xfrm>
          <a:prstGeom prst="rect">
            <a:avLst/>
          </a:prstGeom>
        </p:spPr>
        <p:txBody>
          <a:bodyPr wrap="none">
            <a:spAutoFit/>
          </a:bodyPr>
          <a:lstStyle/>
          <a:p>
            <a:pPr algn="ctr">
              <a:lnSpc>
                <a:spcPct val="115000"/>
              </a:lnSpc>
              <a:spcAft>
                <a:spcPts val="0"/>
              </a:spcAft>
            </a:pPr>
            <a:r>
              <a:rPr lang="vi-VN" sz="8800" b="1">
                <a:latin typeface="iCiel La Chic Pro Shaded" panose="02000506090000020004" pitchFamily="50" charset="-93"/>
                <a:ea typeface="Calibri" panose="020F0502020204030204" pitchFamily="34" charset="0"/>
                <a:cs typeface="Times New Roman" panose="02020603050405020304" pitchFamily="18" charset="0"/>
              </a:rPr>
              <a:t>HOẠT ĐỘNG  </a:t>
            </a:r>
            <a:r>
              <a:rPr lang="vi-VN" sz="8800" b="1" smtClean="0">
                <a:latin typeface="iCiel La Chic Pro Shaded" panose="02000506090000020004" pitchFamily="50" charset="-93"/>
                <a:ea typeface="Calibri" panose="020F0502020204030204" pitchFamily="34" charset="0"/>
                <a:cs typeface="Times New Roman" panose="02020603050405020304" pitchFamily="18" charset="0"/>
              </a:rPr>
              <a:t>1</a:t>
            </a:r>
          </a:p>
          <a:p>
            <a:pPr algn="ctr">
              <a:lnSpc>
                <a:spcPct val="115000"/>
              </a:lnSpc>
              <a:spcAft>
                <a:spcPts val="0"/>
              </a:spcAft>
            </a:pPr>
            <a:r>
              <a:rPr lang="vi-VN" sz="8800" b="1" smtClean="0">
                <a:latin typeface="iCiel La Chic Pro Shaded" panose="02000506090000020004" pitchFamily="50" charset="-93"/>
                <a:ea typeface="Calibri" panose="020F0502020204030204" pitchFamily="34" charset="0"/>
                <a:cs typeface="Times New Roman" panose="02020603050405020304" pitchFamily="18" charset="0"/>
              </a:rPr>
              <a:t> </a:t>
            </a:r>
            <a:r>
              <a:rPr lang="pt-BR" sz="8800" b="1">
                <a:latin typeface="iCiel La Chic Pro Shaded" panose="02000506090000020004" pitchFamily="50" charset="-93"/>
                <a:ea typeface="Calibri" panose="020F0502020204030204" pitchFamily="34" charset="0"/>
                <a:cs typeface="Times New Roman" panose="02020603050405020304" pitchFamily="18" charset="0"/>
              </a:rPr>
              <a:t>KHỞI ĐỘNG</a:t>
            </a:r>
            <a:endParaRPr lang="en-GB" sz="7200">
              <a:latin typeface="iCiel La Chic Pro Shaded" panose="02000506090000020004" pitchFamily="50" charset="-93"/>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0140" y="3485736"/>
            <a:ext cx="6124104" cy="2831094"/>
          </a:xfrm>
          <a:prstGeom prst="rect">
            <a:avLst/>
          </a:prstGeom>
        </p:spPr>
      </p:pic>
    </p:spTree>
    <p:extLst>
      <p:ext uri="{BB962C8B-B14F-4D97-AF65-F5344CB8AC3E}">
        <p14:creationId xmlns:p14="http://schemas.microsoft.com/office/powerpoint/2010/main" val="334110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24300" y="-3924300"/>
            <a:ext cx="10287000" cy="181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8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3448" y="933449"/>
            <a:ext cx="99441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994174" y="-122715"/>
            <a:ext cx="9921239" cy="1021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45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76703" y="-3657601"/>
            <a:ext cx="10210800" cy="1790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40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3770191037"/>
              </p:ext>
            </p:extLst>
          </p:nvPr>
        </p:nvGraphicFramePr>
        <p:xfrm>
          <a:off x="1295400" y="2180618"/>
          <a:ext cx="15849600" cy="6400800"/>
        </p:xfrm>
        <a:graphic>
          <a:graphicData uri="http://schemas.openxmlformats.org/drawingml/2006/table">
            <a:tbl>
              <a:tblPr firstRow="1" firstCol="1" bandRow="1">
                <a:tableStyleId>{5C22544A-7EE6-4342-B048-85BDC9FD1C3A}</a:tableStyleId>
              </a:tblPr>
              <a:tblGrid>
                <a:gridCol w="2667000"/>
                <a:gridCol w="13182600"/>
              </a:tblGrid>
              <a:tr h="432063">
                <a:tc>
                  <a:txBody>
                    <a:bodyPr/>
                    <a:lstStyle/>
                    <a:p>
                      <a:pPr marL="30480" marR="30480" algn="ctr">
                        <a:lnSpc>
                          <a:spcPct val="100000"/>
                        </a:lnSpc>
                        <a:spcAft>
                          <a:spcPts val="1200"/>
                        </a:spcAft>
                      </a:pPr>
                      <a:r>
                        <a:rPr lang="en-US" sz="6000">
                          <a:solidFill>
                            <a:schemeClr val="tx1"/>
                          </a:solidFill>
                          <a:effectLst/>
                          <a:latin typeface="Times New Roman" panose="02020603050405020304" pitchFamily="18" charset="0"/>
                          <a:cs typeface="Times New Roman" panose="02020603050405020304" pitchFamily="18" charset="0"/>
                        </a:rPr>
                        <a:t>Mở </a:t>
                      </a:r>
                      <a:endParaRPr lang="vi-VN" sz="6000" smtClean="0">
                        <a:solidFill>
                          <a:schemeClr val="tx1"/>
                        </a:solidFill>
                        <a:effectLst/>
                        <a:latin typeface="Times New Roman" panose="02020603050405020304" pitchFamily="18" charset="0"/>
                        <a:cs typeface="Times New Roman" panose="02020603050405020304" pitchFamily="18" charset="0"/>
                      </a:endParaRPr>
                    </a:p>
                    <a:p>
                      <a:pPr marL="30480" marR="30480" algn="ctr">
                        <a:lnSpc>
                          <a:spcPct val="100000"/>
                        </a:lnSpc>
                        <a:spcAft>
                          <a:spcPts val="1200"/>
                        </a:spcAft>
                      </a:pPr>
                      <a:r>
                        <a:rPr lang="en-US" sz="6000" smtClean="0">
                          <a:solidFill>
                            <a:schemeClr val="tx1"/>
                          </a:solidFill>
                          <a:effectLst/>
                          <a:latin typeface="Times New Roman" panose="02020603050405020304" pitchFamily="18" charset="0"/>
                          <a:cs typeface="Times New Roman" panose="02020603050405020304" pitchFamily="18" charset="0"/>
                        </a:rPr>
                        <a:t>bài</a:t>
                      </a:r>
                      <a:endParaRPr lang="en-GB" sz="6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just">
                        <a:lnSpc>
                          <a:spcPct val="100000"/>
                        </a:lnSpc>
                        <a:spcAft>
                          <a:spcPts val="0"/>
                        </a:spcAft>
                      </a:pPr>
                      <a:r>
                        <a:rPr lang="en-US" sz="6000" b="0">
                          <a:solidFill>
                            <a:schemeClr val="tx1"/>
                          </a:solidFill>
                          <a:effectLst/>
                          <a:latin typeface="Times New Roman" panose="02020603050405020304" pitchFamily="18" charset="0"/>
                          <a:cs typeface="Times New Roman" panose="02020603050405020304" pitchFamily="18" charset="0"/>
                        </a:rPr>
                        <a:t>- Kim Lân là nhà văn chuyên viết truyện ngắn của nền văn học hiện đại Việt Nam với sở trường viết về những sinh hoạt làng quê, cảnh ngộ của người nông dân.</a:t>
                      </a:r>
                      <a:endParaRPr lang="en-GB" sz="6000" b="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6000" b="0">
                          <a:solidFill>
                            <a:schemeClr val="tx1"/>
                          </a:solidFill>
                          <a:effectLst/>
                          <a:latin typeface="Times New Roman" panose="02020603050405020304" pitchFamily="18" charset="0"/>
                          <a:cs typeface="Times New Roman" panose="02020603050405020304" pitchFamily="18" charset="0"/>
                        </a:rPr>
                        <a:t>- Truyện ngắn “Làng” khai thác đề tài tình yêu làng, lòng yêu nước của người nông dân kháng chiến.</a:t>
                      </a:r>
                      <a:endParaRPr lang="en-GB" sz="60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r>
            </a:tbl>
          </a:graphicData>
        </a:graphic>
      </p:graphicFrame>
    </p:spTree>
    <p:extLst>
      <p:ext uri="{BB962C8B-B14F-4D97-AF65-F5344CB8AC3E}">
        <p14:creationId xmlns:p14="http://schemas.microsoft.com/office/powerpoint/2010/main" val="14829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3437168501"/>
              </p:ext>
            </p:extLst>
          </p:nvPr>
        </p:nvGraphicFramePr>
        <p:xfrm>
          <a:off x="1143183" y="952500"/>
          <a:ext cx="15849600" cy="8382000"/>
        </p:xfrm>
        <a:graphic>
          <a:graphicData uri="http://schemas.openxmlformats.org/drawingml/2006/table">
            <a:tbl>
              <a:tblPr firstRow="1" firstCol="1" bandRow="1">
                <a:tableStyleId>{5C22544A-7EE6-4342-B048-85BDC9FD1C3A}</a:tableStyleId>
              </a:tblPr>
              <a:tblGrid>
                <a:gridCol w="1783685"/>
                <a:gridCol w="14065915"/>
              </a:tblGrid>
              <a:tr h="3661837">
                <a:tc>
                  <a:txBody>
                    <a:bodyPr/>
                    <a:lstStyle/>
                    <a:p>
                      <a:pPr marL="30480" marR="30480" algn="ctr">
                        <a:lnSpc>
                          <a:spcPct val="100000"/>
                        </a:lnSpc>
                        <a:spcAft>
                          <a:spcPts val="1200"/>
                        </a:spcAft>
                      </a:pPr>
                      <a:r>
                        <a:rPr lang="en-US" sz="3600">
                          <a:solidFill>
                            <a:schemeClr val="tx1"/>
                          </a:solidFill>
                          <a:effectLst/>
                          <a:latin typeface="Times New Roman" panose="02020603050405020304" pitchFamily="18" charset="0"/>
                          <a:cs typeface="Times New Roman" panose="02020603050405020304" pitchFamily="18" charset="0"/>
                        </a:rPr>
                        <a:t>Thân bài</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noFill/>
                  </a:tcPr>
                </a:tc>
                <a:tc>
                  <a:txBody>
                    <a:bodyPr/>
                    <a:lstStyle/>
                    <a:p>
                      <a:pPr marL="30480" marR="30480" algn="ctr">
                        <a:lnSpc>
                          <a:spcPct val="100000"/>
                        </a:lnSpc>
                        <a:spcAft>
                          <a:spcPts val="1200"/>
                        </a:spcAft>
                      </a:pPr>
                      <a:r>
                        <a:rPr lang="en-US" sz="3600">
                          <a:solidFill>
                            <a:schemeClr val="tx1"/>
                          </a:solidFill>
                          <a:effectLst/>
                          <a:latin typeface="Times New Roman" panose="02020603050405020304" pitchFamily="18" charset="0"/>
                          <a:cs typeface="Times New Roman" panose="02020603050405020304" pitchFamily="18" charset="0"/>
                        </a:rPr>
                        <a:t>Luận điểm 1: Phân tích nội dung chủ đề </a:t>
                      </a:r>
                      <a:r>
                        <a:rPr lang="en-US" sz="3600" smtClean="0">
                          <a:solidFill>
                            <a:schemeClr val="tx1"/>
                          </a:solidFill>
                          <a:effectLst/>
                          <a:latin typeface="Times New Roman" panose="02020603050405020304" pitchFamily="18" charset="0"/>
                          <a:cs typeface="Times New Roman" panose="02020603050405020304" pitchFamily="18" charset="0"/>
                        </a:rPr>
                        <a:t>truyện</a:t>
                      </a:r>
                      <a:endParaRPr lang="en-GB" sz="3600">
                        <a:solidFill>
                          <a:schemeClr val="tx1"/>
                        </a:solidFill>
                        <a:effectLst/>
                        <a:latin typeface="Times New Roman" panose="02020603050405020304" pitchFamily="18" charset="0"/>
                        <a:cs typeface="Times New Roman" panose="02020603050405020304" pitchFamily="18" charset="0"/>
                      </a:endParaRPr>
                    </a:p>
                    <a:p>
                      <a:pPr marR="107950" algn="just">
                        <a:lnSpc>
                          <a:spcPct val="10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Chủ đề: </a:t>
                      </a:r>
                      <a:r>
                        <a:rPr lang="en-US" sz="3600" b="0">
                          <a:solidFill>
                            <a:schemeClr val="tx1"/>
                          </a:solidFill>
                          <a:effectLst/>
                          <a:latin typeface="Times New Roman" panose="02020603050405020304" pitchFamily="18" charset="0"/>
                          <a:cs typeface="Times New Roman" panose="02020603050405020304" pitchFamily="18" charset="0"/>
                        </a:rPr>
                        <a:t>Truyện ca ngợi tình yêu làng, yêu nước và tinh thần kháng chiến của người nông dân.</a:t>
                      </a:r>
                      <a:endParaRPr lang="en-GB" sz="3600" b="0">
                        <a:solidFill>
                          <a:schemeClr val="tx1"/>
                        </a:solidFill>
                        <a:effectLst/>
                        <a:latin typeface="Times New Roman" panose="02020603050405020304" pitchFamily="18" charset="0"/>
                        <a:cs typeface="Times New Roman" panose="02020603050405020304" pitchFamily="18" charset="0"/>
                      </a:endParaRPr>
                    </a:p>
                    <a:p>
                      <a:pPr marL="30480" marR="107950" algn="just">
                        <a:lnSpc>
                          <a:spcPct val="100000"/>
                        </a:lnSpc>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Thể hiện qua nhân vật ông Hai khi nghe tin đồn làng theo Tây (sững sờ, đau đớn, ám ảnh như biến thành con người khác, dù không còn chỗ để đi nhưng vẫn nhất định không về làng vì “Làng thì yêu thật nhưng làng theo Tây mất rồi thì phải thù”;…) và nghe tin cải chính (vui sướng đi khoe khắp mọi người, hả hê khoe cả tin nhà mình bị Tây đốt nhẵn,...).</a:t>
                      </a:r>
                      <a:endParaRPr lang="en-GB" sz="3600" b="0">
                        <a:solidFill>
                          <a:schemeClr val="tx1"/>
                        </a:solidFill>
                        <a:effectLst/>
                        <a:latin typeface="Times New Roman" panose="02020603050405020304" pitchFamily="18" charset="0"/>
                        <a:cs typeface="Times New Roman" panose="02020603050405020304" pitchFamily="18" charset="0"/>
                      </a:endParaRPr>
                    </a:p>
                    <a:p>
                      <a:pPr marL="30480" marR="107950" algn="just">
                        <a:lnSpc>
                          <a:spcPct val="100000"/>
                        </a:lnSpc>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Thể hiện qua các nhân vật khác: như bà Hai cũng đau lòng trước tin đồn dữ về làng; như mụ chủ nhà dù nhiều chuyện nhưng khi nghe tin làng chợ Dầu của ông Hai không theo Tây thì vui ra mặt,…</a:t>
                      </a:r>
                      <a:endParaRPr lang="en-GB" sz="3600" b="0">
                        <a:solidFill>
                          <a:schemeClr val="tx1"/>
                        </a:solidFill>
                        <a:effectLst/>
                        <a:latin typeface="Times New Roman" panose="02020603050405020304" pitchFamily="18" charset="0"/>
                        <a:cs typeface="Times New Roman" panose="02020603050405020304" pitchFamily="18" charset="0"/>
                      </a:endParaRPr>
                    </a:p>
                    <a:p>
                      <a:pPr marL="30480" marR="30480" algn="just">
                        <a:lnSpc>
                          <a:spcPct val="100000"/>
                        </a:lnSpc>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Nhận xét về chủ đề của truyện: truyện ca ngợi những người nông dân Việt Nam cần cù, chất phác nhưng luôn cháy bỏng tình yêu quê hương, yêu đất nước. Họ đã góp phần làm nên thắng lợi của cách mạng và là nhân tố trong sự nghiệp xây dựng đất nước</a:t>
                      </a:r>
                      <a:r>
                        <a:rPr lang="en-US" sz="3600" b="0" smtClean="0">
                          <a:solidFill>
                            <a:schemeClr val="tx1"/>
                          </a:solidFill>
                          <a:effectLst/>
                          <a:latin typeface="Times New Roman" panose="02020603050405020304" pitchFamily="18" charset="0"/>
                          <a:cs typeface="Times New Roman" panose="02020603050405020304" pitchFamily="18" charset="0"/>
                        </a:rPr>
                        <a:t>.</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0" marR="0" marT="0" marB="0">
                    <a:noFill/>
                  </a:tcPr>
                </a:tc>
              </a:tr>
            </a:tbl>
          </a:graphicData>
        </a:graphic>
      </p:graphicFrame>
    </p:spTree>
    <p:extLst>
      <p:ext uri="{BB962C8B-B14F-4D97-AF65-F5344CB8AC3E}">
        <p14:creationId xmlns:p14="http://schemas.microsoft.com/office/powerpoint/2010/main" val="37230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605225100"/>
              </p:ext>
            </p:extLst>
          </p:nvPr>
        </p:nvGraphicFramePr>
        <p:xfrm>
          <a:off x="228600" y="510540"/>
          <a:ext cx="17221200" cy="8778240"/>
        </p:xfrm>
        <a:graphic>
          <a:graphicData uri="http://schemas.openxmlformats.org/drawingml/2006/table">
            <a:tbl>
              <a:tblPr firstRow="1" firstCol="1" bandRow="1">
                <a:tableStyleId>{5C22544A-7EE6-4342-B048-85BDC9FD1C3A}</a:tableStyleId>
              </a:tblPr>
              <a:tblGrid>
                <a:gridCol w="1938042"/>
                <a:gridCol w="15283158"/>
              </a:tblGrid>
              <a:tr h="3661837">
                <a:tc>
                  <a:txBody>
                    <a:bodyPr/>
                    <a:lstStyle/>
                    <a:p>
                      <a:pPr marL="30480" marR="30480" algn="ctr">
                        <a:lnSpc>
                          <a:spcPct val="100000"/>
                        </a:lnSpc>
                        <a:spcAft>
                          <a:spcPts val="1200"/>
                        </a:spcAft>
                      </a:pPr>
                      <a:r>
                        <a:rPr lang="en-US" sz="3200">
                          <a:solidFill>
                            <a:schemeClr val="tx1"/>
                          </a:solidFill>
                          <a:effectLst/>
                          <a:latin typeface="Times New Roman" panose="02020603050405020304" pitchFamily="18" charset="0"/>
                          <a:cs typeface="Times New Roman" panose="02020603050405020304" pitchFamily="18" charset="0"/>
                        </a:rPr>
                        <a:t>Thân </a:t>
                      </a:r>
                      <a:endParaRPr lang="vi-VN" sz="3200" smtClean="0">
                        <a:solidFill>
                          <a:schemeClr val="tx1"/>
                        </a:solidFill>
                        <a:effectLst/>
                        <a:latin typeface="Times New Roman" panose="02020603050405020304" pitchFamily="18" charset="0"/>
                        <a:cs typeface="Times New Roman" panose="02020603050405020304" pitchFamily="18" charset="0"/>
                      </a:endParaRPr>
                    </a:p>
                    <a:p>
                      <a:pPr marL="30480" marR="30480" algn="ctr">
                        <a:lnSpc>
                          <a:spcPct val="100000"/>
                        </a:lnSpc>
                        <a:spcAft>
                          <a:spcPts val="1200"/>
                        </a:spcAft>
                      </a:pPr>
                      <a:r>
                        <a:rPr lang="en-US" sz="3200" smtClean="0">
                          <a:solidFill>
                            <a:schemeClr val="tx1"/>
                          </a:solidFill>
                          <a:effectLst/>
                          <a:latin typeface="Times New Roman" panose="02020603050405020304" pitchFamily="18" charset="0"/>
                          <a:cs typeface="Times New Roman" panose="02020603050405020304" pitchFamily="18" charset="0"/>
                        </a:rPr>
                        <a:t>bài</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noFill/>
                  </a:tcPr>
                </a:tc>
                <a:tc>
                  <a:txBody>
                    <a:bodyPr/>
                    <a:lstStyle/>
                    <a:p>
                      <a:pPr marL="30480" marR="30480" algn="just">
                        <a:lnSpc>
                          <a:spcPct val="100000"/>
                        </a:lnSpc>
                        <a:spcAft>
                          <a:spcPts val="0"/>
                        </a:spcAft>
                      </a:pPr>
                      <a:r>
                        <a:rPr lang="en-US" sz="3200" smtClean="0">
                          <a:solidFill>
                            <a:schemeClr val="tx1"/>
                          </a:solidFill>
                          <a:effectLst/>
                          <a:latin typeface="Times New Roman" panose="02020603050405020304" pitchFamily="18" charset="0"/>
                          <a:cs typeface="Times New Roman" panose="02020603050405020304" pitchFamily="18" charset="0"/>
                        </a:rPr>
                        <a:t>Luận </a:t>
                      </a:r>
                      <a:r>
                        <a:rPr lang="en-US" sz="3200">
                          <a:solidFill>
                            <a:schemeClr val="tx1"/>
                          </a:solidFill>
                          <a:effectLst/>
                          <a:latin typeface="Times New Roman" panose="02020603050405020304" pitchFamily="18" charset="0"/>
                          <a:cs typeface="Times New Roman" panose="02020603050405020304" pitchFamily="18" charset="0"/>
                        </a:rPr>
                        <a:t>điểm 2: Phân tích, đánh giá các đặc sắc nghệ thuật để làm rõ chủ đề của truyện và hiệu quả thẩm mĩ của đặc sắc đó:</a:t>
                      </a:r>
                      <a:endParaRPr lang="en-GB" sz="3200">
                        <a:solidFill>
                          <a:schemeClr val="tx1"/>
                        </a:solidFill>
                        <a:effectLst/>
                        <a:latin typeface="Times New Roman" panose="02020603050405020304" pitchFamily="18" charset="0"/>
                        <a:cs typeface="Times New Roman" panose="02020603050405020304" pitchFamily="18" charset="0"/>
                      </a:endParaRPr>
                    </a:p>
                    <a:p>
                      <a:pPr marL="30480" marR="30480" algn="just">
                        <a:lnSpc>
                          <a:spcPct val="100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a:t>
                      </a:r>
                      <a:r>
                        <a:rPr lang="en-US" sz="3200" b="1">
                          <a:solidFill>
                            <a:schemeClr val="tx1"/>
                          </a:solidFill>
                          <a:effectLst/>
                          <a:latin typeface="Times New Roman" panose="02020603050405020304" pitchFamily="18" charset="0"/>
                          <a:cs typeface="Times New Roman" panose="02020603050405020304" pitchFamily="18" charset="0"/>
                        </a:rPr>
                        <a:t>Đặc sắc về nhan đề</a:t>
                      </a:r>
                      <a:r>
                        <a:rPr lang="en-US" sz="3200" b="0">
                          <a:solidFill>
                            <a:schemeClr val="tx1"/>
                          </a:solidFill>
                          <a:effectLst/>
                          <a:latin typeface="Times New Roman" panose="02020603050405020304" pitchFamily="18" charset="0"/>
                          <a:cs typeface="Times New Roman" panose="02020603050405020304" pitchFamily="18" charset="0"/>
                        </a:rPr>
                        <a:t>: mang tính khái quát, thể hiện tư tưởng chủ đề của truyện.</a:t>
                      </a:r>
                      <a:endParaRPr lang="en-GB" sz="3200" b="0">
                        <a:solidFill>
                          <a:schemeClr val="tx1"/>
                        </a:solidFill>
                        <a:effectLst/>
                        <a:latin typeface="Times New Roman" panose="02020603050405020304" pitchFamily="18" charset="0"/>
                        <a:cs typeface="Times New Roman" panose="02020603050405020304" pitchFamily="18" charset="0"/>
                      </a:endParaRPr>
                    </a:p>
                    <a:p>
                      <a:pPr marL="30480" marR="30480" algn="just">
                        <a:lnSpc>
                          <a:spcPct val="100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a:t>
                      </a:r>
                      <a:r>
                        <a:rPr lang="en-US" sz="3200" b="1">
                          <a:solidFill>
                            <a:schemeClr val="tx1"/>
                          </a:solidFill>
                          <a:effectLst/>
                          <a:latin typeface="Times New Roman" panose="02020603050405020304" pitchFamily="18" charset="0"/>
                          <a:cs typeface="Times New Roman" panose="02020603050405020304" pitchFamily="18" charset="0"/>
                        </a:rPr>
                        <a:t>Tình huống truyện</a:t>
                      </a:r>
                      <a:r>
                        <a:rPr lang="en-US" sz="3200" b="0">
                          <a:solidFill>
                            <a:schemeClr val="tx1"/>
                          </a:solidFill>
                          <a:effectLst/>
                          <a:latin typeface="Times New Roman" panose="02020603050405020304" pitchFamily="18" charset="0"/>
                          <a:cs typeface="Times New Roman" panose="02020603050405020304" pitchFamily="18" charset="0"/>
                        </a:rPr>
                        <a:t>: cốt truyện tâm lí, tình huống thử thách nội tâm nhân vật: Ông Hai nghe tin làng theo Tây, đây là tình huống đặc sắc, tạo điều kiện để thể hiện tâm trạng, phẩm chất nhân vật chân thực. Tác giả đã đặt nhân vật vào tình huống gay cấn để làm bộc lộ sâu sắc tình yêu làng, yêu nước của ông.</a:t>
                      </a:r>
                      <a:endParaRPr lang="en-GB" sz="3200" b="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a:t>
                      </a:r>
                      <a:r>
                        <a:rPr lang="en-US" sz="3200" b="1">
                          <a:solidFill>
                            <a:schemeClr val="tx1"/>
                          </a:solidFill>
                          <a:effectLst/>
                          <a:latin typeface="Times New Roman" panose="02020603050405020304" pitchFamily="18" charset="0"/>
                          <a:cs typeface="Times New Roman" panose="02020603050405020304" pitchFamily="18" charset="0"/>
                        </a:rPr>
                        <a:t>Đặc sắc về nhân vật và nghệ thuật xây dựng nhân vật</a:t>
                      </a:r>
                      <a:r>
                        <a:rPr lang="en-US" sz="3200" b="0">
                          <a:solidFill>
                            <a:schemeClr val="tx1"/>
                          </a:solidFill>
                          <a:effectLst/>
                          <a:latin typeface="Times New Roman" panose="02020603050405020304" pitchFamily="18" charset="0"/>
                          <a:cs typeface="Times New Roman" panose="02020603050405020304" pitchFamily="18" charset="0"/>
                        </a:rPr>
                        <a:t>: Nghệ thuật miêu tả tâm lí nhân vật sâu sắc và tinh tế. Tác giả miêu tả rất cụ thể, gợi cảm các diễn biến nội tâm qua ý nghĩ, hành vi, ngôn ngữ. Đặc biệt nhà văn đã diễn tả rất đúng, rất ấn tượng về sự ám ảnh, day dứt trong tâm trạng nhân vật. Điều đó chứng tỏ Kim Lân am hiểu sâu sắc con người và thế giới tinh thần của họ, đặc biệt là người nông dân.</a:t>
                      </a:r>
                      <a:endParaRPr lang="en-GB" sz="3200" b="0">
                        <a:solidFill>
                          <a:schemeClr val="tx1"/>
                        </a:solidFill>
                        <a:effectLst/>
                        <a:latin typeface="Times New Roman" panose="02020603050405020304" pitchFamily="18" charset="0"/>
                        <a:cs typeface="Times New Roman" panose="02020603050405020304" pitchFamily="18" charset="0"/>
                      </a:endParaRPr>
                    </a:p>
                    <a:p>
                      <a:pPr marL="30480" marR="30480" algn="just">
                        <a:lnSpc>
                          <a:spcPct val="100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a:t>
                      </a:r>
                      <a:r>
                        <a:rPr lang="en-US" sz="3200" b="1">
                          <a:solidFill>
                            <a:schemeClr val="tx1"/>
                          </a:solidFill>
                          <a:effectLst/>
                          <a:latin typeface="Times New Roman" panose="02020603050405020304" pitchFamily="18" charset="0"/>
                          <a:cs typeface="Times New Roman" panose="02020603050405020304" pitchFamily="18" charset="0"/>
                        </a:rPr>
                        <a:t>Một số đặc sắc nghệ thuật khác trong truyện</a:t>
                      </a:r>
                      <a:r>
                        <a:rPr lang="en-US" sz="3200" b="0">
                          <a:solidFill>
                            <a:schemeClr val="tx1"/>
                          </a:solidFill>
                          <a:effectLst/>
                          <a:latin typeface="Times New Roman" panose="02020603050405020304" pitchFamily="18" charset="0"/>
                          <a:cs typeface="Times New Roman" panose="02020603050405020304" pitchFamily="18" charset="0"/>
                        </a:rPr>
                        <a:t>: ngôi kể, điểm nhìn, ngôn ngữ,…</a:t>
                      </a:r>
                      <a:endParaRPr lang="en-GB" sz="3200" b="0">
                        <a:solidFill>
                          <a:schemeClr val="tx1"/>
                        </a:solidFill>
                        <a:effectLst/>
                        <a:latin typeface="Times New Roman" panose="02020603050405020304" pitchFamily="18" charset="0"/>
                        <a:cs typeface="Times New Roman" panose="02020603050405020304" pitchFamily="18" charset="0"/>
                      </a:endParaRPr>
                    </a:p>
                    <a:p>
                      <a:pPr marL="30480" marR="30480" algn="just">
                        <a:lnSpc>
                          <a:spcPct val="100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Ngôn </a:t>
                      </a:r>
                      <a:r>
                        <a:rPr lang="en-US" sz="3200" b="0" smtClean="0">
                          <a:solidFill>
                            <a:schemeClr val="tx1"/>
                          </a:solidFill>
                          <a:effectLst/>
                          <a:latin typeface="Times New Roman" panose="02020603050405020304" pitchFamily="18" charset="0"/>
                          <a:cs typeface="Times New Roman" panose="02020603050405020304" pitchFamily="18" charset="0"/>
                        </a:rPr>
                        <a:t>ngữ </a:t>
                      </a:r>
                      <a:r>
                        <a:rPr lang="en-US" sz="3200" b="0">
                          <a:solidFill>
                            <a:schemeClr val="tx1"/>
                          </a:solidFill>
                          <a:effectLst/>
                          <a:latin typeface="Times New Roman" panose="02020603050405020304" pitchFamily="18" charset="0"/>
                          <a:cs typeface="Times New Roman" panose="02020603050405020304" pitchFamily="18" charset="0"/>
                        </a:rPr>
                        <a:t>nhân vật ông Hai. Ngôn ngữ mang đậm chất khẩu ngữ và là lời ăn tiếng nói của người nông dân. Lời trần thuật và lời nhân vật có sự thống nhất về sắc thái, giọng điệu do truyện được trần thuật chủ yếu theo điểm nhìn của ông Hai, dù vẫn dùng cách trần thuật ở ngôi thứ ba. Ngôn ngữ nhân vật ông Hai vừa có nét chung của người nông dân, </a:t>
                      </a:r>
                      <a:r>
                        <a:rPr lang="en-US" sz="3200" b="0" smtClean="0">
                          <a:solidFill>
                            <a:schemeClr val="tx1"/>
                          </a:solidFill>
                          <a:effectLst/>
                          <a:latin typeface="Times New Roman" panose="02020603050405020304" pitchFamily="18" charset="0"/>
                          <a:cs typeface="Times New Roman" panose="02020603050405020304" pitchFamily="18" charset="0"/>
                        </a:rPr>
                        <a:t>lại </a:t>
                      </a:r>
                      <a:r>
                        <a:rPr lang="en-US" sz="3200" b="0">
                          <a:solidFill>
                            <a:schemeClr val="tx1"/>
                          </a:solidFill>
                          <a:effectLst/>
                          <a:latin typeface="Times New Roman" panose="02020603050405020304" pitchFamily="18" charset="0"/>
                          <a:cs typeface="Times New Roman" panose="02020603050405020304" pitchFamily="18" charset="0"/>
                        </a:rPr>
                        <a:t>mang đậm cá tính của nhân vật, rất sinh động.</a:t>
                      </a:r>
                      <a:endParaRPr lang="en-GB" sz="3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r>
            </a:tbl>
          </a:graphicData>
        </a:graphic>
      </p:graphicFrame>
    </p:spTree>
    <p:extLst>
      <p:ext uri="{BB962C8B-B14F-4D97-AF65-F5344CB8AC3E}">
        <p14:creationId xmlns:p14="http://schemas.microsoft.com/office/powerpoint/2010/main" val="24559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963819882"/>
              </p:ext>
            </p:extLst>
          </p:nvPr>
        </p:nvGraphicFramePr>
        <p:xfrm>
          <a:off x="2438400" y="2263140"/>
          <a:ext cx="13712508" cy="5760720"/>
        </p:xfrm>
        <a:graphic>
          <a:graphicData uri="http://schemas.openxmlformats.org/drawingml/2006/table">
            <a:tbl>
              <a:tblPr firstRow="1" firstCol="1" bandRow="1"/>
              <a:tblGrid>
                <a:gridCol w="2206308"/>
                <a:gridCol w="11506200"/>
              </a:tblGrid>
              <a:tr h="0">
                <a:tc>
                  <a:txBody>
                    <a:bodyPr/>
                    <a:lstStyle/>
                    <a:p>
                      <a:pPr marL="30480" marR="30480" algn="ctr">
                        <a:lnSpc>
                          <a:spcPct val="100000"/>
                        </a:lnSpc>
                        <a:spcAft>
                          <a:spcPts val="1200"/>
                        </a:spcAft>
                      </a:pPr>
                      <a:r>
                        <a:rPr lang="en-US" sz="5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a:t>
                      </a:r>
                      <a:endParaRPr lang="vi-VN" sz="5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ctr">
                        <a:lnSpc>
                          <a:spcPct val="100000"/>
                        </a:lnSpc>
                        <a:spcAft>
                          <a:spcPts val="1200"/>
                        </a:spcAft>
                      </a:pPr>
                      <a:r>
                        <a:rPr lang="en-US" sz="5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GB" sz="5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marL="30480" marR="30480" algn="just">
                        <a:lnSpc>
                          <a:spcPct val="100000"/>
                        </a:lnSpc>
                        <a:spcAft>
                          <a:spcPts val="0"/>
                        </a:spcAft>
                      </a:pPr>
                      <a:r>
                        <a:rPr lang="en-US" sz="5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khái quát giá trị nội dung và nghệ thuật của truyện.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0000"/>
                        </a:lnSpc>
                        <a:spcAft>
                          <a:spcPts val="0"/>
                        </a:spcAft>
                      </a:pPr>
                      <a:r>
                        <a:rPr lang="en-US" sz="5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tác động của truyện đối với cá nhân người viết bài: trân trọng vẻ đẹp tâm hồn, tình cảm cao cả của người nông dân trong kháng chiến; bồi đắp tình yêu, niềm tự hào về quê hương, đất nước.</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374565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TextBox 19"/>
          <p:cNvSpPr txBox="1"/>
          <p:nvPr/>
        </p:nvSpPr>
        <p:spPr>
          <a:xfrm rot="-336527">
            <a:off x="1725042" y="3319537"/>
            <a:ext cx="6386001" cy="3539430"/>
          </a:xfrm>
          <a:prstGeom prst="rect">
            <a:avLst/>
          </a:prstGeom>
        </p:spPr>
        <p:txBody>
          <a:bodyPr lIns="0" tIns="0" rIns="0" bIns="0" rtlCol="0" anchor="t">
            <a:spAutoFit/>
          </a:bodyPr>
          <a:lstStyle/>
          <a:p>
            <a:pPr algn="ctr"/>
            <a:r>
              <a:rPr lang="en-US" sz="11500" b="1">
                <a:latin typeface="Times New Roman" panose="02020603050405020304" pitchFamily="18" charset="0"/>
                <a:cs typeface="Times New Roman" panose="02020603050405020304" pitchFamily="18" charset="0"/>
              </a:rPr>
              <a:t>c. Bước </a:t>
            </a:r>
            <a:r>
              <a:rPr lang="en-US" sz="11500" b="1" smtClean="0">
                <a:latin typeface="Times New Roman" panose="02020603050405020304" pitchFamily="18" charset="0"/>
                <a:cs typeface="Times New Roman" panose="02020603050405020304" pitchFamily="18" charset="0"/>
              </a:rPr>
              <a:t>3 </a:t>
            </a:r>
            <a:r>
              <a:rPr lang="vi-VN" sz="11500" b="1">
                <a:latin typeface="Times New Roman" panose="02020603050405020304" pitchFamily="18" charset="0"/>
                <a:cs typeface="Times New Roman" panose="02020603050405020304" pitchFamily="18" charset="0"/>
              </a:rPr>
              <a:t>Viết</a:t>
            </a:r>
            <a:endParaRPr lang="en-GB" sz="11500">
              <a:latin typeface="Times New Roman" panose="02020603050405020304" pitchFamily="18" charset="0"/>
              <a:cs typeface="Times New Roman" panose="02020603050405020304" pitchFamily="18" charset="0"/>
            </a:endParaRPr>
          </a:p>
        </p:txBody>
      </p:sp>
      <p:sp>
        <p:nvSpPr>
          <p:cNvPr id="20" name="Rectangle 19"/>
          <p:cNvSpPr/>
          <p:nvPr/>
        </p:nvSpPr>
        <p:spPr>
          <a:xfrm>
            <a:off x="10589523" y="2222847"/>
            <a:ext cx="5946742" cy="5632311"/>
          </a:xfrm>
          <a:prstGeom prst="rect">
            <a:avLst/>
          </a:prstGeom>
        </p:spPr>
        <p:txBody>
          <a:bodyPr wrap="square">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Đủ cấu trúc ba phần: mở bài, thân bài và kết bài.</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thể mở bài bằng cách trực tiếp hoặc gián tiếp.</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bài gồm các đoạn văn, mỗi đoạn văn là một ý lớn.</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bài cần tổng hợp được các ý đã nêu ở thân bài.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1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271476" y="3027853"/>
            <a:ext cx="11801858" cy="1661993"/>
          </a:xfrm>
          <a:prstGeom prst="rect">
            <a:avLst/>
          </a:prstGeom>
        </p:spPr>
        <p:txBody>
          <a:bodyPr lIns="0" tIns="0" rIns="0" bIns="0" rtlCol="0" anchor="t">
            <a:spAutoFit/>
          </a:bodyPr>
          <a:lstStyle/>
          <a:p>
            <a:pPr algn="ctr"/>
            <a:r>
              <a:rPr lang="en-US" sz="5400" b="1">
                <a:latin typeface="Times New Roman" panose="02020603050405020304" pitchFamily="18" charset="0"/>
                <a:cs typeface="Times New Roman" panose="02020603050405020304" pitchFamily="18" charset="0"/>
              </a:rPr>
              <a:t>d. Bước 4: Xem lại, chỉnh sửa và rút kinh nghiệm</a:t>
            </a:r>
            <a:endParaRPr lang="en-GB" sz="5400">
              <a:latin typeface="Times New Roman" panose="02020603050405020304" pitchFamily="18" charset="0"/>
              <a:cs typeface="Times New Roman" panose="02020603050405020304" pitchFamily="18" charset="0"/>
            </a:endParaRPr>
          </a:p>
        </p:txBody>
      </p:sp>
      <p:sp>
        <p:nvSpPr>
          <p:cNvPr id="18" name="TextBox 18"/>
          <p:cNvSpPr txBox="1"/>
          <p:nvPr/>
        </p:nvSpPr>
        <p:spPr>
          <a:xfrm>
            <a:off x="2484575" y="5215970"/>
            <a:ext cx="13375661" cy="3077766"/>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Đọc lại bài văn đã viết, đối chiếu với mục 1. Định hướng và yêu cầu đã nêu ở các bước (chuẩn bị, tìm ý và lập dàn ý) để:</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Kiểm tra về nội dung và hình thức (bố cục, diễn đạt, trình bày).</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các lỗi còn mắc phải và cách chỉnh sửa.</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Tự đánh giá kết quả viết.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7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grpSp>
      <p:grpSp>
        <p:nvGrpSpPr>
          <p:cNvPr id="5" name="Group 5"/>
          <p:cNvGrpSpPr/>
          <p:nvPr/>
        </p:nvGrpSpPr>
        <p:grpSpPr>
          <a:xfrm rot="113656">
            <a:off x="2025261" y="1550886"/>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ECD7C1"/>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4834">
            <a:off x="3139768" y="2136395"/>
            <a:ext cx="13225815" cy="6502787"/>
            <a:chOff x="0" y="0"/>
            <a:chExt cx="3483342" cy="1712668"/>
          </a:xfrm>
        </p:grpSpPr>
        <p:sp>
          <p:nvSpPr>
            <p:cNvPr id="9" name="Freeform 9"/>
            <p:cNvSpPr/>
            <p:nvPr/>
          </p:nvSpPr>
          <p:spPr>
            <a:xfrm>
              <a:off x="0" y="0"/>
              <a:ext cx="3483342" cy="1712668"/>
            </a:xfrm>
            <a:custGeom>
              <a:avLst/>
              <a:gdLst/>
              <a:ahLst/>
              <a:cxnLst/>
              <a:rect l="l" t="t" r="r" b="b"/>
              <a:pathLst>
                <a:path w="3483342" h="1712668">
                  <a:moveTo>
                    <a:pt x="29854" y="0"/>
                  </a:moveTo>
                  <a:lnTo>
                    <a:pt x="3453489" y="0"/>
                  </a:lnTo>
                  <a:cubicBezTo>
                    <a:pt x="3469977" y="0"/>
                    <a:pt x="3483342" y="13366"/>
                    <a:pt x="3483342" y="29854"/>
                  </a:cubicBezTo>
                  <a:lnTo>
                    <a:pt x="3483342" y="1682815"/>
                  </a:lnTo>
                  <a:cubicBezTo>
                    <a:pt x="3483342" y="1699302"/>
                    <a:pt x="3469977" y="1712668"/>
                    <a:pt x="3453489" y="1712668"/>
                  </a:cubicBezTo>
                  <a:lnTo>
                    <a:pt x="29854" y="1712668"/>
                  </a:lnTo>
                  <a:cubicBezTo>
                    <a:pt x="13366" y="1712668"/>
                    <a:pt x="0" y="1699302"/>
                    <a:pt x="0" y="1682815"/>
                  </a:cubicBezTo>
                  <a:lnTo>
                    <a:pt x="0" y="29854"/>
                  </a:lnTo>
                  <a:cubicBezTo>
                    <a:pt x="0" y="13366"/>
                    <a:pt x="13366" y="0"/>
                    <a:pt x="29854" y="0"/>
                  </a:cubicBezTo>
                  <a:close/>
                </a:path>
              </a:pathLst>
            </a:custGeom>
            <a:solidFill>
              <a:srgbClr val="FAF9F0"/>
            </a:solidFill>
          </p:spPr>
        </p:sp>
        <p:sp>
          <p:nvSpPr>
            <p:cNvPr id="10" name="TextBox 10"/>
            <p:cNvSpPr txBox="1"/>
            <p:nvPr/>
          </p:nvSpPr>
          <p:spPr>
            <a:xfrm>
              <a:off x="0" y="-28575"/>
              <a:ext cx="3483342" cy="17412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13656">
            <a:off x="-3602615" y="1209218"/>
            <a:ext cx="5310462" cy="7722103"/>
            <a:chOff x="0" y="0"/>
            <a:chExt cx="1398640" cy="2033805"/>
          </a:xfrm>
        </p:grpSpPr>
        <p:sp>
          <p:nvSpPr>
            <p:cNvPr id="12" name="Freeform 12"/>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ECD7C1"/>
            </a:solidFill>
          </p:spPr>
        </p:sp>
        <p:sp>
          <p:nvSpPr>
            <p:cNvPr id="13" name="TextBox 13"/>
            <p:cNvSpPr txBox="1"/>
            <p:nvPr/>
          </p:nvSpPr>
          <p:spPr>
            <a:xfrm>
              <a:off x="0" y="-28575"/>
              <a:ext cx="139864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rot="114685">
            <a:off x="3149061" y="2096313"/>
            <a:ext cx="13207230" cy="6537579"/>
          </a:xfrm>
          <a:custGeom>
            <a:avLst/>
            <a:gdLst/>
            <a:ahLst/>
            <a:cxnLst/>
            <a:rect l="l" t="t" r="r" b="b"/>
            <a:pathLst>
              <a:path w="13207230" h="6537579">
                <a:moveTo>
                  <a:pt x="0" y="0"/>
                </a:moveTo>
                <a:lnTo>
                  <a:pt x="13207230" y="0"/>
                </a:lnTo>
                <a:lnTo>
                  <a:pt x="13207230" y="6537579"/>
                </a:lnTo>
                <a:lnTo>
                  <a:pt x="0" y="6537579"/>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sp>
      <p:sp>
        <p:nvSpPr>
          <p:cNvPr id="15" name="Freeform 15"/>
          <p:cNvSpPr/>
          <p:nvPr/>
        </p:nvSpPr>
        <p:spPr>
          <a:xfrm rot="132327">
            <a:off x="1287777" y="1955792"/>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8">
              <a:extLst>
                <a:ext uri="{96DAC541-7B7A-43D3-8B79-37D633B846F1}">
                  <asvg:svgBlip xmlns="" xmlns:asvg="http://schemas.microsoft.com/office/drawing/2016/SVG/main" r:embed="rId9"/>
                </a:ext>
              </a:extLst>
            </a:blip>
            <a:stretch>
              <a:fillRect b="-83216"/>
            </a:stretch>
          </a:blipFill>
        </p:spPr>
      </p:sp>
      <p:sp>
        <p:nvSpPr>
          <p:cNvPr id="16" name="Freeform 16"/>
          <p:cNvSpPr/>
          <p:nvPr/>
        </p:nvSpPr>
        <p:spPr>
          <a:xfrm>
            <a:off x="2385760" y="5070270"/>
            <a:ext cx="3470702" cy="5932823"/>
          </a:xfrm>
          <a:custGeom>
            <a:avLst/>
            <a:gdLst/>
            <a:ahLst/>
            <a:cxnLst/>
            <a:rect l="l" t="t" r="r" b="b"/>
            <a:pathLst>
              <a:path w="3470702" h="5932823">
                <a:moveTo>
                  <a:pt x="0" y="0"/>
                </a:moveTo>
                <a:lnTo>
                  <a:pt x="3470702" y="0"/>
                </a:lnTo>
                <a:lnTo>
                  <a:pt x="3470702" y="5932823"/>
                </a:lnTo>
                <a:lnTo>
                  <a:pt x="0" y="59328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rot="1909642">
            <a:off x="13109592" y="-600144"/>
            <a:ext cx="6235931" cy="4887510"/>
          </a:xfrm>
          <a:custGeom>
            <a:avLst/>
            <a:gdLst/>
            <a:ahLst/>
            <a:cxnLst/>
            <a:rect l="l" t="t" r="r" b="b"/>
            <a:pathLst>
              <a:path w="6235931" h="4887510">
                <a:moveTo>
                  <a:pt x="0" y="0"/>
                </a:moveTo>
                <a:lnTo>
                  <a:pt x="6235931" y="0"/>
                </a:lnTo>
                <a:lnTo>
                  <a:pt x="6235931" y="4887509"/>
                </a:lnTo>
                <a:lnTo>
                  <a:pt x="0" y="48875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Rectangle 18"/>
          <p:cNvSpPr/>
          <p:nvPr/>
        </p:nvSpPr>
        <p:spPr>
          <a:xfrm rot="159249">
            <a:off x="5063632" y="2764610"/>
            <a:ext cx="9144000" cy="4893647"/>
          </a:xfrm>
          <a:prstGeom prst="rect">
            <a:avLst/>
          </a:prstGeom>
        </p:spPr>
        <p:txBody>
          <a:bodyPr>
            <a:spAutoFit/>
          </a:bodyPr>
          <a:lstStyle/>
          <a:p>
            <a:pPr algn="ctr">
              <a:lnSpc>
                <a:spcPct val="130000"/>
              </a:lnSpc>
              <a:spcAft>
                <a:spcPts val="0"/>
              </a:spcAft>
            </a:pPr>
            <a:r>
              <a:rPr lang="vi-VN" sz="60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BẢNG KIỂM KĨ NĂNG VIẾT BÀI VĂN PHÂN TÍCH MỘT </a:t>
            </a:r>
            <a:endParaRPr lang="en-GB" sz="600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60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TÁC PHẨM TRUYỆN</a:t>
            </a:r>
            <a:endParaRPr lang="en-GB" sz="600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03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barn(inVertical)">
                                      <p:cBhvr>
                                        <p:cTn id="1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513380"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Freeform 17"/>
          <p:cNvSpPr/>
          <p:nvPr/>
        </p:nvSpPr>
        <p:spPr>
          <a:xfrm rot="665152">
            <a:off x="-224594" y="1436095"/>
            <a:ext cx="4730158" cy="7463761"/>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9265349" y="1714500"/>
            <a:ext cx="6760713" cy="6093976"/>
          </a:xfrm>
          <a:prstGeom prst="rect">
            <a:avLst/>
          </a:prstGeom>
        </p:spPr>
        <p:txBody>
          <a:bodyPr wrap="square" lIns="0" tIns="0" rIns="0" bIns="0" rtlCol="0" anchor="t">
            <a:spAutoFit/>
          </a:bodyPr>
          <a:lstStyle/>
          <a:p>
            <a:pPr algn="ctr"/>
            <a:r>
              <a:rPr lang="vi-VN" sz="6600">
                <a:solidFill>
                  <a:srgbClr val="0D0D0D"/>
                </a:solidFill>
                <a:latin typeface="Times New Roman" panose="02020603050405020304" pitchFamily="18" charset="0"/>
                <a:ea typeface="Calibri" panose="020F0502020204030204" pitchFamily="34" charset="0"/>
              </a:rPr>
              <a:t>Em hãy kể tên một tác phẩm truyện mà em yêu thích và nêu ít nhất hai lý do vì sao em yêu thích tác phẩm đó.</a:t>
            </a:r>
            <a:endParaRPr lang="en-US" sz="6600">
              <a:solidFill>
                <a:srgbClr val="000000"/>
              </a:solidFill>
              <a:latin typeface="More Sugar Thin"/>
              <a:ea typeface="More Sugar Thin"/>
              <a:cs typeface="More Sugar Thin"/>
              <a:sym typeface="More Sugar Thin"/>
            </a:endParaRPr>
          </a:p>
        </p:txBody>
      </p:sp>
      <p:sp>
        <p:nvSpPr>
          <p:cNvPr id="21" name="Freeform 21"/>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Tree>
    <p:extLst>
      <p:ext uri="{BB962C8B-B14F-4D97-AF65-F5344CB8AC3E}">
        <p14:creationId xmlns:p14="http://schemas.microsoft.com/office/powerpoint/2010/main" val="3348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397007155"/>
              </p:ext>
            </p:extLst>
          </p:nvPr>
        </p:nvGraphicFramePr>
        <p:xfrm>
          <a:off x="1125624" y="571500"/>
          <a:ext cx="16628976" cy="887577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235835"/>
                <a:gridCol w="11802341"/>
                <a:gridCol w="868519"/>
                <a:gridCol w="1722281"/>
              </a:tblGrid>
              <a:tr h="411451">
                <a:tc gridSpan="2">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177">
                <a:tc>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90170" algn="l"/>
                        </a:tabLst>
                      </a:pPr>
                      <a:r>
                        <a:rPr lang="nl-NL" sz="3200">
                          <a:effectLst/>
                          <a:latin typeface="Times New Roman" panose="02020603050405020304" pitchFamily="18" charset="0"/>
                          <a:ea typeface="Calibri" panose="020F0502020204030204" pitchFamily="34" charset="0"/>
                          <a:cs typeface="Times New Roman" panose="02020603050405020304" pitchFamily="18" charset="0"/>
                        </a:rPr>
                        <a:t>Đã giới thiệu được tác giả, tác phẩm (nhan đề); khái quát chung về tác phẩm truyện.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rowSpan="3">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171450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Đã chỉ rõ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và phân tích chủ đề </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phẩm truyện ngắn “</a:t>
                      </a:r>
                      <a:r>
                        <a:rPr lang="nl-NL"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2902">
                <a:tc vMerge="1">
                  <a:txBody>
                    <a:bodyPr/>
                    <a:lstStyle/>
                    <a:p>
                      <a:endParaRPr lang="en-GB"/>
                    </a:p>
                  </a:txBody>
                  <a:tcPr/>
                </a:tc>
                <a:tc>
                  <a:txBody>
                    <a:bodyPr/>
                    <a:lstStyle/>
                    <a:p>
                      <a:pPr algn="just">
                        <a:lnSpc>
                          <a:spcPct val="130000"/>
                        </a:lnSpc>
                        <a:spcAft>
                          <a:spcPts val="0"/>
                        </a:spcAft>
                        <a:tabLst>
                          <a:tab pos="90170" algn="l"/>
                        </a:tabLs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 phân tích, làm rõ một số nét đặc sắc về nghệ thuật của truyện ngắn “</a:t>
                      </a:r>
                      <a:r>
                        <a:rPr lang="nl-NL"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(nhan đề, tình huống</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xây dựng nhân vật, ngôn ngữ,</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177">
                <a:tc vMerge="1">
                  <a:txBody>
                    <a:bodyPr/>
                    <a:lstStyle/>
                    <a:p>
                      <a:endParaRPr lang="en-GB"/>
                    </a:p>
                  </a:txBody>
                  <a:tcPr/>
                </a:tc>
                <a:tc>
                  <a:txBody>
                    <a:bodyPr/>
                    <a:lstStyle/>
                    <a:p>
                      <a:pPr algn="just">
                        <a:lnSpc>
                          <a:spcPct val="130000"/>
                        </a:lnSpc>
                        <a:spcAft>
                          <a:spcPts val="0"/>
                        </a:spcAft>
                        <a:tabLst>
                          <a:tab pos="90170" algn="l"/>
                        </a:tabLs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Đã nêu được những suy nghĩ, cảm xúc của bản thân về nội dung, nghệ thuật của truyện ngắn “</a:t>
                      </a:r>
                      <a:r>
                        <a:rPr lang="vi-VN"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 định được giá trị nội dung, nghệ thuật của truyện ngắn “</a:t>
                      </a:r>
                      <a:r>
                        <a:rPr lang="nl-NL"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rowSpan="4">
                  <a:txBody>
                    <a:bodyPr/>
                    <a:lstStyle/>
                    <a:p>
                      <a:pPr>
                        <a:lnSpc>
                          <a:spcPct val="130000"/>
                        </a:lnSpc>
                        <a:spcAft>
                          <a:spcPts val="0"/>
                        </a:spcAft>
                        <a:tabLst>
                          <a:tab pos="90170" algn="l"/>
                        </a:tabLst>
                      </a:pP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 năng, trình bày diễn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 xếp các ý triển khai và dẫn chứng hợp lí.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26">
                <a:tc vMerge="1">
                  <a:txBody>
                    <a:bodyPr/>
                    <a:lstStyle/>
                    <a:p>
                      <a:endParaRPr lang="en-GB"/>
                    </a:p>
                  </a:txBody>
                  <a:tcPr/>
                </a:tc>
                <a:tc>
                  <a:txBody>
                    <a:bodyPr/>
                    <a:lstStyle/>
                    <a:p>
                      <a:pPr algn="just">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 chặt chẽ, trình bày mạch lạc.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26">
                <a:tc vMerge="1">
                  <a:txBody>
                    <a:bodyPr/>
                    <a:lstStyle/>
                    <a:p>
                      <a:endParaRPr lang="en-GB"/>
                    </a:p>
                  </a:txBody>
                  <a:tcPr/>
                </a:tc>
                <a:tc>
                  <a:txBody>
                    <a:bodyPr/>
                    <a:lstStyle/>
                    <a:p>
                      <a:pPr algn="just">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 bảo chính tả, dùng từ và diễn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51">
                <a:tc vMerge="1">
                  <a:txBody>
                    <a:bodyPr/>
                    <a:lstStyle/>
                    <a:p>
                      <a:endParaRPr lang="en-GB"/>
                    </a:p>
                  </a:txBody>
                  <a:tcPr/>
                </a:tc>
                <a:tc>
                  <a:txBody>
                    <a:bodyPr/>
                    <a:lstStyle/>
                    <a:p>
                      <a:pPr algn="just">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 dụng các từ ngữ, câu văn để liên kết các ý.</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90170"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0866" marR="50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81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480122547"/>
              </p:ext>
            </p:extLst>
          </p:nvPr>
        </p:nvGraphicFramePr>
        <p:xfrm>
          <a:off x="1524000" y="2933700"/>
          <a:ext cx="15240000" cy="6522720"/>
        </p:xfrm>
        <a:graphic>
          <a:graphicData uri="http://schemas.openxmlformats.org/drawingml/2006/table">
            <a:tbl>
              <a:tblPr firstRow="1" firstCol="1" bandRow="1"/>
              <a:tblGrid>
                <a:gridCol w="11049000"/>
                <a:gridCol w="4191000"/>
              </a:tblGrid>
              <a:tr h="431044">
                <a:tc gridSpan="2">
                  <a:txBody>
                    <a:bodyPr/>
                    <a:lstStyle/>
                    <a:p>
                      <a:pPr algn="ctr">
                        <a:lnSpc>
                          <a:spcPct val="107000"/>
                        </a:lnSpc>
                        <a:spcAft>
                          <a:spcPts val="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 thức phân tích nhân vật trong tác phẩm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15522">
                <a:tc>
                  <a:txBody>
                    <a:bodyPr/>
                    <a:lstStyle/>
                    <a:p>
                      <a:pPr algn="ctr">
                        <a:lnSpc>
                          <a:spcPct val="107000"/>
                        </a:lnSpc>
                        <a:spcAft>
                          <a:spcPts val="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Yêu cầu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534">
                <a:tc>
                  <a:txBody>
                    <a:bodyPr/>
                    <a:lstStyle/>
                    <a:p>
                      <a:pPr algn="just">
                        <a:lnSpc>
                          <a:spcPct val="107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Vai trò của nhân vật trong tác phẩm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0">
                <a:tc>
                  <a:txBody>
                    <a:bodyPr/>
                    <a:lstStyle/>
                    <a:p>
                      <a:pPr algn="just">
                        <a:lnSpc>
                          <a:spcPct val="107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Nhân vật thường được thể hiện ở các phương diện nào?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Khi phân tích nhân vật cần làm gì với các phương diện đó?</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825">
                <a:tc>
                  <a:txBody>
                    <a:bodyPr/>
                    <a:lstStyle/>
                    <a:p>
                      <a:pPr algn="just">
                        <a:lnSpc>
                          <a:spcPct val="107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Phân tích nhân vật nhằm rút ra những điều gì?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1776">
                <a:tc>
                  <a:txBody>
                    <a:bodyPr/>
                    <a:lstStyle/>
                    <a:p>
                      <a:pPr algn="just">
                        <a:lnSpc>
                          <a:spcPct val="107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Để làm sáng tỏ nhân vật phân tích cần lưu ý điều gì?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47" marR="64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2017426" y="571500"/>
            <a:ext cx="13182599" cy="1754326"/>
          </a:xfrm>
          <a:prstGeom prst="rect">
            <a:avLst/>
          </a:prstGeom>
        </p:spPr>
        <p:txBody>
          <a:bodyPr wrap="square">
            <a:spAutoFit/>
          </a:bodyPr>
          <a:lstStyle/>
          <a:p>
            <a:pPr algn="ctr"/>
            <a:r>
              <a:rPr lang="en-US" sz="5400" b="1">
                <a:latin typeface="Times New Roman" panose="02020603050405020304" pitchFamily="18" charset="0"/>
                <a:ea typeface="Calibri" panose="020F0502020204030204" pitchFamily="34" charset="0"/>
                <a:cs typeface="Times New Roman" panose="02020603050405020304" pitchFamily="18" charset="0"/>
              </a:rPr>
              <a:t>2. Rèn luyện kĩ năng </a:t>
            </a:r>
            <a:r>
              <a:rPr lang="en-US" sz="5400" b="1" smtClean="0">
                <a:latin typeface="Times New Roman" panose="02020603050405020304" pitchFamily="18" charset="0"/>
                <a:ea typeface="Calibri" panose="020F0502020204030204" pitchFamily="34" charset="0"/>
                <a:cs typeface="Times New Roman" panose="02020603050405020304" pitchFamily="18" charset="0"/>
              </a:rPr>
              <a:t>viết</a:t>
            </a:r>
            <a:endParaRPr lang="vi-VN" sz="5400" b="1"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5400" b="1" smtClean="0">
                <a:latin typeface="Times New Roman" panose="02020603050405020304" pitchFamily="18" charset="0"/>
                <a:ea typeface="Calibri" panose="020F0502020204030204" pitchFamily="34" charset="0"/>
                <a:cs typeface="Times New Roman" panose="02020603050405020304" pitchFamily="18" charset="0"/>
              </a:rPr>
              <a:t>phân </a:t>
            </a:r>
            <a:r>
              <a:rPr lang="en-US" sz="5400" b="1">
                <a:latin typeface="Times New Roman" panose="02020603050405020304" pitchFamily="18" charset="0"/>
                <a:ea typeface="Calibri" panose="020F0502020204030204" pitchFamily="34" charset="0"/>
                <a:cs typeface="Times New Roman" panose="02020603050405020304" pitchFamily="18" charset="0"/>
              </a:rPr>
              <a:t>tích nhân vật trong tác phẩm truyện</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0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cap="rnd">
              <a:noFill/>
              <a:prstDash val="dash"/>
              <a:round/>
            </a:ln>
          </p:spPr>
        </p:sp>
        <p:sp>
          <p:nvSpPr>
            <p:cNvPr id="7" name="TextBox 7"/>
            <p:cNvSpPr txBox="1"/>
            <p:nvPr/>
          </p:nvSpPr>
          <p:spPr>
            <a:xfrm>
              <a:off x="0" y="-28575"/>
              <a:ext cx="4405601"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142843" cy="205714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3134439">
            <a:off x="-704963" y="871521"/>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5122341" y="62572"/>
            <a:ext cx="4341807" cy="6797350"/>
          </a:xfrm>
          <a:custGeom>
            <a:avLst/>
            <a:gdLst/>
            <a:ahLst/>
            <a:cxnLst/>
            <a:rect l="l" t="t" r="r" b="b"/>
            <a:pathLst>
              <a:path w="4341807" h="6797350">
                <a:moveTo>
                  <a:pt x="0" y="0"/>
                </a:moveTo>
                <a:lnTo>
                  <a:pt x="4341808" y="0"/>
                </a:lnTo>
                <a:lnTo>
                  <a:pt x="4341808" y="6797349"/>
                </a:lnTo>
                <a:lnTo>
                  <a:pt x="0" y="67973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6794222" y="1851382"/>
            <a:ext cx="6986960" cy="868507"/>
          </a:xfrm>
          <a:prstGeom prst="rect">
            <a:avLst/>
          </a:prstGeom>
        </p:spPr>
        <p:txBody>
          <a:bodyPr lIns="0" tIns="0" rIns="0" bIns="0" rtlCol="0" anchor="t">
            <a:spAutoFit/>
          </a:bodyPr>
          <a:lstStyle/>
          <a:p>
            <a:pPr>
              <a:lnSpc>
                <a:spcPts val="6720"/>
              </a:lnSpc>
            </a:pPr>
            <a:r>
              <a:rPr lang="en-US" sz="6000" b="1">
                <a:latin typeface="Times New Roman" panose="02020603050405020304" pitchFamily="18" charset="0"/>
                <a:ea typeface="Calibri" panose="020F0502020204030204" pitchFamily="34" charset="0"/>
                <a:cs typeface="Times New Roman" panose="02020603050405020304" pitchFamily="18" charset="0"/>
              </a:rPr>
              <a:t>a. Cách thức</a:t>
            </a:r>
            <a:endParaRPr lang="en-US" sz="5600" spc="453">
              <a:latin typeface="Times New Roman" panose="02020603050405020304" pitchFamily="18" charset="0"/>
              <a:ea typeface="Better Together Script"/>
              <a:cs typeface="Times New Roman" panose="02020603050405020304" pitchFamily="18" charset="0"/>
              <a:sym typeface="Better Together Script"/>
            </a:endParaRPr>
          </a:p>
        </p:txBody>
      </p:sp>
      <p:sp>
        <p:nvSpPr>
          <p:cNvPr id="16" name="TextBox 16"/>
          <p:cNvSpPr txBox="1"/>
          <p:nvPr/>
        </p:nvSpPr>
        <p:spPr>
          <a:xfrm>
            <a:off x="2221800" y="3083254"/>
            <a:ext cx="7174322" cy="5450723"/>
          </a:xfrm>
          <a:prstGeom prst="rect">
            <a:avLst/>
          </a:prstGeom>
        </p:spPr>
        <p:txBody>
          <a:bodyPr wrap="square" lIns="0" tIns="0" rIns="0" bIns="0" rtlCol="0" anchor="t">
            <a:spAutoFit/>
          </a:bodyPr>
          <a:lstStyle/>
          <a:p>
            <a:pPr algn="just">
              <a:lnSpc>
                <a:spcPct val="115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Vai trò của nhân vật trong tác phẩm truyện</a:t>
            </a:r>
            <a:r>
              <a:rPr lang="en-US" sz="4400">
                <a:latin typeface="Times New Roman" panose="02020603050405020304" pitchFamily="18" charset="0"/>
                <a:ea typeface="Calibri" panose="020F0502020204030204" pitchFamily="34" charset="0"/>
                <a:cs typeface="Times New Roman" panose="02020603050405020304" pitchFamily="18" charset="0"/>
              </a:rPr>
              <a:t>: Nhân vật là yếu tố quan trọng giúp nhà văn thể hiện chủ đề của tác phẩm truyện. Vì vậy, khi phân tích một tác phẩm truyện, cần quan tâm đến việc tìm hiểu nhân vật.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7"/>
          <p:cNvSpPr txBox="1"/>
          <p:nvPr/>
        </p:nvSpPr>
        <p:spPr>
          <a:xfrm>
            <a:off x="10234749" y="3460611"/>
            <a:ext cx="5434897" cy="4672048"/>
          </a:xfrm>
          <a:prstGeom prst="rect">
            <a:avLst/>
          </a:prstGeom>
        </p:spPr>
        <p:txBody>
          <a:bodyPr wrap="square" lIns="0" tIns="0" rIns="0" bIns="0" rtlCol="0" anchor="t">
            <a:spAutoFit/>
          </a:bodyPr>
          <a:lstStyle/>
          <a:p>
            <a:pPr algn="just">
              <a:lnSpc>
                <a:spcPct val="115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Nhân vật thường được thể hiện ở các phương diện</a:t>
            </a:r>
            <a:r>
              <a:rPr lang="en-US" sz="4400">
                <a:latin typeface="Times New Roman" panose="02020603050405020304" pitchFamily="18" charset="0"/>
                <a:ea typeface="Calibri" panose="020F0502020204030204" pitchFamily="34" charset="0"/>
                <a:cs typeface="Times New Roman" panose="02020603050405020304" pitchFamily="18" charset="0"/>
              </a:rPr>
              <a:t>: ngoại hình, hành động, suy nghĩ, lời nói, mối quan hệ với các nhân vật khác.</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74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cap="rnd">
              <a:noFill/>
              <a:prstDash val="dash"/>
              <a:round/>
            </a:ln>
          </p:spPr>
        </p:sp>
        <p:sp>
          <p:nvSpPr>
            <p:cNvPr id="7" name="TextBox 7"/>
            <p:cNvSpPr txBox="1"/>
            <p:nvPr/>
          </p:nvSpPr>
          <p:spPr>
            <a:xfrm>
              <a:off x="0" y="-28575"/>
              <a:ext cx="4405601"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142843" cy="205714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3134439">
            <a:off x="-704963" y="871521"/>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4539528" y="3308830"/>
            <a:ext cx="4341807" cy="6797350"/>
          </a:xfrm>
          <a:custGeom>
            <a:avLst/>
            <a:gdLst/>
            <a:ahLst/>
            <a:cxnLst/>
            <a:rect l="l" t="t" r="r" b="b"/>
            <a:pathLst>
              <a:path w="4341807" h="6797350">
                <a:moveTo>
                  <a:pt x="0" y="0"/>
                </a:moveTo>
                <a:lnTo>
                  <a:pt x="4341808" y="0"/>
                </a:lnTo>
                <a:lnTo>
                  <a:pt x="4341808" y="6797349"/>
                </a:lnTo>
                <a:lnTo>
                  <a:pt x="0" y="67973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2578848" y="1702204"/>
            <a:ext cx="12127752" cy="2215991"/>
          </a:xfrm>
          <a:prstGeom prst="rect">
            <a:avLst/>
          </a:prstGeom>
        </p:spPr>
        <p:txBody>
          <a:bodyPr wrap="square" lIns="0" tIns="0" rIns="0" bIns="0" rtlCol="0" anchor="t">
            <a:spAutoFit/>
          </a:bodyPr>
          <a:lstStyle/>
          <a:p>
            <a:pPr algn="just">
              <a:spcAft>
                <a:spcPts val="800"/>
              </a:spcAft>
            </a:pPr>
            <a:r>
              <a:rPr lang="vi-VN" sz="3600" b="1"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latin typeface="Times New Roman" panose="02020603050405020304" pitchFamily="18" charset="0"/>
                <a:ea typeface="Calibri" panose="020F0502020204030204" pitchFamily="34" charset="0"/>
                <a:cs typeface="Times New Roman" panose="02020603050405020304" pitchFamily="18" charset="0"/>
              </a:rPr>
              <a:t>Phân </a:t>
            </a:r>
            <a:r>
              <a:rPr lang="en-US" sz="3600" b="1">
                <a:latin typeface="Times New Roman" panose="02020603050405020304" pitchFamily="18" charset="0"/>
                <a:ea typeface="Calibri" panose="020F0502020204030204" pitchFamily="34" charset="0"/>
                <a:cs typeface="Times New Roman" panose="02020603050405020304" pitchFamily="18" charset="0"/>
              </a:rPr>
              <a:t>tích nhân vật nhằm rút ra</a:t>
            </a:r>
            <a:r>
              <a:rPr lang="en-US" sz="3600">
                <a:latin typeface="Times New Roman" panose="02020603050405020304" pitchFamily="18" charset="0"/>
                <a:ea typeface="Calibri" panose="020F0502020204030204" pitchFamily="34" charset="0"/>
                <a:cs typeface="Times New Roman" panose="02020603050405020304" pitchFamily="18" charset="0"/>
              </a:rPr>
              <a:t>: đặc điểm của nhân vật (ví dụ đặc điểm về số phận, tính cách,…), về nghệ thuật xây dựng nhân vật của tác giả, về tác dụng thể hiện chủ đề của nhân vật được phân tích,…</a:t>
            </a:r>
            <a:endParaRPr lang="en-GB" sz="3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7"/>
          <p:cNvSpPr txBox="1"/>
          <p:nvPr/>
        </p:nvSpPr>
        <p:spPr>
          <a:xfrm>
            <a:off x="2578848" y="4423892"/>
            <a:ext cx="11960676" cy="3529171"/>
          </a:xfrm>
          <a:prstGeom prst="rect">
            <a:avLst/>
          </a:prstGeom>
        </p:spPr>
        <p:txBody>
          <a:bodyPr wrap="square" lIns="0" tIns="0" rIns="0" bIns="0" rtlCol="0" anchor="t">
            <a:spAutoFit/>
          </a:bodyPr>
          <a:lstStyle/>
          <a:p>
            <a:pPr algn="just">
              <a:spcAft>
                <a:spcPts val="800"/>
              </a:spcAft>
            </a:pPr>
            <a:r>
              <a:rPr lang="en-US" sz="36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latin typeface="Times New Roman" panose="02020603050405020304" pitchFamily="18" charset="0"/>
                <a:ea typeface="Calibri" panose="020F0502020204030204" pitchFamily="34" charset="0"/>
                <a:cs typeface="Times New Roman" panose="02020603050405020304" pitchFamily="18" charset="0"/>
              </a:rPr>
              <a:t>Để làm sáng tỏ nhân vật phân tích cần lưu ý:</a:t>
            </a:r>
            <a:endParaRPr lang="en-GB" sz="3600" b="1">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Liên hệ, so sánh với nhân vật trong các tác phẩm văn học khác để nhận ra điểm gặp gỡ và khác biệt.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Cần kết hợp linh hoạt giữa lí lẽ và bằng chứng, giữa phân tích và đánh giá, nhận xét, giữa nội dung khách quan về nhân vật và cảm nhận chủ quan của người viết về nhân vật đó.</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03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2667000" y="3347815"/>
            <a:ext cx="11801858" cy="987450"/>
          </a:xfrm>
          <a:prstGeom prst="rect">
            <a:avLst/>
          </a:prstGeom>
        </p:spPr>
        <p:txBody>
          <a:bodyPr lIns="0" tIns="0" rIns="0" bIns="0" rtlCol="0" anchor="t">
            <a:spAutoFit/>
          </a:bodyPr>
          <a:lstStyle/>
          <a:p>
            <a:pPr algn="ctr">
              <a:lnSpc>
                <a:spcPts val="7679"/>
              </a:lnSpc>
            </a:pPr>
            <a:r>
              <a:rPr lang="en-US" sz="8000" b="1">
                <a:latin typeface="Times New Roman" panose="02020603050405020304" pitchFamily="18" charset="0"/>
                <a:ea typeface="Calibri" panose="020F0502020204030204" pitchFamily="34" charset="0"/>
                <a:cs typeface="Times New Roman" panose="02020603050405020304" pitchFamily="18" charset="0"/>
              </a:rPr>
              <a:t>b. Bài tập</a:t>
            </a:r>
            <a:endParaRPr lang="en-US" sz="7200" spc="1100">
              <a:latin typeface="Times New Roman" panose="02020603050405020304" pitchFamily="18" charset="0"/>
              <a:ea typeface="Better Together Script"/>
              <a:cs typeface="Times New Roman" panose="02020603050405020304" pitchFamily="18" charset="0"/>
              <a:sym typeface="Better Together Script"/>
            </a:endParaRPr>
          </a:p>
        </p:txBody>
      </p:sp>
      <p:sp>
        <p:nvSpPr>
          <p:cNvPr id="18" name="TextBox 18"/>
          <p:cNvSpPr txBox="1"/>
          <p:nvPr/>
        </p:nvSpPr>
        <p:spPr>
          <a:xfrm>
            <a:off x="2932307" y="5015484"/>
            <a:ext cx="12681931" cy="2492990"/>
          </a:xfrm>
          <a:prstGeom prst="rect">
            <a:avLst/>
          </a:prstGeom>
        </p:spPr>
        <p:txBody>
          <a:bodyPr wrap="square" lIns="0" tIns="0" rIns="0" bIns="0" rtlCol="0" anchor="t">
            <a:spAutoFit/>
          </a:bodyPr>
          <a:lstStyle/>
          <a:p>
            <a:pPr algn="ctr"/>
            <a:r>
              <a:rPr lang="en-US" sz="5400">
                <a:latin typeface="Times New Roman" panose="02020603050405020304" pitchFamily="18" charset="0"/>
                <a:ea typeface="Calibri" panose="020F0502020204030204" pitchFamily="34" charset="0"/>
                <a:cs typeface="Times New Roman" panose="02020603050405020304" pitchFamily="18" charset="0"/>
              </a:rPr>
              <a:t>Viết một đoạn văn (khoảng 10-12 dòng) phân tích tâm trạng của ông Hai khi trò chuyện với bé Húc trong truyện ngắn “</a:t>
            </a:r>
            <a:r>
              <a:rPr lang="en-US" sz="5400" i="1">
                <a:latin typeface="Times New Roman" panose="02020603050405020304" pitchFamily="18" charset="0"/>
                <a:ea typeface="Calibri" panose="020F0502020204030204" pitchFamily="34" charset="0"/>
                <a:cs typeface="Times New Roman" panose="02020603050405020304" pitchFamily="18" charset="0"/>
              </a:rPr>
              <a:t>Làng</a:t>
            </a:r>
            <a:r>
              <a:rPr lang="en-US" sz="5400">
                <a:latin typeface="Times New Roman" panose="02020603050405020304" pitchFamily="18" charset="0"/>
                <a:ea typeface="Calibri" panose="020F0502020204030204" pitchFamily="34" charset="0"/>
                <a:cs typeface="Times New Roman" panose="02020603050405020304" pitchFamily="18" charset="0"/>
              </a:rPr>
              <a:t>”.</a:t>
            </a:r>
            <a:endParaRPr lang="en-US" sz="5400">
              <a:latin typeface="Times New Roman" panose="02020603050405020304" pitchFamily="18" charset="0"/>
              <a:ea typeface="More Sugar Thin"/>
              <a:cs typeface="Times New Roman" panose="02020603050405020304" pitchFamily="18" charset="0"/>
              <a:sym typeface="More Sugar Thin"/>
            </a:endParaRPr>
          </a:p>
        </p:txBody>
      </p:sp>
    </p:spTree>
    <p:extLst>
      <p:ext uri="{BB962C8B-B14F-4D97-AF65-F5344CB8AC3E}">
        <p14:creationId xmlns:p14="http://schemas.microsoft.com/office/powerpoint/2010/main" val="252649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Rectangle 19"/>
          <p:cNvSpPr/>
          <p:nvPr/>
        </p:nvSpPr>
        <p:spPr>
          <a:xfrm>
            <a:off x="10490390" y="3848100"/>
            <a:ext cx="6125396" cy="2800767"/>
          </a:xfrm>
          <a:prstGeom prst="rect">
            <a:avLst/>
          </a:prstGeom>
        </p:spPr>
        <p:txBody>
          <a:bodyPr wrap="none">
            <a:spAutoFit/>
          </a:bodyPr>
          <a:lstStyle/>
          <a:p>
            <a:pPr algn="ctr"/>
            <a:r>
              <a:rPr lang="vi-VN" sz="8800" b="1">
                <a:latin typeface="iCiel La Chic Pro Shaded" panose="02000506090000020004" pitchFamily="50" charset="-93"/>
                <a:cs typeface="Times New Roman" panose="02020603050405020304" pitchFamily="18" charset="0"/>
              </a:rPr>
              <a:t>HOẠT ĐỘNG </a:t>
            </a:r>
            <a:r>
              <a:rPr lang="vi-VN" sz="8800" b="1" smtClean="0">
                <a:latin typeface="iCiel La Chic Pro Shaded" panose="02000506090000020004" pitchFamily="50" charset="-93"/>
                <a:cs typeface="Times New Roman" panose="02020603050405020304" pitchFamily="18" charset="0"/>
              </a:rPr>
              <a:t>3</a:t>
            </a:r>
          </a:p>
          <a:p>
            <a:pPr algn="ctr"/>
            <a:r>
              <a:rPr lang="vi-VN" sz="8800" b="1" smtClean="0">
                <a:latin typeface="iCiel La Chic Pro Shaded" panose="02000506090000020004" pitchFamily="50" charset="-93"/>
                <a:cs typeface="Times New Roman" panose="02020603050405020304" pitchFamily="18" charset="0"/>
              </a:rPr>
              <a:t>LUYỆN </a:t>
            </a:r>
            <a:r>
              <a:rPr lang="vi-VN" sz="8800" b="1">
                <a:latin typeface="iCiel La Chic Pro Shaded" panose="02000506090000020004" pitchFamily="50" charset="-93"/>
                <a:cs typeface="Times New Roman" panose="02020603050405020304" pitchFamily="18" charset="0"/>
              </a:rPr>
              <a:t>TẬP</a:t>
            </a:r>
            <a:endParaRPr lang="en-GB" sz="8800">
              <a:latin typeface="iCiel La Chic Pro Shaded" panose="02000506090000020004" pitchFamily="50" charset="-93"/>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4712" y="3584633"/>
            <a:ext cx="6001073" cy="3029668"/>
          </a:xfrm>
          <a:prstGeom prst="rect">
            <a:avLst/>
          </a:prstGeom>
        </p:spPr>
      </p:pic>
    </p:spTree>
    <p:extLst>
      <p:ext uri="{BB962C8B-B14F-4D97-AF65-F5344CB8AC3E}">
        <p14:creationId xmlns:p14="http://schemas.microsoft.com/office/powerpoint/2010/main" val="38649761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TextBox 18"/>
          <p:cNvSpPr txBox="1"/>
          <p:nvPr/>
        </p:nvSpPr>
        <p:spPr>
          <a:xfrm>
            <a:off x="2991343" y="4098183"/>
            <a:ext cx="12933659" cy="2708434"/>
          </a:xfrm>
          <a:prstGeom prst="rect">
            <a:avLst/>
          </a:prstGeom>
        </p:spPr>
        <p:txBody>
          <a:bodyPr wrap="square" lIns="0" tIns="0" rIns="0" bIns="0" rtlCol="0" anchor="t">
            <a:spAutoFit/>
          </a:bodyPr>
          <a:lstStyle/>
          <a:p>
            <a:pPr algn="ctr"/>
            <a:r>
              <a:rPr lang="vi-VN" sz="8800" b="1">
                <a:latin typeface="Times New Roman" panose="02020603050405020304" pitchFamily="18" charset="0"/>
                <a:ea typeface="Calibri" panose="020F0502020204030204" pitchFamily="34" charset="0"/>
              </a:rPr>
              <a:t>Đề:</a:t>
            </a:r>
            <a:r>
              <a:rPr lang="vi-VN" sz="8800" b="1">
                <a:solidFill>
                  <a:srgbClr val="000000"/>
                </a:solidFill>
                <a:latin typeface="Times New Roman" panose="02020603050405020304" pitchFamily="18" charset="0"/>
                <a:ea typeface="MS Mincho"/>
              </a:rPr>
              <a:t> Phân tích truyện ngắn “</a:t>
            </a:r>
            <a:r>
              <a:rPr lang="vi-VN" sz="8800" b="1" i="1">
                <a:solidFill>
                  <a:srgbClr val="000000"/>
                </a:solidFill>
                <a:latin typeface="Times New Roman" panose="02020603050405020304" pitchFamily="18" charset="0"/>
                <a:ea typeface="MS Mincho"/>
              </a:rPr>
              <a:t>Làng</a:t>
            </a:r>
            <a:r>
              <a:rPr lang="vi-VN" sz="8800" b="1">
                <a:solidFill>
                  <a:srgbClr val="000000"/>
                </a:solidFill>
                <a:latin typeface="Times New Roman" panose="02020603050405020304" pitchFamily="18" charset="0"/>
                <a:ea typeface="MS Mincho"/>
              </a:rPr>
              <a:t>” của Kim Lân</a:t>
            </a:r>
            <a:endParaRPr lang="en-US" sz="8800">
              <a:solidFill>
                <a:srgbClr val="000000"/>
              </a:solidFill>
              <a:latin typeface="More Sugar Thin"/>
              <a:ea typeface="More Sugar Thin"/>
              <a:cs typeface="More Sugar Thin"/>
              <a:sym typeface="More Sugar Th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71528" y="-3971531"/>
            <a:ext cx="10344945" cy="1828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177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129161" y="-3871839"/>
            <a:ext cx="10258278" cy="180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06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Rectangle 19"/>
          <p:cNvSpPr/>
          <p:nvPr/>
        </p:nvSpPr>
        <p:spPr>
          <a:xfrm>
            <a:off x="10290382" y="3390900"/>
            <a:ext cx="6555000" cy="2800767"/>
          </a:xfrm>
          <a:prstGeom prst="rect">
            <a:avLst/>
          </a:prstGeom>
        </p:spPr>
        <p:txBody>
          <a:bodyPr wrap="none">
            <a:spAutoFit/>
          </a:bodyPr>
          <a:lstStyle/>
          <a:p>
            <a:pPr algn="ctr"/>
            <a:r>
              <a:rPr lang="vi-VN" sz="8800" b="1">
                <a:latin typeface="iCiel Soup of Justice" pitchFamily="2" charset="-93"/>
                <a:ea typeface="Times New Roman" panose="02020603050405020304" pitchFamily="18" charset="0"/>
              </a:rPr>
              <a:t>HOẠT ĐỘNG </a:t>
            </a:r>
            <a:r>
              <a:rPr lang="vi-VN" sz="8800" b="1" smtClean="0">
                <a:latin typeface="iCiel Soup of Justice" pitchFamily="2" charset="-93"/>
                <a:ea typeface="Times New Roman" panose="02020603050405020304" pitchFamily="18" charset="0"/>
              </a:rPr>
              <a:t>4</a:t>
            </a:r>
          </a:p>
          <a:p>
            <a:pPr algn="ctr"/>
            <a:r>
              <a:rPr lang="vi-VN" sz="8800" b="1" smtClean="0">
                <a:latin typeface="iCiel Soup of Justice" pitchFamily="2" charset="-93"/>
                <a:ea typeface="Times New Roman" panose="02020603050405020304" pitchFamily="18" charset="0"/>
              </a:rPr>
              <a:t> </a:t>
            </a:r>
            <a:r>
              <a:rPr lang="vi-VN" sz="8800" b="1">
                <a:latin typeface="iCiel Soup of Justice" pitchFamily="2" charset="-93"/>
                <a:ea typeface="Times New Roman" panose="02020603050405020304" pitchFamily="18" charset="0"/>
              </a:rPr>
              <a:t>VẬN DỤNG</a:t>
            </a:r>
            <a:endParaRPr lang="en-GB" sz="8800">
              <a:latin typeface="iCiel Soup of Justice" pitchFamily="2" charset="-93"/>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6845" y="3762022"/>
            <a:ext cx="6345467" cy="2871999"/>
          </a:xfrm>
          <a:prstGeom prst="rect">
            <a:avLst/>
          </a:prstGeom>
        </p:spPr>
      </p:pic>
    </p:spTree>
    <p:extLst>
      <p:ext uri="{BB962C8B-B14F-4D97-AF65-F5344CB8AC3E}">
        <p14:creationId xmlns:p14="http://schemas.microsoft.com/office/powerpoint/2010/main" val="1961873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2077709" cy="219604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2077709" cy="222476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cap="rnd">
              <a:solidFill>
                <a:srgbClr val="825445"/>
              </a:solidFill>
              <a:prstDash val="dash"/>
              <a:round/>
            </a:ln>
          </p:spPr>
        </p:sp>
        <p:sp>
          <p:nvSpPr>
            <p:cNvPr id="14" name="TextBox 14"/>
            <p:cNvSpPr txBox="1"/>
            <p:nvPr/>
          </p:nvSpPr>
          <p:spPr>
            <a:xfrm>
              <a:off x="0" y="-28575"/>
              <a:ext cx="1671234" cy="19327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Rectangle 19"/>
          <p:cNvSpPr/>
          <p:nvPr/>
        </p:nvSpPr>
        <p:spPr>
          <a:xfrm>
            <a:off x="10521910" y="3086100"/>
            <a:ext cx="6034565" cy="4218014"/>
          </a:xfrm>
          <a:prstGeom prst="rect">
            <a:avLst/>
          </a:prstGeom>
        </p:spPr>
        <p:txBody>
          <a:bodyPr wrap="square">
            <a:spAutoFit/>
          </a:bodyPr>
          <a:lstStyle/>
          <a:p>
            <a:pPr algn="ctr">
              <a:lnSpc>
                <a:spcPct val="115000"/>
              </a:lnSpc>
            </a:pPr>
            <a:r>
              <a:rPr lang="vi-VN" sz="8000" b="1" dirty="0">
                <a:latin typeface="iCiel Soup of Justice" pitchFamily="2" charset="-93"/>
                <a:ea typeface="Calibri" panose="020F0502020204030204" pitchFamily="34" charset="0"/>
              </a:rPr>
              <a:t>HOẠT ĐỘNG </a:t>
            </a:r>
            <a:r>
              <a:rPr lang="vi-VN" sz="8000" b="1" dirty="0" smtClean="0">
                <a:latin typeface="iCiel Soup of Justice" pitchFamily="2" charset="-93"/>
                <a:ea typeface="Calibri" panose="020F0502020204030204" pitchFamily="34" charset="0"/>
              </a:rPr>
              <a:t>2</a:t>
            </a:r>
          </a:p>
          <a:p>
            <a:pPr algn="ctr">
              <a:lnSpc>
                <a:spcPct val="115000"/>
              </a:lnSpc>
            </a:pPr>
            <a:r>
              <a:rPr lang="vi-VN" sz="8000" b="1" spc="-5" dirty="0" smtClean="0">
                <a:latin typeface="iCiel Soup of Justice" pitchFamily="2" charset="-93"/>
                <a:ea typeface="Calibri" panose="020F0502020204030204" pitchFamily="34" charset="0"/>
              </a:rPr>
              <a:t> HÌNH</a:t>
            </a:r>
            <a:endParaRPr lang="en-GB" sz="8000" dirty="0">
              <a:latin typeface="iCiel Soup of Justice" pitchFamily="2" charset="-93"/>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4934" y="2933700"/>
            <a:ext cx="5955474" cy="4495800"/>
          </a:xfrm>
          <a:prstGeom prst="rect">
            <a:avLst/>
          </a:prstGeom>
        </p:spPr>
      </p:pic>
    </p:spTree>
    <p:extLst>
      <p:ext uri="{BB962C8B-B14F-4D97-AF65-F5344CB8AC3E}">
        <p14:creationId xmlns:p14="http://schemas.microsoft.com/office/powerpoint/2010/main" val="3792355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13380"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665152">
            <a:off x="-224594" y="1436095"/>
            <a:ext cx="4730158" cy="7463761"/>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8976658" y="1508652"/>
            <a:ext cx="7276776" cy="6370975"/>
          </a:xfrm>
          <a:prstGeom prst="rect">
            <a:avLst/>
          </a:prstGeom>
        </p:spPr>
        <p:txBody>
          <a:bodyPr wrap="square" lIns="0" tIns="0" rIns="0" bIns="0" rtlCol="0" anchor="t">
            <a:spAutoFit/>
          </a:bodyPr>
          <a:lstStyle/>
          <a:p>
            <a:pPr algn="ctr">
              <a:lnSpc>
                <a:spcPct val="115000"/>
              </a:lnSpc>
              <a:spcAft>
                <a:spcPts val="0"/>
              </a:spcAft>
            </a:pPr>
            <a:r>
              <a:rPr lang="vi-VN" sz="6000" b="1">
                <a:latin typeface="Times New Roman" panose="02020603050405020304" pitchFamily="18" charset="0"/>
                <a:ea typeface="Times New Roman" panose="02020603050405020304" pitchFamily="18" charset="0"/>
                <a:cs typeface="Times New Roman" panose="02020603050405020304" pitchFamily="18" charset="0"/>
              </a:rPr>
              <a:t>Đề </a:t>
            </a:r>
            <a:r>
              <a:rPr lang="vi-VN" sz="6000" b="1" smtClean="0">
                <a:latin typeface="Times New Roman" panose="02020603050405020304" pitchFamily="18" charset="0"/>
                <a:ea typeface="Times New Roman" panose="02020603050405020304" pitchFamily="18" charset="0"/>
                <a:cs typeface="Times New Roman" panose="02020603050405020304" pitchFamily="18" charset="0"/>
              </a:rPr>
              <a:t>bài</a:t>
            </a:r>
            <a:endParaRPr lang="vi-VN" sz="6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6000" smtClean="0">
                <a:latin typeface="Times New Roman" panose="02020603050405020304" pitchFamily="18" charset="0"/>
                <a:ea typeface="Times New Roman" panose="02020603050405020304" pitchFamily="18" charset="0"/>
                <a:cs typeface="Times New Roman" panose="02020603050405020304" pitchFamily="18" charset="0"/>
              </a:rPr>
              <a:t>Em </a:t>
            </a:r>
            <a:r>
              <a:rPr lang="vi-VN" sz="6000">
                <a:latin typeface="Times New Roman" panose="02020603050405020304" pitchFamily="18" charset="0"/>
                <a:ea typeface="Times New Roman" panose="02020603050405020304" pitchFamily="18" charset="0"/>
                <a:cs typeface="Times New Roman" panose="02020603050405020304" pitchFamily="18" charset="0"/>
              </a:rPr>
              <a:t>có suy nghĩ như thế nào về việc giữ gìn và phát huy vẻ đẹp của làng quê Việt Nam trong xã hội hiện đại?</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reeform 21"/>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9" name="Freeform 16"/>
          <p:cNvSpPr/>
          <p:nvPr/>
        </p:nvSpPr>
        <p:spPr>
          <a:xfrm>
            <a:off x="17021812" y="5143500"/>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0" name="Freeform 16"/>
          <p:cNvSpPr/>
          <p:nvPr/>
        </p:nvSpPr>
        <p:spPr>
          <a:xfrm rot="10800000" flipH="1">
            <a:off x="-990600" y="-19050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9">
              <a:extLst>
                <a:ext uri="{96DAC541-7B7A-43D3-8B79-37D633B846F1}">
                  <asvg:svgBlip xmlns="" xmlns:asvg="http://schemas.microsoft.com/office/drawing/2016/SVG/main" r:embed="rId10"/>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310782059"/>
              </p:ext>
            </p:extLst>
          </p:nvPr>
        </p:nvGraphicFramePr>
        <p:xfrm>
          <a:off x="1981200" y="1562100"/>
          <a:ext cx="14630400" cy="790562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630400"/>
              </a:tblGrid>
              <a:tr h="519539">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(CHUẨN BỊ Ở NHÀ)</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 Ý, LẬP DÀN Ý</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Đề: Em có suy nghĩ như thế nào về việc giữ gìn và phát huy vẻ đẹp của làng quê Việt Nam trong xã hội hiện đại?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7612" marR="37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7399">
                <a:tc>
                  <a:txBody>
                    <a:bodyPr/>
                    <a:lstStyle/>
                    <a:p>
                      <a:pPr>
                        <a:lnSpc>
                          <a:spcPct val="107000"/>
                        </a:lnSpc>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bài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Giới thiệu vấn đề cần nghị luận: việc giữ gìn và phát huy những vẻ đẹp của làng quê Việt Nam trong xã hội hiện đại.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b="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 trạng</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Làng quê Việt Nam có những vẻ đẹp nào cần giữ gìn và phát huy?</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 nhân</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sao cần giữ gìn và phát huy những vẻ đẹp đó trong xã hội hiện đại?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 pháp</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Làm thế nào để giữ gìn và phát huy những vẻ đẹp của làng quê Việt Nam trong xã hội hiện đại?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7612" marR="37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2131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1398640" cy="206238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cap="rnd">
              <a:solidFill>
                <a:srgbClr val="C79179"/>
              </a:solidFill>
              <a:prstDash val="dash"/>
              <a:round/>
            </a:ln>
          </p:spPr>
        </p:sp>
        <p:sp>
          <p:nvSpPr>
            <p:cNvPr id="14" name="TextBox 14"/>
            <p:cNvSpPr txBox="1"/>
            <p:nvPr/>
          </p:nvSpPr>
          <p:spPr>
            <a:xfrm>
              <a:off x="0" y="-28575"/>
              <a:ext cx="3486486" cy="1770426"/>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a:off x="4351732" y="2681311"/>
            <a:ext cx="9144000" cy="4445832"/>
          </a:xfrm>
          <a:prstGeom prst="rect">
            <a:avLst/>
          </a:prstGeom>
        </p:spPr>
        <p:txBody>
          <a:bodyPr>
            <a:spAutoFit/>
          </a:bodyPr>
          <a:lstStyle/>
          <a:p>
            <a:pPr algn="ctr">
              <a:lnSpc>
                <a:spcPct val="115000"/>
              </a:lnSpc>
              <a:spcAft>
                <a:spcPts val="0"/>
              </a:spcAft>
            </a:pPr>
            <a:r>
              <a:rPr lang="vi-VN" sz="5400" b="1">
                <a:latin typeface="Times New Roman" panose="02020603050405020304" pitchFamily="18" charset="0"/>
                <a:ea typeface="Calibri" panose="020F0502020204030204" pitchFamily="34" charset="0"/>
                <a:cs typeface="Times New Roman" panose="02020603050405020304" pitchFamily="18" charset="0"/>
              </a:rPr>
              <a:t>Hướng dẫn về nhà</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Times New Roman" panose="02020603050405020304" pitchFamily="18" charset="0"/>
              <a:buChar char="-"/>
            </a:pPr>
            <a:r>
              <a:rPr lang="vi-VN" sz="4800">
                <a:latin typeface="Times New Roman" panose="02020603050405020304" pitchFamily="18" charset="0"/>
                <a:ea typeface="Times New Roman" panose="02020603050405020304" pitchFamily="18" charset="0"/>
                <a:cs typeface="Times New Roman" panose="02020603050405020304" pitchFamily="18" charset="0"/>
              </a:rPr>
              <a:t>Hoàn thiện lại bài viết theo bảng kiểm.</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Times New Roman" panose="02020603050405020304" pitchFamily="18" charset="0"/>
              <a:buChar char="-"/>
            </a:pPr>
            <a:r>
              <a:rPr lang="vi-VN" sz="4800">
                <a:latin typeface="Times New Roman" panose="02020603050405020304" pitchFamily="18" charset="0"/>
                <a:ea typeface="Times New Roman" panose="02020603050405020304" pitchFamily="18" charset="0"/>
                <a:cs typeface="Times New Roman" panose="02020603050405020304" pitchFamily="18" charset="0"/>
              </a:rPr>
              <a:t>Chuẩn bị bài nói và nghe: Trình bày ý kiến về một vấn đề xã hội</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barn(inVertical)">
                                      <p:cBhvr>
                                        <p:cTn id="10" dur="500"/>
                                        <p:tgtEl>
                                          <p:spTgt spid="2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barn(inVertical)">
                                      <p:cBhvr>
                                        <p:cTn id="13"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grpSp>
      <p:grpSp>
        <p:nvGrpSpPr>
          <p:cNvPr id="5" name="Group 5"/>
          <p:cNvGrpSpPr/>
          <p:nvPr/>
        </p:nvGrpSpPr>
        <p:grpSpPr>
          <a:xfrm rot="113656">
            <a:off x="2025261" y="1550886"/>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ECD7C1"/>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4834">
            <a:off x="3139768" y="2136395"/>
            <a:ext cx="13225815" cy="6502787"/>
            <a:chOff x="0" y="0"/>
            <a:chExt cx="3483342" cy="1712668"/>
          </a:xfrm>
        </p:grpSpPr>
        <p:sp>
          <p:nvSpPr>
            <p:cNvPr id="9" name="Freeform 9"/>
            <p:cNvSpPr/>
            <p:nvPr/>
          </p:nvSpPr>
          <p:spPr>
            <a:xfrm>
              <a:off x="0" y="0"/>
              <a:ext cx="3483342" cy="1712668"/>
            </a:xfrm>
            <a:custGeom>
              <a:avLst/>
              <a:gdLst/>
              <a:ahLst/>
              <a:cxnLst/>
              <a:rect l="l" t="t" r="r" b="b"/>
              <a:pathLst>
                <a:path w="3483342" h="1712668">
                  <a:moveTo>
                    <a:pt x="29854" y="0"/>
                  </a:moveTo>
                  <a:lnTo>
                    <a:pt x="3453489" y="0"/>
                  </a:lnTo>
                  <a:cubicBezTo>
                    <a:pt x="3469977" y="0"/>
                    <a:pt x="3483342" y="13366"/>
                    <a:pt x="3483342" y="29854"/>
                  </a:cubicBezTo>
                  <a:lnTo>
                    <a:pt x="3483342" y="1682815"/>
                  </a:lnTo>
                  <a:cubicBezTo>
                    <a:pt x="3483342" y="1699302"/>
                    <a:pt x="3469977" y="1712668"/>
                    <a:pt x="3453489" y="1712668"/>
                  </a:cubicBezTo>
                  <a:lnTo>
                    <a:pt x="29854" y="1712668"/>
                  </a:lnTo>
                  <a:cubicBezTo>
                    <a:pt x="13366" y="1712668"/>
                    <a:pt x="0" y="1699302"/>
                    <a:pt x="0" y="1682815"/>
                  </a:cubicBezTo>
                  <a:lnTo>
                    <a:pt x="0" y="29854"/>
                  </a:lnTo>
                  <a:cubicBezTo>
                    <a:pt x="0" y="13366"/>
                    <a:pt x="13366" y="0"/>
                    <a:pt x="29854" y="0"/>
                  </a:cubicBezTo>
                  <a:close/>
                </a:path>
              </a:pathLst>
            </a:custGeom>
            <a:solidFill>
              <a:srgbClr val="FAF9F0"/>
            </a:solidFill>
          </p:spPr>
        </p:sp>
        <p:sp>
          <p:nvSpPr>
            <p:cNvPr id="10" name="TextBox 10"/>
            <p:cNvSpPr txBox="1"/>
            <p:nvPr/>
          </p:nvSpPr>
          <p:spPr>
            <a:xfrm>
              <a:off x="0" y="-28575"/>
              <a:ext cx="3483342" cy="17412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13656">
            <a:off x="-3602615" y="1209218"/>
            <a:ext cx="5310462" cy="7722103"/>
            <a:chOff x="0" y="0"/>
            <a:chExt cx="1398640" cy="2033805"/>
          </a:xfrm>
        </p:grpSpPr>
        <p:sp>
          <p:nvSpPr>
            <p:cNvPr id="12" name="Freeform 12"/>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ECD7C1"/>
            </a:solidFill>
          </p:spPr>
        </p:sp>
        <p:sp>
          <p:nvSpPr>
            <p:cNvPr id="13" name="TextBox 13"/>
            <p:cNvSpPr txBox="1"/>
            <p:nvPr/>
          </p:nvSpPr>
          <p:spPr>
            <a:xfrm>
              <a:off x="0" y="-28575"/>
              <a:ext cx="1398640" cy="206238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114685">
            <a:off x="3149061" y="2096313"/>
            <a:ext cx="13207230" cy="6537579"/>
          </a:xfrm>
          <a:custGeom>
            <a:avLst/>
            <a:gdLst/>
            <a:ahLst/>
            <a:cxnLst/>
            <a:rect l="l" t="t" r="r" b="b"/>
            <a:pathLst>
              <a:path w="13207230" h="6537579">
                <a:moveTo>
                  <a:pt x="0" y="0"/>
                </a:moveTo>
                <a:lnTo>
                  <a:pt x="13207230" y="0"/>
                </a:lnTo>
                <a:lnTo>
                  <a:pt x="13207230" y="6537579"/>
                </a:lnTo>
                <a:lnTo>
                  <a:pt x="0" y="6537579"/>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sp>
      <p:sp>
        <p:nvSpPr>
          <p:cNvPr id="15" name="Freeform 15"/>
          <p:cNvSpPr/>
          <p:nvPr/>
        </p:nvSpPr>
        <p:spPr>
          <a:xfrm rot="132327">
            <a:off x="1287777" y="1955792"/>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8">
              <a:extLst>
                <a:ext uri="{96DAC541-7B7A-43D3-8B79-37D633B846F1}">
                  <asvg:svgBlip xmlns="" xmlns:asvg="http://schemas.microsoft.com/office/drawing/2016/SVG/main" r:embed="rId9"/>
                </a:ext>
              </a:extLst>
            </a:blip>
            <a:stretch>
              <a:fillRect b="-83216"/>
            </a:stretch>
          </a:blipFill>
        </p:spPr>
      </p:sp>
      <p:sp>
        <p:nvSpPr>
          <p:cNvPr id="16" name="Freeform 16"/>
          <p:cNvSpPr/>
          <p:nvPr/>
        </p:nvSpPr>
        <p:spPr>
          <a:xfrm>
            <a:off x="2385760" y="5070270"/>
            <a:ext cx="3470702" cy="5932823"/>
          </a:xfrm>
          <a:custGeom>
            <a:avLst/>
            <a:gdLst/>
            <a:ahLst/>
            <a:cxnLst/>
            <a:rect l="l" t="t" r="r" b="b"/>
            <a:pathLst>
              <a:path w="3470702" h="5932823">
                <a:moveTo>
                  <a:pt x="0" y="0"/>
                </a:moveTo>
                <a:lnTo>
                  <a:pt x="3470702" y="0"/>
                </a:lnTo>
                <a:lnTo>
                  <a:pt x="3470702" y="5932823"/>
                </a:lnTo>
                <a:lnTo>
                  <a:pt x="0" y="59328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rot="1909642">
            <a:off x="12346788" y="219171"/>
            <a:ext cx="6235931" cy="4887510"/>
          </a:xfrm>
          <a:custGeom>
            <a:avLst/>
            <a:gdLst/>
            <a:ahLst/>
            <a:cxnLst/>
            <a:rect l="l" t="t" r="r" b="b"/>
            <a:pathLst>
              <a:path w="6235931" h="4887510">
                <a:moveTo>
                  <a:pt x="0" y="0"/>
                </a:moveTo>
                <a:lnTo>
                  <a:pt x="6235931" y="0"/>
                </a:lnTo>
                <a:lnTo>
                  <a:pt x="6235931" y="4887509"/>
                </a:lnTo>
                <a:lnTo>
                  <a:pt x="0" y="48875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18"/>
          <p:cNvSpPr txBox="1"/>
          <p:nvPr/>
        </p:nvSpPr>
        <p:spPr>
          <a:xfrm rot="174069">
            <a:off x="4605908" y="3860829"/>
            <a:ext cx="10509822" cy="2308324"/>
          </a:xfrm>
          <a:prstGeom prst="rect">
            <a:avLst/>
          </a:prstGeom>
        </p:spPr>
        <p:txBody>
          <a:bodyPr lIns="0" tIns="0" rIns="0" bIns="0" rtlCol="0" anchor="t">
            <a:spAutoFit/>
          </a:bodyPr>
          <a:lstStyle/>
          <a:p>
            <a:pPr algn="ctr">
              <a:lnSpc>
                <a:spcPts val="17959"/>
              </a:lnSpc>
            </a:pPr>
            <a:r>
              <a:rPr lang="en-US" sz="12828" b="1" spc="1552">
                <a:solidFill>
                  <a:srgbClr val="000000"/>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Better Together Script"/>
                <a:cs typeface="Times New Roman" panose="02020603050405020304" pitchFamily="18" charset="0"/>
                <a:sym typeface="Better Together Script"/>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4080594" cy="210190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4080594" cy="49353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cap="rnd">
              <a:solidFill>
                <a:srgbClr val="AEA36F"/>
              </a:solidFill>
              <a:prstDash val="dash"/>
              <a:round/>
            </a:ln>
          </p:spPr>
        </p:sp>
        <p:sp>
          <p:nvSpPr>
            <p:cNvPr id="13" name="TextBox 13"/>
            <p:cNvSpPr txBox="1"/>
            <p:nvPr/>
          </p:nvSpPr>
          <p:spPr>
            <a:xfrm>
              <a:off x="0" y="-28575"/>
              <a:ext cx="3857210" cy="168079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4537281" y="3057020"/>
            <a:ext cx="11801858" cy="2287614"/>
          </a:xfrm>
          <a:prstGeom prst="rect">
            <a:avLst/>
          </a:prstGeom>
        </p:spPr>
        <p:txBody>
          <a:bodyPr lIns="0" tIns="0" rIns="0" bIns="0" rtlCol="0" anchor="t">
            <a:spAutoFit/>
          </a:bodyPr>
          <a:lstStyle/>
          <a:p>
            <a:pPr>
              <a:lnSpc>
                <a:spcPct val="115000"/>
              </a:lnSpc>
              <a:spcAft>
                <a:spcPts val="0"/>
              </a:spcAft>
            </a:pPr>
            <a:r>
              <a:rPr lang="vi-VN" sz="13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Định hướng</a:t>
            </a:r>
            <a:endParaRPr lang="en-GB" sz="9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8"/>
          <p:cNvSpPr txBox="1"/>
          <p:nvPr/>
        </p:nvSpPr>
        <p:spPr>
          <a:xfrm>
            <a:off x="3499263" y="6065128"/>
            <a:ext cx="11411600" cy="671915"/>
          </a:xfrm>
          <a:prstGeom prst="rect">
            <a:avLst/>
          </a:prstGeom>
        </p:spPr>
        <p:txBody>
          <a:bodyPr lIns="0" tIns="0" rIns="0" bIns="0" rtlCol="0" anchor="t">
            <a:spAutoFit/>
          </a:bodyPr>
          <a:lstStyle/>
          <a:p>
            <a:pPr algn="ctr">
              <a:lnSpc>
                <a:spcPts val="4480"/>
              </a:lnSpc>
            </a:pPr>
            <a:r>
              <a:rPr lang="vi-VN" sz="8000" b="1">
                <a:solidFill>
                  <a:srgbClr val="FF0000"/>
                </a:solidFill>
                <a:latin typeface="Times New Roman" panose="02020603050405020304" pitchFamily="18" charset="0"/>
                <a:ea typeface="Times New Roman" panose="02020603050405020304" pitchFamily="18" charset="0"/>
              </a:rPr>
              <a:t>1. Yêu cầu chung</a:t>
            </a:r>
            <a:endParaRPr lang="en-US" sz="8000">
              <a:solidFill>
                <a:srgbClr val="000000"/>
              </a:solidFill>
              <a:latin typeface="More Sugar Thin"/>
              <a:ea typeface="More Sugar Thin"/>
              <a:cs typeface="More Sugar Thin"/>
              <a:sym typeface="More Sugar Thin"/>
            </a:endParaRPr>
          </a:p>
        </p:txBody>
      </p:sp>
    </p:spTree>
    <p:extLst>
      <p:ext uri="{BB962C8B-B14F-4D97-AF65-F5344CB8AC3E}">
        <p14:creationId xmlns:p14="http://schemas.microsoft.com/office/powerpoint/2010/main" val="23272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11" name="Group 11"/>
          <p:cNvGrpSpPr/>
          <p:nvPr/>
        </p:nvGrpSpPr>
        <p:grpSpPr>
          <a:xfrm>
            <a:off x="533400" y="4554665"/>
            <a:ext cx="9684840" cy="4856035"/>
            <a:chOff x="0" y="0"/>
            <a:chExt cx="1265951" cy="605372"/>
          </a:xfrm>
        </p:grpSpPr>
        <p:sp>
          <p:nvSpPr>
            <p:cNvPr id="12" name="Freeform 12"/>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ln/>
          </p:spPr>
          <p:style>
            <a:lnRef idx="2">
              <a:schemeClr val="accent6"/>
            </a:lnRef>
            <a:fillRef idx="1">
              <a:schemeClr val="lt1"/>
            </a:fillRef>
            <a:effectRef idx="0">
              <a:schemeClr val="accent6"/>
            </a:effectRef>
            <a:fontRef idx="minor">
              <a:schemeClr val="dk1"/>
            </a:fontRef>
          </p:style>
        </p:sp>
        <p:sp>
          <p:nvSpPr>
            <p:cNvPr id="13" name="TextBox 13"/>
            <p:cNvSpPr txBox="1"/>
            <p:nvPr/>
          </p:nvSpPr>
          <p:spPr>
            <a:xfrm>
              <a:off x="0" y="-28575"/>
              <a:ext cx="1265951" cy="633947"/>
            </a:xfrm>
            <a:prstGeom prst="rect">
              <a:avLst/>
            </a:prstGeom>
          </p:spPr>
          <p:style>
            <a:lnRef idx="2">
              <a:schemeClr val="accent6"/>
            </a:lnRef>
            <a:fillRef idx="1">
              <a:schemeClr val="lt1"/>
            </a:fillRef>
            <a:effectRef idx="0">
              <a:schemeClr val="accent6"/>
            </a:effectRef>
            <a:fontRef idx="minor">
              <a:schemeClr val="dk1"/>
            </a:fontRef>
          </p:style>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0134600" y="290034"/>
            <a:ext cx="7010400" cy="4072500"/>
            <a:chOff x="0" y="0"/>
            <a:chExt cx="1265951" cy="605372"/>
          </a:xfrm>
        </p:grpSpPr>
        <p:sp>
          <p:nvSpPr>
            <p:cNvPr id="15" name="Freeform 15"/>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ln/>
          </p:spPr>
          <p:style>
            <a:lnRef idx="2">
              <a:schemeClr val="accent5"/>
            </a:lnRef>
            <a:fillRef idx="1">
              <a:schemeClr val="lt1"/>
            </a:fillRef>
            <a:effectRef idx="0">
              <a:schemeClr val="accent5"/>
            </a:effectRef>
            <a:fontRef idx="minor">
              <a:schemeClr val="dk1"/>
            </a:fontRef>
          </p:style>
        </p:sp>
        <p:sp>
          <p:nvSpPr>
            <p:cNvPr id="16" name="TextBox 16"/>
            <p:cNvSpPr txBox="1"/>
            <p:nvPr/>
          </p:nvSpPr>
          <p:spPr>
            <a:xfrm>
              <a:off x="0" y="-28575"/>
              <a:ext cx="1265951" cy="633947"/>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10591800" y="4554665"/>
            <a:ext cx="6553200" cy="4551235"/>
            <a:chOff x="0" y="0"/>
            <a:chExt cx="1265951" cy="605372"/>
          </a:xfrm>
        </p:grpSpPr>
        <p:sp>
          <p:nvSpPr>
            <p:cNvPr id="18" name="Freeform 18"/>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ln/>
          </p:spPr>
          <p:style>
            <a:lnRef idx="2">
              <a:schemeClr val="accent6"/>
            </a:lnRef>
            <a:fillRef idx="1">
              <a:schemeClr val="lt1"/>
            </a:fillRef>
            <a:effectRef idx="0">
              <a:schemeClr val="accent6"/>
            </a:effectRef>
            <a:fontRef idx="minor">
              <a:schemeClr val="dk1"/>
            </a:fontRef>
          </p:style>
        </p:sp>
        <p:sp>
          <p:nvSpPr>
            <p:cNvPr id="19" name="TextBox 19"/>
            <p:cNvSpPr txBox="1"/>
            <p:nvPr/>
          </p:nvSpPr>
          <p:spPr>
            <a:xfrm>
              <a:off x="0" y="-28575"/>
              <a:ext cx="1265951" cy="633947"/>
            </a:xfrm>
            <a:prstGeom prst="rect">
              <a:avLst/>
            </a:prstGeom>
          </p:spPr>
          <p:style>
            <a:lnRef idx="2">
              <a:schemeClr val="accent6"/>
            </a:lnRef>
            <a:fillRef idx="1">
              <a:schemeClr val="lt1"/>
            </a:fillRef>
            <a:effectRef idx="0">
              <a:schemeClr val="accent6"/>
            </a:effectRef>
            <a:fontRef idx="minor">
              <a:schemeClr val="dk1"/>
            </a:fontRef>
          </p:style>
          <p:txBody>
            <a:bodyPr lIns="50800" tIns="50800" rIns="50800" bIns="50800" rtlCol="0" anchor="ctr"/>
            <a:lstStyle/>
            <a:p>
              <a:pPr algn="ctr">
                <a:lnSpc>
                  <a:spcPts val="2659"/>
                </a:lnSpc>
              </a:pPr>
              <a:endParaRPr>
                <a:solidFill>
                  <a:prstClr val="black"/>
                </a:solidFill>
              </a:endParaRPr>
            </a:p>
          </p:txBody>
        </p:sp>
      </p:grpSp>
      <p:grpSp>
        <p:nvGrpSpPr>
          <p:cNvPr id="26" name="Group 11"/>
          <p:cNvGrpSpPr/>
          <p:nvPr/>
        </p:nvGrpSpPr>
        <p:grpSpPr>
          <a:xfrm>
            <a:off x="2340429" y="292170"/>
            <a:ext cx="7239000" cy="4070364"/>
            <a:chOff x="0" y="0"/>
            <a:chExt cx="1265951" cy="605372"/>
          </a:xfrm>
        </p:grpSpPr>
        <p:sp>
          <p:nvSpPr>
            <p:cNvPr id="27" name="Freeform 12"/>
            <p:cNvSpPr/>
            <p:nvPr/>
          </p:nvSpPr>
          <p:spPr>
            <a:xfrm>
              <a:off x="0" y="0"/>
              <a:ext cx="1265951" cy="605372"/>
            </a:xfrm>
            <a:custGeom>
              <a:avLst/>
              <a:gdLst/>
              <a:ahLst/>
              <a:cxnLst/>
              <a:rect l="l" t="t" r="r" b="b"/>
              <a:pathLst>
                <a:path w="1265951" h="605372">
                  <a:moveTo>
                    <a:pt x="82144" y="0"/>
                  </a:moveTo>
                  <a:lnTo>
                    <a:pt x="1183807" y="0"/>
                  </a:lnTo>
                  <a:cubicBezTo>
                    <a:pt x="1229174" y="0"/>
                    <a:pt x="1265951" y="36777"/>
                    <a:pt x="1265951" y="82144"/>
                  </a:cubicBezTo>
                  <a:lnTo>
                    <a:pt x="1265951" y="523228"/>
                  </a:lnTo>
                  <a:cubicBezTo>
                    <a:pt x="1265951" y="568595"/>
                    <a:pt x="1229174" y="605372"/>
                    <a:pt x="1183807" y="605372"/>
                  </a:cubicBezTo>
                  <a:lnTo>
                    <a:pt x="82144" y="605372"/>
                  </a:lnTo>
                  <a:cubicBezTo>
                    <a:pt x="60358" y="605372"/>
                    <a:pt x="39464" y="596717"/>
                    <a:pt x="24059" y="581312"/>
                  </a:cubicBezTo>
                  <a:cubicBezTo>
                    <a:pt x="8654" y="565907"/>
                    <a:pt x="0" y="545014"/>
                    <a:pt x="0" y="523228"/>
                  </a:cubicBezTo>
                  <a:lnTo>
                    <a:pt x="0" y="82144"/>
                  </a:lnTo>
                  <a:cubicBezTo>
                    <a:pt x="0" y="36777"/>
                    <a:pt x="36777" y="0"/>
                    <a:pt x="82144" y="0"/>
                  </a:cubicBezTo>
                  <a:close/>
                </a:path>
              </a:pathLst>
            </a:custGeom>
            <a:ln/>
          </p:spPr>
          <p:style>
            <a:lnRef idx="2">
              <a:schemeClr val="accent6"/>
            </a:lnRef>
            <a:fillRef idx="1">
              <a:schemeClr val="lt1"/>
            </a:fillRef>
            <a:effectRef idx="0">
              <a:schemeClr val="accent6"/>
            </a:effectRef>
            <a:fontRef idx="minor">
              <a:schemeClr val="dk1"/>
            </a:fontRef>
          </p:style>
        </p:sp>
        <p:sp>
          <p:nvSpPr>
            <p:cNvPr id="28" name="TextBox 13"/>
            <p:cNvSpPr txBox="1"/>
            <p:nvPr/>
          </p:nvSpPr>
          <p:spPr>
            <a:xfrm>
              <a:off x="0" y="-28575"/>
              <a:ext cx="1265951" cy="633947"/>
            </a:xfrm>
            <a:prstGeom prst="rect">
              <a:avLst/>
            </a:prstGeom>
          </p:spPr>
          <p:style>
            <a:lnRef idx="2">
              <a:schemeClr val="accent6"/>
            </a:lnRef>
            <a:fillRef idx="1">
              <a:schemeClr val="lt1"/>
            </a:fillRef>
            <a:effectRef idx="0">
              <a:schemeClr val="accent6"/>
            </a:effectRef>
            <a:fontRef idx="minor">
              <a:schemeClr val="dk1"/>
            </a:fontRef>
          </p:style>
          <p:txBody>
            <a:bodyPr lIns="50800" tIns="50800" rIns="50800" bIns="50800" rtlCol="0" anchor="ctr"/>
            <a:lstStyle/>
            <a:p>
              <a:pPr algn="ctr">
                <a:lnSpc>
                  <a:spcPts val="2659"/>
                </a:lnSpc>
              </a:pPr>
              <a:endParaRPr>
                <a:solidFill>
                  <a:prstClr val="black"/>
                </a:solidFill>
              </a:endParaRPr>
            </a:p>
          </p:txBody>
        </p:sp>
      </p:grpSp>
      <p:sp>
        <p:nvSpPr>
          <p:cNvPr id="2" name="Rectangle 1"/>
          <p:cNvSpPr/>
          <p:nvPr/>
        </p:nvSpPr>
        <p:spPr>
          <a:xfrm>
            <a:off x="2645229" y="392216"/>
            <a:ext cx="6629400" cy="3970318"/>
          </a:xfrm>
          <a:prstGeom prst="rect">
            <a:avLst/>
          </a:prstGeom>
        </p:spPr>
        <p:txBody>
          <a:bodyPr wrap="square">
            <a:spAutoFit/>
          </a:bodyPr>
          <a:lstStyle/>
          <a:p>
            <a:pPr algn="just"/>
            <a:r>
              <a:rPr lang="vi-VN"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 </a:t>
            </a: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 được nội dung chủ đề; dẫn ra và phân tích tác dụng của một số nét đặc sắc về hình thức nghệ thuật được dùng trong tác phẩm, từ đó, nêu lên nhận xét, đánh giá của bản thân về hiệu quả thẩm mĩ của những nét đặc sắc ấy.</a:t>
            </a:r>
            <a:endParaRPr lang="en-GB" sz="3600">
              <a:latin typeface="Times New Roman" panose="02020603050405020304" pitchFamily="18" charset="0"/>
              <a:cs typeface="Times New Roman" panose="02020603050405020304" pitchFamily="18" charset="0"/>
            </a:endParaRPr>
          </a:p>
        </p:txBody>
      </p:sp>
      <p:sp>
        <p:nvSpPr>
          <p:cNvPr id="3" name="Rectangle 2"/>
          <p:cNvSpPr/>
          <p:nvPr/>
        </p:nvSpPr>
        <p:spPr>
          <a:xfrm>
            <a:off x="729343" y="4684556"/>
            <a:ext cx="9100457" cy="4524315"/>
          </a:xfrm>
          <a:prstGeom prst="rect">
            <a:avLst/>
          </a:prstGeom>
        </p:spPr>
        <p:txBody>
          <a:bodyPr wrap="square">
            <a:spAutoFit/>
          </a:bodyPr>
          <a:lstStyle/>
          <a:p>
            <a:pPr marL="30480" marR="30480" algn="just">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ý kiến, nhận xét về tác phẩm cần được khái quát thành luận điểm và được làm rõ bằng việc phân tích dựa trên văn bản của nhà văn cùng sự cảm nhận của bản thân. Số lượng luận điểm trong bài viết tuỳ thuộc vào sự phức tạp, phong phú,… của tác phẩm cần phân tích nhưng thông thường, khoảng từ 2 - 3 luận điểm chính được nêu lên và làm rõ trong bài viết là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0439400" y="392216"/>
            <a:ext cx="6473010" cy="3970318"/>
          </a:xfrm>
          <a:prstGeom prst="rect">
            <a:avLst/>
          </a:prstGeom>
        </p:spPr>
        <p:txBody>
          <a:bodyPr wrap="square">
            <a:spAutoFit/>
          </a:bodyPr>
          <a:lstStyle/>
          <a:p>
            <a:pPr marL="30480" marR="30480" algn="just">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viết </a:t>
            </a:r>
            <a:r>
              <a:rPr lang="vi-VN"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 sa đà vào kể lại nội dung văn bản mà không phân tích, lí giải, đánh giá,… các phương diện nội dung và hình thức của tác phẩm hoặc vừa kể lại, vừa “chêm xen” các nhận xét tản mát, vụn vặt.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0798628" y="5184054"/>
            <a:ext cx="5972812" cy="3416320"/>
          </a:xfrm>
          <a:prstGeom prst="rect">
            <a:avLst/>
          </a:prstGeom>
        </p:spPr>
        <p:txBody>
          <a:bodyPr wrap="square">
            <a:spAutoFit/>
          </a:bodyPr>
          <a:lstStyle/>
          <a:p>
            <a:pPr marL="30480" marR="30480" algn="just">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văn phân tích một tác phẩm truyện có thể yêu cầu phân tích toàn bộ tác phẩm, đoạn trích hoặc tập trung vào một số yếu tố nội dung, hình thức của tác phẩm truyện.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36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sp>
      </p:grpSp>
      <p:grpSp>
        <p:nvGrpSpPr>
          <p:cNvPr id="5" name="Group 5"/>
          <p:cNvGrpSpPr/>
          <p:nvPr/>
        </p:nvGrpSpPr>
        <p:grpSpPr>
          <a:xfrm rot="113656">
            <a:off x="2025261" y="1550886"/>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ECD7C1"/>
            </a:solidFill>
          </p:spPr>
        </p:sp>
        <p:sp>
          <p:nvSpPr>
            <p:cNvPr id="7" name="TextBox 7"/>
            <p:cNvSpPr txBox="1"/>
            <p:nvPr/>
          </p:nvSpPr>
          <p:spPr>
            <a:xfrm>
              <a:off x="0" y="-28575"/>
              <a:ext cx="397183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4834">
            <a:off x="3139768" y="2136395"/>
            <a:ext cx="13225815" cy="6502787"/>
            <a:chOff x="0" y="0"/>
            <a:chExt cx="3483342" cy="1712668"/>
          </a:xfrm>
        </p:grpSpPr>
        <p:sp>
          <p:nvSpPr>
            <p:cNvPr id="9" name="Freeform 9"/>
            <p:cNvSpPr/>
            <p:nvPr/>
          </p:nvSpPr>
          <p:spPr>
            <a:xfrm>
              <a:off x="0" y="0"/>
              <a:ext cx="3483342" cy="1712668"/>
            </a:xfrm>
            <a:custGeom>
              <a:avLst/>
              <a:gdLst/>
              <a:ahLst/>
              <a:cxnLst/>
              <a:rect l="l" t="t" r="r" b="b"/>
              <a:pathLst>
                <a:path w="3483342" h="1712668">
                  <a:moveTo>
                    <a:pt x="29854" y="0"/>
                  </a:moveTo>
                  <a:lnTo>
                    <a:pt x="3453489" y="0"/>
                  </a:lnTo>
                  <a:cubicBezTo>
                    <a:pt x="3469977" y="0"/>
                    <a:pt x="3483342" y="13366"/>
                    <a:pt x="3483342" y="29854"/>
                  </a:cubicBezTo>
                  <a:lnTo>
                    <a:pt x="3483342" y="1682815"/>
                  </a:lnTo>
                  <a:cubicBezTo>
                    <a:pt x="3483342" y="1699302"/>
                    <a:pt x="3469977" y="1712668"/>
                    <a:pt x="3453489" y="1712668"/>
                  </a:cubicBezTo>
                  <a:lnTo>
                    <a:pt x="29854" y="1712668"/>
                  </a:lnTo>
                  <a:cubicBezTo>
                    <a:pt x="13366" y="1712668"/>
                    <a:pt x="0" y="1699302"/>
                    <a:pt x="0" y="1682815"/>
                  </a:cubicBezTo>
                  <a:lnTo>
                    <a:pt x="0" y="29854"/>
                  </a:lnTo>
                  <a:cubicBezTo>
                    <a:pt x="0" y="13366"/>
                    <a:pt x="13366" y="0"/>
                    <a:pt x="29854" y="0"/>
                  </a:cubicBezTo>
                  <a:close/>
                </a:path>
              </a:pathLst>
            </a:custGeom>
            <a:solidFill>
              <a:srgbClr val="FAF9F0"/>
            </a:solidFill>
          </p:spPr>
        </p:sp>
        <p:sp>
          <p:nvSpPr>
            <p:cNvPr id="10" name="TextBox 10"/>
            <p:cNvSpPr txBox="1"/>
            <p:nvPr/>
          </p:nvSpPr>
          <p:spPr>
            <a:xfrm>
              <a:off x="0" y="-28575"/>
              <a:ext cx="3483342" cy="174124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13656">
            <a:off x="-3602615" y="1209218"/>
            <a:ext cx="5310462" cy="7722103"/>
            <a:chOff x="0" y="0"/>
            <a:chExt cx="1398640" cy="2033805"/>
          </a:xfrm>
        </p:grpSpPr>
        <p:sp>
          <p:nvSpPr>
            <p:cNvPr id="12" name="Freeform 12"/>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ECD7C1"/>
            </a:solidFill>
          </p:spPr>
        </p:sp>
        <p:sp>
          <p:nvSpPr>
            <p:cNvPr id="13" name="TextBox 13"/>
            <p:cNvSpPr txBox="1"/>
            <p:nvPr/>
          </p:nvSpPr>
          <p:spPr>
            <a:xfrm>
              <a:off x="0" y="-28575"/>
              <a:ext cx="1398640" cy="206238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rot="114685">
            <a:off x="3149061" y="2096313"/>
            <a:ext cx="13207230" cy="6537579"/>
          </a:xfrm>
          <a:custGeom>
            <a:avLst/>
            <a:gdLst/>
            <a:ahLst/>
            <a:cxnLst/>
            <a:rect l="l" t="t" r="r" b="b"/>
            <a:pathLst>
              <a:path w="13207230" h="6537579">
                <a:moveTo>
                  <a:pt x="0" y="0"/>
                </a:moveTo>
                <a:lnTo>
                  <a:pt x="13207230" y="0"/>
                </a:lnTo>
                <a:lnTo>
                  <a:pt x="13207230" y="6537579"/>
                </a:lnTo>
                <a:lnTo>
                  <a:pt x="0" y="6537579"/>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sp>
      <p:sp>
        <p:nvSpPr>
          <p:cNvPr id="15" name="Freeform 15"/>
          <p:cNvSpPr/>
          <p:nvPr/>
        </p:nvSpPr>
        <p:spPr>
          <a:xfrm rot="132327">
            <a:off x="1287777" y="1955792"/>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8">
              <a:extLst>
                <a:ext uri="{96DAC541-7B7A-43D3-8B79-37D633B846F1}">
                  <asvg:svgBlip xmlns="" xmlns:asvg="http://schemas.microsoft.com/office/drawing/2016/SVG/main" r:embed="rId9"/>
                </a:ext>
              </a:extLst>
            </a:blip>
            <a:stretch>
              <a:fillRect b="-83216"/>
            </a:stretch>
          </a:blipFill>
        </p:spPr>
      </p:sp>
      <p:sp>
        <p:nvSpPr>
          <p:cNvPr id="18" name="TextBox 18"/>
          <p:cNvSpPr txBox="1"/>
          <p:nvPr/>
        </p:nvSpPr>
        <p:spPr>
          <a:xfrm rot="153710">
            <a:off x="4610103" y="2658038"/>
            <a:ext cx="10509822" cy="5909310"/>
          </a:xfrm>
          <a:prstGeom prst="rect">
            <a:avLst/>
          </a:prstGeom>
        </p:spPr>
        <p:txBody>
          <a:bodyPr lIns="0" tIns="0" rIns="0" bIns="0" rtlCol="0" anchor="t">
            <a:spAutoFit/>
          </a:bodyPr>
          <a:lstStyle/>
          <a:p>
            <a:pPr algn="ctr"/>
            <a:r>
              <a:rPr lang="vi-VN" sz="9600" b="1">
                <a:solidFill>
                  <a:srgbClr val="000000"/>
                </a:solidFill>
                <a:latin typeface="Times New Roman" panose="02020603050405020304" pitchFamily="18" charset="0"/>
                <a:ea typeface="Times New Roman" panose="02020603050405020304" pitchFamily="18" charset="0"/>
              </a:rPr>
              <a:t>2. Những điều cần chú ý để viết bài phân tích một tác phẩm truyện</a:t>
            </a:r>
            <a:endParaRPr lang="en-US" sz="12828" spc="1552">
              <a:solidFill>
                <a:srgbClr val="000000"/>
              </a:solidFill>
              <a:latin typeface="Better Together Script"/>
              <a:ea typeface="Better Together Script"/>
              <a:cs typeface="Better Together Script"/>
              <a:sym typeface="Better Together Script"/>
            </a:endParaRPr>
          </a:p>
        </p:txBody>
      </p:sp>
    </p:spTree>
    <p:extLst>
      <p:ext uri="{BB962C8B-B14F-4D97-AF65-F5344CB8AC3E}">
        <p14:creationId xmlns:p14="http://schemas.microsoft.com/office/powerpoint/2010/main" val="5715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7749515"/>
              </p:ext>
            </p:extLst>
          </p:nvPr>
        </p:nvGraphicFramePr>
        <p:xfrm>
          <a:off x="152400" y="190500"/>
          <a:ext cx="17830800" cy="9862457"/>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830800"/>
              </a:tblGrid>
              <a:tr h="238619">
                <a:tc>
                  <a:txBody>
                    <a:bodyPr/>
                    <a:lstStyle/>
                    <a:p>
                      <a:pPr algn="ctr">
                        <a:lnSpc>
                          <a:spcPct val="100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cần chú ý để</a:t>
                      </a: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viết bài phân tích một tác phẩm truyện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5843" marR="3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96497">
                <a:tc>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Đọc văn bản sau: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smtClean="0">
                          <a:effectLst/>
                          <a:latin typeface="Times New Roman" panose="02020603050405020304" pitchFamily="18" charset="0"/>
                          <a:ea typeface="Calibri" panose="020F0502020204030204" pitchFamily="34" charset="0"/>
                          <a:cs typeface="Times New Roman" panose="02020603050405020304" pitchFamily="18" charset="0"/>
                        </a:rPr>
                        <a:t>Bố</a:t>
                      </a:r>
                      <a:r>
                        <a:rPr lang="vi-VN" sz="3200" b="1"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cs typeface="Times New Roman" panose="02020603050405020304" pitchFamily="18" charset="0"/>
                        </a:rPr>
                        <a:t>  </a:t>
                      </a:r>
                      <a:r>
                        <a:rPr lang="vi-VN" sz="3200" smtClean="0">
                          <a:effectLst/>
                          <a:latin typeface="Times New Roman" panose="02020603050405020304" pitchFamily="18" charset="0"/>
                          <a:cs typeface="Times New Roman" panose="02020603050405020304" pitchFamily="18" charset="0"/>
                        </a:rPr>
                        <a:t>           </a:t>
                      </a:r>
                      <a:r>
                        <a:rPr lang="en-US" sz="3200" smtClean="0">
                          <a:effectLst/>
                          <a:latin typeface="Times New Roman" panose="02020603050405020304" pitchFamily="18" charset="0"/>
                          <a:cs typeface="Times New Roman" panose="02020603050405020304" pitchFamily="18" charset="0"/>
                        </a:rPr>
                        <a:t>- </a:t>
                      </a:r>
                      <a:r>
                        <a:rPr lang="en-US" sz="3200">
                          <a:effectLst/>
                          <a:latin typeface="Times New Roman" panose="02020603050405020304" pitchFamily="18" charset="0"/>
                          <a:cs typeface="Times New Roman" panose="02020603050405020304" pitchFamily="18" charset="0"/>
                        </a:rPr>
                        <a:t>Nguyễn Ngọc Thuần- </a:t>
                      </a:r>
                      <a:endParaRPr lang="en-GB" sz="3200">
                        <a:effectLst/>
                        <a:latin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Tôi đi học dưới đồng bằng. Còn bố tôi, từ nơi núi đồi hiểm trở, ông luôn dõi theo tôi.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Bao giờ cũng vậy, ông mặc chiếc áo kẻ ô phẳng phiu nhất, xuống núi vào cuối mỗi tuần. Ông rẽ vào bưu điện để nhận những lá thư tôi gửi. Lặng lẽ, ông vụng về mở nó ra. Ông xem từng con chữ, lấy tay chạm vào nó, rồi ép vào khuôn mặt đầy râu của ông. Rồi lặng lẽ như lúc mở ra, ông xếp nó lại, nhét vào bao thư. Ông ngồi trầm ngâm một lúc, khẽ mỉm cười rồi đi về núi.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Về đến nhà, ông nói với mẹ tôi:“Con mình vừa gửi thư về”. Ông trao thư cho bà. Bà lại cẩn thận mở nó ra, khen: “Con mình viết chữ đẹp quá! Những chữ tròn, thật tròn, những cái móc thật bén. Chỉ tiếc rằng không biết nó viết gì. Sao ông không nhờ ai đó ở bưu điện đọc giùm?”. Ông nói: “Nó là con tôi, nó viết gì tôi đều biết cả”. Rồi ông lấy lại thư, xếp vào trong tủ cùng với những lá thư trước, những lá thư được bóc ra nhìn ngắm, chạm mặt rồi cất vào, không thiếu một lá, ngay cả những lá đầu tiên nét chữ còn non nớt.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Hôm nay là ngày đầu tiên tôi bước chân vào trường đại học. Một ngày khai trường đầu tiên không có bố. Bố tôi đã mất. Nhưng tôi biết bố sẽ đi cùng tôi trên những con đường mà tôi sẽ đi, suốt cả hành trình cuộc đời. </a:t>
                      </a:r>
                      <a:r>
                        <a:rPr lang="vi-VN" sz="3200" baseline="0" smtClean="0">
                          <a:effectLst/>
                          <a:latin typeface="Calibri" panose="020F0502020204030204" pitchFamily="34"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a:effectLst/>
                          <a:latin typeface="Times New Roman" panose="02020603050405020304" pitchFamily="18" charset="0"/>
                          <a:ea typeface="Calibri" panose="020F0502020204030204" pitchFamily="34" charset="0"/>
                          <a:cs typeface="Times New Roman" panose="02020603050405020304" pitchFamily="18" charset="0"/>
                        </a:rPr>
                        <a:t>Theo Nguyễn Ngọc Thuần, Bồi dưỡng học sinh vào lớp 6 môn Tiếng Việt,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NXB Giáo dục Việt Nam, 2012)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5843" marR="3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0600">
                <a:tc>
                  <a:txBody>
                    <a:bodyPr/>
                    <a:lstStyle/>
                    <a:p>
                      <a:pPr>
                        <a:lnSpc>
                          <a:spcPct val="10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Hãy chia sẻ những điều cần phải làm khi truyện ngắn trên.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5843" marR="3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810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071993" y="374245"/>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260253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66181" y="319996"/>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2097044" cy="2516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602616"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sp>
        <p:sp>
          <p:nvSpPr>
            <p:cNvPr id="13" name="TextBox 13"/>
            <p:cNvSpPr txBox="1"/>
            <p:nvPr/>
          </p:nvSpPr>
          <p:spPr>
            <a:xfrm>
              <a:off x="0" y="-28575"/>
              <a:ext cx="1700696"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cap="rnd">
              <a:solidFill>
                <a:srgbClr val="8A5F36"/>
              </a:solidFill>
              <a:prstDash val="dash"/>
              <a:round/>
            </a:ln>
          </p:spPr>
        </p:sp>
        <p:sp>
          <p:nvSpPr>
            <p:cNvPr id="16" name="TextBox 16"/>
            <p:cNvSpPr txBox="1"/>
            <p:nvPr/>
          </p:nvSpPr>
          <p:spPr>
            <a:xfrm>
              <a:off x="0" y="-28575"/>
              <a:ext cx="2194095" cy="226886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8731777" y="1562100"/>
            <a:ext cx="7724789" cy="6647974"/>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Đặc sắc nghệ </a:t>
            </a:r>
            <a:r>
              <a:rPr lang="vi-VN" sz="5400" b="1" smtClean="0">
                <a:latin typeface="Times New Roman" panose="02020603050405020304" pitchFamily="18" charset="0"/>
                <a:cs typeface="Times New Roman" panose="02020603050405020304" pitchFamily="18" charset="0"/>
              </a:rPr>
              <a:t>thuật</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Ngôi kể: ngôi thứ nhất, qua lời người con.</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Nhân vật người cha được khắc hoạ qua gia cảnh, cử chỉ, lời nói,…</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Ngôn ngữ kể chuyện giản dị, mộc mạc, chân thành…</a:t>
            </a:r>
            <a:endParaRPr lang="en-GB" sz="5400">
              <a:latin typeface="Times New Roman" panose="02020603050405020304" pitchFamily="18" charset="0"/>
              <a:cs typeface="Times New Roman" panose="02020603050405020304" pitchFamily="18" charset="0"/>
            </a:endParaRPr>
          </a:p>
        </p:txBody>
      </p:sp>
      <p:sp>
        <p:nvSpPr>
          <p:cNvPr id="21" name="Freeform 21"/>
          <p:cNvSpPr/>
          <p:nvPr/>
        </p:nvSpPr>
        <p:spPr>
          <a:xfrm>
            <a:off x="7389620" y="1360761"/>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
        <p:nvSpPr>
          <p:cNvPr id="22" name="Rectangle 21"/>
          <p:cNvSpPr/>
          <p:nvPr/>
        </p:nvSpPr>
        <p:spPr>
          <a:xfrm>
            <a:off x="923092" y="1391604"/>
            <a:ext cx="5509218" cy="5078313"/>
          </a:xfrm>
          <a:prstGeom prst="rect">
            <a:avLst/>
          </a:prstGeom>
        </p:spPr>
        <p:txBody>
          <a:bodyPr wrap="square">
            <a:spAutoFit/>
          </a:bodyPr>
          <a:lstStyle/>
          <a:p>
            <a:pPr algn="ctr"/>
            <a:r>
              <a:rPr lang="vi-VN" sz="5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a:t>
            </a:r>
            <a:r>
              <a:rPr lang="vi-VN" sz="54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5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ngợi tình phụ tử thiêng liêng, đặc biệt là tình yêu thương của người cha với con.</a:t>
            </a:r>
            <a:endParaRPr lang="en-GB" sz="5400">
              <a:latin typeface="Times New Roman" panose="02020603050405020304" pitchFamily="18" charset="0"/>
              <a:cs typeface="Times New Roman" panose="02020603050405020304" pitchFamily="18" charset="0"/>
            </a:endParaRPr>
          </a:p>
        </p:txBody>
      </p:sp>
      <p:sp>
        <p:nvSpPr>
          <p:cNvPr id="23" name="Freeform 17"/>
          <p:cNvSpPr/>
          <p:nvPr/>
        </p:nvSpPr>
        <p:spPr>
          <a:xfrm rot="665152">
            <a:off x="4787415" y="5202256"/>
            <a:ext cx="2722441" cy="5421094"/>
          </a:xfrm>
          <a:custGeom>
            <a:avLst/>
            <a:gdLst/>
            <a:ahLst/>
            <a:cxnLst/>
            <a:rect l="l" t="t" r="r" b="b"/>
            <a:pathLst>
              <a:path w="4730158" h="7463761">
                <a:moveTo>
                  <a:pt x="0" y="0"/>
                </a:moveTo>
                <a:lnTo>
                  <a:pt x="4730159" y="0"/>
                </a:lnTo>
                <a:lnTo>
                  <a:pt x="4730159" y="7463761"/>
                </a:lnTo>
                <a:lnTo>
                  <a:pt x="0" y="7463761"/>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79827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3261</Words>
  <Application>Microsoft Office PowerPoint</Application>
  <PresentationFormat>Custom</PresentationFormat>
  <Paragraphs>188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Words About Nature Education Presentation in Yellow Green Brown Friendly Hand Drawn Style</dc:title>
  <dc:creator>OSC</dc:creator>
  <cp:lastModifiedBy>OSC</cp:lastModifiedBy>
  <cp:revision>88</cp:revision>
  <dcterms:created xsi:type="dcterms:W3CDTF">2006-08-16T00:00:00Z</dcterms:created>
  <dcterms:modified xsi:type="dcterms:W3CDTF">2024-12-13T01:17:11Z</dcterms:modified>
  <dc:identifier>DAGKjUBzJuA</dc:identifier>
</cp:coreProperties>
</file>