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6" r:id="rId4"/>
    <p:sldId id="267" r:id="rId5"/>
    <p:sldId id="268" r:id="rId6"/>
    <p:sldId id="305" r:id="rId7"/>
    <p:sldId id="270" r:id="rId8"/>
    <p:sldId id="271" r:id="rId9"/>
    <p:sldId id="306" r:id="rId10"/>
    <p:sldId id="272" r:id="rId11"/>
    <p:sldId id="273" r:id="rId12"/>
    <p:sldId id="275" r:id="rId13"/>
    <p:sldId id="310" r:id="rId14"/>
    <p:sldId id="274" r:id="rId15"/>
    <p:sldId id="276" r:id="rId16"/>
    <p:sldId id="277" r:id="rId17"/>
    <p:sldId id="278" r:id="rId18"/>
    <p:sldId id="281" r:id="rId19"/>
    <p:sldId id="307" r:id="rId20"/>
    <p:sldId id="309" r:id="rId21"/>
    <p:sldId id="282" r:id="rId22"/>
    <p:sldId id="283" r:id="rId23"/>
    <p:sldId id="284" r:id="rId24"/>
    <p:sldId id="285" r:id="rId25"/>
    <p:sldId id="286" r:id="rId26"/>
    <p:sldId id="258" r:id="rId27"/>
    <p:sldId id="287" r:id="rId28"/>
    <p:sldId id="288" r:id="rId29"/>
    <p:sldId id="289" r:id="rId30"/>
    <p:sldId id="290" r:id="rId31"/>
    <p:sldId id="291" r:id="rId32"/>
    <p:sldId id="292" r:id="rId33"/>
    <p:sldId id="293" r:id="rId34"/>
    <p:sldId id="294" r:id="rId35"/>
    <p:sldId id="295" r:id="rId36"/>
    <p:sldId id="296" r:id="rId37"/>
    <p:sldId id="311" r:id="rId38"/>
    <p:sldId id="297" r:id="rId39"/>
    <p:sldId id="300" r:id="rId40"/>
    <p:sldId id="301" r:id="rId41"/>
    <p:sldId id="303" r:id="rId42"/>
    <p:sldId id="304" r:id="rId43"/>
    <p:sldId id="263" r:id="rId44"/>
    <p:sldId id="264" r:id="rId45"/>
    <p:sldId id="259" r:id="rId46"/>
    <p:sldId id="262" r:id="rId47"/>
    <p:sldId id="257" r:id="rId48"/>
    <p:sldId id="265"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17" autoAdjust="0"/>
  </p:normalViewPr>
  <p:slideViewPr>
    <p:cSldViewPr>
      <p:cViewPr>
        <p:scale>
          <a:sx n="45" d="100"/>
          <a:sy n="45" d="100"/>
        </p:scale>
        <p:origin x="-72"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633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236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14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38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969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83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31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11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7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08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334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80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24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225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072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082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6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83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206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090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918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6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B437F-C08D-4140-A910-D94EADAA6D6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204BAF-AEB7-4374-9CEF-BFEFC4D70A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92738BB-EDEF-48A5-AB0C-1EC64D6DD4D8}"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84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886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jf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23.jf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8.jf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0" Type="http://schemas.openxmlformats.org/officeDocument/2006/relationships/image" Target="../media/image22.jpg"/><Relationship Id="rId4" Type="http://schemas.openxmlformats.org/officeDocument/2006/relationships/image" Target="../media/image4.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13" Type="http://schemas.openxmlformats.org/officeDocument/2006/relationships/image" Target="../media/image34.jpg"/><Relationship Id="rId12"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12"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 Id="rId9"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 Id="rId9"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37.pn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39.PNG"/><Relationship Id="rId2" Type="http://schemas.openxmlformats.org/officeDocument/2006/relationships/image" Target="../media/image1.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jf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1.jp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6.png"/><Relationship Id="rId14"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openxmlformats.org/officeDocument/2006/relationships/image" Target="../media/image24.jfif"/><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6.jp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19.jpeg"/><Relationship Id="rId4" Type="http://schemas.openxmlformats.org/officeDocument/2006/relationships/image" Target="../media/image10.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1860367" y="753016"/>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TextBox 16"/>
          <p:cNvSpPr txBox="1"/>
          <p:nvPr/>
        </p:nvSpPr>
        <p:spPr>
          <a:xfrm>
            <a:off x="3735177" y="3529870"/>
            <a:ext cx="10817647" cy="3539430"/>
          </a:xfrm>
          <a:prstGeom prst="rect">
            <a:avLst/>
          </a:prstGeom>
        </p:spPr>
        <p:txBody>
          <a:bodyPr lIns="0" tIns="0" rIns="0" bIns="0" rtlCol="0" anchor="t">
            <a:spAutoFit/>
          </a:bodyPr>
          <a:lstStyle/>
          <a:p>
            <a:pPr algn="ctr"/>
            <a:r>
              <a:rPr lang="vi-VN" sz="11500" b="1">
                <a:latin typeface="#9Slide05 Amtenar" panose="02000000000000000000" pitchFamily="2" charset="-93"/>
                <a:ea typeface="#9Slide05 Amtenar" panose="02000000000000000000" pitchFamily="2" charset="-93"/>
              </a:rPr>
              <a:t>Hoạt động </a:t>
            </a:r>
            <a:r>
              <a:rPr lang="vi-VN" sz="11500" b="1" smtClean="0">
                <a:latin typeface="#9Slide05 Amtenar" panose="02000000000000000000" pitchFamily="2" charset="-93"/>
                <a:ea typeface="#9Slide05 Amtenar" panose="02000000000000000000" pitchFamily="2" charset="-93"/>
              </a:rPr>
              <a:t>1</a:t>
            </a:r>
          </a:p>
          <a:p>
            <a:pPr algn="ctr"/>
            <a:r>
              <a:rPr lang="vi-VN" sz="11500" b="1" smtClean="0">
                <a:latin typeface="#9Slide05 Amtenar" panose="02000000000000000000" pitchFamily="2" charset="-93"/>
                <a:ea typeface="#9Slide05 Amtenar" panose="02000000000000000000" pitchFamily="2" charset="-93"/>
              </a:rPr>
              <a:t> </a:t>
            </a:r>
            <a:r>
              <a:rPr lang="vi-VN" sz="11500" b="1">
                <a:latin typeface="#9Slide05 Amtenar" panose="02000000000000000000" pitchFamily="2" charset="-93"/>
                <a:ea typeface="#9Slide05 Amtenar" panose="02000000000000000000" pitchFamily="2" charset="-93"/>
              </a:rPr>
              <a:t>Khởi động</a:t>
            </a:r>
            <a:endParaRPr lang="en-US" sz="19800">
              <a:solidFill>
                <a:srgbClr val="6B452F"/>
              </a:solidFill>
              <a:latin typeface="#9Slide05 Amtenar" panose="02000000000000000000" pitchFamily="2" charset="-93"/>
              <a:ea typeface="#9Slide05 Amtenar" panose="02000000000000000000" pitchFamily="2" charset="-93"/>
              <a:cs typeface="Stella"/>
              <a:sym typeface="Stella"/>
            </a:endParaRPr>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376866" y="3145915"/>
            <a:ext cx="4660108" cy="4660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92307" y="3153983"/>
            <a:ext cx="7724616" cy="4296445"/>
          </a:xfrm>
          <a:prstGeom prst="rect">
            <a:avLst/>
          </a:prstGeom>
        </p:spPr>
      </p:pic>
    </p:spTree>
    <p:extLst>
      <p:ext uri="{BB962C8B-B14F-4D97-AF65-F5344CB8AC3E}">
        <p14:creationId xmlns:p14="http://schemas.microsoft.com/office/powerpoint/2010/main" val="725408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 y="-21385"/>
            <a:ext cx="18282928" cy="10293870"/>
          </a:xfrm>
          <a:prstGeom prst="rect">
            <a:avLst/>
          </a:prstGeom>
        </p:spPr>
      </p:pic>
      <p:sp>
        <p:nvSpPr>
          <p:cNvPr id="3" name="Rectangle 2"/>
          <p:cNvSpPr/>
          <p:nvPr/>
        </p:nvSpPr>
        <p:spPr>
          <a:xfrm>
            <a:off x="5715000" y="419100"/>
            <a:ext cx="3692036" cy="646331"/>
          </a:xfrm>
          <a:prstGeom prst="rect">
            <a:avLst/>
          </a:prstGeom>
        </p:spPr>
        <p:txBody>
          <a:bodyPr wrap="none">
            <a:spAutoFit/>
          </a:bodyPr>
          <a:lstStyle/>
          <a:p>
            <a:r>
              <a:rPr lang="en-US" sz="3600" b="1" dirty="0" smtClean="0">
                <a:solidFill>
                  <a:srgbClr val="0D0D0D"/>
                </a:solidFill>
                <a:effectLst>
                  <a:glow rad="139700">
                    <a:schemeClr val="accent2">
                      <a:satMod val="175000"/>
                      <a:alpha val="40000"/>
                    </a:schemeClr>
                  </a:glow>
                </a:effectLst>
                <a:latin typeface="Times New Roman" panose="02020603050405020304" pitchFamily="18" charset="0"/>
                <a:ea typeface="MS Mincho"/>
              </a:rPr>
              <a:t>3. </a:t>
            </a:r>
            <a:r>
              <a:rPr lang="en-US" sz="3600" b="1" dirty="0" err="1" smtClean="0">
                <a:solidFill>
                  <a:srgbClr val="0D0D0D"/>
                </a:solidFill>
                <a:effectLst>
                  <a:glow rad="139700">
                    <a:schemeClr val="accent2">
                      <a:satMod val="175000"/>
                      <a:alpha val="40000"/>
                    </a:schemeClr>
                  </a:glow>
                </a:effectLst>
                <a:latin typeface="Times New Roman" panose="02020603050405020304" pitchFamily="18" charset="0"/>
                <a:ea typeface="MS Mincho"/>
              </a:rPr>
              <a:t>Hướng</a:t>
            </a:r>
            <a:r>
              <a:rPr lang="en-US" sz="3600" b="1" dirty="0" smtClean="0">
                <a:solidFill>
                  <a:srgbClr val="0D0D0D"/>
                </a:solidFill>
                <a:effectLst>
                  <a:glow rad="139700">
                    <a:schemeClr val="accent2">
                      <a:satMod val="175000"/>
                      <a:alpha val="40000"/>
                    </a:schemeClr>
                  </a:glow>
                </a:effectLst>
                <a:latin typeface="Times New Roman" panose="02020603050405020304" pitchFamily="18" charset="0"/>
                <a:ea typeface="MS Mincho"/>
              </a:rPr>
              <a:t> </a:t>
            </a:r>
            <a:r>
              <a:rPr lang="en-US" sz="3600" b="1" dirty="0" err="1" smtClean="0">
                <a:solidFill>
                  <a:srgbClr val="0D0D0D"/>
                </a:solidFill>
                <a:effectLst>
                  <a:glow rad="139700">
                    <a:schemeClr val="accent2">
                      <a:satMod val="175000"/>
                      <a:alpha val="40000"/>
                    </a:schemeClr>
                  </a:glow>
                </a:effectLst>
                <a:latin typeface="Times New Roman" panose="02020603050405020304" pitchFamily="18" charset="0"/>
                <a:ea typeface="MS Mincho"/>
              </a:rPr>
              <a:t>dẫn</a:t>
            </a:r>
            <a:r>
              <a:rPr lang="en-US" sz="3600" b="1" dirty="0" smtClean="0">
                <a:solidFill>
                  <a:srgbClr val="0D0D0D"/>
                </a:solidFill>
                <a:effectLst>
                  <a:glow rad="139700">
                    <a:schemeClr val="accent2">
                      <a:satMod val="175000"/>
                      <a:alpha val="40000"/>
                    </a:schemeClr>
                  </a:glow>
                </a:effectLst>
                <a:latin typeface="Times New Roman" panose="02020603050405020304" pitchFamily="18" charset="0"/>
                <a:ea typeface="MS Mincho"/>
              </a:rPr>
              <a:t> </a:t>
            </a:r>
            <a:r>
              <a:rPr lang="en-US" sz="3600" b="1" dirty="0" err="1" smtClean="0">
                <a:solidFill>
                  <a:srgbClr val="0D0D0D"/>
                </a:solidFill>
                <a:effectLst>
                  <a:glow rad="139700">
                    <a:schemeClr val="accent2">
                      <a:satMod val="175000"/>
                      <a:alpha val="40000"/>
                    </a:schemeClr>
                  </a:glow>
                </a:effectLst>
                <a:latin typeface="Times New Roman" panose="02020603050405020304" pitchFamily="18" charset="0"/>
                <a:ea typeface="MS Mincho"/>
              </a:rPr>
              <a:t>đọc</a:t>
            </a:r>
            <a:endParaRPr lang="en-GB" sz="3600" dirty="0">
              <a:effectLst>
                <a:glow rad="139700">
                  <a:schemeClr val="accent2">
                    <a:satMod val="175000"/>
                    <a:alpha val="40000"/>
                  </a:schemeClr>
                </a:glow>
              </a:effectLst>
            </a:endParaRPr>
          </a:p>
        </p:txBody>
      </p:sp>
      <p:sp>
        <p:nvSpPr>
          <p:cNvPr id="4" name="TextBox 3"/>
          <p:cNvSpPr txBox="1"/>
          <p:nvPr/>
        </p:nvSpPr>
        <p:spPr>
          <a:xfrm>
            <a:off x="6477000" y="1068169"/>
            <a:ext cx="4965621"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a. </a:t>
            </a:r>
            <a:r>
              <a:rPr lang="en-US" sz="3600" b="1" dirty="0" err="1" smtClean="0">
                <a:latin typeface="Times New Roman" panose="02020603050405020304" pitchFamily="18" charset="0"/>
                <a:cs typeface="Times New Roman" panose="02020603050405020304" pitchFamily="18" charset="0"/>
              </a:rPr>
              <a:t>Đọc</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thích</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0344" y="1173111"/>
            <a:ext cx="14845213" cy="7514434"/>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sp>
        <p:nvSpPr>
          <p:cNvPr id="16" name="Freeform 16"/>
          <p:cNvSpPr/>
          <p:nvPr/>
        </p:nvSpPr>
        <p:spPr>
          <a:xfrm>
            <a:off x="17347168" y="5173728"/>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18" name="TextBox 18"/>
          <p:cNvSpPr txBox="1"/>
          <p:nvPr/>
        </p:nvSpPr>
        <p:spPr>
          <a:xfrm>
            <a:off x="152400" y="0"/>
            <a:ext cx="10200191" cy="738664"/>
          </a:xfrm>
          <a:prstGeom prst="rect">
            <a:avLst/>
          </a:prstGeom>
        </p:spPr>
        <p:txBody>
          <a:bodyPr lIns="0" tIns="0" rIns="0" bIns="0" rtlCol="0" anchor="t">
            <a:spAutoFit/>
          </a:bodyPr>
          <a:lstStyle/>
          <a:p>
            <a:pPr algn="ctr"/>
            <a:r>
              <a:rPr lang="it-IT" sz="4800" b="1" dirty="0">
                <a:latin typeface="Times New Roman" panose="02020603050405020304" pitchFamily="18" charset="0"/>
                <a:cs typeface="Times New Roman" panose="02020603050405020304" pitchFamily="18" charset="0"/>
              </a:rPr>
              <a:t>Tóm tắt truyện</a:t>
            </a:r>
            <a:endParaRPr lang="en-US" sz="4800" dirty="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9" name="TextBox 19"/>
          <p:cNvSpPr txBox="1"/>
          <p:nvPr/>
        </p:nvSpPr>
        <p:spPr>
          <a:xfrm>
            <a:off x="164122" y="766858"/>
            <a:ext cx="13932877" cy="7828233"/>
          </a:xfrm>
          <a:prstGeom prst="rect">
            <a:avLst/>
          </a:prstGeom>
        </p:spPr>
        <p:txBody>
          <a:bodyPr wrap="square" lIns="0" tIns="0" rIns="0" bIns="0" rtlCol="0" anchor="t">
            <a:spAutoFit/>
          </a:bodyPr>
          <a:lstStyle/>
          <a:p>
            <a:pPr algn="just">
              <a:lnSpc>
                <a:spcPts val="5599"/>
              </a:lnSpc>
            </a:pPr>
            <a:r>
              <a:rPr lang="vi-VN" sz="3600" dirty="0">
                <a:latin typeface="Times New Roman" panose="02020603050405020304" pitchFamily="18" charset="0"/>
                <a:cs typeface="Times New Roman" panose="02020603050405020304" pitchFamily="18" charset="0"/>
              </a:rPr>
              <a:t> Câu chuyện xoay quanh hai nhân vật chính là bé Thu và ba (ông Sáu). Ông Sáu là một giải phóng quân đã 8 năm đằng đẵng ngoài chiến trường, lần ấy mới có cơ hội về thăm bé Thu. Khi ông ra đi, con bé chưa đầy 1 tuổi. Nỗi niềm nhớ con luôn trực trào trong tâm trí ông, bởi thế, xuồng chưa cập bến, ông đã nhún chân nhảy tót lên, chạy đến gọi con. Nhưng bé Thu lại nhìn ông bằng ánh mắt xa lạ, đặc biệt là khi thấy vết sẹo thì hoảng hốt bỏ chạy. Ba ngày về thăm nhà, bé Thu vẫn không thể chấp nhận ông Sáu là cha. Ông Sáu cố gắng làm thân nhưng điều đó lại làm khoảng cách giữa ông và bé Thu càng  xa cách. Đến ngày cuối cùng, khi chuẩn bị lên đường tiếp tục nhiệm vụ, bỗng nhiên bé Thu chạy lại và gọi một tiếng ba - tiếng gọi mà ông vẫn mong được nghe bé Thu nói từ rất lâu rồi.</a:t>
            </a:r>
            <a:r>
              <a:rPr lang="vi-VN" sz="3600" dirty="0" smtClean="0">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49730" y="1206322"/>
            <a:ext cx="4015835" cy="6840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56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1623641007"/>
              </p:ext>
            </p:extLst>
          </p:nvPr>
        </p:nvGraphicFramePr>
        <p:xfrm>
          <a:off x="762000" y="1409698"/>
          <a:ext cx="16192500" cy="649739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0929673"/>
                <a:gridCol w="5262827"/>
              </a:tblGrid>
              <a:tr h="1393860">
                <a:tc gridSpan="2">
                  <a:txBody>
                    <a:bodyPr/>
                    <a:lstStyle/>
                    <a:p>
                      <a:pPr algn="ctr">
                        <a:lnSpc>
                          <a:spcPct val="107000"/>
                        </a:lnSpc>
                        <a:spcAft>
                          <a:spcPts val="0"/>
                        </a:spcAft>
                      </a:pP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TÌM HIỂU CHUNG VỀ TÁC PHẨM</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696930">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930">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tài</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930">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cảnh</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6930">
                <a:tc>
                  <a:txBody>
                    <a:bodyPr/>
                    <a:lstStyle/>
                    <a:p>
                      <a:pPr>
                        <a:lnSpc>
                          <a:spcPct val="107000"/>
                        </a:lnSpc>
                        <a:spcAft>
                          <a:spcPts val="0"/>
                        </a:spcAft>
                      </a:pPr>
                      <a:r>
                        <a:rPr lang="en-US" sz="4000" b="1" i="0">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GB" sz="4000" b="1" i="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1422">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125">
                <a:tc>
                  <a:txBody>
                    <a:bodyPr/>
                    <a:lstStyle/>
                    <a:p>
                      <a:pPr>
                        <a:lnSpc>
                          <a:spcPct val="107000"/>
                        </a:lnSpc>
                        <a:spcAft>
                          <a:spcPts val="0"/>
                        </a:spcAft>
                      </a:pPr>
                      <a:r>
                        <a:rPr lang="en-US" sz="4000" b="1" i="0">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4000" b="1" i="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609600" y="190500"/>
            <a:ext cx="79248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b. </a:t>
            </a:r>
            <a:r>
              <a:rPr lang="en-US" sz="3600" b="1" dirty="0" err="1" smtClean="0">
                <a:latin typeface="Times New Roman" panose="02020603050405020304" pitchFamily="18" charset="0"/>
                <a:cs typeface="Times New Roman" panose="02020603050405020304" pitchFamily="18" charset="0"/>
              </a:rPr>
              <a:t>Tìm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hiểu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4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4400" y="190500"/>
            <a:ext cx="5332772" cy="753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18"/>
          <p:cNvGrpSpPr/>
          <p:nvPr/>
        </p:nvGrpSpPr>
        <p:grpSpPr>
          <a:xfrm>
            <a:off x="971103" y="967077"/>
            <a:ext cx="3677097" cy="1814467"/>
            <a:chOff x="0" y="0"/>
            <a:chExt cx="3228995" cy="592877"/>
          </a:xfrm>
        </p:grpSpPr>
        <p:sp>
          <p:nvSpPr>
            <p:cNvPr id="24"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5"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26" name="Rectangle 25"/>
          <p:cNvSpPr/>
          <p:nvPr/>
        </p:nvSpPr>
        <p:spPr>
          <a:xfrm>
            <a:off x="1143000" y="1138720"/>
            <a:ext cx="3222744" cy="1200329"/>
          </a:xfrm>
          <a:prstGeom prst="rect">
            <a:avLst/>
          </a:prstGeom>
        </p:spPr>
        <p:txBody>
          <a:bodyPr wrap="square">
            <a:spAutoFit/>
          </a:bodyPr>
          <a:lstStyle/>
          <a:p>
            <a:r>
              <a:rPr lang="en-GB" sz="3600" dirty="0" smtClean="0">
                <a:latin typeface="Times New Roman" panose="02020603050405020304" pitchFamily="18" charset="0"/>
                <a:cs typeface="Times New Roman" panose="02020603050405020304" pitchFamily="18" charset="0"/>
              </a:rPr>
              <a:t>-</a:t>
            </a:r>
            <a:r>
              <a:rPr lang="en-GB" sz="3600" b="1" dirty="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Thể</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loại</a:t>
            </a:r>
            <a:r>
              <a:rPr lang="en-GB" sz="3600" b="1" dirty="0">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Truyện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ngắn</a:t>
            </a:r>
            <a:r>
              <a:rPr lang="en-GB" sz="3600" dirty="0">
                <a:latin typeface="Times New Roman" panose="02020603050405020304" pitchFamily="18" charset="0"/>
                <a:cs typeface="Times New Roman" panose="02020603050405020304" pitchFamily="18" charset="0"/>
              </a:rPr>
              <a:t> </a:t>
            </a:r>
            <a:r>
              <a:rPr lang="en-GB" sz="3600" dirty="0" smtClean="0">
                <a:latin typeface="Times New Roman" panose="02020603050405020304" pitchFamily="18" charset="0"/>
                <a:cs typeface="Times New Roman" panose="02020603050405020304" pitchFamily="18" charset="0"/>
              </a:rPr>
              <a:t> </a:t>
            </a:r>
            <a:endParaRPr lang="en-GB" sz="3600" dirty="0">
              <a:latin typeface="Times New Roman" panose="02020603050405020304" pitchFamily="18" charset="0"/>
              <a:cs typeface="Times New Roman" panose="02020603050405020304" pitchFamily="18" charset="0"/>
            </a:endParaRPr>
          </a:p>
        </p:txBody>
      </p:sp>
      <p:grpSp>
        <p:nvGrpSpPr>
          <p:cNvPr id="27" name="Group 18"/>
          <p:cNvGrpSpPr/>
          <p:nvPr/>
        </p:nvGrpSpPr>
        <p:grpSpPr>
          <a:xfrm>
            <a:off x="6282481" y="1324956"/>
            <a:ext cx="3394919" cy="1829872"/>
            <a:chOff x="0" y="0"/>
            <a:chExt cx="3228995" cy="592877"/>
          </a:xfrm>
        </p:grpSpPr>
        <p:sp>
          <p:nvSpPr>
            <p:cNvPr id="28"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9"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30" name="Rectangle 29"/>
          <p:cNvSpPr/>
          <p:nvPr/>
        </p:nvSpPr>
        <p:spPr>
          <a:xfrm>
            <a:off x="6575317" y="1581215"/>
            <a:ext cx="2644883" cy="1200329"/>
          </a:xfrm>
          <a:prstGeom prst="rect">
            <a:avLst/>
          </a:prstGeom>
        </p:spPr>
        <p:txBody>
          <a:bodyPr wrap="square">
            <a:spAutoFit/>
          </a:bodyPr>
          <a:lstStyle/>
          <a:p>
            <a:pPr algn="just"/>
            <a:r>
              <a:rPr lang="en-GB" sz="36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GB" sz="36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1" name="Group 18"/>
          <p:cNvGrpSpPr/>
          <p:nvPr/>
        </p:nvGrpSpPr>
        <p:grpSpPr>
          <a:xfrm>
            <a:off x="1524000" y="3667985"/>
            <a:ext cx="5176360" cy="2389915"/>
            <a:chOff x="0" y="0"/>
            <a:chExt cx="3228995" cy="592877"/>
          </a:xfrm>
        </p:grpSpPr>
        <p:sp>
          <p:nvSpPr>
            <p:cNvPr id="32"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3"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34" name="Rectangle 33"/>
          <p:cNvSpPr/>
          <p:nvPr/>
        </p:nvSpPr>
        <p:spPr>
          <a:xfrm>
            <a:off x="1752600" y="3694440"/>
            <a:ext cx="4419146" cy="2164888"/>
          </a:xfrm>
          <a:prstGeom prst="rect">
            <a:avLst/>
          </a:prstGeom>
        </p:spPr>
        <p:txBody>
          <a:bodyPr wrap="square">
            <a:spAutoFit/>
          </a:bodyPr>
          <a:lstStyle/>
          <a:p>
            <a:pPr algn="just">
              <a:lnSpc>
                <a:spcPct val="115000"/>
              </a:lnSpc>
              <a:spcAft>
                <a:spcPts val="0"/>
              </a:spcAft>
            </a:pPr>
            <a:r>
              <a:rPr lang="en-GB" sz="48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Nhân</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Ông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Sáu</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bé</a:t>
            </a:r>
            <a:r>
              <a:rPr lang="en-GB" sz="3600" dirty="0">
                <a:latin typeface="Times New Roman" panose="02020603050405020304" pitchFamily="18" charset="0"/>
                <a:ea typeface="Calibri" panose="020F0502020204030204" pitchFamily="34" charset="0"/>
                <a:cs typeface="Times New Roman" panose="02020603050405020304" pitchFamily="18" charset="0"/>
              </a:rPr>
              <a:t> Thu, </a:t>
            </a:r>
            <a:r>
              <a:rPr lang="en-GB" sz="3600" dirty="0" err="1">
                <a:latin typeface="Times New Roman" panose="02020603050405020304" pitchFamily="18" charset="0"/>
                <a:ea typeface="Calibri" panose="020F0502020204030204" pitchFamily="34" charset="0"/>
                <a:cs typeface="Times New Roman" panose="02020603050405020304" pitchFamily="18" charset="0"/>
              </a:rPr>
              <a:t>ông</a:t>
            </a:r>
            <a:r>
              <a:rPr lang="en-GB" sz="3600" dirty="0">
                <a:latin typeface="Times New Roman" panose="02020603050405020304" pitchFamily="18" charset="0"/>
                <a:ea typeface="Calibri" panose="020F0502020204030204" pitchFamily="34" charset="0"/>
                <a:cs typeface="Times New Roman" panose="02020603050405020304" pitchFamily="18" charset="0"/>
              </a:rPr>
              <a:t> Ba (</a:t>
            </a:r>
            <a:r>
              <a:rPr lang="en-GB"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36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334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8" name="Group 18"/>
          <p:cNvGrpSpPr/>
          <p:nvPr/>
        </p:nvGrpSpPr>
        <p:grpSpPr>
          <a:xfrm>
            <a:off x="971103" y="967077"/>
            <a:ext cx="5176360" cy="5264687"/>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670856" y="967077"/>
            <a:ext cx="5461770" cy="5303512"/>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2476670" y="967077"/>
            <a:ext cx="5641119" cy="5342336"/>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126" y="6430050"/>
            <a:ext cx="6667500" cy="34956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p:cNvSpPr/>
          <p:nvPr/>
        </p:nvSpPr>
        <p:spPr>
          <a:xfrm>
            <a:off x="1372054" y="1614158"/>
            <a:ext cx="4419146" cy="3970318"/>
          </a:xfrm>
          <a:prstGeom prst="rect">
            <a:avLst/>
          </a:prstGeom>
        </p:spPr>
        <p:txBody>
          <a:bodyPr wrap="square">
            <a:spAutoFit/>
          </a:bodyPr>
          <a:lstStyle/>
          <a:p>
            <a:pPr algn="just"/>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xảy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hiệp</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Giơ</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vơ</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7/1954.</a:t>
            </a:r>
            <a:endParaRPr lang="en-GB" sz="3600" dirty="0">
              <a:latin typeface="Times New Roman" panose="02020603050405020304" pitchFamily="18" charset="0"/>
              <a:cs typeface="Times New Roman" panose="02020603050405020304" pitchFamily="18" charset="0"/>
            </a:endParaRPr>
          </a:p>
        </p:txBody>
      </p:sp>
      <p:sp>
        <p:nvSpPr>
          <p:cNvPr id="61" name="Rectangle 60"/>
          <p:cNvSpPr/>
          <p:nvPr/>
        </p:nvSpPr>
        <p:spPr>
          <a:xfrm>
            <a:off x="6958747" y="1132579"/>
            <a:ext cx="4935211" cy="5138010"/>
          </a:xfrm>
          <a:prstGeom prst="rect">
            <a:avLst/>
          </a:prstGeom>
        </p:spPr>
        <p:txBody>
          <a:bodyPr wrap="square">
            <a:spAutoFit/>
          </a:bodyPr>
          <a:lstStyle/>
          <a:p>
            <a:pPr algn="just">
              <a:lnSpc>
                <a:spcPct val="115000"/>
              </a:lnSpc>
              <a:spcAft>
                <a:spcPts val="0"/>
              </a:spcAft>
            </a:pPr>
            <a:r>
              <a:rPr lang="en-GB" sz="3600" b="1">
                <a:latin typeface="Times New Roman" panose="02020603050405020304" pitchFamily="18" charset="0"/>
                <a:ea typeface="Calibri" panose="020F0502020204030204" pitchFamily="34" charset="0"/>
                <a:cs typeface="Times New Roman" panose="02020603050405020304" pitchFamily="18" charset="0"/>
              </a:rPr>
              <a:t>Ngôi kể: </a:t>
            </a:r>
            <a:r>
              <a:rPr lang="en-GB" sz="3600">
                <a:latin typeface="Times New Roman" panose="02020603050405020304" pitchFamily="18" charset="0"/>
                <a:ea typeface="Times New Roman" panose="02020603050405020304" pitchFamily="18" charset="0"/>
                <a:cs typeface="Times New Roman" panose="02020603050405020304" pitchFamily="18" charset="0"/>
              </a:rPr>
              <a:t>Truyện được kể theo ngôi thứ nhất, qua lời kể của ông Ba, người đồng đội thân thiết của ông Sáu, cũng là người được chứng kiến câu chuyện cảm động của cha con ông Sáu.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12715338" y="1261045"/>
            <a:ext cx="5020448" cy="4552015"/>
          </a:xfrm>
          <a:prstGeom prst="rect">
            <a:avLst/>
          </a:prstGeom>
        </p:spPr>
        <p:txBody>
          <a:bodyPr wrap="square">
            <a:spAutoFit/>
          </a:bodyPr>
          <a:lstStyle/>
          <a:p>
            <a:pPr algn="just">
              <a:lnSpc>
                <a:spcPct val="115000"/>
              </a:lnSpc>
              <a:spcAft>
                <a:spcPts val="0"/>
              </a:spcAft>
            </a:pPr>
            <a:r>
              <a:rPr lang="en-GB" sz="3600" b="1">
                <a:latin typeface="Times New Roman" panose="02020603050405020304" pitchFamily="18" charset="0"/>
                <a:ea typeface="Times New Roman" panose="02020603050405020304" pitchFamily="18" charset="0"/>
                <a:cs typeface="Times New Roman" panose="02020603050405020304" pitchFamily="18" charset="0"/>
              </a:rPr>
              <a:t>Nhan đề:</a:t>
            </a:r>
            <a:r>
              <a:rPr lang="en-GB"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a:latin typeface="Times New Roman" panose="02020603050405020304" pitchFamily="18" charset="0"/>
                <a:ea typeface="Times New Roman" panose="02020603050405020304" pitchFamily="18" charset="0"/>
                <a:cs typeface="Times New Roman" panose="02020603050405020304" pitchFamily="18" charset="0"/>
              </a:rPr>
              <a:t>“</a:t>
            </a:r>
            <a:r>
              <a:rPr lang="en-GB" sz="3600" i="1">
                <a:latin typeface="Times New Roman" panose="02020603050405020304" pitchFamily="18" charset="0"/>
                <a:ea typeface="Times New Roman" panose="02020603050405020304" pitchFamily="18" charset="0"/>
                <a:cs typeface="Times New Roman" panose="02020603050405020304" pitchFamily="18" charset="0"/>
              </a:rPr>
              <a:t>Chiếc lược ngà</a:t>
            </a:r>
            <a:r>
              <a:rPr lang="en-GB" sz="3600">
                <a:latin typeface="Times New Roman" panose="02020603050405020304" pitchFamily="18" charset="0"/>
                <a:ea typeface="Times New Roman" panose="02020603050405020304" pitchFamily="18" charset="0"/>
                <a:cs typeface="Times New Roman" panose="02020603050405020304" pitchFamily="18" charset="0"/>
              </a:rPr>
              <a:t>” liên quan đến chi tiết bé Thu nói với anh Sáu khi về nhớ mua cho bé một cây lược và chi tiết anh Sáu tỉ mẩn làm cây lược ở chiến trường.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15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par>
                                <p:cTn id="16" presetID="2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circle(in)">
                                      <p:cBhvr>
                                        <p:cTn id="23" dur="2000"/>
                                        <p:tgtEl>
                                          <p:spTgt spid="62"/>
                                        </p:tgtEl>
                                      </p:cBhvr>
                                    </p:animEffect>
                                  </p:childTnLst>
                                </p:cTn>
                              </p:par>
                              <p:par>
                                <p:cTn id="24" presetID="6" presetClass="entr" presetSubtype="16"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ircle(in)">
                                      <p:cBhvr>
                                        <p:cTn id="2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967077"/>
            <a:ext cx="5176360" cy="5264687"/>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581451" y="2405376"/>
            <a:ext cx="6026385" cy="5303512"/>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2932754" y="967077"/>
            <a:ext cx="5185035" cy="5342336"/>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9" name="Rectangle 8"/>
          <p:cNvSpPr/>
          <p:nvPr/>
        </p:nvSpPr>
        <p:spPr>
          <a:xfrm>
            <a:off x="1124369" y="1026067"/>
            <a:ext cx="4904883" cy="5016758"/>
          </a:xfrm>
          <a:prstGeom prst="rect">
            <a:avLst/>
          </a:prstGeom>
        </p:spPr>
        <p:txBody>
          <a:bodyPr wrap="square">
            <a:spAutoFit/>
          </a:bodyPr>
          <a:lstStyle/>
          <a:p>
            <a:pPr algn="ctr"/>
            <a:r>
              <a:rPr lang="vi-VN" sz="4000" b="1" smtClean="0">
                <a:latin typeface="Times New Roman" panose="02020603050405020304" pitchFamily="18" charset="0"/>
                <a:cs typeface="Times New Roman" panose="02020603050405020304" pitchFamily="18" charset="0"/>
              </a:rPr>
              <a:t>Phần </a:t>
            </a:r>
            <a:r>
              <a:rPr lang="vi-VN" sz="4000" b="1">
                <a:latin typeface="Times New Roman" panose="02020603050405020304" pitchFamily="18" charset="0"/>
                <a:cs typeface="Times New Roman" panose="02020603050405020304" pitchFamily="18" charset="0"/>
              </a:rPr>
              <a:t>1 </a:t>
            </a:r>
            <a:endParaRPr lang="vi-VN" sz="4000" b="1" smtClean="0">
              <a:latin typeface="Times New Roman" panose="02020603050405020304" pitchFamily="18" charset="0"/>
              <a:cs typeface="Times New Roman" panose="02020603050405020304" pitchFamily="18" charset="0"/>
            </a:endParaRPr>
          </a:p>
          <a:p>
            <a:pPr algn="just"/>
            <a:r>
              <a:rPr lang="vi-VN" sz="4000" smtClean="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từ đầu đến </a:t>
            </a:r>
            <a:r>
              <a:rPr lang="en-GB"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chị cũng không muốn bắt nó về</a:t>
            </a:r>
            <a:r>
              <a:rPr lang="en-GB"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 Ông Sáu trở về thăm nhà trong ba ngày nghỉ phép nhưng bé Thu không nhận ông là ba.</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61" name="Rectangle 60"/>
          <p:cNvSpPr/>
          <p:nvPr/>
        </p:nvSpPr>
        <p:spPr>
          <a:xfrm>
            <a:off x="6707493" y="2490982"/>
            <a:ext cx="5578645" cy="3631763"/>
          </a:xfrm>
          <a:prstGeom prst="rect">
            <a:avLst/>
          </a:prstGeom>
        </p:spPr>
        <p:txBody>
          <a:bodyPr wrap="square">
            <a:spAutoFit/>
          </a:bodyPr>
          <a:lstStyle/>
          <a:p>
            <a:pPr algn="ctr">
              <a:lnSpc>
                <a:spcPct val="115000"/>
              </a:lnSpc>
            </a:pPr>
            <a:r>
              <a:rPr lang="vi-VN" sz="4000" b="1">
                <a:latin typeface="Times New Roman" panose="02020603050405020304" pitchFamily="18" charset="0"/>
                <a:cs typeface="Times New Roman" panose="02020603050405020304" pitchFamily="18" charset="0"/>
              </a:rPr>
              <a:t>Phần </a:t>
            </a:r>
            <a:r>
              <a:rPr lang="vi-VN" sz="4000" b="1" smtClean="0">
                <a:latin typeface="Times New Roman" panose="02020603050405020304" pitchFamily="18" charset="0"/>
                <a:cs typeface="Times New Roman" panose="02020603050405020304" pitchFamily="18" charset="0"/>
              </a:rPr>
              <a:t>2</a:t>
            </a:r>
          </a:p>
          <a:p>
            <a:pPr algn="just">
              <a:lnSpc>
                <a:spcPct val="115000"/>
              </a:lnSpc>
            </a:pPr>
            <a:r>
              <a:rPr lang="vi-VN" sz="4000" smtClean="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tiếp theo đến “</a:t>
            </a:r>
            <a:r>
              <a:rPr lang="vi-VN" sz="4000" i="1">
                <a:latin typeface="Times New Roman" panose="02020603050405020304" pitchFamily="18" charset="0"/>
                <a:cs typeface="Times New Roman" panose="02020603050405020304" pitchFamily="18" charset="0"/>
              </a:rPr>
              <a:t>vừa nói vừa từ từ tuột xuống</a:t>
            </a:r>
            <a:r>
              <a:rPr lang="vi-VN" sz="4000">
                <a:latin typeface="Times New Roman" panose="02020603050405020304" pitchFamily="18" charset="0"/>
                <a:cs typeface="Times New Roman" panose="02020603050405020304" pitchFamily="18" charset="0"/>
              </a:rPr>
              <a:t>”): Bé Thu nhận ra ba và cuộc chia tay của hai cha con.</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13321524" y="1105909"/>
            <a:ext cx="4591058" cy="3631763"/>
          </a:xfrm>
          <a:prstGeom prst="rect">
            <a:avLst/>
          </a:prstGeom>
        </p:spPr>
        <p:txBody>
          <a:bodyPr wrap="square">
            <a:spAutoFit/>
          </a:bodyPr>
          <a:lstStyle/>
          <a:p>
            <a:pPr algn="ctr">
              <a:lnSpc>
                <a:spcPct val="115000"/>
              </a:lnSpc>
            </a:pPr>
            <a:r>
              <a:rPr lang="vi-VN" sz="4000" b="1">
                <a:latin typeface="Times New Roman" panose="02020603050405020304" pitchFamily="18" charset="0"/>
                <a:cs typeface="Times New Roman" panose="02020603050405020304" pitchFamily="18" charset="0"/>
              </a:rPr>
              <a:t>Phần 3 </a:t>
            </a:r>
            <a:endParaRPr lang="vi-VN" sz="4000" b="1" smtClean="0">
              <a:latin typeface="Times New Roman" panose="02020603050405020304" pitchFamily="18" charset="0"/>
              <a:cs typeface="Times New Roman" panose="02020603050405020304" pitchFamily="18" charset="0"/>
            </a:endParaRPr>
          </a:p>
          <a:p>
            <a:pPr algn="just">
              <a:lnSpc>
                <a:spcPct val="115000"/>
              </a:lnSpc>
            </a:pPr>
            <a:r>
              <a:rPr lang="vi-VN" sz="4000" smtClean="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đoạn còn lại): Ông Sáu hi sinh ở chiến trường và chuyện chiếc lược ngà.</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491313" y="551936"/>
            <a:ext cx="3413114" cy="1446550"/>
          </a:xfrm>
          <a:prstGeom prst="rect">
            <a:avLst/>
          </a:prstGeom>
        </p:spPr>
        <p:txBody>
          <a:bodyPr wrap="none">
            <a:spAutoFit/>
          </a:bodyPr>
          <a:lstStyle/>
          <a:p>
            <a:r>
              <a:rPr lang="vi-VN" sz="8800" b="1">
                <a:effectLst>
                  <a:glow rad="139700">
                    <a:schemeClr val="accent2">
                      <a:satMod val="175000"/>
                      <a:alpha val="40000"/>
                    </a:schemeClr>
                  </a:glow>
                </a:effectLst>
                <a:latin typeface="Times New Roman" panose="02020603050405020304" pitchFamily="18" charset="0"/>
                <a:ea typeface="Calibri" panose="020F0502020204030204" pitchFamily="34" charset="0"/>
              </a:rPr>
              <a:t>Bố cục</a:t>
            </a:r>
            <a:endParaRPr lang="en-GB" sz="8800">
              <a:effectLst>
                <a:glow rad="139700">
                  <a:schemeClr val="accent2">
                    <a:satMod val="175000"/>
                    <a:alpha val="40000"/>
                  </a:schemeClr>
                </a:glow>
              </a:effectLst>
            </a:endParaRPr>
          </a:p>
        </p:txBody>
      </p:sp>
      <p:pic>
        <p:nvPicPr>
          <p:cNvPr id="25" name="Picture 20" descr="VAN THAOGIA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3" y="6068027"/>
            <a:ext cx="5371556" cy="3419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6" name="Picture 10" descr="Cha con ong Sau trong gio phut chia tay"/>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a:stretch>
            <a:fillRect/>
          </a:stretch>
        </p:blipFill>
        <p:spPr bwMode="auto">
          <a:xfrm rot="860442">
            <a:off x="7038693" y="6798721"/>
            <a:ext cx="4954248" cy="29907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 name="Picture 19" descr="VAN THAOGIANG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307" y="5153851"/>
            <a:ext cx="4914496" cy="33104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436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ppt_x</p:attrName>
                                        </p:attrNameLst>
                                      </p:cBhvr>
                                      <p:tavLst>
                                        <p:tav tm="0">
                                          <p:val>
                                            <p:strVal val="#ppt_x-.2"/>
                                          </p:val>
                                        </p:tav>
                                        <p:tav tm="100000">
                                          <p:val>
                                            <p:strVal val="#ppt_x"/>
                                          </p:val>
                                        </p:tav>
                                      </p:tavLst>
                                    </p:anim>
                                    <p:anim calcmode="lin" valueType="num">
                                      <p:cBhvr>
                                        <p:cTn id="1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par>
                                <p:cTn id="38" presetID="22" presetClass="entr" presetSubtype="4"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par>
                                <p:cTn id="46" presetID="22" presetClass="entr" presetSubtype="4"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4204263" y="-2118895"/>
            <a:ext cx="18938898" cy="12428652"/>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p>
          </p:txBody>
        </p:sp>
      </p:grpSp>
      <p:grpSp>
        <p:nvGrpSpPr>
          <p:cNvPr id="11" name="Group 11"/>
          <p:cNvGrpSpPr/>
          <p:nvPr/>
        </p:nvGrpSpPr>
        <p:grpSpPr>
          <a:xfrm>
            <a:off x="-3525316" y="-1673336"/>
            <a:ext cx="17581004" cy="11537534"/>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p>
          </p:txBody>
        </p:sp>
      </p:grpSp>
      <p:sp>
        <p:nvSpPr>
          <p:cNvPr id="16" name="TextBox 16"/>
          <p:cNvSpPr txBox="1"/>
          <p:nvPr/>
        </p:nvSpPr>
        <p:spPr>
          <a:xfrm>
            <a:off x="0" y="4128358"/>
            <a:ext cx="9456963" cy="1292662"/>
          </a:xfrm>
          <a:prstGeom prst="rect">
            <a:avLst/>
          </a:prstGeom>
        </p:spPr>
        <p:txBody>
          <a:bodyPr wrap="square" lIns="0" tIns="0" rIns="0" bIns="0" rtlCol="0" anchor="t">
            <a:spAutoFit/>
          </a:bodyPr>
          <a:lstStyle/>
          <a:p>
            <a:r>
              <a:rPr lang="en-US" sz="4800" b="1" dirty="0">
                <a:latin typeface="Times New Roman" panose="02020603050405020304" pitchFamily="18" charset="0"/>
                <a:cs typeface="Times New Roman" panose="02020603050405020304" pitchFamily="18" charset="0"/>
              </a:rPr>
              <a:t>1. </a:t>
            </a:r>
            <a:r>
              <a:rPr lang="vi-VN" sz="3600" b="1" dirty="0">
                <a:latin typeface="Times New Roman" panose="02020603050405020304" pitchFamily="18" charset="0"/>
                <a:cs typeface="Times New Roman" panose="02020603050405020304" pitchFamily="18" charset="0"/>
              </a:rPr>
              <a:t>Cốt truyện, nội dung bao quát và nhan đề tác phẩm</a:t>
            </a:r>
            <a:endParaRPr lang="en-US" sz="3600" dirty="0">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7" name="Freeform 17"/>
          <p:cNvSpPr/>
          <p:nvPr/>
        </p:nvSpPr>
        <p:spPr>
          <a:xfrm flipH="1">
            <a:off x="270634"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45778" y="3098173"/>
            <a:ext cx="11557149" cy="738664"/>
          </a:xfrm>
          <a:prstGeom prst="rect">
            <a:avLst/>
          </a:prstGeom>
        </p:spPr>
        <p:txBody>
          <a:bodyPr wrap="square" lIns="0" tIns="0" rIns="0" bIns="0" rtlCol="0" anchor="t">
            <a:spAutoFit/>
          </a:bodyPr>
          <a:lstStyle/>
          <a:p>
            <a:r>
              <a:rPr lang="en-US" sz="4800" b="1" dirty="0">
                <a:latin typeface="Times New Roman" panose="02020603050405020304" pitchFamily="18" charset="0"/>
                <a:cs typeface="Times New Roman" panose="02020603050405020304" pitchFamily="18" charset="0"/>
              </a:rPr>
              <a:t>II.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endParaRPr lang="en-GB" sz="4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3416" y="2452814"/>
            <a:ext cx="6470331" cy="64703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Freeform 19"/>
          <p:cNvSpPr/>
          <p:nvPr/>
        </p:nvSpPr>
        <p:spPr>
          <a:xfrm>
            <a:off x="14462170" y="495300"/>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0"/>
            <a:stretch>
              <a:fillRect/>
            </a:stretch>
          </a:blipFill>
        </p:spPr>
      </p:sp>
    </p:spTree>
    <p:extLst>
      <p:ext uri="{BB962C8B-B14F-4D97-AF65-F5344CB8AC3E}">
        <p14:creationId xmlns:p14="http://schemas.microsoft.com/office/powerpoint/2010/main" val="23368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0896600" y="1638300"/>
            <a:ext cx="6248400" cy="47244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Nội </a:t>
            </a:r>
            <a:r>
              <a:rPr lang="vi-VN" sz="3600" b="1" dirty="0">
                <a:latin typeface="Times New Roman" panose="02020603050405020304" pitchFamily="18" charset="0"/>
                <a:cs typeface="Times New Roman" panose="02020603050405020304" pitchFamily="18" charset="0"/>
              </a:rPr>
              <a:t>dung bao </a:t>
            </a:r>
            <a:r>
              <a:rPr lang="vi-VN" sz="3600" b="1" dirty="0" smtClean="0">
                <a:latin typeface="Times New Roman" panose="02020603050405020304" pitchFamily="18" charset="0"/>
                <a:cs typeface="Times New Roman" panose="02020603050405020304" pitchFamily="18" charset="0"/>
              </a:rPr>
              <a:t>quát</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văn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gì</a:t>
            </a:r>
            <a:r>
              <a:rPr lang="en-US" sz="3600" b="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5800" y="3771900"/>
            <a:ext cx="9448800" cy="2862322"/>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Nội dung truyện ngắn “Chiếc lược ngà” ghi lại câu chuyện cảm động về tình cảm cha con giữa nhân vật anh Sáu – một chiến sĩ Quân giải phóng miền Nam và bé Thu – con gái anh trong những năm kháng chiến.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5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0896600" y="1638300"/>
            <a:ext cx="6248400" cy="47244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Nhan </a:t>
            </a:r>
            <a:r>
              <a:rPr lang="vi-VN" sz="3600" b="1" dirty="0">
                <a:latin typeface="Times New Roman" panose="02020603050405020304" pitchFamily="18" charset="0"/>
                <a:cs typeface="Times New Roman" panose="02020603050405020304" pitchFamily="18" charset="0"/>
              </a:rPr>
              <a:t>đề của truyện liên quan đến chi tiết nào trong văn bản.</a:t>
            </a:r>
            <a:endParaRPr lang="en-US" sz="3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5800" y="3771900"/>
            <a:ext cx="9448800" cy="175432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Nhan đề truyện liên quan đến chi tiết trong phần cuối văn bản: Người cha nhớ lời con gái, cặm cụi làm một chiếc lược để tặng cho con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02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2" name="Group 12"/>
          <p:cNvGrpSpPr/>
          <p:nvPr/>
        </p:nvGrpSpPr>
        <p:grpSpPr>
          <a:xfrm>
            <a:off x="1295399" y="4610100"/>
            <a:ext cx="15468599" cy="237898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1295399" y="7524027"/>
            <a:ext cx="15468599" cy="2343703"/>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3" name="TextBox 33"/>
          <p:cNvSpPr txBox="1"/>
          <p:nvPr/>
        </p:nvSpPr>
        <p:spPr>
          <a:xfrm>
            <a:off x="1524000" y="4691597"/>
            <a:ext cx="15239998" cy="1661993"/>
          </a:xfrm>
          <a:prstGeom prst="rect">
            <a:avLst/>
          </a:prstGeom>
        </p:spPr>
        <p:txBody>
          <a:bodyPr wrap="square" lIns="0" tIns="0" rIns="0" bIns="0" rtlCol="0" anchor="t">
            <a:spAutoFit/>
          </a:bodyPr>
          <a:lstStyle/>
          <a:p>
            <a:pPr lvl="0" algn="ctr"/>
            <a:r>
              <a:rPr lang="fr-FR" sz="3600" b="1" dirty="0" err="1">
                <a:latin typeface="Times New Roman" panose="02020603050405020304" pitchFamily="18" charset="0"/>
                <a:cs typeface="Times New Roman" panose="02020603050405020304" pitchFamily="18" charset="0"/>
              </a:rPr>
              <a:t>Trạm</a:t>
            </a:r>
            <a:r>
              <a:rPr lang="fr-FR" sz="3600" b="1" dirty="0">
                <a:latin typeface="Times New Roman" panose="02020603050405020304" pitchFamily="18" charset="0"/>
                <a:cs typeface="Times New Roman" panose="02020603050405020304" pitchFamily="18" charset="0"/>
              </a:rPr>
              <a:t> 2: Khi </a:t>
            </a:r>
            <a:r>
              <a:rPr lang="fr-FR" sz="3600" b="1" dirty="0" err="1">
                <a:latin typeface="Times New Roman" panose="02020603050405020304" pitchFamily="18" charset="0"/>
                <a:cs typeface="Times New Roman" panose="02020603050405020304" pitchFamily="18" charset="0"/>
              </a:rPr>
              <a:t>nhận</a:t>
            </a:r>
            <a:r>
              <a:rPr lang="fr-FR" sz="3600" b="1" dirty="0">
                <a:latin typeface="Times New Roman" panose="02020603050405020304" pitchFamily="18" charset="0"/>
                <a:cs typeface="Times New Roman" panose="02020603050405020304" pitchFamily="18" charset="0"/>
              </a:rPr>
              <a:t> ra </a:t>
            </a:r>
            <a:r>
              <a:rPr lang="fr-FR" sz="3600" b="1" dirty="0" err="1" smtClean="0">
                <a:latin typeface="Times New Roman" panose="02020603050405020304" pitchFamily="18" charset="0"/>
                <a:cs typeface="Times New Roman" panose="02020603050405020304" pitchFamily="18" charset="0"/>
              </a:rPr>
              <a:t>cha</a:t>
            </a:r>
            <a:endParaRPr lang="en-GB" sz="3600" dirty="0">
              <a:latin typeface="Times New Roman" panose="02020603050405020304" pitchFamily="18" charset="0"/>
              <a:cs typeface="Times New Roman" panose="02020603050405020304" pitchFamily="18" charset="0"/>
            </a:endParaRPr>
          </a:p>
          <a:p>
            <a:pPr algn="just"/>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buổi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sáng</a:t>
            </a:r>
            <a:r>
              <a:rPr lang="fr-FR" sz="3600" dirty="0">
                <a:latin typeface="Times New Roman" panose="02020603050405020304" pitchFamily="18" charset="0"/>
                <a:cs typeface="Times New Roman" panose="02020603050405020304" pitchFamily="18" charset="0"/>
              </a:rPr>
              <a:t> chia </a:t>
            </a:r>
            <a:r>
              <a:rPr lang="fr-FR" sz="3600" dirty="0" err="1">
                <a:latin typeface="Times New Roman" panose="02020603050405020304" pitchFamily="18" charset="0"/>
                <a:cs typeface="Times New Roman" panose="02020603050405020304" pitchFamily="18" charset="0"/>
              </a:rPr>
              <a:t>tay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ông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Sáu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phần</a:t>
            </a:r>
            <a:r>
              <a:rPr lang="fr-FR" sz="3600" dirty="0">
                <a:latin typeface="Times New Roman" panose="02020603050405020304" pitchFamily="18" charset="0"/>
                <a:cs typeface="Times New Roman" panose="02020603050405020304" pitchFamily="18" charset="0"/>
              </a:rPr>
              <a:t> 1), bé Thu </a:t>
            </a:r>
            <a:r>
              <a:rPr lang="fr-FR" sz="3600" dirty="0" err="1">
                <a:latin typeface="Times New Roman" panose="02020603050405020304" pitchFamily="18" charset="0"/>
                <a:cs typeface="Times New Roman" panose="02020603050405020304" pitchFamily="18" charset="0"/>
              </a:rPr>
              <a:t>đã</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hành</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động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thái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độ</a:t>
            </a:r>
            <a:r>
              <a:rPr lang="fr-FR" sz="3600" dirty="0">
                <a:latin typeface="Times New Roman" panose="02020603050405020304" pitchFamily="18" charset="0"/>
                <a:cs typeface="Times New Roman" panose="02020603050405020304" pitchFamily="18" charset="0"/>
              </a:rPr>
              <a:t> ra </a:t>
            </a:r>
            <a:r>
              <a:rPr lang="fr-FR" sz="3600" dirty="0" err="1">
                <a:latin typeface="Times New Roman" panose="02020603050405020304" pitchFamily="18" charset="0"/>
                <a:cs typeface="Times New Roman" panose="02020603050405020304" pitchFamily="18" charset="0"/>
              </a:rPr>
              <a:t>sao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Những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điều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đó</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thể</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hiện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tình</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cảm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gì</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của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em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với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mình</a:t>
            </a:r>
            <a:r>
              <a:rPr lang="fr-FR"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34" name="TextBox 34"/>
          <p:cNvSpPr txBox="1"/>
          <p:nvPr/>
        </p:nvSpPr>
        <p:spPr>
          <a:xfrm>
            <a:off x="1295400" y="7767063"/>
            <a:ext cx="15316199" cy="1661993"/>
          </a:xfrm>
          <a:prstGeom prst="rect">
            <a:avLst/>
          </a:prstGeom>
        </p:spPr>
        <p:txBody>
          <a:bodyPr wrap="square" lIns="0" tIns="0" rIns="0" bIns="0" rtlCol="0" anchor="t">
            <a:spAutoFit/>
          </a:bodyPr>
          <a:lstStyle/>
          <a:p>
            <a:pPr lvl="0" algn="ct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dừng</a:t>
            </a:r>
            <a:r>
              <a:rPr lang="en-US" sz="3600" dirty="0" smtClean="0">
                <a:latin typeface="Times New Roman" panose="02020603050405020304" pitchFamily="18" charset="0"/>
                <a:cs typeface="Times New Roman" panose="02020603050405020304" pitchFamily="18" charset="0"/>
              </a:rPr>
              <a:t> </a:t>
            </a:r>
            <a:endParaRPr lang="en-GB"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Thu.</a:t>
            </a:r>
            <a:endParaRPr lang="en-GB" sz="3600" dirty="0">
              <a:latin typeface="Times New Roman" panose="02020603050405020304" pitchFamily="18" charset="0"/>
              <a:cs typeface="Times New Roman" panose="02020603050405020304" pitchFamily="18" charset="0"/>
            </a:endParaRPr>
          </a:p>
        </p:txBody>
      </p:sp>
      <p:grpSp>
        <p:nvGrpSpPr>
          <p:cNvPr id="41" name="Group 12"/>
          <p:cNvGrpSpPr/>
          <p:nvPr/>
        </p:nvGrpSpPr>
        <p:grpSpPr>
          <a:xfrm>
            <a:off x="1295400" y="1999406"/>
            <a:ext cx="15468599" cy="2449857"/>
            <a:chOff x="0" y="0"/>
            <a:chExt cx="3228995" cy="563549"/>
          </a:xfrm>
        </p:grpSpPr>
        <p:sp>
          <p:nvSpPr>
            <p:cNvPr id="42"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3"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47" name="TextBox 33"/>
          <p:cNvSpPr txBox="1"/>
          <p:nvPr/>
        </p:nvSpPr>
        <p:spPr>
          <a:xfrm>
            <a:off x="1524000" y="2233272"/>
            <a:ext cx="14859000" cy="1661993"/>
          </a:xfrm>
          <a:prstGeom prst="rect">
            <a:avLst/>
          </a:prstGeom>
        </p:spPr>
        <p:txBody>
          <a:bodyPr wrap="square" lIns="0" tIns="0" rIns="0" bIns="0" rtlCol="0" anchor="t">
            <a:spAutoFit/>
          </a:bodyPr>
          <a:lstStyle/>
          <a:p>
            <a:pPr algn="ctr"/>
            <a:r>
              <a:rPr lang="en-US" sz="3600" b="1" dirty="0" err="1">
                <a:latin typeface="Times New Roman" panose="02020603050405020304" pitchFamily="18" charset="0"/>
                <a:cs typeface="Times New Roman" panose="02020603050405020304" pitchFamily="18" charset="0"/>
              </a:rPr>
              <a:t>Trạm</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cha</a:t>
            </a:r>
            <a:endParaRPr lang="en-GB"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1371600" y="419100"/>
            <a:ext cx="7772399" cy="838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bé</a:t>
            </a:r>
            <a:r>
              <a:rPr lang="en-US" sz="4000" b="1" dirty="0" smtClean="0">
                <a:latin typeface="Times New Roman" panose="02020603050405020304" pitchFamily="18" charset="0"/>
                <a:cs typeface="Times New Roman" panose="02020603050405020304" pitchFamily="18" charset="0"/>
              </a:rPr>
              <a:t> Thu</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9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4204263" y="-2118895"/>
            <a:ext cx="18938898" cy="12428652"/>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3525316" y="-1673336"/>
            <a:ext cx="17581004" cy="11537534"/>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solidFill>
                  <a:prstClr val="black"/>
                </a:solidFill>
              </a:endParaRPr>
            </a:p>
          </p:txBody>
        </p:sp>
      </p:grpSp>
      <p:sp>
        <p:nvSpPr>
          <p:cNvPr id="16" name="TextBox 16"/>
          <p:cNvSpPr txBox="1"/>
          <p:nvPr/>
        </p:nvSpPr>
        <p:spPr>
          <a:xfrm>
            <a:off x="1645637" y="2344306"/>
            <a:ext cx="8822140" cy="5735096"/>
          </a:xfrm>
          <a:prstGeom prst="rect">
            <a:avLst/>
          </a:prstGeom>
        </p:spPr>
        <p:txBody>
          <a:bodyPr lIns="0" tIns="0" rIns="0" bIns="0" rtlCol="0" anchor="t">
            <a:spAutoFit/>
          </a:bodyPr>
          <a:lstStyle/>
          <a:p>
            <a:pPr algn="just"/>
            <a:r>
              <a:rPr lang="en-US" sz="5400">
                <a:latin typeface="Times New Roman" panose="02020603050405020304" pitchFamily="18" charset="0"/>
                <a:cs typeface="Times New Roman" panose="02020603050405020304" pitchFamily="18" charset="0"/>
              </a:rPr>
              <a:t> Lắng nghe ca từ bài hát, theo dõi những hình ảnh minh hoạ trong video và cho biết: Video đã gợi em suy nghĩ về tình cảm gì? Tình cảm đó có vai trò như thế nào đối với bản thân em?</a:t>
            </a:r>
            <a:endParaRPr lang="en-GB" sz="5400">
              <a:latin typeface="Times New Roman" panose="02020603050405020304" pitchFamily="18" charset="0"/>
              <a:cs typeface="Times New Roman" panose="02020603050405020304" pitchFamily="18" charset="0"/>
            </a:endParaRPr>
          </a:p>
          <a:p>
            <a:pPr>
              <a:lnSpc>
                <a:spcPts val="6404"/>
              </a:lnSpc>
            </a:pPr>
            <a:endParaRPr lang="en-US" sz="4574">
              <a:solidFill>
                <a:srgbClr val="000000"/>
              </a:solidFill>
              <a:latin typeface="Anicon Sans"/>
              <a:ea typeface="Anicon Sans"/>
              <a:cs typeface="Anicon Sans"/>
              <a:sym typeface="Anicon Sans"/>
            </a:endParaRPr>
          </a:p>
        </p:txBody>
      </p:sp>
      <p:sp>
        <p:nvSpPr>
          <p:cNvPr id="17" name="Freeform 17"/>
          <p:cNvSpPr/>
          <p:nvPr/>
        </p:nvSpPr>
        <p:spPr>
          <a:xfrm flipH="1">
            <a:off x="270634"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67292" y="2103948"/>
            <a:ext cx="5131925" cy="6677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Freeform 19"/>
          <p:cNvSpPr/>
          <p:nvPr/>
        </p:nvSpPr>
        <p:spPr>
          <a:xfrm>
            <a:off x="14976949" y="944632"/>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10"/>
            <a:stretch>
              <a:fillRect/>
            </a:stretch>
          </a:blipFill>
        </p:spPr>
      </p:sp>
    </p:spTree>
    <p:extLst>
      <p:ext uri="{BB962C8B-B14F-4D97-AF65-F5344CB8AC3E}">
        <p14:creationId xmlns:p14="http://schemas.microsoft.com/office/powerpoint/2010/main" val="23387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3962400" y="334553"/>
            <a:ext cx="11357006" cy="2215991"/>
          </a:xfrm>
          <a:prstGeom prst="rect">
            <a:avLst/>
          </a:prstGeom>
        </p:spPr>
        <p:txBody>
          <a:bodyPr wrap="square" lIns="0" tIns="0" rIns="0" bIns="0" rtlCol="0" anchor="t">
            <a:spAutoFit/>
          </a:bodyPr>
          <a:lstStyle/>
          <a:p>
            <a:pPr marL="1143000" indent="-1143000" algn="ctr">
              <a:buAutoNum type="alphaLcPeriod"/>
            </a:pPr>
            <a:r>
              <a:rPr lang="en-US" sz="7200" b="1" smtClean="0">
                <a:latin typeface="Times New Roman" panose="02020603050405020304" pitchFamily="18" charset="0"/>
                <a:cs typeface="Times New Roman" panose="02020603050405020304" pitchFamily="18" charset="0"/>
              </a:rPr>
              <a:t>Trạm 1</a:t>
            </a:r>
            <a:endParaRPr lang="vi-VN" sz="7200" b="1" smtClean="0">
              <a:latin typeface="Times New Roman" panose="02020603050405020304" pitchFamily="18" charset="0"/>
              <a:cs typeface="Times New Roman" panose="02020603050405020304" pitchFamily="18" charset="0"/>
            </a:endParaRPr>
          </a:p>
          <a:p>
            <a:pPr algn="ctr"/>
            <a:r>
              <a:rPr lang="en-US" sz="7200" b="1" smtClean="0">
                <a:latin typeface="Times New Roman" panose="02020603050405020304" pitchFamily="18" charset="0"/>
                <a:cs typeface="Times New Roman" panose="02020603050405020304" pitchFamily="18" charset="0"/>
              </a:rPr>
              <a:t>Trước </a:t>
            </a:r>
            <a:r>
              <a:rPr lang="en-US" sz="7200" b="1">
                <a:latin typeface="Times New Roman" panose="02020603050405020304" pitchFamily="18" charset="0"/>
                <a:cs typeface="Times New Roman" panose="02020603050405020304" pitchFamily="18" charset="0"/>
              </a:rPr>
              <a:t>khi nhận ra cha</a:t>
            </a:r>
            <a:endParaRPr lang="en-US" sz="880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4925490" y="238532"/>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a:off x="4389364" y="7105030"/>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9"/>
            <a:stretch>
              <a:fillRect/>
            </a:stretch>
          </a:blipFill>
        </p:spPr>
      </p:sp>
      <p:sp>
        <p:nvSpPr>
          <p:cNvPr id="21" name="TextBox 21"/>
          <p:cNvSpPr txBox="1"/>
          <p:nvPr/>
        </p:nvSpPr>
        <p:spPr>
          <a:xfrm>
            <a:off x="2672606" y="3279645"/>
            <a:ext cx="7105322" cy="2923877"/>
          </a:xfrm>
          <a:prstGeom prst="rect">
            <a:avLst/>
          </a:prstGeom>
        </p:spPr>
        <p:txBody>
          <a:bodyPr wrap="square" lIns="0" tIns="0" rIns="0" bIns="0" rtlCol="0" anchor="t">
            <a:spAutoFit/>
          </a:bodyPr>
          <a:lstStyle/>
          <a:p>
            <a:pPr algn="just">
              <a:lnSpc>
                <a:spcPts val="5718"/>
              </a:lnSpc>
            </a:pPr>
            <a:r>
              <a:rPr lang="en-US" sz="4400">
                <a:latin typeface="Times New Roman" panose="02020603050405020304" pitchFamily="18" charset="0"/>
                <a:cs typeface="Times New Roman" panose="02020603050405020304" pitchFamily="18" charset="0"/>
              </a:rPr>
              <a:t>Vì chiến tranh nên suốt 8 năm trời cô bé không được gặp ba. Cô chỉ biết mặt ba qua 1 tấm hình chụp chung với má.</a:t>
            </a:r>
            <a:endParaRPr lang="en-US" sz="4084">
              <a:solidFill>
                <a:srgbClr val="6B452F"/>
              </a:solidFill>
              <a:latin typeface="Times New Roman" panose="02020603050405020304" pitchFamily="18" charset="0"/>
              <a:ea typeface="Anicon Sans"/>
              <a:cs typeface="Times New Roman" panose="02020603050405020304" pitchFamily="18" charset="0"/>
              <a:sym typeface="Anicon Sans"/>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2267" y="340105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881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1543419"/>
            <a:ext cx="4599684" cy="7486281"/>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202525" y="1586944"/>
            <a:ext cx="6561839" cy="7486280"/>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3411200" y="1543419"/>
            <a:ext cx="4706589" cy="7486280"/>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9" name="Rectangle 8"/>
          <p:cNvSpPr/>
          <p:nvPr/>
        </p:nvSpPr>
        <p:spPr>
          <a:xfrm>
            <a:off x="1316540" y="1986865"/>
            <a:ext cx="3974272" cy="6740307"/>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Trước sự xúc động của ông Sáu, bé Thu ngạc nhiên, hoảng sợ, mặt tái đi, bỏ chạy, cầu cứu má: “</a:t>
            </a:r>
            <a:r>
              <a:rPr lang="en-US" sz="3600" i="1">
                <a:latin typeface="Times New Roman" panose="02020603050405020304" pitchFamily="18" charset="0"/>
                <a:cs typeface="Times New Roman" panose="02020603050405020304" pitchFamily="18" charset="0"/>
              </a:rPr>
              <a:t>tròn mắt nhìn, nó ngơ ngác, lạ lùng</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Con bé thấy lạ quá… mặt nó bỗng tái đi rồi vụt chạy và kêu thét lên “Má! Má!</a:t>
            </a:r>
            <a:r>
              <a:rPr lang="en-US"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61" name="Rectangle 60"/>
          <p:cNvSpPr/>
          <p:nvPr/>
        </p:nvSpPr>
        <p:spPr>
          <a:xfrm>
            <a:off x="6486331" y="1959930"/>
            <a:ext cx="5955006" cy="6740307"/>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Những ngày sau, </a:t>
            </a:r>
            <a:r>
              <a:rPr lang="en-US" sz="3600" smtClean="0">
                <a:latin typeface="Times New Roman" panose="02020603050405020304" pitchFamily="18" charset="0"/>
                <a:cs typeface="Times New Roman" panose="02020603050405020304" pitchFamily="18" charset="0"/>
              </a:rPr>
              <a:t>Thu nhất </a:t>
            </a:r>
            <a:r>
              <a:rPr lang="en-US" sz="3600">
                <a:latin typeface="Times New Roman" panose="02020603050405020304" pitchFamily="18" charset="0"/>
                <a:cs typeface="Times New Roman" panose="02020603050405020304" pitchFamily="18" charset="0"/>
              </a:rPr>
              <a:t>định không chịu gọi ông là cha: Khi phải mời ba vào ăn cơm, con bé chỉ nói trống không, còn gọi ông Sáu là “</a:t>
            </a:r>
            <a:r>
              <a:rPr lang="en-US" sz="3600" i="1">
                <a:latin typeface="Times New Roman" panose="02020603050405020304" pitchFamily="18" charset="0"/>
                <a:cs typeface="Times New Roman" panose="02020603050405020304" pitchFamily="18" charset="0"/>
              </a:rPr>
              <a:t>người ta</a:t>
            </a:r>
            <a:r>
              <a:rPr lang="en-US" sz="3600">
                <a:latin typeface="Times New Roman" panose="02020603050405020304" pitchFamily="18" charset="0"/>
                <a:cs typeface="Times New Roman" panose="02020603050405020304" pitchFamily="18" charset="0"/>
              </a:rPr>
              <a:t>” xa lạ; Khi cần nhờ ông Sáu hỗ trợ chắt nước cơm, Thu thà tự làm lấy một công việc quá sức và nguy hiểm chứ nhất định không chịu nhượng bộ hoàn cảnh để phải gọi ông sáu một tiếng Ba. </a:t>
            </a:r>
            <a:endParaRPr lang="en-GB" sz="3600">
              <a:latin typeface="Times New Roman" panose="02020603050405020304" pitchFamily="18" charset="0"/>
              <a:cs typeface="Times New Roman" panose="02020603050405020304" pitchFamily="18" charset="0"/>
            </a:endParaRPr>
          </a:p>
        </p:txBody>
      </p:sp>
      <p:sp>
        <p:nvSpPr>
          <p:cNvPr id="62" name="Rectangle 61"/>
          <p:cNvSpPr/>
          <p:nvPr/>
        </p:nvSpPr>
        <p:spPr>
          <a:xfrm>
            <a:off x="13768027" y="2316026"/>
            <a:ext cx="4142344" cy="5632311"/>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Nó hất miếng trứng cá ông gắp cho ra khỏi bát làm đổ cả cơm. Lúc ông Sáu không kìm được nỗi đau khổ nên đánh mắng một cái, con bé ngay lập tức giận dỗi bỏ sang nhà bà ngoại không chịu về.</a:t>
            </a:r>
            <a:endParaRPr lang="en-GB" sz="3600">
              <a:latin typeface="Times New Roman" panose="02020603050405020304" pitchFamily="18" charset="0"/>
              <a:cs typeface="Times New Roman" panose="02020603050405020304" pitchFamily="18" charset="0"/>
            </a:endParaRPr>
          </a:p>
        </p:txBody>
      </p:sp>
      <p:sp>
        <p:nvSpPr>
          <p:cNvPr id="10" name="Rectangle 9"/>
          <p:cNvSpPr/>
          <p:nvPr/>
        </p:nvSpPr>
        <p:spPr>
          <a:xfrm>
            <a:off x="3798553" y="398380"/>
            <a:ext cx="12017457"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Hành động, cảm xúc của Thu khi gặp lại ông Sáu</a:t>
            </a:r>
            <a:endParaRPr lang="en-GB" sz="4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16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down)">
                                      <p:cBhvr>
                                        <p:cTn id="22" dur="500"/>
                                        <p:tgtEl>
                                          <p:spTgt spid="61"/>
                                        </p:tgtEl>
                                      </p:cBhvr>
                                    </p:animEffect>
                                  </p:childTnLst>
                                </p:cTn>
                              </p:par>
                              <p:par>
                                <p:cTn id="23" presetID="2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par>
                                <p:cTn id="31" presetID="22" presetClass="entr" presetSubtype="4"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876506" y="-667944"/>
            <a:ext cx="18651016" cy="12239729"/>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solidFill>
                  <a:prstClr val="black"/>
                </a:solidFill>
              </a:endParaRPr>
            </a:p>
          </p:txBody>
        </p:sp>
      </p:grpSp>
      <p:grpSp>
        <p:nvGrpSpPr>
          <p:cNvPr id="11" name="Group 11"/>
          <p:cNvGrpSpPr/>
          <p:nvPr/>
        </p:nvGrpSpPr>
        <p:grpSpPr>
          <a:xfrm>
            <a:off x="-207879" y="-229157"/>
            <a:ext cx="17313762" cy="11362156"/>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solidFill>
                  <a:prstClr val="black"/>
                </a:solidFill>
              </a:endParaRPr>
            </a:p>
          </p:txBody>
        </p:sp>
      </p:grpSp>
      <p:sp>
        <p:nvSpPr>
          <p:cNvPr id="15" name="TextBox 15"/>
          <p:cNvSpPr txBox="1"/>
          <p:nvPr/>
        </p:nvSpPr>
        <p:spPr>
          <a:xfrm>
            <a:off x="4120104" y="3787259"/>
            <a:ext cx="3871968" cy="2215991"/>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Tái hiện được hoàn cảnh éo le, đáng thương  của cô bé trong chiến tranh.</a:t>
            </a:r>
            <a:endParaRPr lang="en-GB" sz="3600">
              <a:latin typeface="Times New Roman" panose="02020603050405020304" pitchFamily="18" charset="0"/>
              <a:cs typeface="Times New Roman" panose="02020603050405020304" pitchFamily="18" charset="0"/>
            </a:endParaRPr>
          </a:p>
        </p:txBody>
      </p:sp>
      <p:sp>
        <p:nvSpPr>
          <p:cNvPr id="16" name="TextBox 16"/>
          <p:cNvSpPr txBox="1"/>
          <p:nvPr/>
        </p:nvSpPr>
        <p:spPr>
          <a:xfrm>
            <a:off x="4712530" y="1236866"/>
            <a:ext cx="8158269" cy="2031325"/>
          </a:xfrm>
          <a:prstGeom prst="rect">
            <a:avLst/>
          </a:prstGeom>
        </p:spPr>
        <p:txBody>
          <a:bodyPr wrap="square" lIns="0" tIns="0" rIns="0" bIns="0" rtlCol="0" anchor="t">
            <a:spAutoFit/>
          </a:bodyPr>
          <a:lstStyle/>
          <a:p>
            <a:pPr algn="ctr">
              <a:spcBef>
                <a:spcPct val="0"/>
              </a:spcBef>
            </a:pPr>
            <a:r>
              <a:rPr lang="en-US" sz="4400" b="1">
                <a:latin typeface="Times New Roman" panose="02020603050405020304" pitchFamily="18" charset="0"/>
                <a:cs typeface="Times New Roman" panose="02020603050405020304" pitchFamily="18" charset="0"/>
              </a:rPr>
              <a:t>Tác dụng của việc miêu tả thái độ, hành động khác thường của bé Thu</a:t>
            </a:r>
            <a:endParaRPr lang="en-US" sz="4000" b="1">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17" name="TextBox 17"/>
          <p:cNvSpPr txBox="1"/>
          <p:nvPr/>
        </p:nvSpPr>
        <p:spPr>
          <a:xfrm>
            <a:off x="3205624" y="3000572"/>
            <a:ext cx="838280" cy="1731243"/>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1.</a:t>
            </a:r>
          </a:p>
        </p:txBody>
      </p:sp>
      <p:sp>
        <p:nvSpPr>
          <p:cNvPr id="18" name="Freeform 18"/>
          <p:cNvSpPr/>
          <p:nvPr/>
        </p:nvSpPr>
        <p:spPr>
          <a:xfrm flipH="1">
            <a:off x="688123" y="837725"/>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Freeform 19"/>
          <p:cNvSpPr/>
          <p:nvPr/>
        </p:nvSpPr>
        <p:spPr>
          <a:xfrm flipH="1">
            <a:off x="13033100" y="8225909"/>
            <a:ext cx="4226200" cy="3273384"/>
          </a:xfrm>
          <a:custGeom>
            <a:avLst/>
            <a:gdLst/>
            <a:ahLst/>
            <a:cxnLst/>
            <a:rect l="l" t="t" r="r" b="b"/>
            <a:pathLst>
              <a:path w="4226200" h="3273384">
                <a:moveTo>
                  <a:pt x="4226200" y="0"/>
                </a:moveTo>
                <a:lnTo>
                  <a:pt x="0" y="0"/>
                </a:lnTo>
                <a:lnTo>
                  <a:pt x="0" y="3273383"/>
                </a:lnTo>
                <a:lnTo>
                  <a:pt x="4226200" y="3273383"/>
                </a:lnTo>
                <a:lnTo>
                  <a:pt x="422620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a:off x="14244096" y="1028700"/>
            <a:ext cx="3134748" cy="2209997"/>
          </a:xfrm>
          <a:custGeom>
            <a:avLst/>
            <a:gdLst/>
            <a:ahLst/>
            <a:cxnLst/>
            <a:rect l="l" t="t" r="r" b="b"/>
            <a:pathLst>
              <a:path w="3134748" h="2209997">
                <a:moveTo>
                  <a:pt x="0" y="0"/>
                </a:moveTo>
                <a:lnTo>
                  <a:pt x="3134748" y="0"/>
                </a:lnTo>
                <a:lnTo>
                  <a:pt x="3134748" y="2209997"/>
                </a:lnTo>
                <a:lnTo>
                  <a:pt x="0" y="2209997"/>
                </a:lnTo>
                <a:lnTo>
                  <a:pt x="0" y="0"/>
                </a:lnTo>
                <a:close/>
              </a:path>
            </a:pathLst>
          </a:custGeom>
          <a:blipFill>
            <a:blip r:embed="rId6"/>
            <a:stretch>
              <a:fillRect/>
            </a:stretch>
          </a:blipFill>
        </p:spPr>
      </p:sp>
      <p:sp>
        <p:nvSpPr>
          <p:cNvPr id="21" name="TextBox 21"/>
          <p:cNvSpPr txBox="1"/>
          <p:nvPr/>
        </p:nvSpPr>
        <p:spPr>
          <a:xfrm>
            <a:off x="10019972" y="3796784"/>
            <a:ext cx="5296227" cy="2769989"/>
          </a:xfrm>
          <a:prstGeom prst="rect">
            <a:avLst/>
          </a:prstGeom>
        </p:spPr>
        <p:txBody>
          <a:bodyPr wrap="square" lIns="0" tIns="0" rIns="0" bIns="0" rtlCol="0" anchor="t">
            <a:spAutoFit/>
          </a:bodyPr>
          <a:lstStyle/>
          <a:p>
            <a:pPr algn="just">
              <a:spcAft>
                <a:spcPts val="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thấy thái độ, tình cảm của Thu với ông Sáu. Khi cô bé chưa nhận ra ông Sáu là ba mình (vì ông có vết thẹo khác với bức hình</a:t>
            </a: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2"/>
          <p:cNvSpPr txBox="1"/>
          <p:nvPr/>
        </p:nvSpPr>
        <p:spPr>
          <a:xfrm>
            <a:off x="4454593" y="7084990"/>
            <a:ext cx="8912996" cy="2215991"/>
          </a:xfrm>
          <a:prstGeom prst="rect">
            <a:avLst/>
          </a:prstGeom>
        </p:spPr>
        <p:txBody>
          <a:bodyPr wrap="square" lIns="0" tIns="0" rIns="0" bIns="0" rtlCol="0" anchor="t">
            <a:spAutoFit/>
          </a:bodyPr>
          <a:lstStyle/>
          <a:p>
            <a:pPr algn="just">
              <a:spcBef>
                <a:spcPct val="0"/>
              </a:spcBef>
            </a:pPr>
            <a:r>
              <a:rPr lang="vi-VN" sz="3600">
                <a:latin typeface="Times New Roman" panose="02020603050405020304" pitchFamily="18" charset="0"/>
                <a:cs typeface="Times New Roman" panose="02020603050405020304" pitchFamily="18" charset="0"/>
              </a:rPr>
              <a:t>T</a:t>
            </a:r>
            <a:r>
              <a:rPr lang="en-US" sz="3600" smtClean="0">
                <a:latin typeface="Times New Roman" panose="02020603050405020304" pitchFamily="18" charset="0"/>
                <a:cs typeface="Times New Roman" panose="02020603050405020304" pitchFamily="18" charset="0"/>
              </a:rPr>
              <a:t>hái </a:t>
            </a:r>
            <a:r>
              <a:rPr lang="en-US" sz="3600">
                <a:latin typeface="Times New Roman" panose="02020603050405020304" pitchFamily="18" charset="0"/>
                <a:cs typeface="Times New Roman" panose="02020603050405020304" pitchFamily="18" charset="0"/>
              </a:rPr>
              <a:t>độ kiên quyết của Thu với ông Sáu chính là cách bé Thu thể hiện tình yêu thương thắm thiết dành cho cha mình- người cha mà em vẫn nhung nhớ, tôn thờ trong tâm tưởng.</a:t>
            </a:r>
            <a:endParaRPr lang="en-US" sz="3499">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23" name="TextBox 23"/>
          <p:cNvSpPr txBox="1"/>
          <p:nvPr/>
        </p:nvSpPr>
        <p:spPr>
          <a:xfrm>
            <a:off x="9076918" y="3000572"/>
            <a:ext cx="838280" cy="1987724"/>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2.</a:t>
            </a:r>
          </a:p>
        </p:txBody>
      </p:sp>
      <p:sp>
        <p:nvSpPr>
          <p:cNvPr id="24" name="TextBox 24"/>
          <p:cNvSpPr txBox="1"/>
          <p:nvPr/>
        </p:nvSpPr>
        <p:spPr>
          <a:xfrm>
            <a:off x="3540113" y="6288779"/>
            <a:ext cx="838280" cy="1987724"/>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3.</a:t>
            </a:r>
          </a:p>
        </p:txBody>
      </p:sp>
      <p:sp>
        <p:nvSpPr>
          <p:cNvPr id="26" name="Freeform 26"/>
          <p:cNvSpPr/>
          <p:nvPr/>
        </p:nvSpPr>
        <p:spPr>
          <a:xfrm rot="-576677" flipH="1">
            <a:off x="-416714" y="7543093"/>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1662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0" name="TextBox 10"/>
          <p:cNvSpPr txBox="1"/>
          <p:nvPr/>
        </p:nvSpPr>
        <p:spPr>
          <a:xfrm>
            <a:off x="958205" y="3371822"/>
            <a:ext cx="12632487" cy="4058677"/>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nvGrpSpPr>
          <p:cNvPr id="11" name="Group 11"/>
          <p:cNvGrpSpPr/>
          <p:nvPr/>
        </p:nvGrpSpPr>
        <p:grpSpPr>
          <a:xfrm>
            <a:off x="304800" y="1092838"/>
            <a:ext cx="14430602" cy="6310608"/>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sp>
        <p:nvSpPr>
          <p:cNvPr id="16" name="Freeform 16"/>
          <p:cNvSpPr/>
          <p:nvPr/>
        </p:nvSpPr>
        <p:spPr>
          <a:xfrm>
            <a:off x="11500630" y="7777744"/>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19" name="TextBox 19"/>
          <p:cNvSpPr txBox="1"/>
          <p:nvPr/>
        </p:nvSpPr>
        <p:spPr>
          <a:xfrm>
            <a:off x="1676400" y="2247900"/>
            <a:ext cx="10076013" cy="2462213"/>
          </a:xfrm>
          <a:prstGeom prst="rect">
            <a:avLst/>
          </a:prstGeom>
        </p:spPr>
        <p:txBody>
          <a:bodyPr lIns="0" tIns="0" rIns="0" bIns="0" rtlCol="0" anchor="t">
            <a:spAutoFit/>
          </a:bodyPr>
          <a:lstStyle/>
          <a:p>
            <a:pPr algn="ctr"/>
            <a:r>
              <a:rPr lang="en-US"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b. </a:t>
            </a:r>
            <a:r>
              <a:rPr lang="en-US" sz="8000" b="1" dirty="0" err="1">
                <a:effectLst>
                  <a:glow rad="139700">
                    <a:schemeClr val="accent2">
                      <a:satMod val="175000"/>
                      <a:alpha val="40000"/>
                    </a:schemeClr>
                  </a:glow>
                </a:effectLst>
                <a:latin typeface="Times New Roman" panose="02020603050405020304" pitchFamily="18" charset="0"/>
                <a:cs typeface="Times New Roman" panose="02020603050405020304" pitchFamily="18" charset="0"/>
              </a:rPr>
              <a:t>Trạm</a:t>
            </a:r>
            <a:r>
              <a:rPr lang="en-US"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2</a:t>
            </a:r>
            <a:endParaRPr lang="vi-VN"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8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000" b="1" dirty="0" err="1">
                <a:effectLst>
                  <a:glow rad="139700">
                    <a:schemeClr val="accent2">
                      <a:satMod val="175000"/>
                      <a:alpha val="40000"/>
                    </a:schemeClr>
                  </a:glow>
                </a:effectLst>
                <a:latin typeface="Times New Roman" panose="02020603050405020304" pitchFamily="18" charset="0"/>
                <a:cs typeface="Times New Roman" panose="02020603050405020304" pitchFamily="18" charset="0"/>
              </a:rPr>
              <a:t>Khi</a:t>
            </a:r>
            <a:r>
              <a:rPr lang="en-US"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000" b="1" dirty="0" err="1">
                <a:effectLst>
                  <a:glow rad="139700">
                    <a:schemeClr val="accent2">
                      <a:satMod val="175000"/>
                      <a:alpha val="40000"/>
                    </a:schemeClr>
                  </a:glow>
                </a:effectLst>
                <a:latin typeface="Times New Roman" panose="02020603050405020304" pitchFamily="18" charset="0"/>
                <a:cs typeface="Times New Roman" panose="02020603050405020304" pitchFamily="18" charset="0"/>
              </a:rPr>
              <a:t>nhận</a:t>
            </a:r>
            <a:r>
              <a:rPr lang="en-US"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000" b="1" dirty="0" err="1">
                <a:effectLst>
                  <a:glow rad="139700">
                    <a:schemeClr val="accent2">
                      <a:satMod val="175000"/>
                      <a:alpha val="40000"/>
                    </a:schemeClr>
                  </a:glow>
                </a:effectLst>
                <a:latin typeface="Times New Roman" panose="02020603050405020304" pitchFamily="18" charset="0"/>
                <a:cs typeface="Times New Roman" panose="02020603050405020304" pitchFamily="18" charset="0"/>
              </a:rPr>
              <a:t>ra</a:t>
            </a:r>
            <a:r>
              <a:rPr lang="en-US" sz="80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000" b="1" dirty="0" err="1">
                <a:effectLst>
                  <a:glow rad="139700">
                    <a:schemeClr val="accent2">
                      <a:satMod val="175000"/>
                      <a:alpha val="40000"/>
                    </a:schemeClr>
                  </a:glow>
                </a:effectLst>
                <a:latin typeface="Times New Roman" panose="02020603050405020304" pitchFamily="18" charset="0"/>
                <a:cs typeface="Times New Roman" panose="02020603050405020304" pitchFamily="18" charset="0"/>
              </a:rPr>
              <a:t>ba</a:t>
            </a:r>
            <a:endParaRPr lang="en-US" sz="7200" dirty="0">
              <a:solidFill>
                <a:srgbClr val="000000"/>
              </a:solidFill>
              <a:effectLst>
                <a:glow rad="139700">
                  <a:schemeClr val="accent2">
                    <a:satMod val="175000"/>
                    <a:alpha val="40000"/>
                  </a:schemeClr>
                </a:glow>
              </a:effectLst>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5649" y="2868858"/>
            <a:ext cx="12691596" cy="6654023"/>
          </a:xfrm>
          <a:prstGeom prst="rect">
            <a:avLst/>
          </a:prstGeom>
        </p:spPr>
      </p:pic>
    </p:spTree>
    <p:extLst>
      <p:ext uri="{BB962C8B-B14F-4D97-AF65-F5344CB8AC3E}">
        <p14:creationId xmlns:p14="http://schemas.microsoft.com/office/powerpoint/2010/main" val="21157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9" name="Group 9"/>
          <p:cNvGrpSpPr/>
          <p:nvPr/>
        </p:nvGrpSpPr>
        <p:grpSpPr>
          <a:xfrm>
            <a:off x="197561" y="4271412"/>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40020" y="4423790"/>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87886" y="6770917"/>
            <a:ext cx="12451639" cy="2854937"/>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9002" y="6869144"/>
            <a:ext cx="12260090" cy="2575139"/>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41" name="Group 9"/>
          <p:cNvGrpSpPr/>
          <p:nvPr/>
        </p:nvGrpSpPr>
        <p:grpSpPr>
          <a:xfrm>
            <a:off x="187886" y="70495"/>
            <a:ext cx="12451639" cy="139572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44" name="Group 12"/>
          <p:cNvGrpSpPr/>
          <p:nvPr/>
        </p:nvGrpSpPr>
        <p:grpSpPr>
          <a:xfrm>
            <a:off x="187886" y="222872"/>
            <a:ext cx="12260090" cy="1043408"/>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47" name="Group 21"/>
          <p:cNvGrpSpPr/>
          <p:nvPr/>
        </p:nvGrpSpPr>
        <p:grpSpPr>
          <a:xfrm>
            <a:off x="196377" y="1654862"/>
            <a:ext cx="12451639" cy="2440091"/>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50" name="Group 24"/>
          <p:cNvGrpSpPr/>
          <p:nvPr/>
        </p:nvGrpSpPr>
        <p:grpSpPr>
          <a:xfrm>
            <a:off x="339002" y="1832110"/>
            <a:ext cx="12260090" cy="2139726"/>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sp>
        <p:nvSpPr>
          <p:cNvPr id="53" name="TextBox 33"/>
          <p:cNvSpPr txBox="1"/>
          <p:nvPr/>
        </p:nvSpPr>
        <p:spPr>
          <a:xfrm>
            <a:off x="518002" y="480579"/>
            <a:ext cx="11988648" cy="553998"/>
          </a:xfrm>
          <a:prstGeom prst="rect">
            <a:avLst/>
          </a:prstGeom>
        </p:spPr>
        <p:txBody>
          <a:bodyPr wrap="square" lIns="0" tIns="0" rIns="0" bIns="0" rtlCol="0" anchor="t">
            <a:spAutoFit/>
          </a:bodyPr>
          <a:lstStyle/>
          <a:p>
            <a:r>
              <a:rPr lang="en-US" sz="3600">
                <a:latin typeface="Times New Roman" panose="02020603050405020304" pitchFamily="18" charset="0"/>
                <a:cs typeface="Times New Roman" panose="02020603050405020304" pitchFamily="18" charset="0"/>
              </a:rPr>
              <a:t>Nó không cau có, bướng bỉnh mà buồn rầu và nghĩ ngợi sâu xa.</a:t>
            </a:r>
            <a:endParaRPr lang="en-US" sz="360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511790" y="2024974"/>
            <a:ext cx="11838768" cy="1754326"/>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bắt gặp cái nhìn trìu mến, buồn bã của ba, đôi mắt nó bỗng xôn xao. Đó là cái xôn xao của sự đồng cảm. Bé Thu nhận ra những tiếc nuối, xót xa, yêu thương trong ánh mắt của ba mình.</a:t>
            </a:r>
            <a:endParaRPr lang="en-GB" sz="3600">
              <a:latin typeface="Times New Roman" panose="02020603050405020304" pitchFamily="18" charset="0"/>
              <a:cs typeface="Times New Roman" panose="02020603050405020304" pitchFamily="18" charset="0"/>
            </a:endParaRPr>
          </a:p>
        </p:txBody>
      </p:sp>
      <p:sp>
        <p:nvSpPr>
          <p:cNvPr id="56" name="Rectangle 55"/>
          <p:cNvSpPr/>
          <p:nvPr/>
        </p:nvSpPr>
        <p:spPr>
          <a:xfrm>
            <a:off x="529926" y="4552446"/>
            <a:ext cx="11976724" cy="1754326"/>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 giây phút cuối cùng, khi ông Sáu cất lời từ biệt, lúc này Thu mới cất lên tiếng gọi ba xé lòng. Tiếng gọi bị kìm nén suốt 8 năm. Tiếng gọi chất chứa bao tình yêu thương thắm thiết.</a:t>
            </a:r>
            <a:endParaRPr lang="en-GB" sz="3600">
              <a:latin typeface="Times New Roman" panose="02020603050405020304" pitchFamily="18" charset="0"/>
              <a:cs typeface="Times New Roman" panose="02020603050405020304" pitchFamily="18" charset="0"/>
            </a:endParaRPr>
          </a:p>
        </p:txBody>
      </p:sp>
      <p:sp>
        <p:nvSpPr>
          <p:cNvPr id="57" name="Rectangle 56"/>
          <p:cNvSpPr/>
          <p:nvPr/>
        </p:nvSpPr>
        <p:spPr>
          <a:xfrm>
            <a:off x="533731" y="7076546"/>
            <a:ext cx="11725885" cy="2308324"/>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chỉ vậy, nó chạy xô đến ôm chặt lấy ba, hôn ba, hôn cả lên vết thẹo trên mặt ba. Con bé muốn giữ chặt ba, không cho ba đi. Nó lo sợ ba sẽ đi mất. Nó muốn bày tỏ tất cả tình yêu của mình dành cho ba.</a:t>
            </a:r>
            <a:endParaRPr lang="en-GB" sz="3600">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8836" y="1846481"/>
            <a:ext cx="7500249" cy="5365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8"/>
          <p:cNvSpPr txBox="1"/>
          <p:nvPr/>
        </p:nvSpPr>
        <p:spPr>
          <a:xfrm>
            <a:off x="4043904" y="752475"/>
            <a:ext cx="10200191" cy="1661993"/>
          </a:xfrm>
          <a:prstGeom prst="rect">
            <a:avLst/>
          </a:prstGeom>
        </p:spPr>
        <p:txBody>
          <a:bodyPr lIns="0" tIns="0" rIns="0" bIns="0" rtlCol="0" anchor="t">
            <a:spAutoFit/>
          </a:bodyPr>
          <a:lstStyle/>
          <a:p>
            <a:pPr algn="ctr">
              <a:spcAft>
                <a:spcPts val="0"/>
              </a:spcAft>
            </a:pPr>
            <a:r>
              <a:rPr lang="vi-VN" sz="5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5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Trạm</a:t>
            </a:r>
            <a:r>
              <a:rPr lang="en-US" sz="5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endParaRPr lang="vi-VN" sz="5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5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Thu</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416798" y="3581199"/>
            <a:ext cx="9588491" cy="4308872"/>
          </a:xfrm>
          <a:prstGeom prst="rect">
            <a:avLst/>
          </a:prstGeom>
        </p:spPr>
        <p:txBody>
          <a:bodyPr wrap="square" lIns="0" tIns="0" rIns="0" bIns="0" rtlCol="0" anchor="t">
            <a:spAutoFit/>
          </a:bodyPr>
          <a:lstStyle/>
          <a:p>
            <a:pPr algn="just">
              <a:lnSpc>
                <a:spcPts val="5599"/>
              </a:lnSpc>
            </a:pPr>
            <a:r>
              <a:rPr lang="en-US" sz="4000">
                <a:latin typeface="Times New Roman" panose="02020603050405020304" pitchFamily="18" charset="0"/>
                <a:cs typeface="Times New Roman" panose="02020603050405020304" pitchFamily="18" charset="0"/>
              </a:rPr>
              <a:t>Từ những chuyển biến trong cảm xúc và hành động của bé Thu trước và sau khi nhận ra cha, ta thấy: Bé Thu là người có cuộc sống nội tâm phong phú, bề ngoài có vẻ cương quyết, lạnh lùng nhưng thực chất lại rất giàu tình cảm, đặc biệt là tình yêu thương cha sâu nặng.</a:t>
            </a: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8140" y="2417843"/>
            <a:ext cx="5514973" cy="7790994"/>
          </a:xfrm>
          <a:prstGeom prst="rect">
            <a:avLst/>
          </a:prstGeom>
        </p:spPr>
      </p:pic>
    </p:spTree>
    <p:extLst>
      <p:ext uri="{BB962C8B-B14F-4D97-AF65-F5344CB8AC3E}">
        <p14:creationId xmlns:p14="http://schemas.microsoft.com/office/powerpoint/2010/main" val="3469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4469774" y="1513202"/>
            <a:ext cx="6483415" cy="830997"/>
          </a:xfrm>
          <a:prstGeom prst="rect">
            <a:avLst/>
          </a:prstGeom>
        </p:spPr>
        <p:txBody>
          <a:bodyPr lIns="0" tIns="0" rIns="0" bIns="0" rtlCol="0" anchor="t">
            <a:spAutoFit/>
          </a:bodyPr>
          <a:lstStyle/>
          <a:p>
            <a:pPr algn="ctr"/>
            <a:r>
              <a:rPr lang="de-DE" sz="5400" b="1">
                <a:latin typeface="Times New Roman" panose="02020603050405020304" pitchFamily="18" charset="0"/>
                <a:cs typeface="Times New Roman" panose="02020603050405020304" pitchFamily="18" charset="0"/>
              </a:rPr>
              <a:t>2. Nhân vật ông Sáu</a:t>
            </a:r>
            <a:endParaRPr lang="en-GB" sz="5400">
              <a:latin typeface="Times New Roman" panose="02020603050405020304" pitchFamily="18" charset="0"/>
              <a:cs typeface="Times New Roman" panose="02020603050405020304" pitchFamily="18" charset="0"/>
            </a:endParaRPr>
          </a:p>
        </p:txBody>
      </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1372600" y="709753"/>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a:off x="380792" y="7249539"/>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9"/>
            <a:stretch>
              <a:fillRect/>
            </a:stretch>
          </a:blipFill>
        </p:spPr>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47026" y="43824"/>
            <a:ext cx="10287000" cy="10287000"/>
          </a:xfrm>
          <a:prstGeom prst="rect">
            <a:avLst/>
          </a:prstGeom>
        </p:spPr>
      </p:pic>
      <p:sp>
        <p:nvSpPr>
          <p:cNvPr id="23" name="Oval 22"/>
          <p:cNvSpPr>
            <a:spLocks noChangeArrowheads="1"/>
          </p:cNvSpPr>
          <p:nvPr/>
        </p:nvSpPr>
        <p:spPr bwMode="auto">
          <a:xfrm>
            <a:off x="5918000" y="3809590"/>
            <a:ext cx="3302200" cy="3253679"/>
          </a:xfrm>
          <a:prstGeom prst="ellipse">
            <a:avLst/>
          </a:prstGeom>
          <a:solidFill>
            <a:srgbClr val="FFFF99"/>
          </a:solidFill>
          <a:ln w="9525">
            <a:noFill/>
            <a:prstDash val="dash"/>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Nhận xét chung về nhân vật ông Sáu</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 Box 7"/>
          <p:cNvSpPr txBox="1">
            <a:spLocks noChangeArrowheads="1"/>
          </p:cNvSpPr>
          <p:nvPr/>
        </p:nvSpPr>
        <p:spPr bwMode="auto">
          <a:xfrm>
            <a:off x="2619334" y="3908244"/>
            <a:ext cx="2413207" cy="1446829"/>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 Box 11"/>
          <p:cNvSpPr txBox="1">
            <a:spLocks noChangeArrowheads="1"/>
          </p:cNvSpPr>
          <p:nvPr/>
        </p:nvSpPr>
        <p:spPr bwMode="auto">
          <a:xfrm>
            <a:off x="2619335" y="5941133"/>
            <a:ext cx="2684264" cy="1278024"/>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 Box 57"/>
          <p:cNvSpPr txBox="1">
            <a:spLocks noChangeArrowheads="1"/>
          </p:cNvSpPr>
          <p:nvPr/>
        </p:nvSpPr>
        <p:spPr bwMode="auto">
          <a:xfrm>
            <a:off x="9791033" y="3805401"/>
            <a:ext cx="2749855" cy="1346332"/>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 Box 52"/>
          <p:cNvSpPr txBox="1">
            <a:spLocks noChangeArrowheads="1"/>
          </p:cNvSpPr>
          <p:nvPr/>
        </p:nvSpPr>
        <p:spPr bwMode="auto">
          <a:xfrm>
            <a:off x="9736962" y="6040613"/>
            <a:ext cx="2582778" cy="1277467"/>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smtClean="0">
                <a:effectLst/>
                <a:latin typeface="Times New Roman" panose="02020603050405020304" pitchFamily="18" charset="0"/>
                <a:ea typeface="Calibri" panose="020F0502020204030204" pitchFamily="34" charset="0"/>
                <a:cs typeface="Times New Roman" panose="02020603050405020304" pitchFamily="18" charset="0"/>
              </a:rPr>
              <a:t>Ấn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77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4" grpId="0" animBg="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967077"/>
            <a:ext cx="5176360" cy="4076323"/>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939779" y="5399898"/>
            <a:ext cx="5380367" cy="4322270"/>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6665777" y="2561475"/>
            <a:ext cx="4552475" cy="6544425"/>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9" name="Rectangle 8"/>
          <p:cNvSpPr/>
          <p:nvPr/>
        </p:nvSpPr>
        <p:spPr>
          <a:xfrm>
            <a:off x="1274565" y="1215746"/>
            <a:ext cx="4652881" cy="3539430"/>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Ông sung sướng, mong chờ gặp con từng giây từng phút “</a:t>
            </a:r>
            <a:r>
              <a:rPr lang="de-DE" sz="3200" i="1">
                <a:latin typeface="Times New Roman" panose="02020603050405020304" pitchFamily="18" charset="0"/>
                <a:cs typeface="Times New Roman" panose="02020603050405020304" pitchFamily="18" charset="0"/>
              </a:rPr>
              <a:t>cái tình người cha cứ nôn nao trong lòng anh</a:t>
            </a:r>
            <a:r>
              <a:rPr lang="de-DE" sz="3200">
                <a:latin typeface="Times New Roman" panose="02020603050405020304" pitchFamily="18" charset="0"/>
                <a:cs typeface="Times New Roman" panose="02020603050405020304" pitchFamily="18" charset="0"/>
              </a:rPr>
              <a:t>”, “</a:t>
            </a:r>
            <a:r>
              <a:rPr lang="de-DE" sz="3200" i="1">
                <a:latin typeface="Times New Roman" panose="02020603050405020304" pitchFamily="18" charset="0"/>
                <a:cs typeface="Times New Roman" panose="02020603050405020304" pitchFamily="18" charset="0"/>
              </a:rPr>
              <a:t>anh nhún chân nhảy thót lên, xô chiếc xuồng tạt ra</a:t>
            </a:r>
            <a:r>
              <a:rPr lang="de-DE" sz="3200">
                <a:latin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61" name="Rectangle 60"/>
          <p:cNvSpPr/>
          <p:nvPr/>
        </p:nvSpPr>
        <p:spPr>
          <a:xfrm>
            <a:off x="1108525" y="5549334"/>
            <a:ext cx="4935211" cy="4056495"/>
          </a:xfrm>
          <a:prstGeom prst="rect">
            <a:avLst/>
          </a:prstGeom>
        </p:spPr>
        <p:txBody>
          <a:bodyPr wrap="square">
            <a:spAutoFit/>
          </a:bodyPr>
          <a:lstStyle/>
          <a:p>
            <a:pPr algn="just">
              <a:lnSpc>
                <a:spcPct val="115000"/>
              </a:lnSpc>
            </a:pPr>
            <a:r>
              <a:rPr lang="de-DE" sz="3200">
                <a:latin typeface="Times New Roman" panose="02020603050405020304" pitchFamily="18" charset="0"/>
                <a:cs typeface="Times New Roman" panose="02020603050405020304" pitchFamily="18" charset="0"/>
              </a:rPr>
              <a:t>Ông mong mỏi được ôm con, được nghe con gọi tiếng ba: “Anh vừa bước vừa khom người đưa tay đón chờ con”; “</a:t>
            </a:r>
            <a:r>
              <a:rPr lang="de-DE" sz="3200" i="1">
                <a:latin typeface="Times New Roman" panose="02020603050405020304" pitchFamily="18" charset="0"/>
                <a:cs typeface="Times New Roman" panose="02020603050405020304" pitchFamily="18" charset="0"/>
              </a:rPr>
              <a:t>anh chầm chậm bước tới, giọng lặp bặp run run: Ba đây con</a:t>
            </a:r>
            <a:r>
              <a:rPr lang="de-DE" sz="3200">
                <a:latin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6858870" y="2829559"/>
            <a:ext cx="4113241" cy="6001643"/>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Nhưng ông Sáu cũng phải đau đớn tột cùng khi con gái không những không nhận ra ông mà còn sợ hãi, bỏ chạy, xa lánh ông: “</a:t>
            </a:r>
            <a:r>
              <a:rPr lang="de-DE" sz="3200" i="1">
                <a:latin typeface="Times New Roman" panose="02020603050405020304" pitchFamily="18" charset="0"/>
                <a:cs typeface="Times New Roman" panose="02020603050405020304" pitchFamily="18" charset="0"/>
              </a:rPr>
              <a:t>anh đứng sững lại đó, nhìn theo con, nỗi đau đớn khiến mặt anh sầm lại trông thật đáng thương và hai tay buông xuống như bị gãy</a:t>
            </a:r>
            <a:r>
              <a:rPr lang="de-DE" sz="3200">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7704981" y="264492"/>
            <a:ext cx="8048998" cy="769441"/>
          </a:xfrm>
          <a:prstGeom prst="rect">
            <a:avLst/>
          </a:prstGeom>
        </p:spPr>
        <p:txBody>
          <a:bodyPr wrap="none">
            <a:spAutoFit/>
          </a:bodyPr>
          <a:lstStyle/>
          <a:p>
            <a:r>
              <a:rPr lang="de-DE" sz="4400" b="1">
                <a:latin typeface="Times New Roman" panose="02020603050405020304" pitchFamily="18" charset="0"/>
                <a:cs typeface="Times New Roman" panose="02020603050405020304" pitchFamily="18" charset="0"/>
              </a:rPr>
              <a:t>a. Ấn tượng về nhân vật ông Sáu</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25" name="Picture 20" descr="VAN THAOGIA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8758" y="3437042"/>
            <a:ext cx="4620040" cy="437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48414" y="1114499"/>
            <a:ext cx="10362132" cy="769441"/>
          </a:xfrm>
          <a:prstGeom prst="rect">
            <a:avLst/>
          </a:prstGeom>
        </p:spPr>
        <p:txBody>
          <a:bodyPr wrap="none">
            <a:spAutoFit/>
          </a:bodyPr>
          <a:lstStyle/>
          <a:p>
            <a:r>
              <a:rPr lang="de-DE" sz="4400" b="1" smtClean="0">
                <a:latin typeface="Times New Roman" panose="02020603050405020304" pitchFamily="18" charset="0"/>
                <a:ea typeface="Times New Roman" panose="02020603050405020304" pitchFamily="18" charset="0"/>
                <a:cs typeface="Times New Roman" panose="02020603050405020304" pitchFamily="18" charset="0"/>
              </a:rPr>
              <a:t>Tâm </a:t>
            </a:r>
            <a:r>
              <a:rPr lang="de-DE" sz="4400" b="1">
                <a:latin typeface="Times New Roman" panose="02020603050405020304" pitchFamily="18" charset="0"/>
                <a:ea typeface="Times New Roman" panose="02020603050405020304" pitchFamily="18" charset="0"/>
                <a:cs typeface="Times New Roman" panose="02020603050405020304" pitchFamily="18" charset="0"/>
              </a:rPr>
              <a:t>trạng của ông Sáu khi gặp lại con gái</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8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down)">
                                      <p:cBhvr>
                                        <p:cTn id="38" dur="500"/>
                                        <p:tgtEl>
                                          <p:spTgt spid="62"/>
                                        </p:tgtEl>
                                      </p:cBhvr>
                                    </p:animEffect>
                                  </p:childTnLst>
                                </p:cTn>
                              </p:par>
                              <p:par>
                                <p:cTn id="39" presetID="2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P spid="10"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46560" y="5043054"/>
            <a:ext cx="12451639" cy="185743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246560" y="5195432"/>
            <a:ext cx="12260090" cy="1488969"/>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223877" y="6928068"/>
            <a:ext cx="12451639" cy="2584752"/>
            <a:chOff x="0" y="-38100"/>
            <a:chExt cx="3279444" cy="680758"/>
          </a:xfrm>
        </p:grpSpPr>
        <p:sp>
          <p:nvSpPr>
            <p:cNvPr id="22" name="Freeform 22"/>
            <p:cNvSpPr/>
            <p:nvPr/>
          </p:nvSpPr>
          <p:spPr>
            <a:xfrm>
              <a:off x="0" y="0"/>
              <a:ext cx="3279444" cy="433451"/>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246560" y="7217390"/>
            <a:ext cx="12260090" cy="1645759"/>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1" name="Group 9"/>
          <p:cNvGrpSpPr/>
          <p:nvPr/>
        </p:nvGrpSpPr>
        <p:grpSpPr>
          <a:xfrm>
            <a:off x="187886" y="70495"/>
            <a:ext cx="12451639" cy="184754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4" name="Group 12"/>
          <p:cNvGrpSpPr/>
          <p:nvPr/>
        </p:nvGrpSpPr>
        <p:grpSpPr>
          <a:xfrm>
            <a:off x="187886" y="222872"/>
            <a:ext cx="12260090" cy="1550507"/>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7" name="Group 21"/>
          <p:cNvGrpSpPr/>
          <p:nvPr/>
        </p:nvGrpSpPr>
        <p:grpSpPr>
          <a:xfrm>
            <a:off x="113875" y="2031652"/>
            <a:ext cx="12451639" cy="2861219"/>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0" name="Group 24"/>
          <p:cNvGrpSpPr/>
          <p:nvPr/>
        </p:nvGrpSpPr>
        <p:grpSpPr>
          <a:xfrm>
            <a:off x="187886" y="2183410"/>
            <a:ext cx="12260090" cy="2499270"/>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3" name="TextBox 33"/>
          <p:cNvSpPr txBox="1"/>
          <p:nvPr/>
        </p:nvSpPr>
        <p:spPr>
          <a:xfrm>
            <a:off x="490863" y="349562"/>
            <a:ext cx="11845684" cy="1231106"/>
          </a:xfrm>
          <a:prstGeom prst="rect">
            <a:avLst/>
          </a:prstGeom>
        </p:spPr>
        <p:txBody>
          <a:bodyPr wrap="square" lIns="0" tIns="0" rIns="0" bIns="0" rtlCol="0" anchor="t">
            <a:spAutoFit/>
          </a:bodyPr>
          <a:lstStyle/>
          <a:p>
            <a:r>
              <a:rPr lang="de-DE" sz="4000">
                <a:latin typeface="Times New Roman" panose="02020603050405020304" pitchFamily="18" charset="0"/>
                <a:cs typeface="Times New Roman" panose="02020603050405020304" pitchFamily="18" charset="0"/>
              </a:rPr>
              <a:t>Lúc chuẩn bị lên đường, ông Sáu cũng muốn ôm con nhưng lại sợ con bỏ chạy như những lần trước.</a:t>
            </a:r>
            <a:endParaRPr lang="en-US" sz="400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321078" y="2198234"/>
            <a:ext cx="11845684" cy="2554545"/>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Ông nhìn con với “</a:t>
            </a:r>
            <a:r>
              <a:rPr lang="de-DE" sz="4000" i="1">
                <a:latin typeface="Times New Roman" panose="02020603050405020304" pitchFamily="18" charset="0"/>
                <a:cs typeface="Times New Roman" panose="02020603050405020304" pitchFamily="18" charset="0"/>
              </a:rPr>
              <a:t>đôi mắt trìu mến lẫn buồn rầu</a:t>
            </a:r>
            <a:r>
              <a:rPr lang="de-DE" sz="4000">
                <a:latin typeface="Times New Roman" panose="02020603050405020304" pitchFamily="18" charset="0"/>
                <a:cs typeface="Times New Roman" panose="02020603050405020304" pitchFamily="18" charset="0"/>
              </a:rPr>
              <a:t>”. Và chính trong khoảnh khắc không ngờ ấy, ông lại được nghe tiếng gọi “ba” mà ông mong mỏi, ông được đón nhận tình yêu thương vồn vã của con gái.</a:t>
            </a:r>
            <a:endParaRPr lang="en-GB" sz="4000">
              <a:latin typeface="Times New Roman" panose="02020603050405020304" pitchFamily="18" charset="0"/>
              <a:cs typeface="Times New Roman" panose="02020603050405020304" pitchFamily="18" charset="0"/>
            </a:endParaRPr>
          </a:p>
        </p:txBody>
      </p:sp>
      <p:sp>
        <p:nvSpPr>
          <p:cNvPr id="56" name="Rectangle 55"/>
          <p:cNvSpPr/>
          <p:nvPr/>
        </p:nvSpPr>
        <p:spPr>
          <a:xfrm>
            <a:off x="321078" y="5249841"/>
            <a:ext cx="11845684" cy="132343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Trước niềm hạnh phúc bất ngờ, ông Sáu đã khóc “Anh Sáu một tay ôm con, một tay rút khă lau nước mắt”. </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41290" y="7395049"/>
            <a:ext cx="11725472" cy="132343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Dù rất muốn ở lại với con, nhưng vì nhiệm vụ, ông Sáu vẫn buộc phải từ biệt con để lên đường.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033056" y="394393"/>
            <a:ext cx="4640745" cy="2123658"/>
          </a:xfrm>
          <a:prstGeom prst="rect">
            <a:avLst/>
          </a:prstGeom>
        </p:spPr>
        <p:txBody>
          <a:bodyPr wrap="square">
            <a:spAutoFit/>
          </a:bodyPr>
          <a:lstStyle/>
          <a:p>
            <a:pPr algn="ctr"/>
            <a:r>
              <a:rPr lang="de-DE" sz="4400" b="1">
                <a:latin typeface="Times New Roman" panose="02020603050405020304" pitchFamily="18" charset="0"/>
                <a:ea typeface="Times New Roman" panose="02020603050405020304" pitchFamily="18" charset="0"/>
              </a:rPr>
              <a:t>Cảm động trước cảnh chia tay của cha con ông Sáu</a:t>
            </a:r>
            <a:endParaRPr lang="en-GB" sz="440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3506" y="2852256"/>
            <a:ext cx="4894707" cy="6677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5">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7849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9" name="Group 9"/>
          <p:cNvGrpSpPr/>
          <p:nvPr/>
        </p:nvGrpSpPr>
        <p:grpSpPr>
          <a:xfrm>
            <a:off x="163568" y="4747176"/>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163568" y="4899554"/>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246560" y="7845095"/>
            <a:ext cx="12451639" cy="2440091"/>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246560" y="7466197"/>
            <a:ext cx="12260090" cy="2668806"/>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grpSp>
        <p:nvGrpSpPr>
          <p:cNvPr id="41" name="Group 9"/>
          <p:cNvGrpSpPr/>
          <p:nvPr/>
        </p:nvGrpSpPr>
        <p:grpSpPr>
          <a:xfrm>
            <a:off x="187886" y="70495"/>
            <a:ext cx="12451639" cy="201371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4" name="Group 12"/>
          <p:cNvGrpSpPr/>
          <p:nvPr/>
        </p:nvGrpSpPr>
        <p:grpSpPr>
          <a:xfrm>
            <a:off x="187886" y="222872"/>
            <a:ext cx="12260090" cy="1706300"/>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7" name="Group 21"/>
          <p:cNvGrpSpPr/>
          <p:nvPr/>
        </p:nvGrpSpPr>
        <p:grpSpPr>
          <a:xfrm>
            <a:off x="217650" y="2162424"/>
            <a:ext cx="12451639" cy="2440091"/>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0" name="Group 24"/>
          <p:cNvGrpSpPr/>
          <p:nvPr/>
        </p:nvGrpSpPr>
        <p:grpSpPr>
          <a:xfrm>
            <a:off x="170471" y="2268311"/>
            <a:ext cx="12260090" cy="2139726"/>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3" name="TextBox 33"/>
          <p:cNvSpPr txBox="1"/>
          <p:nvPr/>
        </p:nvSpPr>
        <p:spPr>
          <a:xfrm>
            <a:off x="411953" y="406972"/>
            <a:ext cx="11845684" cy="1231106"/>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Canh cánh lời dặn của con lúc chia tay, ông Sáu nuôi ý định tự tay làm cho con cây lược.</a:t>
            </a:r>
            <a:endParaRPr lang="en-US" sz="400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340076" y="2357402"/>
            <a:ext cx="11703847" cy="193899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Nhặt được khúc ngà voi, vật liệu quý để làm lược, ông vui không giấu nổi “</a:t>
            </a:r>
            <a:r>
              <a:rPr lang="de-DE" sz="4000" i="1">
                <a:latin typeface="Times New Roman" panose="02020603050405020304" pitchFamily="18" charset="0"/>
                <a:cs typeface="Times New Roman" panose="02020603050405020304" pitchFamily="18" charset="0"/>
              </a:rPr>
              <a:t>mặt anh hớn hở như một đứa trẻ được quà</a:t>
            </a:r>
            <a:r>
              <a:rPr lang="de-DE"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56" name="Rectangle 55"/>
          <p:cNvSpPr/>
          <p:nvPr/>
        </p:nvSpPr>
        <p:spPr>
          <a:xfrm>
            <a:off x="241811" y="4954979"/>
            <a:ext cx="11932834" cy="193899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Tự tay làm lược cho con “</a:t>
            </a:r>
            <a:r>
              <a:rPr lang="de-DE" sz="4000" i="1">
                <a:latin typeface="Times New Roman" panose="02020603050405020304" pitchFamily="18" charset="0"/>
                <a:cs typeface="Times New Roman" panose="02020603050405020304" pitchFamily="18" charset="0"/>
              </a:rPr>
              <a:t>tỉ mỉ, cố công như người thợ bạc</a:t>
            </a:r>
            <a:r>
              <a:rPr lang="de-DE" sz="4000">
                <a:latin typeface="Times New Roman" panose="02020603050405020304" pitchFamily="18" charset="0"/>
                <a:cs typeface="Times New Roman" panose="02020603050405020304" pitchFamily="18" charset="0"/>
              </a:rPr>
              <a:t>”, “</a:t>
            </a:r>
            <a:r>
              <a:rPr lang="de-DE" sz="4000" i="1">
                <a:latin typeface="Times New Roman" panose="02020603050405020304" pitchFamily="18" charset="0"/>
                <a:cs typeface="Times New Roman" panose="02020603050405020304" pitchFamily="18" charset="0"/>
              </a:rPr>
              <a:t>gò lưng, tẩn mẩm khắc từng nét: Yêu nhớ tặng Thu con của ba</a:t>
            </a:r>
            <a:r>
              <a:rPr lang="de-DE" sz="4000">
                <a:latin typeface="Times New Roman" panose="02020603050405020304" pitchFamily="18" charset="0"/>
                <a:cs typeface="Times New Roman" panose="02020603050405020304" pitchFamily="18" charset="0"/>
              </a:rPr>
              <a:t>”.</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11953" y="7522194"/>
            <a:ext cx="11845684" cy="317009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Lúc hi sinh, dù không còn sức nói lời trăng trối nhưng hành động đưa tay lấy cây lược đặt vào tay bác Ba, ánh mắt trao gửi cho thấy điều cuối cùng ông Sáu trăn trở trước khi nhắm mắt là lời hứa chưa thành với con. </a:t>
            </a:r>
            <a:endParaRPr lang="en-GB" sz="4000">
              <a:latin typeface="Times New Roman" panose="02020603050405020304" pitchFamily="18" charset="0"/>
              <a:cs typeface="Times New Roman" panose="02020603050405020304" pitchFamily="18" charset="0"/>
            </a:endParaRPr>
          </a:p>
          <a:p>
            <a:pPr algn="just"/>
            <a:endParaRPr lang="en-GB" sz="40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819990" y="266154"/>
            <a:ext cx="5079622" cy="2123658"/>
          </a:xfrm>
          <a:prstGeom prst="rect">
            <a:avLst/>
          </a:prstGeom>
        </p:spPr>
        <p:txBody>
          <a:bodyPr wrap="square">
            <a:spAutoFit/>
          </a:bodyPr>
          <a:lstStyle/>
          <a:p>
            <a:pPr algn="ctr"/>
            <a:r>
              <a:rPr lang="de-DE" sz="4400" b="1" smtClean="0">
                <a:latin typeface="Times New Roman" panose="02020603050405020304" pitchFamily="18" charset="0"/>
                <a:cs typeface="Times New Roman" panose="02020603050405020304" pitchFamily="18" charset="0"/>
              </a:rPr>
              <a:t>Ấn </a:t>
            </a:r>
            <a:r>
              <a:rPr lang="de-DE" sz="4400" b="1">
                <a:latin typeface="Times New Roman" panose="02020603050405020304" pitchFamily="18" charset="0"/>
                <a:cs typeface="Times New Roman" panose="02020603050405020304" pitchFamily="18" charset="0"/>
              </a:rPr>
              <a:t>tượng về việc ông Sáu làm lược ngà cho </a:t>
            </a:r>
            <a:r>
              <a:rPr lang="de-DE" sz="4400" b="1" smtClean="0">
                <a:latin typeface="Times New Roman" panose="02020603050405020304" pitchFamily="18" charset="0"/>
                <a:cs typeface="Times New Roman" panose="02020603050405020304" pitchFamily="18" charset="0"/>
              </a:rPr>
              <a:t>con</a:t>
            </a:r>
            <a:endParaRPr lang="en-GB" sz="4400">
              <a:latin typeface="Times New Roman" panose="02020603050405020304" pitchFamily="18" charset="0"/>
              <a:cs typeface="Times New Roman" panose="02020603050405020304" pitchFamily="18" charset="0"/>
            </a:endParaRPr>
          </a:p>
        </p:txBody>
      </p:sp>
      <p:sp>
        <p:nvSpPr>
          <p:cNvPr id="54"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39" name="Picture 19" descr="VAN THAOGIANG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953954">
            <a:off x="13256775" y="6481978"/>
            <a:ext cx="4493091" cy="3026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89282" y="2596666"/>
            <a:ext cx="4566012" cy="34245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228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8" name="Freeform 18"/>
          <p:cNvSpPr/>
          <p:nvPr/>
        </p:nvSpPr>
        <p:spPr>
          <a:xfrm>
            <a:off x="14175005" y="44979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0" name="Freeform 20"/>
          <p:cNvSpPr/>
          <p:nvPr/>
        </p:nvSpPr>
        <p:spPr>
          <a:xfrm>
            <a:off x="-128511" y="7857400"/>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10"/>
            <a:stretch>
              <a:fillRect/>
            </a:stretch>
          </a:blipFill>
        </p:spPr>
      </p:sp>
      <p:pic>
        <p:nvPicPr>
          <p:cNvPr id="22" name="Video baid 4.4. Tình cha - Trường V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291594" y="1796296"/>
            <a:ext cx="12166632" cy="68437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1" name="Freeform 17"/>
          <p:cNvSpPr/>
          <p:nvPr/>
        </p:nvSpPr>
        <p:spPr>
          <a:xfrm flipH="1">
            <a:off x="2007798" y="95575"/>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728517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sp>
        <p:nvSpPr>
          <p:cNvPr id="16" name="Freeform 16"/>
          <p:cNvSpPr/>
          <p:nvPr/>
        </p:nvSpPr>
        <p:spPr>
          <a:xfrm>
            <a:off x="11500630" y="7777744"/>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18" name="TextBox 18"/>
          <p:cNvSpPr txBox="1"/>
          <p:nvPr/>
        </p:nvSpPr>
        <p:spPr>
          <a:xfrm>
            <a:off x="4043904" y="752475"/>
            <a:ext cx="8190051" cy="2031325"/>
          </a:xfrm>
          <a:prstGeom prst="rect">
            <a:avLst/>
          </a:prstGeom>
        </p:spPr>
        <p:txBody>
          <a:bodyPr wrap="square" lIns="0" tIns="0" rIns="0" bIns="0" rtlCol="0" anchor="t">
            <a:spAutoFit/>
          </a:bodyPr>
          <a:lstStyle/>
          <a:p>
            <a:pPr algn="ctr"/>
            <a:r>
              <a:rPr lang="de-DE" sz="6600" b="1">
                <a:latin typeface="Times New Roman" panose="02020603050405020304" pitchFamily="18" charset="0"/>
                <a:cs typeface="Times New Roman" panose="02020603050405020304" pitchFamily="18" charset="0"/>
              </a:rPr>
              <a:t>b. Nhận xét chung về nhân vật</a:t>
            </a:r>
            <a:endParaRPr lang="en-US" sz="800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9" name="TextBox 19"/>
          <p:cNvSpPr txBox="1"/>
          <p:nvPr/>
        </p:nvSpPr>
        <p:spPr>
          <a:xfrm>
            <a:off x="666991" y="4770573"/>
            <a:ext cx="8560604" cy="4985980"/>
          </a:xfrm>
          <a:prstGeom prst="rect">
            <a:avLst/>
          </a:prstGeom>
        </p:spPr>
        <p:txBody>
          <a:bodyPr wrap="square" lIns="0" tIns="0" rIns="0" bIns="0" rtlCol="0" anchor="t">
            <a:spAutoFit/>
          </a:bodyPr>
          <a:lstStyle/>
          <a:p>
            <a:pPr algn="just"/>
            <a:r>
              <a:rPr lang="de-DE" sz="5400">
                <a:latin typeface="Times New Roman" panose="02020603050405020304" pitchFamily="18" charset="0"/>
                <a:cs typeface="Times New Roman" panose="02020603050405020304" pitchFamily="18" charset="0"/>
              </a:rPr>
              <a:t>- Ông Sáu là người lính chịu nhiều thiệt thòi, mất mát trong chiến tranh, ông đã hi sinh vì tổ quốc. </a:t>
            </a:r>
            <a:endParaRPr lang="en-GB" sz="5400">
              <a:latin typeface="Times New Roman" panose="02020603050405020304" pitchFamily="18" charset="0"/>
              <a:cs typeface="Times New Roman" panose="02020603050405020304" pitchFamily="18" charset="0"/>
            </a:endParaRPr>
          </a:p>
          <a:p>
            <a:pPr algn="just"/>
            <a:r>
              <a:rPr lang="de-DE" sz="5400">
                <a:latin typeface="Times New Roman" panose="02020603050405020304" pitchFamily="18" charset="0"/>
                <a:cs typeface="Times New Roman" panose="02020603050405020304" pitchFamily="18" charset="0"/>
              </a:rPr>
              <a:t>- Ông là người cha có tình yêu thương con sâu sắc.</a:t>
            </a:r>
            <a:endParaRPr lang="en-US" sz="4800">
              <a:solidFill>
                <a:srgbClr val="000000"/>
              </a:solidFill>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10290" y="2331815"/>
            <a:ext cx="4697260" cy="6858000"/>
          </a:xfrm>
          <a:prstGeom prst="rect">
            <a:avLst/>
          </a:prstGeom>
          <a:ln>
            <a:noFill/>
          </a:ln>
          <a:effectLst>
            <a:softEdge rad="112500"/>
          </a:effectLst>
        </p:spPr>
      </p:pic>
    </p:spTree>
    <p:extLst>
      <p:ext uri="{BB962C8B-B14F-4D97-AF65-F5344CB8AC3E}">
        <p14:creationId xmlns:p14="http://schemas.microsoft.com/office/powerpoint/2010/main" val="7047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7" name="Rectangle 16"/>
          <p:cNvSpPr/>
          <p:nvPr/>
        </p:nvSpPr>
        <p:spPr>
          <a:xfrm>
            <a:off x="4903327" y="2948449"/>
            <a:ext cx="7710318" cy="4764381"/>
          </a:xfrm>
          <a:prstGeom prst="rect">
            <a:avLst/>
          </a:prstGeom>
        </p:spPr>
        <p:txBody>
          <a:bodyPr wrap="square">
            <a:spAutoFit/>
          </a:bodyPr>
          <a:lstStyle/>
          <a:p>
            <a:pPr algn="ctr">
              <a:lnSpc>
                <a:spcPct val="115000"/>
              </a:lnSpc>
              <a:spcAft>
                <a:spcPts val="0"/>
              </a:spcAft>
            </a:pPr>
            <a:r>
              <a:rPr lang="de-DE" sz="6600" b="1">
                <a:latin typeface="Times New Roman" panose="02020603050405020304" pitchFamily="18" charset="0"/>
                <a:ea typeface="MS Mincho"/>
                <a:cs typeface="Times New Roman" panose="02020603050405020304" pitchFamily="18" charset="0"/>
              </a:rPr>
              <a:t>3. Nghệ thuật xây dựng cốt truyện và nghệ thuật miêu tả nhân </a:t>
            </a:r>
            <a:r>
              <a:rPr lang="de-DE" sz="6600" b="1" smtClean="0">
                <a:latin typeface="Times New Roman" panose="02020603050405020304" pitchFamily="18" charset="0"/>
                <a:ea typeface="MS Mincho"/>
                <a:cs typeface="Times New Roman" panose="02020603050405020304" pitchFamily="18" charset="0"/>
              </a:rPr>
              <a:t>vật</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3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22" name="Rectangle 21"/>
          <p:cNvSpPr/>
          <p:nvPr/>
        </p:nvSpPr>
        <p:spPr>
          <a:xfrm>
            <a:off x="4917560" y="1454083"/>
            <a:ext cx="9156674" cy="830997"/>
          </a:xfrm>
          <a:prstGeom prst="rect">
            <a:avLst/>
          </a:prstGeom>
        </p:spPr>
        <p:txBody>
          <a:bodyPr wrap="none">
            <a:spAutoFit/>
          </a:bodyPr>
          <a:lstStyle/>
          <a:p>
            <a:r>
              <a:rPr lang="de-DE" sz="4800" b="1">
                <a:latin typeface="Times New Roman" panose="02020603050405020304" pitchFamily="18" charset="0"/>
                <a:ea typeface="Times New Roman" panose="02020603050405020304" pitchFamily="18" charset="0"/>
                <a:cs typeface="Times New Roman" panose="02020603050405020304" pitchFamily="18" charset="0"/>
              </a:rPr>
              <a:t>a. Nghệ thuật xây dựng cốt truyện</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3352800" y="2923034"/>
            <a:ext cx="13340353" cy="6463308"/>
          </a:xfrm>
          <a:prstGeom prst="rect">
            <a:avLst/>
          </a:prstGeom>
        </p:spPr>
        <p:txBody>
          <a:bodyPr wrap="square">
            <a:spAutoFit/>
          </a:bodyPr>
          <a:lstStyle/>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Thành công trong việc xây dựng cốt truyện trước hết là tạo ra được tình huống truyện độc đáo có thắt nút, cao trào và cởi nút.</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Diễn biến cốt truyện bất ngờ, tự nhiên và hợp lý:</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Mở đầu: vì chiến tranh, cha con không được gặp nhau, ngày gặp lại, con không nhận ra cha + Diễn biến: suốt mấy ngày phép của cha, con vẫn lạnh lùng, không chịu đón nhận, gần gũi cha mình.</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Kết thúc: đến phút chia li, mâu thuẫn, khúc mắc của hai cha con mới được giải quyết một cách bất ngờ, xúc động.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2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4785966" y="222575"/>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Rectangle 21"/>
          <p:cNvSpPr/>
          <p:nvPr/>
        </p:nvSpPr>
        <p:spPr>
          <a:xfrm>
            <a:off x="5189779" y="925421"/>
            <a:ext cx="8347157" cy="830997"/>
          </a:xfrm>
          <a:prstGeom prst="rect">
            <a:avLst/>
          </a:prstGeom>
        </p:spPr>
        <p:txBody>
          <a:bodyPr wrap="none">
            <a:spAutoFit/>
          </a:bodyPr>
          <a:lstStyle/>
          <a:p>
            <a:r>
              <a:rPr lang="de-DE" sz="4800" b="1">
                <a:latin typeface="Times New Roman" panose="02020603050405020304" pitchFamily="18" charset="0"/>
                <a:cs typeface="Times New Roman" panose="02020603050405020304" pitchFamily="18" charset="0"/>
              </a:rPr>
              <a:t>b. Nghệ thuật miêu tả nhân vật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05200" y="2443118"/>
            <a:ext cx="12667802" cy="6863417"/>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Nhân vật được khắc hoạ chủ yếu qua các phương diện: hành động, lời nói và diễn biến nội tâm.</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H</a:t>
            </a:r>
            <a:r>
              <a:rPr lang="de-DE" sz="4000" smtClean="0">
                <a:latin typeface="Times New Roman" panose="02020603050405020304" pitchFamily="18" charset="0"/>
                <a:cs typeface="Times New Roman" panose="02020603050405020304" pitchFamily="18" charset="0"/>
              </a:rPr>
              <a:t>ành </a:t>
            </a:r>
            <a:r>
              <a:rPr lang="de-DE" sz="4000">
                <a:latin typeface="Times New Roman" panose="02020603050405020304" pitchFamily="18" charset="0"/>
                <a:cs typeface="Times New Roman" panose="02020603050405020304" pitchFamily="18" charset="0"/>
              </a:rPr>
              <a:t>động và lời nói của nhân vật rất phù hợp với các diễn biến tình cảm của từng nhân vật:</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Người cha thì mong mỏi, tha thiết muốn gần gũi, thân thiết, yêu thương con cho thoả nỗi nhớ mong bao năm xa cách, cũng như để bù đắp phần nào sự thiệt thòi của con gái.</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Con vì chưa nhận ra cha mà luôn phản ứng với cha như người xa lạ. Nhưng khi khúc mắc trong lòng được hoá giải, nhận ra cha thì ngôn ngữ, hành động của con đã hoàn toàn thay đổi.</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4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550816" y="4410694"/>
            <a:ext cx="7757627" cy="2132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en-US" sz="9600" b="1">
                <a:latin typeface="Times New Roman" panose="02020603050405020304" pitchFamily="18" charset="0"/>
                <a:cs typeface="Times New Roman" panose="02020603050405020304" pitchFamily="18" charset="0"/>
              </a:rPr>
              <a:t>III. Tổng kết</a:t>
            </a:r>
            <a:endParaRPr lang="en-GB" sz="96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Anicon Sans"/>
              <a:ea typeface="Anicon Sans"/>
              <a:cs typeface="Anicon Sans"/>
              <a:sym typeface="Anicon Sans"/>
            </a:endParaRPr>
          </a:p>
        </p:txBody>
      </p:sp>
      <p:sp>
        <p:nvSpPr>
          <p:cNvPr id="17" name="Freeform 17"/>
          <p:cNvSpPr/>
          <p:nvPr/>
        </p:nvSpPr>
        <p:spPr>
          <a:xfrm>
            <a:off x="13395258" y="286448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Freeform 19"/>
          <p:cNvSpPr/>
          <p:nvPr/>
        </p:nvSpPr>
        <p:spPr>
          <a:xfrm rot="-993839">
            <a:off x="2428144" y="6738921"/>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8"/>
            <a:stretch>
              <a:fillRect/>
            </a:stretch>
          </a:blipFill>
        </p:spPr>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8501" y="1282971"/>
            <a:ext cx="5999403" cy="8687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52349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8" name="TextBox 8"/>
          <p:cNvSpPr txBox="1"/>
          <p:nvPr/>
        </p:nvSpPr>
        <p:spPr>
          <a:xfrm>
            <a:off x="5265186" y="609108"/>
            <a:ext cx="12410069" cy="1231106"/>
          </a:xfrm>
          <a:prstGeom prst="rect">
            <a:avLst/>
          </a:prstGeom>
        </p:spPr>
        <p:txBody>
          <a:bodyPr wrap="square" lIns="0" tIns="0" rIns="0" bIns="0" rtlCol="0" anchor="t">
            <a:spAutoFit/>
          </a:bodyPr>
          <a:lstStyle/>
          <a:p>
            <a:r>
              <a:rPr lang="en-US" sz="8000" b="1" dirty="0" smtClean="0">
                <a:solidFill>
                  <a:prstClr val="black"/>
                </a:solidFill>
                <a:latin typeface="Times New Roman" panose="02020603050405020304" pitchFamily="18" charset="0"/>
                <a:cs typeface="Times New Roman" panose="02020603050405020304" pitchFamily="18" charset="0"/>
              </a:rPr>
              <a:t>1.Giá </a:t>
            </a:r>
            <a:r>
              <a:rPr lang="en-US" sz="8000" b="1" dirty="0" err="1" smtClean="0">
                <a:solidFill>
                  <a:prstClr val="black"/>
                </a:solidFill>
                <a:latin typeface="Times New Roman" panose="02020603050405020304" pitchFamily="18" charset="0"/>
                <a:cs typeface="Times New Roman" panose="02020603050405020304" pitchFamily="18" charset="0"/>
              </a:rPr>
              <a:t>trị</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nội</a:t>
            </a:r>
            <a:r>
              <a:rPr lang="en-US" sz="8000" b="1" dirty="0" smtClean="0">
                <a:solidFill>
                  <a:prstClr val="black"/>
                </a:solidFill>
                <a:latin typeface="Times New Roman" panose="02020603050405020304" pitchFamily="18" charset="0"/>
                <a:cs typeface="Times New Roman" panose="02020603050405020304" pitchFamily="18" charset="0"/>
              </a:rPr>
              <a:t> dung</a:t>
            </a:r>
            <a:endParaRPr lang="en-GB" sz="8000" dirty="0">
              <a:solidFill>
                <a:prstClr val="black"/>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3565233" y="2169594"/>
            <a:ext cx="11708681" cy="7724886"/>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818006" y="2396179"/>
            <a:ext cx="11269594" cy="7237792"/>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134857" y="2750038"/>
            <a:ext cx="10635891" cy="6873677"/>
          </a:xfrm>
          <a:prstGeom prst="rect">
            <a:avLst/>
          </a:prstGeom>
        </p:spPr>
        <p:txBody>
          <a:bodyPr wrap="square" lIns="0" tIns="0" rIns="0" bIns="0" rtlCol="0" anchor="t">
            <a:spAutoFit/>
          </a:bodyPr>
          <a:lstStyle/>
          <a:p>
            <a:pPr algn="just"/>
            <a:r>
              <a:rPr lang="vi-VN" sz="4000">
                <a:solidFill>
                  <a:prstClr val="black"/>
                </a:solidFill>
                <a:latin typeface="Times New Roman" panose="02020603050405020304" pitchFamily="18" charset="0"/>
                <a:cs typeface="Times New Roman" panose="02020603050405020304" pitchFamily="18" charset="0"/>
              </a:rPr>
              <a:t>-  </a:t>
            </a:r>
            <a:r>
              <a:rPr lang="en-US" sz="4000">
                <a:solidFill>
                  <a:prstClr val="black"/>
                </a:solidFill>
                <a:latin typeface="Times New Roman" panose="02020603050405020304" pitchFamily="18" charset="0"/>
                <a:cs typeface="Times New Roman" panose="02020603050405020304" pitchFamily="18" charset="0"/>
              </a:rPr>
              <a:t>Truyện tập trung thể hiện thật cảm động tình cha con sâu nặng và cao đẹp trong cảnh ngộ éo le của chiến tranh.</a:t>
            </a:r>
            <a:endParaRPr lang="en-GB" sz="4000">
              <a:solidFill>
                <a:prstClr val="black"/>
              </a:solidFill>
              <a:latin typeface="Times New Roman" panose="02020603050405020304" pitchFamily="18" charset="0"/>
              <a:cs typeface="Times New Roman" panose="02020603050405020304" pitchFamily="18" charset="0"/>
            </a:endParaRPr>
          </a:p>
          <a:p>
            <a:pPr algn="just"/>
            <a:r>
              <a:rPr lang="en-US" sz="4000">
                <a:solidFill>
                  <a:prstClr val="black"/>
                </a:solidFill>
                <a:latin typeface="Times New Roman" panose="02020603050405020304" pitchFamily="18" charset="0"/>
                <a:cs typeface="Times New Roman" panose="02020603050405020304" pitchFamily="18" charset="0"/>
              </a:rPr>
              <a:t>- Ý nghĩa chủ đề: Những hi sinh, mất mát về tình cảm gia đình, tình cảm cha con trong chiến tranh luôn nhắc nhở những người sống trong hoà bình nhớ về một thời gian khổ, ác liệt của dân tộc; biết ơn những người đã ngã xuống vì đất nước và đặc biệt biết trân trọng tình cảm gia đình, tình phụ tử thiêng liêng cao cả trong cuộc sống hôm nay.</a:t>
            </a:r>
            <a:endParaRPr lang="en-GB" sz="4000">
              <a:solidFill>
                <a:prstClr val="black"/>
              </a:solidFill>
              <a:latin typeface="Times New Roman" panose="02020603050405020304" pitchFamily="18" charset="0"/>
              <a:cs typeface="Times New Roman" panose="02020603050405020304" pitchFamily="18" charset="0"/>
            </a:endParaRPr>
          </a:p>
          <a:p>
            <a:pPr algn="just">
              <a:lnSpc>
                <a:spcPts val="5599"/>
              </a:lnSpc>
            </a:pP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Tree>
    <p:extLst>
      <p:ext uri="{BB962C8B-B14F-4D97-AF65-F5344CB8AC3E}">
        <p14:creationId xmlns:p14="http://schemas.microsoft.com/office/powerpoint/2010/main" val="251162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8" name="TextBox 8"/>
          <p:cNvSpPr txBox="1"/>
          <p:nvPr/>
        </p:nvSpPr>
        <p:spPr>
          <a:xfrm>
            <a:off x="5662019" y="1068025"/>
            <a:ext cx="10200191" cy="1231106"/>
          </a:xfrm>
          <a:prstGeom prst="rect">
            <a:avLst/>
          </a:prstGeom>
        </p:spPr>
        <p:txBody>
          <a:bodyPr lIns="0" tIns="0" rIns="0" bIns="0" rtlCol="0" anchor="t">
            <a:spAutoFit/>
          </a:bodyPr>
          <a:lstStyle/>
          <a:p>
            <a:r>
              <a:rPr lang="en-US" sz="8000" b="1" dirty="0" smtClean="0">
                <a:latin typeface="Times New Roman" panose="02020603050405020304" pitchFamily="18" charset="0"/>
                <a:cs typeface="Times New Roman" panose="02020603050405020304" pitchFamily="18" charset="0"/>
              </a:rPr>
              <a:t>2</a:t>
            </a:r>
            <a:r>
              <a:rPr lang="vi-VN" sz="8000" b="1" dirty="0" smtClean="0">
                <a:latin typeface="Times New Roman" panose="02020603050405020304" pitchFamily="18" charset="0"/>
                <a:cs typeface="Times New Roman" panose="02020603050405020304" pitchFamily="18" charset="0"/>
              </a:rPr>
              <a:t>. </a:t>
            </a:r>
            <a:r>
              <a:rPr lang="en-US" sz="8000" b="1" dirty="0" err="1" smtClean="0">
                <a:latin typeface="Times New Roman" panose="02020603050405020304" pitchFamily="18" charset="0"/>
                <a:cs typeface="Times New Roman" panose="02020603050405020304" pitchFamily="18" charset="0"/>
              </a:rPr>
              <a:t>Giá</a:t>
            </a:r>
            <a:r>
              <a:rPr lang="en-US" sz="8000" b="1" dirty="0" smtClean="0">
                <a:latin typeface="Times New Roman" panose="02020603050405020304" pitchFamily="18" charset="0"/>
                <a:cs typeface="Times New Roman" panose="02020603050405020304" pitchFamily="18" charset="0"/>
              </a:rPr>
              <a:t> </a:t>
            </a:r>
            <a:r>
              <a:rPr lang="en-US" sz="8000" b="1" dirty="0" err="1" smtClean="0">
                <a:latin typeface="Times New Roman" panose="02020603050405020304" pitchFamily="18" charset="0"/>
                <a:cs typeface="Times New Roman" panose="02020603050405020304" pitchFamily="18" charset="0"/>
              </a:rPr>
              <a:t>trị</a:t>
            </a:r>
            <a:r>
              <a:rPr lang="en-US" sz="8000" b="1" dirty="0" smtClean="0">
                <a:latin typeface="Times New Roman" panose="02020603050405020304" pitchFamily="18" charset="0"/>
                <a:cs typeface="Times New Roman" panose="02020603050405020304" pitchFamily="18" charset="0"/>
              </a:rPr>
              <a:t> </a:t>
            </a:r>
            <a:r>
              <a:rPr lang="en-US" sz="8000" b="1" dirty="0">
                <a:latin typeface="Times New Roman" panose="02020603050405020304" pitchFamily="18" charset="0"/>
                <a:cs typeface="Times New Roman" panose="02020603050405020304" pitchFamily="18" charset="0"/>
              </a:rPr>
              <a:t>n</a:t>
            </a:r>
            <a:r>
              <a:rPr lang="vi-VN" sz="8000" b="1" dirty="0" smtClean="0">
                <a:latin typeface="Times New Roman" panose="02020603050405020304" pitchFamily="18" charset="0"/>
                <a:cs typeface="Times New Roman" panose="02020603050405020304" pitchFamily="18" charset="0"/>
              </a:rPr>
              <a:t>ghệ </a:t>
            </a:r>
            <a:r>
              <a:rPr lang="vi-VN" sz="8000" b="1" dirty="0">
                <a:latin typeface="Times New Roman" panose="02020603050405020304" pitchFamily="18" charset="0"/>
                <a:cs typeface="Times New Roman" panose="02020603050405020304" pitchFamily="18" charset="0"/>
              </a:rPr>
              <a:t>thuật</a:t>
            </a:r>
            <a:endParaRPr lang="en-GB" sz="8000" dirty="0">
              <a:latin typeface="Times New Roman" panose="02020603050405020304" pitchFamily="18" charset="0"/>
              <a:cs typeface="Times New Roman" panose="02020603050405020304" pitchFamily="18" charset="0"/>
            </a:endParaRPr>
          </a:p>
        </p:txBody>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921333" y="3635020"/>
            <a:ext cx="8854729" cy="5150128"/>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Tình huống truyện độc đáo, tạo được sự hồi hộp, bất ngờ cho người đọc.</a:t>
            </a:r>
            <a:endParaRPr lang="en-GB"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Nghệ thuật xây dựng tính cách nhân vật rất đặc sắc thông qua miêu tả tâm lí, ngôn ngữ, hành động.</a:t>
            </a:r>
            <a:endParaRPr lang="en-GB" sz="48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8" name="Freeform 18"/>
          <p:cNvSpPr/>
          <p:nvPr/>
        </p:nvSpPr>
        <p:spPr>
          <a:xfrm rot="9263529" flipH="1" flipV="1">
            <a:off x="2438795" y="1661789"/>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993839">
            <a:off x="2428144" y="6738921"/>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a:stretch>
              <a:fillRect/>
            </a:stretch>
          </a:blipFill>
        </p:spPr>
      </p:sp>
    </p:spTree>
    <p:extLst>
      <p:ext uri="{BB962C8B-B14F-4D97-AF65-F5344CB8AC3E}">
        <p14:creationId xmlns:p14="http://schemas.microsoft.com/office/powerpoint/2010/main" val="13136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TextBox 16"/>
          <p:cNvSpPr txBox="1"/>
          <p:nvPr/>
        </p:nvSpPr>
        <p:spPr>
          <a:xfrm>
            <a:off x="3735177" y="3529870"/>
            <a:ext cx="10817647" cy="2954655"/>
          </a:xfrm>
          <a:prstGeom prst="rect">
            <a:avLst/>
          </a:prstGeom>
        </p:spPr>
        <p:txBody>
          <a:bodyPr lIns="0" tIns="0" rIns="0" bIns="0" rtlCol="0" anchor="t">
            <a:spAutoFit/>
          </a:bodyPr>
          <a:lstStyle/>
          <a:p>
            <a:pPr algn="ctr"/>
            <a:r>
              <a:rPr lang="nl-NL" sz="9600" b="1">
                <a:latin typeface="#9Slide07 SVNDessert Menu Scrip" panose="00000500000000000000" pitchFamily="2" charset="0"/>
              </a:rPr>
              <a:t>HOẠT ĐỘNG </a:t>
            </a:r>
            <a:r>
              <a:rPr lang="nl-NL" sz="9600" b="1" smtClean="0">
                <a:latin typeface="#9Slide07 SVNDessert Menu Scrip" panose="00000500000000000000" pitchFamily="2" charset="0"/>
              </a:rPr>
              <a:t>3 </a:t>
            </a:r>
            <a:r>
              <a:rPr lang="nl-NL" sz="9600" b="1">
                <a:latin typeface="#9Slide07 SVNDessert Menu Scrip" panose="00000500000000000000" pitchFamily="2" charset="0"/>
              </a:rPr>
              <a:t>LUYỆN TẬP</a:t>
            </a:r>
            <a:endParaRPr lang="en-GB" sz="9600">
              <a:solidFill>
                <a:prstClr val="black"/>
              </a:solidFill>
              <a:latin typeface="#9Slide07 SVNDessert Menu Scrip" panose="00000500000000000000" pitchFamily="2" charset="0"/>
            </a:endParaRPr>
          </a:p>
        </p:txBody>
      </p:sp>
      <p:sp>
        <p:nvSpPr>
          <p:cNvPr id="19"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6155" y="1943871"/>
            <a:ext cx="3852518" cy="5442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Freeform 15"/>
          <p:cNvSpPr/>
          <p:nvPr/>
        </p:nvSpPr>
        <p:spPr>
          <a:xfrm>
            <a:off x="13033296" y="330065"/>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60132" y="3215590"/>
            <a:ext cx="8817751" cy="3369385"/>
          </a:xfrm>
          <a:prstGeom prst="rect">
            <a:avLst/>
          </a:prstGeom>
        </p:spPr>
      </p:pic>
    </p:spTree>
    <p:extLst>
      <p:ext uri="{BB962C8B-B14F-4D97-AF65-F5344CB8AC3E}">
        <p14:creationId xmlns:p14="http://schemas.microsoft.com/office/powerpoint/2010/main" val="2346569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xmlns=""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a16="http://schemas.microsoft.com/office/drawing/2014/main" xmlns="" id="{D429D71A-7CCA-4F5F-8E07-DBDDFAEB1E3D}"/>
              </a:ext>
            </a:extLst>
          </p:cNvPr>
          <p:cNvSpPr/>
          <p:nvPr/>
        </p:nvSpPr>
        <p:spPr>
          <a:xfrm>
            <a:off x="5874832" y="6448677"/>
            <a:ext cx="6538328" cy="1800493"/>
          </a:xfrm>
          <a:prstGeom prst="rect">
            <a:avLst/>
          </a:prstGeom>
          <a:noFill/>
        </p:spPr>
        <p:txBody>
          <a:bodyPr wrap="none" lIns="137160" tIns="68580" rIns="137160" bIns="68580">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xmlns=""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0" y="1778439"/>
            <a:ext cx="8073395" cy="3923670"/>
          </a:xfrm>
          <a:prstGeom prst="rect">
            <a:avLst/>
          </a:prstGeom>
        </p:spPr>
      </p:pic>
    </p:spTree>
    <p:extLst>
      <p:ext uri="{BB962C8B-B14F-4D97-AF65-F5344CB8AC3E}">
        <p14:creationId xmlns:p14="http://schemas.microsoft.com/office/powerpoint/2010/main" val="412334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xmlns="" id="{B3DB058A-7F39-4989-A89A-565B4C7702EB}"/>
              </a:ext>
            </a:extLst>
          </p:cNvPr>
          <p:cNvSpPr/>
          <p:nvPr/>
        </p:nvSpPr>
        <p:spPr>
          <a:xfrm>
            <a:off x="2988933" y="4260850"/>
            <a:ext cx="14313416" cy="538785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mj-lt"/>
              </a:rPr>
              <a:t>Câu 1:</a:t>
            </a:r>
            <a:r>
              <a:rPr lang="vi-VN" sz="4400" i="1">
                <a:latin typeface="+mj-lt"/>
              </a:rPr>
              <a:t> </a:t>
            </a:r>
            <a:r>
              <a:rPr lang="vi-VN" sz="4400">
                <a:latin typeface="+mj-lt"/>
              </a:rPr>
              <a:t>Văn bản </a:t>
            </a:r>
            <a:r>
              <a:rPr lang="vi-VN" sz="4400" i="1">
                <a:latin typeface="+mj-lt"/>
              </a:rPr>
              <a:t>Chiếc lược ngà </a:t>
            </a:r>
            <a:r>
              <a:rPr lang="vi-VN" sz="4400">
                <a:latin typeface="+mj-lt"/>
              </a:rPr>
              <a:t>thuộc thể loại gì?</a:t>
            </a:r>
            <a:endParaRPr lang="en-GB" sz="4400">
              <a:latin typeface="+mj-lt"/>
            </a:endParaRPr>
          </a:p>
          <a:p>
            <a:pPr marL="742950" indent="-742950">
              <a:buAutoNum type="alphaUcPeriod"/>
            </a:pPr>
            <a:r>
              <a:rPr lang="vi-VN" sz="4400" smtClean="0">
                <a:latin typeface="+mj-lt"/>
              </a:rPr>
              <a:t>Tiểu </a:t>
            </a:r>
            <a:r>
              <a:rPr lang="vi-VN" sz="4400">
                <a:latin typeface="+mj-lt"/>
              </a:rPr>
              <a:t>thuyết.  </a:t>
            </a:r>
            <a:r>
              <a:rPr lang="vi-VN" sz="4400" smtClean="0">
                <a:latin typeface="+mj-lt"/>
              </a:rPr>
              <a:t>   </a:t>
            </a:r>
          </a:p>
          <a:p>
            <a:r>
              <a:rPr lang="vi-VN" sz="4400" smtClean="0">
                <a:latin typeface="+mj-lt"/>
              </a:rPr>
              <a:t>B</a:t>
            </a:r>
            <a:r>
              <a:rPr lang="vi-VN" sz="4400">
                <a:latin typeface="+mj-lt"/>
              </a:rPr>
              <a:t>. Truyện ngắn. </a:t>
            </a:r>
            <a:r>
              <a:rPr lang="vi-VN" sz="4400" smtClean="0">
                <a:latin typeface="+mj-lt"/>
              </a:rPr>
              <a:t>   </a:t>
            </a:r>
          </a:p>
          <a:p>
            <a:r>
              <a:rPr lang="vi-VN" sz="4400" smtClean="0">
                <a:latin typeface="+mj-lt"/>
              </a:rPr>
              <a:t>C</a:t>
            </a:r>
            <a:r>
              <a:rPr lang="vi-VN" sz="4400">
                <a:latin typeface="+mj-lt"/>
              </a:rPr>
              <a:t>. Hồi kí.       </a:t>
            </a:r>
          </a:p>
          <a:p>
            <a:r>
              <a:rPr lang="vi-VN" sz="4400" smtClean="0">
                <a:latin typeface="+mj-lt"/>
              </a:rPr>
              <a:t>D</a:t>
            </a:r>
            <a:r>
              <a:rPr lang="vi-VN" sz="4400">
                <a:latin typeface="+mj-lt"/>
              </a:rPr>
              <a:t>. Bút </a:t>
            </a:r>
            <a:r>
              <a:rPr lang="vi-VN" sz="4400" smtClean="0">
                <a:latin typeface="+mj-lt"/>
              </a:rPr>
              <a:t>kí</a:t>
            </a:r>
            <a:endParaRPr lang="en-GB" sz="4400">
              <a:latin typeface="+mj-lt"/>
            </a:endParaRPr>
          </a:p>
        </p:txBody>
      </p:sp>
      <p:sp>
        <p:nvSpPr>
          <p:cNvPr id="410" name="Q2">
            <a:extLst>
              <a:ext uri="{FF2B5EF4-FFF2-40B4-BE49-F238E27FC236}">
                <a16:creationId xmlns:a16="http://schemas.microsoft.com/office/drawing/2014/main" xmlns="" id="{FDFBE095-7E10-4FD6-878E-C5E20FAD6656}"/>
              </a:ext>
            </a:extLst>
          </p:cNvPr>
          <p:cNvSpPr/>
          <p:nvPr/>
        </p:nvSpPr>
        <p:spPr>
          <a:xfrm>
            <a:off x="2969243" y="4276428"/>
            <a:ext cx="14313416" cy="5356696"/>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mj-lt"/>
              </a:rPr>
              <a:t>Câu 2: Đề tài của văn bản </a:t>
            </a:r>
            <a:r>
              <a:rPr lang="vi-VN" sz="4400" i="1">
                <a:latin typeface="+mj-lt"/>
              </a:rPr>
              <a:t>Chiếc lược ngà</a:t>
            </a:r>
            <a:r>
              <a:rPr lang="vi-VN" sz="4400">
                <a:latin typeface="+mj-lt"/>
              </a:rPr>
              <a:t> là:</a:t>
            </a:r>
            <a:endParaRPr lang="en-GB" sz="4400">
              <a:latin typeface="+mj-lt"/>
            </a:endParaRPr>
          </a:p>
          <a:p>
            <a:r>
              <a:rPr lang="vi-VN" sz="4400">
                <a:latin typeface="+mj-lt"/>
              </a:rPr>
              <a:t>A. </a:t>
            </a:r>
            <a:r>
              <a:rPr lang="vi-VN" sz="4400" smtClean="0">
                <a:latin typeface="+mj-lt"/>
              </a:rPr>
              <a:t>Tình </a:t>
            </a:r>
            <a:r>
              <a:rPr lang="vi-VN" sz="4400">
                <a:latin typeface="+mj-lt"/>
              </a:rPr>
              <a:t>phụ tử                                 </a:t>
            </a:r>
            <a:r>
              <a:rPr lang="vi-VN" sz="4400" smtClean="0">
                <a:latin typeface="+mj-lt"/>
              </a:rPr>
              <a:t>  </a:t>
            </a:r>
            <a:r>
              <a:rPr lang="vi-VN" sz="4400">
                <a:latin typeface="+mj-lt"/>
              </a:rPr>
              <a:t>B. </a:t>
            </a:r>
            <a:r>
              <a:rPr lang="vi-VN" sz="4400" smtClean="0">
                <a:latin typeface="+mj-lt"/>
              </a:rPr>
              <a:t>Tình </a:t>
            </a:r>
            <a:r>
              <a:rPr lang="vi-VN" sz="4400">
                <a:latin typeface="+mj-lt"/>
              </a:rPr>
              <a:t>đồng đội</a:t>
            </a:r>
            <a:endParaRPr lang="en-GB" sz="4400">
              <a:latin typeface="+mj-lt"/>
            </a:endParaRPr>
          </a:p>
          <a:p>
            <a:r>
              <a:rPr lang="vi-VN" sz="4400">
                <a:latin typeface="+mj-lt"/>
              </a:rPr>
              <a:t>C. </a:t>
            </a:r>
            <a:r>
              <a:rPr lang="vi-VN" sz="4400" smtClean="0">
                <a:latin typeface="+mj-lt"/>
              </a:rPr>
              <a:t>Tình </a:t>
            </a:r>
            <a:r>
              <a:rPr lang="vi-VN" sz="4400">
                <a:latin typeface="+mj-lt"/>
              </a:rPr>
              <a:t>yêu quê hương                      </a:t>
            </a:r>
            <a:r>
              <a:rPr lang="vi-VN" sz="4400" smtClean="0">
                <a:latin typeface="+mj-lt"/>
              </a:rPr>
              <a:t>D</a:t>
            </a:r>
            <a:r>
              <a:rPr lang="vi-VN" sz="4400">
                <a:latin typeface="+mj-lt"/>
              </a:rPr>
              <a:t>. tình xóm giềng</a:t>
            </a:r>
            <a:endParaRPr lang="en-GB" sz="4400">
              <a:effectLst/>
              <a:latin typeface="+mj-lt"/>
            </a:endParaRPr>
          </a:p>
        </p:txBody>
      </p:sp>
      <p:sp>
        <p:nvSpPr>
          <p:cNvPr id="411" name="Q3">
            <a:extLst>
              <a:ext uri="{FF2B5EF4-FFF2-40B4-BE49-F238E27FC236}">
                <a16:creationId xmlns:a16="http://schemas.microsoft.com/office/drawing/2014/main" xmlns="" id="{5A0C38EA-A0E3-400A-9442-B83F7A56B225}"/>
              </a:ext>
            </a:extLst>
          </p:cNvPr>
          <p:cNvSpPr/>
          <p:nvPr/>
        </p:nvSpPr>
        <p:spPr>
          <a:xfrm>
            <a:off x="3022958" y="4265750"/>
            <a:ext cx="14313416" cy="534922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3</a:t>
            </a:r>
            <a:r>
              <a:rPr lang="vi-VN" sz="4400">
                <a:latin typeface="+mj-lt"/>
              </a:rPr>
              <a:t>: Người kể chuyện trong văn bản </a:t>
            </a:r>
            <a:r>
              <a:rPr lang="vi-VN" sz="4400" i="1">
                <a:latin typeface="+mj-lt"/>
              </a:rPr>
              <a:t>Chiếc lược ngà</a:t>
            </a:r>
            <a:r>
              <a:rPr lang="vi-VN" sz="4400">
                <a:latin typeface="+mj-lt"/>
              </a:rPr>
              <a:t> là ai?</a:t>
            </a:r>
            <a:endParaRPr lang="en-GB" sz="4400">
              <a:latin typeface="+mj-lt"/>
            </a:endParaRPr>
          </a:p>
          <a:p>
            <a:pPr marL="742950" indent="-742950">
              <a:buAutoNum type="alphaUcPeriod"/>
            </a:pPr>
            <a:r>
              <a:rPr lang="vi-VN" sz="4400" smtClean="0">
                <a:latin typeface="+mj-lt"/>
              </a:rPr>
              <a:t>Ông </a:t>
            </a:r>
            <a:r>
              <a:rPr lang="vi-VN" sz="4400">
                <a:latin typeface="+mj-lt"/>
              </a:rPr>
              <a:t>Sáu.               </a:t>
            </a:r>
            <a:endParaRPr lang="vi-VN" sz="4400" smtClean="0">
              <a:latin typeface="+mj-lt"/>
            </a:endParaRPr>
          </a:p>
          <a:p>
            <a:r>
              <a:rPr lang="vi-VN" sz="4400" smtClean="0">
                <a:latin typeface="+mj-lt"/>
              </a:rPr>
              <a:t>B</a:t>
            </a:r>
            <a:r>
              <a:rPr lang="vi-VN" sz="4400">
                <a:latin typeface="+mj-lt"/>
              </a:rPr>
              <a:t>. Bé Thu.                 </a:t>
            </a:r>
            <a:endParaRPr lang="vi-VN" sz="4400" smtClean="0">
              <a:latin typeface="+mj-lt"/>
            </a:endParaRPr>
          </a:p>
          <a:p>
            <a:r>
              <a:rPr lang="vi-VN" sz="4400" smtClean="0">
                <a:latin typeface="+mj-lt"/>
              </a:rPr>
              <a:t>C</a:t>
            </a:r>
            <a:r>
              <a:rPr lang="vi-VN" sz="4400">
                <a:latin typeface="+mj-lt"/>
              </a:rPr>
              <a:t>. Bác Ba.                    </a:t>
            </a:r>
            <a:endParaRPr lang="vi-VN" sz="4400" smtClean="0">
              <a:latin typeface="+mj-lt"/>
            </a:endParaRPr>
          </a:p>
          <a:p>
            <a:r>
              <a:rPr lang="vi-VN" sz="4400" smtClean="0">
                <a:latin typeface="+mj-lt"/>
              </a:rPr>
              <a:t>D</a:t>
            </a:r>
            <a:r>
              <a:rPr lang="vi-VN" sz="4400">
                <a:latin typeface="+mj-lt"/>
              </a:rPr>
              <a:t>. Nhà văn</a:t>
            </a:r>
            <a:endParaRPr lang="en-GB" sz="4400">
              <a:latin typeface="+mj-lt"/>
            </a:endParaRPr>
          </a:p>
        </p:txBody>
      </p:sp>
      <p:sp>
        <p:nvSpPr>
          <p:cNvPr id="412" name="Q4">
            <a:extLst>
              <a:ext uri="{FF2B5EF4-FFF2-40B4-BE49-F238E27FC236}">
                <a16:creationId xmlns:a16="http://schemas.microsoft.com/office/drawing/2014/main" xmlns="" id="{AD832735-102C-46EB-BA98-B08D4A0D8454}"/>
              </a:ext>
            </a:extLst>
          </p:cNvPr>
          <p:cNvSpPr/>
          <p:nvPr/>
        </p:nvSpPr>
        <p:spPr>
          <a:xfrm>
            <a:off x="2986256" y="4343940"/>
            <a:ext cx="14313416" cy="532034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latin typeface="+mj-lt"/>
              </a:rPr>
              <a:t>Câu 4</a:t>
            </a:r>
            <a:r>
              <a:rPr lang="vi-VN" sz="3200">
                <a:latin typeface="+mj-lt"/>
              </a:rPr>
              <a:t>: Khi gặp ông Sáu, bé Thu có đặc điểm như thế nào?</a:t>
            </a:r>
            <a:endParaRPr lang="en-GB" sz="3200">
              <a:latin typeface="+mj-lt"/>
            </a:endParaRPr>
          </a:p>
          <a:p>
            <a:r>
              <a:rPr lang="vi-VN" sz="3200">
                <a:latin typeface="+mj-lt"/>
              </a:rPr>
              <a:t>A. Tóc cắt ngang vai, mặc quần đen, áo bông đỏ, đang chơi nhà chòi dưới bóng cây xoài trước sân nhà.</a:t>
            </a:r>
            <a:endParaRPr lang="en-GB" sz="3200">
              <a:latin typeface="+mj-lt"/>
            </a:endParaRPr>
          </a:p>
          <a:p>
            <a:r>
              <a:rPr lang="vi-VN" sz="3200">
                <a:latin typeface="+mj-lt"/>
              </a:rPr>
              <a:t>B. Tóc dài ngang lưng, mặc quần đen, áo bông đỏ, đang chơi nhà chòi dưới bóng cây xoài trước sân nhà.</a:t>
            </a:r>
            <a:endParaRPr lang="en-GB" sz="3200">
              <a:latin typeface="+mj-lt"/>
            </a:endParaRPr>
          </a:p>
          <a:p>
            <a:r>
              <a:rPr lang="vi-VN" sz="3200">
                <a:latin typeface="+mj-lt"/>
              </a:rPr>
              <a:t>C. Tóc cắt ngang vai, mặc quần đen, áo bông vàng, đang chơi nhà chòi dưới bóng cây xoài trước sân nhà.</a:t>
            </a:r>
            <a:endParaRPr lang="en-GB" sz="3200">
              <a:latin typeface="+mj-lt"/>
            </a:endParaRPr>
          </a:p>
          <a:p>
            <a:r>
              <a:rPr lang="vi-VN" sz="3200">
                <a:latin typeface="+mj-lt"/>
              </a:rPr>
              <a:t>D. Tóc cắt ngang vai, mặc quần đen, áo bông đỏ, đang chơi nhà chòi dưới bóng cây ổi trước sân nhà.</a:t>
            </a:r>
            <a:endParaRPr lang="en-GB" sz="3200">
              <a:latin typeface="+mj-lt"/>
            </a:endParaRPr>
          </a:p>
        </p:txBody>
      </p:sp>
      <p:sp>
        <p:nvSpPr>
          <p:cNvPr id="413" name="Q5">
            <a:extLst>
              <a:ext uri="{FF2B5EF4-FFF2-40B4-BE49-F238E27FC236}">
                <a16:creationId xmlns:a16="http://schemas.microsoft.com/office/drawing/2014/main" xmlns="" id="{3583678D-71F4-4598-9CD7-E3303390264D}"/>
              </a:ext>
            </a:extLst>
          </p:cNvPr>
          <p:cNvSpPr/>
          <p:nvPr/>
        </p:nvSpPr>
        <p:spPr>
          <a:xfrm>
            <a:off x="2895476" y="4299092"/>
            <a:ext cx="14440897" cy="53651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5: </a:t>
            </a:r>
            <a:r>
              <a:rPr lang="vi-VN" sz="4400">
                <a:latin typeface="+mj-lt"/>
              </a:rPr>
              <a:t>Phần in đậm trong câu văn: “</a:t>
            </a:r>
            <a:r>
              <a:rPr lang="vi-VN" sz="4400" i="1">
                <a:latin typeface="+mj-lt"/>
              </a:rPr>
              <a:t>Thấy nó luýnh quýnh, tôi vừa tội nghiệp vừa buồn cười, nghĩ </a:t>
            </a:r>
            <a:r>
              <a:rPr lang="vi-VN" sz="4400" b="1" i="1">
                <a:latin typeface="+mj-lt"/>
              </a:rPr>
              <a:t>chắc thế nào nó cũng chịu thua</a:t>
            </a:r>
            <a:r>
              <a:rPr lang="vi-VN" sz="4400">
                <a:latin typeface="+mj-lt"/>
              </a:rPr>
              <a:t>.” là:</a:t>
            </a:r>
            <a:endParaRPr lang="en-GB" sz="4400">
              <a:latin typeface="+mj-lt"/>
            </a:endParaRPr>
          </a:p>
          <a:p>
            <a:r>
              <a:rPr lang="vi-VN" sz="4400">
                <a:latin typeface="+mj-lt"/>
              </a:rPr>
              <a:t> A. dẫn trực tiếp lời nói của nhân vật                         </a:t>
            </a:r>
            <a:endParaRPr lang="en-GB" sz="4400">
              <a:latin typeface="+mj-lt"/>
            </a:endParaRPr>
          </a:p>
          <a:p>
            <a:r>
              <a:rPr lang="vi-VN" sz="4400">
                <a:latin typeface="+mj-lt"/>
              </a:rPr>
              <a:t>B.</a:t>
            </a:r>
            <a:r>
              <a:rPr lang="vi-VN" sz="4400" b="1">
                <a:latin typeface="+mj-lt"/>
              </a:rPr>
              <a:t> </a:t>
            </a:r>
            <a:r>
              <a:rPr lang="vi-VN" sz="4400">
                <a:latin typeface="+mj-lt"/>
              </a:rPr>
              <a:t>dẫn gián tiếp lời nói thành tiếng của nhân vật                         </a:t>
            </a:r>
            <a:endParaRPr lang="en-GB" sz="4400">
              <a:latin typeface="+mj-lt"/>
            </a:endParaRPr>
          </a:p>
          <a:p>
            <a:r>
              <a:rPr lang="vi-VN" sz="4400">
                <a:latin typeface="+mj-lt"/>
              </a:rPr>
              <a:t>C. dẫn trực tiếp ý nghĩ của nhân vật                         </a:t>
            </a:r>
            <a:endParaRPr lang="en-GB" sz="4400">
              <a:latin typeface="+mj-lt"/>
            </a:endParaRPr>
          </a:p>
          <a:p>
            <a:r>
              <a:rPr lang="vi-VN" sz="4400" b="1">
                <a:latin typeface="+mj-lt"/>
              </a:rPr>
              <a:t>D</a:t>
            </a:r>
            <a:r>
              <a:rPr lang="vi-VN" sz="4400">
                <a:latin typeface="+mj-lt"/>
              </a:rPr>
              <a:t>. dẫn gián tiếp ý nghĩ của nhân vật                         </a:t>
            </a:r>
            <a:endParaRPr lang="en-GB" sz="4400">
              <a:latin typeface="+mj-lt"/>
            </a:endParaRPr>
          </a:p>
        </p:txBody>
      </p:sp>
      <p:sp>
        <p:nvSpPr>
          <p:cNvPr id="414" name="Q6">
            <a:extLst>
              <a:ext uri="{FF2B5EF4-FFF2-40B4-BE49-F238E27FC236}">
                <a16:creationId xmlns:a16="http://schemas.microsoft.com/office/drawing/2014/main" xmlns="" id="{C43BFAA6-060C-4768-A8C0-60E533310862}"/>
              </a:ext>
            </a:extLst>
          </p:cNvPr>
          <p:cNvSpPr/>
          <p:nvPr/>
        </p:nvSpPr>
        <p:spPr>
          <a:xfrm>
            <a:off x="2917073" y="4292007"/>
            <a:ext cx="14419299" cy="533364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6</a:t>
            </a:r>
            <a:r>
              <a:rPr lang="vi-VN" sz="4400">
                <a:latin typeface="+mj-lt"/>
              </a:rPr>
              <a:t>: Vì sao bé Thu không nhận ông Sáu là ba?</a:t>
            </a:r>
            <a:endParaRPr lang="en-GB" sz="4400">
              <a:latin typeface="+mj-lt"/>
            </a:endParaRPr>
          </a:p>
          <a:p>
            <a:r>
              <a:rPr lang="vi-VN" sz="4400">
                <a:latin typeface="+mj-lt"/>
              </a:rPr>
              <a:t>A. Vì ông Sáu già hơn trước.</a:t>
            </a:r>
            <a:endParaRPr lang="en-GB" sz="4400">
              <a:latin typeface="+mj-lt"/>
            </a:endParaRPr>
          </a:p>
          <a:p>
            <a:r>
              <a:rPr lang="vi-VN" sz="4400">
                <a:latin typeface="+mj-lt"/>
              </a:rPr>
              <a:t>B. Vì ông Sáu không hiền như trước.</a:t>
            </a:r>
            <a:endParaRPr lang="en-GB" sz="4400">
              <a:latin typeface="+mj-lt"/>
            </a:endParaRPr>
          </a:p>
          <a:p>
            <a:r>
              <a:rPr lang="vi-VN" sz="4400">
                <a:latin typeface="+mj-lt"/>
              </a:rPr>
              <a:t>C. Vì mặt ông Sáu có thêm vết thẹo.</a:t>
            </a:r>
            <a:endParaRPr lang="en-GB" sz="4400">
              <a:latin typeface="+mj-lt"/>
            </a:endParaRPr>
          </a:p>
          <a:p>
            <a:r>
              <a:rPr lang="vi-VN" sz="4400">
                <a:latin typeface="+mj-lt"/>
              </a:rPr>
              <a:t>D. Vì ông Sáu khiến bé Thu sợ hãi. </a:t>
            </a:r>
            <a:endParaRPr lang="en-GB" sz="4400">
              <a:latin typeface="+mj-lt"/>
            </a:endParaRPr>
          </a:p>
        </p:txBody>
      </p:sp>
      <p:sp>
        <p:nvSpPr>
          <p:cNvPr id="415" name="Q7">
            <a:extLst>
              <a:ext uri="{FF2B5EF4-FFF2-40B4-BE49-F238E27FC236}">
                <a16:creationId xmlns:a16="http://schemas.microsoft.com/office/drawing/2014/main" xmlns="" id="{D95E524B-BCEB-4127-9132-83A3A4FB2433}"/>
              </a:ext>
            </a:extLst>
          </p:cNvPr>
          <p:cNvSpPr/>
          <p:nvPr/>
        </p:nvSpPr>
        <p:spPr>
          <a:xfrm>
            <a:off x="2887980" y="4299092"/>
            <a:ext cx="14411692" cy="5378880"/>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7</a:t>
            </a:r>
            <a:r>
              <a:rPr lang="vi-VN" sz="4400">
                <a:latin typeface="+mj-lt"/>
              </a:rPr>
              <a:t>: Câu văn “</a:t>
            </a:r>
            <a:r>
              <a:rPr lang="vi-VN" sz="4400" i="1">
                <a:latin typeface="+mj-lt"/>
              </a:rPr>
              <a:t>Tiếng kêu của nó như tiếng xé, xé im lặng và xé cả ruột gan mọi người, nghe thật xót xa</a:t>
            </a:r>
            <a:r>
              <a:rPr lang="vi-VN" sz="4400">
                <a:latin typeface="+mj-lt"/>
              </a:rPr>
              <a:t>” sử dụng biện pháp nghệ thuật nào?</a:t>
            </a:r>
            <a:endParaRPr lang="en-GB" sz="4400">
              <a:latin typeface="+mj-lt"/>
            </a:endParaRPr>
          </a:p>
          <a:p>
            <a:pPr marL="742950" indent="-742950">
              <a:buAutoNum type="alphaUcPeriod"/>
            </a:pPr>
            <a:r>
              <a:rPr lang="vi-VN" sz="4400" smtClean="0">
                <a:latin typeface="+mj-lt"/>
              </a:rPr>
              <a:t>Nhân </a:t>
            </a:r>
            <a:r>
              <a:rPr lang="vi-VN" sz="4400">
                <a:latin typeface="+mj-lt"/>
              </a:rPr>
              <a:t>hóa.                    </a:t>
            </a:r>
            <a:endParaRPr lang="vi-VN" sz="4400" smtClean="0">
              <a:latin typeface="+mj-lt"/>
            </a:endParaRPr>
          </a:p>
          <a:p>
            <a:r>
              <a:rPr lang="vi-VN" sz="4400" smtClean="0">
                <a:latin typeface="+mj-lt"/>
              </a:rPr>
              <a:t>B</a:t>
            </a:r>
            <a:r>
              <a:rPr lang="vi-VN" sz="4400">
                <a:latin typeface="+mj-lt"/>
              </a:rPr>
              <a:t>. Ẩn dụ.             </a:t>
            </a:r>
            <a:endParaRPr lang="vi-VN" sz="4400" smtClean="0">
              <a:latin typeface="+mj-lt"/>
            </a:endParaRPr>
          </a:p>
          <a:p>
            <a:r>
              <a:rPr lang="en-US" sz="4400" smtClean="0">
                <a:latin typeface="+mj-lt"/>
              </a:rPr>
              <a:t>C</a:t>
            </a:r>
            <a:r>
              <a:rPr lang="en-US" sz="4400">
                <a:latin typeface="+mj-lt"/>
              </a:rPr>
              <a:t>. So sánh.                        </a:t>
            </a:r>
            <a:endParaRPr lang="vi-VN" sz="4400" smtClean="0">
              <a:latin typeface="+mj-lt"/>
            </a:endParaRPr>
          </a:p>
          <a:p>
            <a:r>
              <a:rPr lang="en-US" sz="4400" smtClean="0">
                <a:latin typeface="+mj-lt"/>
              </a:rPr>
              <a:t>D</a:t>
            </a:r>
            <a:r>
              <a:rPr lang="en-US" sz="4400">
                <a:latin typeface="+mj-lt"/>
              </a:rPr>
              <a:t>. Hoán dụ. </a:t>
            </a:r>
            <a:endParaRPr lang="en-GB" sz="4400">
              <a:latin typeface="+mj-lt"/>
            </a:endParaRPr>
          </a:p>
        </p:txBody>
      </p:sp>
      <p:sp>
        <p:nvSpPr>
          <p:cNvPr id="416" name="Q8">
            <a:extLst>
              <a:ext uri="{FF2B5EF4-FFF2-40B4-BE49-F238E27FC236}">
                <a16:creationId xmlns:a16="http://schemas.microsoft.com/office/drawing/2014/main" xmlns="" id="{9464EF76-0C7F-4D29-9282-174A4DF5822A}"/>
              </a:ext>
            </a:extLst>
          </p:cNvPr>
          <p:cNvSpPr/>
          <p:nvPr/>
        </p:nvSpPr>
        <p:spPr>
          <a:xfrm>
            <a:off x="2864244" y="4242698"/>
            <a:ext cx="14435427" cy="539751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400">
                <a:latin typeface="Times New Roman" panose="02020603050405020304" pitchFamily="18" charset="0"/>
                <a:cs typeface="Times New Roman" panose="02020603050405020304" pitchFamily="18" charset="0"/>
              </a:rPr>
              <a:t>Câu 8. Đâu là tình huống thể hiện chủ đề tư tưởng của văn bản </a:t>
            </a:r>
            <a:r>
              <a:rPr lang="de-DE" sz="3400" i="1">
                <a:latin typeface="Times New Roman" panose="02020603050405020304" pitchFamily="18" charset="0"/>
                <a:cs typeface="Times New Roman" panose="02020603050405020304" pitchFamily="18" charset="0"/>
              </a:rPr>
              <a:t>Chiếc lược ngà</a:t>
            </a:r>
            <a:r>
              <a:rPr lang="de-DE" sz="3400">
                <a:latin typeface="Times New Roman" panose="02020603050405020304" pitchFamily="18" charset="0"/>
                <a:cs typeface="Times New Roman" panose="02020603050405020304" pitchFamily="18" charset="0"/>
              </a:rPr>
              <a:t>?</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A. Ông Sáu sau tám năm xa cách trở về gặp con nhưng đứa con không nhận mặt cha.</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B. Ông Sáu trở lại chiến trường, làm cho con chiếc lược ngà nhưng chưa kịp trao cho con thì ông hy sinh.</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C. Bé Thu “nói trổng” và thể hiện thái độ không tốt với ông Sáu.</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D. Ông Sáu sau tám năm xa cách trở về gặp con nhưng đứa con không nhận mặt cha và ông Sáu trở lại chiến trường, làm cho con chiếc lược ngà nhưng chưa kịp trao cho con thì ông </a:t>
            </a:r>
            <a:r>
              <a:rPr lang="de-DE" sz="3400"/>
              <a:t>hy sinh. </a:t>
            </a:r>
            <a:endParaRPr lang="en-GB" sz="3400"/>
          </a:p>
        </p:txBody>
      </p:sp>
      <p:sp>
        <p:nvSpPr>
          <p:cNvPr id="417" name="Q9">
            <a:extLst>
              <a:ext uri="{FF2B5EF4-FFF2-40B4-BE49-F238E27FC236}">
                <a16:creationId xmlns:a16="http://schemas.microsoft.com/office/drawing/2014/main" xmlns="" id="{4D0FBCC3-BC73-43A6-AA80-7B53CC2E90CB}"/>
              </a:ext>
            </a:extLst>
          </p:cNvPr>
          <p:cNvSpPr/>
          <p:nvPr/>
        </p:nvSpPr>
        <p:spPr>
          <a:xfrm>
            <a:off x="2892798" y="4239283"/>
            <a:ext cx="14477600" cy="54386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b="1">
                <a:latin typeface="Times New Roman" panose="02020603050405020304" pitchFamily="18" charset="0"/>
                <a:cs typeface="Times New Roman" panose="02020603050405020304" pitchFamily="18" charset="0"/>
              </a:rPr>
              <a:t>Câu 9.</a:t>
            </a:r>
            <a:r>
              <a:rPr lang="de-DE" sz="4400" b="1" i="1">
                <a:latin typeface="Times New Roman" panose="02020603050405020304" pitchFamily="18" charset="0"/>
                <a:cs typeface="Times New Roman" panose="02020603050405020304" pitchFamily="18" charset="0"/>
              </a:rPr>
              <a:t> </a:t>
            </a:r>
            <a:r>
              <a:rPr lang="de-DE" sz="4400">
                <a:latin typeface="Times New Roman" panose="02020603050405020304" pitchFamily="18" charset="0"/>
                <a:cs typeface="Times New Roman" panose="02020603050405020304" pitchFamily="18" charset="0"/>
              </a:rPr>
              <a:t>Nhận định nào sau đây không phù hợp với giá trị nghệ thuật của truyện </a:t>
            </a:r>
            <a:r>
              <a:rPr lang="de-DE" sz="4400" i="1">
                <a:latin typeface="Times New Roman" panose="02020603050405020304" pitchFamily="18" charset="0"/>
                <a:cs typeface="Times New Roman" panose="02020603050405020304" pitchFamily="18" charset="0"/>
              </a:rPr>
              <a:t>Chiếc lược ngà</a:t>
            </a:r>
            <a:r>
              <a:rPr lang="de-DE"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A. Xây dựng được cốt truyện chặt chẽ, có nhiều yếu tố bất ngờ.</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B. Đặt nhân vật vào tình huống đặc biệt để bộc lộ tính cách và tâm lí.</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C. Xây dựng được nhân vật người kể chuyện thích hợp. </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D. Nghệ thuật tả cảnh và độc thoại nội tâm sâu sắc. </a:t>
            </a:r>
            <a:endParaRPr lang="en-GB" sz="4400">
              <a:latin typeface="Times New Roman" panose="02020603050405020304" pitchFamily="18" charset="0"/>
              <a:cs typeface="Times New Roman" panose="02020603050405020304" pitchFamily="18" charset="0"/>
            </a:endParaRPr>
          </a:p>
        </p:txBody>
      </p:sp>
      <p:sp>
        <p:nvSpPr>
          <p:cNvPr id="418" name="Q10">
            <a:extLst>
              <a:ext uri="{FF2B5EF4-FFF2-40B4-BE49-F238E27FC236}">
                <a16:creationId xmlns:a16="http://schemas.microsoft.com/office/drawing/2014/main" xmlns="" id="{2FD38172-095B-4012-8805-D3EAB0E3B197}"/>
              </a:ext>
            </a:extLst>
          </p:cNvPr>
          <p:cNvSpPr/>
          <p:nvPr/>
        </p:nvSpPr>
        <p:spPr>
          <a:xfrm>
            <a:off x="2846760" y="4286579"/>
            <a:ext cx="14523638" cy="538369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400" b="1">
                <a:latin typeface="Times New Roman" panose="02020603050405020304" pitchFamily="18" charset="0"/>
                <a:cs typeface="Times New Roman" panose="02020603050405020304" pitchFamily="18" charset="0"/>
              </a:rPr>
              <a:t>Câu 10.</a:t>
            </a:r>
            <a:r>
              <a:rPr lang="de-DE" sz="3400">
                <a:latin typeface="Times New Roman" panose="02020603050405020304" pitchFamily="18" charset="0"/>
                <a:cs typeface="Times New Roman" panose="02020603050405020304" pitchFamily="18" charset="0"/>
              </a:rPr>
              <a:t> Tình yêu thương con của ông Sáu còn như một lời khẳng định cho điều gì?</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A. Khẳng định tình đồng chí, đồng đội gắn bó keo sơn.</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B. Bom đạn của kẻ thù chỉ có thể hủy diệt được sự sống của con người, còn tình cảm của con người – tình phụ tử thiêng liêng thì không bom đạn nào có thể giết chết được. </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C. Tình cảm gia đình thiêng liêng, sâu nặng không gì có thể chia cách được, xa nhau rồi cũng sẽ quay trở về bên nhau.</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D. Trẻ em chính là nạn nhân của chiến tranh, chịu nhiều mất mát, đau thương nhất. </a:t>
            </a:r>
            <a:endParaRPr lang="en-US" sz="340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xmlns="" id="{5D733F5F-CE2E-4BD1-A739-7E3366340811}"/>
              </a:ext>
            </a:extLst>
          </p:cNvPr>
          <p:cNvSpPr/>
          <p:nvPr/>
        </p:nvSpPr>
        <p:spPr>
          <a:xfrm>
            <a:off x="3184103" y="339507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50" name="Next 1">
            <a:extLst>
              <a:ext uri="{FF2B5EF4-FFF2-40B4-BE49-F238E27FC236}">
                <a16:creationId xmlns:a16="http://schemas.microsoft.com/office/drawing/2014/main" xmlns="" id="{09EA6259-5392-4068-A0AD-B7002EE24476}"/>
              </a:ext>
            </a:extLst>
          </p:cNvPr>
          <p:cNvSpPr/>
          <p:nvPr/>
        </p:nvSpPr>
        <p:spPr>
          <a:xfrm>
            <a:off x="3185471" y="344074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700" b="1" smtClean="0">
                <a:solidFill>
                  <a:prstClr val="white"/>
                </a:solidFill>
                <a:latin typeface="Times New Roman" panose="02020603050405020304" pitchFamily="18" charset="0"/>
                <a:cs typeface="Times New Roman" panose="02020603050405020304" pitchFamily="18" charset="0"/>
              </a:rPr>
              <a:t>Click chuột</a:t>
            </a:r>
            <a:endParaRPr lang="en-US" sz="2700" b="1">
              <a:solidFill>
                <a:prstClr val="white"/>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03885118-8270-4A66-8BCA-101ED2EFE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379" y="7184214"/>
            <a:ext cx="3310415" cy="2606267"/>
          </a:xfrm>
          <a:prstGeom prst="rect">
            <a:avLst/>
          </a:prstGeom>
        </p:spPr>
      </p:pic>
      <p:pic>
        <p:nvPicPr>
          <p:cNvPr id="30" name="Picture 29">
            <a:extLst>
              <a:ext uri="{FF2B5EF4-FFF2-40B4-BE49-F238E27FC236}">
                <a16:creationId xmlns:a16="http://schemas.microsoft.com/office/drawing/2014/main" xmlns="" id="{35A062DC-569E-49C5-B7FB-25F21FD71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521" y="6650819"/>
            <a:ext cx="1518036" cy="1179678"/>
          </a:xfrm>
          <a:prstGeom prst="rect">
            <a:avLst/>
          </a:prstGeom>
        </p:spPr>
      </p:pic>
      <p:sp>
        <p:nvSpPr>
          <p:cNvPr id="405" name="0">
            <a:extLst>
              <a:ext uri="{FF2B5EF4-FFF2-40B4-BE49-F238E27FC236}">
                <a16:creationId xmlns:a16="http://schemas.microsoft.com/office/drawing/2014/main" xmlns="" id="{9D20E7DA-90EB-4A3C-9A16-044A46CC9F26}"/>
              </a:ext>
            </a:extLst>
          </p:cNvPr>
          <p:cNvSpPr/>
          <p:nvPr/>
        </p:nvSpPr>
        <p:spPr>
          <a:xfrm>
            <a:off x="1936421" y="6712646"/>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xmlns="" id="{D1D0B35C-7548-4C39-843E-4269EF840E20}"/>
              </a:ext>
            </a:extLst>
          </p:cNvPr>
          <p:cNvSpPr/>
          <p:nvPr/>
        </p:nvSpPr>
        <p:spPr>
          <a:xfrm>
            <a:off x="1807369" y="662292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1">
            <a:extLst>
              <a:ext uri="{FF2B5EF4-FFF2-40B4-BE49-F238E27FC236}">
                <a16:creationId xmlns:a16="http://schemas.microsoft.com/office/drawing/2014/main" xmlns="" id="{03D9DE48-6FCB-4743-A44F-C4B93A9AD9D8}"/>
              </a:ext>
            </a:extLst>
          </p:cNvPr>
          <p:cNvSpPr/>
          <p:nvPr/>
        </p:nvSpPr>
        <p:spPr>
          <a:xfrm>
            <a:off x="1936421" y="606443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xmlns="" id="{2766B8AE-0660-4EB6-B289-D2A1810AC650}"/>
              </a:ext>
            </a:extLst>
          </p:cNvPr>
          <p:cNvSpPr/>
          <p:nvPr/>
        </p:nvSpPr>
        <p:spPr>
          <a:xfrm>
            <a:off x="1807369" y="597472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4" name="2">
            <a:extLst>
              <a:ext uri="{FF2B5EF4-FFF2-40B4-BE49-F238E27FC236}">
                <a16:creationId xmlns:a16="http://schemas.microsoft.com/office/drawing/2014/main" xmlns="" id="{C572263E-C9C9-496B-8F0A-4BEFF6970A6A}"/>
              </a:ext>
            </a:extLst>
          </p:cNvPr>
          <p:cNvSpPr/>
          <p:nvPr/>
        </p:nvSpPr>
        <p:spPr>
          <a:xfrm>
            <a:off x="1936421" y="542516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xmlns="" id="{7E4F50B1-2915-46B3-BF90-4B122B837603}"/>
              </a:ext>
            </a:extLst>
          </p:cNvPr>
          <p:cNvSpPr/>
          <p:nvPr/>
        </p:nvSpPr>
        <p:spPr>
          <a:xfrm>
            <a:off x="1807369"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6" name="3">
            <a:extLst>
              <a:ext uri="{FF2B5EF4-FFF2-40B4-BE49-F238E27FC236}">
                <a16:creationId xmlns:a16="http://schemas.microsoft.com/office/drawing/2014/main" xmlns="" id="{595A9014-B295-4A54-8A82-A4A81F8CD7C1}"/>
              </a:ext>
            </a:extLst>
          </p:cNvPr>
          <p:cNvSpPr/>
          <p:nvPr/>
        </p:nvSpPr>
        <p:spPr>
          <a:xfrm>
            <a:off x="1936421" y="478588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xmlns="" id="{E89B4273-DA74-4547-8A12-E7B7D33C2CBF}"/>
              </a:ext>
            </a:extLst>
          </p:cNvPr>
          <p:cNvSpPr/>
          <p:nvPr/>
        </p:nvSpPr>
        <p:spPr>
          <a:xfrm>
            <a:off x="1807369" y="469616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8" name="4">
            <a:extLst>
              <a:ext uri="{FF2B5EF4-FFF2-40B4-BE49-F238E27FC236}">
                <a16:creationId xmlns:a16="http://schemas.microsoft.com/office/drawing/2014/main" xmlns="" id="{6060A468-9A57-4B21-8CCA-1133D3440C47}"/>
              </a:ext>
            </a:extLst>
          </p:cNvPr>
          <p:cNvSpPr/>
          <p:nvPr/>
        </p:nvSpPr>
        <p:spPr>
          <a:xfrm>
            <a:off x="1936421" y="414660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xmlns="" id="{2F99947C-DDA5-43B9-86A6-46EB14827643}"/>
              </a:ext>
            </a:extLst>
          </p:cNvPr>
          <p:cNvSpPr/>
          <p:nvPr/>
        </p:nvSpPr>
        <p:spPr>
          <a:xfrm>
            <a:off x="1807369"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0" name="5">
            <a:extLst>
              <a:ext uri="{FF2B5EF4-FFF2-40B4-BE49-F238E27FC236}">
                <a16:creationId xmlns:a16="http://schemas.microsoft.com/office/drawing/2014/main" xmlns="" id="{3B9CD15F-920C-41F5-91F6-37672771D306}"/>
              </a:ext>
            </a:extLst>
          </p:cNvPr>
          <p:cNvSpPr/>
          <p:nvPr/>
        </p:nvSpPr>
        <p:spPr>
          <a:xfrm>
            <a:off x="1936421" y="350732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xmlns="" id="{F19EEE63-2BCD-488D-803C-9EAC1648938D}"/>
              </a:ext>
            </a:extLst>
          </p:cNvPr>
          <p:cNvSpPr/>
          <p:nvPr/>
        </p:nvSpPr>
        <p:spPr>
          <a:xfrm>
            <a:off x="1807369" y="341761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2" name="6">
            <a:extLst>
              <a:ext uri="{FF2B5EF4-FFF2-40B4-BE49-F238E27FC236}">
                <a16:creationId xmlns:a16="http://schemas.microsoft.com/office/drawing/2014/main" xmlns="" id="{A994FFD3-ADE0-4B93-9D03-AFE6C109C24C}"/>
              </a:ext>
            </a:extLst>
          </p:cNvPr>
          <p:cNvSpPr/>
          <p:nvPr/>
        </p:nvSpPr>
        <p:spPr>
          <a:xfrm>
            <a:off x="1936421" y="286805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xmlns="" id="{17F92663-3FC1-4F7B-BC96-2D9FE33BBA8E}"/>
              </a:ext>
            </a:extLst>
          </p:cNvPr>
          <p:cNvSpPr/>
          <p:nvPr/>
        </p:nvSpPr>
        <p:spPr>
          <a:xfrm>
            <a:off x="1807369"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7">
            <a:extLst>
              <a:ext uri="{FF2B5EF4-FFF2-40B4-BE49-F238E27FC236}">
                <a16:creationId xmlns:a16="http://schemas.microsoft.com/office/drawing/2014/main" xmlns="" id="{6AF0003A-C889-4B28-A943-D916F84DE2A8}"/>
              </a:ext>
            </a:extLst>
          </p:cNvPr>
          <p:cNvSpPr/>
          <p:nvPr/>
        </p:nvSpPr>
        <p:spPr>
          <a:xfrm>
            <a:off x="1936421" y="222877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xmlns="" id="{00168E55-AFD0-4508-83BC-932E2EE7E7D1}"/>
              </a:ext>
            </a:extLst>
          </p:cNvPr>
          <p:cNvSpPr/>
          <p:nvPr/>
        </p:nvSpPr>
        <p:spPr>
          <a:xfrm>
            <a:off x="1807369" y="213905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8">
            <a:extLst>
              <a:ext uri="{FF2B5EF4-FFF2-40B4-BE49-F238E27FC236}">
                <a16:creationId xmlns:a16="http://schemas.microsoft.com/office/drawing/2014/main" xmlns="" id="{023EF777-4A2C-4B79-9374-FA0D144CB5D8}"/>
              </a:ext>
            </a:extLst>
          </p:cNvPr>
          <p:cNvSpPr/>
          <p:nvPr/>
        </p:nvSpPr>
        <p:spPr>
          <a:xfrm>
            <a:off x="1936421" y="158949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xmlns="" id="{CCB4D8B2-CD1B-4650-9EDF-227B93EB2F3D}"/>
              </a:ext>
            </a:extLst>
          </p:cNvPr>
          <p:cNvSpPr/>
          <p:nvPr/>
        </p:nvSpPr>
        <p:spPr>
          <a:xfrm>
            <a:off x="1807369"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9">
            <a:extLst>
              <a:ext uri="{FF2B5EF4-FFF2-40B4-BE49-F238E27FC236}">
                <a16:creationId xmlns:a16="http://schemas.microsoft.com/office/drawing/2014/main" xmlns="" id="{DE844DEA-88D4-4DAA-9C80-08CB50CF6016}"/>
              </a:ext>
            </a:extLst>
          </p:cNvPr>
          <p:cNvSpPr/>
          <p:nvPr/>
        </p:nvSpPr>
        <p:spPr>
          <a:xfrm>
            <a:off x="1936421" y="95021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xmlns="" id="{09A851F0-445F-429F-B271-28F926908E86}"/>
              </a:ext>
            </a:extLst>
          </p:cNvPr>
          <p:cNvSpPr/>
          <p:nvPr/>
        </p:nvSpPr>
        <p:spPr>
          <a:xfrm>
            <a:off x="1807369" y="86050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0" name="10">
            <a:extLst>
              <a:ext uri="{FF2B5EF4-FFF2-40B4-BE49-F238E27FC236}">
                <a16:creationId xmlns:a16="http://schemas.microsoft.com/office/drawing/2014/main" xmlns="" id="{89B9C977-9526-4C05-B9F9-9D7D437E2FE6}"/>
              </a:ext>
            </a:extLst>
          </p:cNvPr>
          <p:cNvSpPr/>
          <p:nvPr/>
        </p:nvSpPr>
        <p:spPr>
          <a:xfrm>
            <a:off x="1936421" y="31094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xmlns="" id="{F4BEBF54-67F4-4483-86A3-5A501F7EFB7A}"/>
              </a:ext>
            </a:extLst>
          </p:cNvPr>
          <p:cNvSpPr/>
          <p:nvPr/>
        </p:nvSpPr>
        <p:spPr>
          <a:xfrm>
            <a:off x="1807369"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52" name="Picture 551">
            <a:extLst>
              <a:ext uri="{FF2B5EF4-FFF2-40B4-BE49-F238E27FC236}">
                <a16:creationId xmlns:a16="http://schemas.microsoft.com/office/drawing/2014/main" xmlns="" id="{F47B9726-2654-43B0-B366-4F0A837BB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9363" y="-221502"/>
            <a:ext cx="8073395" cy="3923670"/>
          </a:xfrm>
          <a:prstGeom prst="rect">
            <a:avLst/>
          </a:prstGeom>
        </p:spPr>
      </p:pic>
      <p:sp>
        <p:nvSpPr>
          <p:cNvPr id="35" name="Rectangle 34">
            <a:extLst>
              <a:ext uri="{FF2B5EF4-FFF2-40B4-BE49-F238E27FC236}">
                <a16:creationId xmlns:a16="http://schemas.microsoft.com/office/drawing/2014/main" xmlns="" id="{4A5363FF-51D8-42D0-BDD9-EF97540DCD9C}"/>
              </a:ext>
            </a:extLst>
          </p:cNvPr>
          <p:cNvSpPr/>
          <p:nvPr/>
        </p:nvSpPr>
        <p:spPr>
          <a:xfrm>
            <a:off x="4343400" y="1499778"/>
            <a:ext cx="9040615" cy="1800493"/>
          </a:xfrm>
          <a:prstGeom prst="rect">
            <a:avLst/>
          </a:prstGeom>
          <a:noFill/>
        </p:spPr>
        <p:txBody>
          <a:bodyPr wrap="none" lIns="137160" tIns="68580" rIns="137160" bIns="68580">
            <a:spAutoFit/>
          </a:bodyPr>
          <a:lstStyle/>
          <a:p>
            <a:pPr algn="ctr"/>
            <a:r>
              <a:rPr lang="en-US" sz="10800" b="1">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Tree>
    <p:extLst>
      <p:ext uri="{BB962C8B-B14F-4D97-AF65-F5344CB8AC3E}">
        <p14:creationId xmlns:p14="http://schemas.microsoft.com/office/powerpoint/2010/main" val="33325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52"/>
                                        </p:tgtEl>
                                      </p:cBhvr>
                                    </p:animEffect>
                                    <p:animScale>
                                      <p:cBhvr>
                                        <p:cTn id="7" dur="1000" autoRev="1" fill="hold"/>
                                        <p:tgtEl>
                                          <p:spTgt spid="552"/>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4"/>
                                        </p:tgtEl>
                                        <p:attrNameLst>
                                          <p:attrName>fillcolor</p:attrName>
                                        </p:attrNameLst>
                                      </p:cBhvr>
                                      <p:to>
                                        <a:srgbClr val="66FB2A"/>
                                      </p:to>
                                    </p:animClr>
                                    <p:set>
                                      <p:cBhvr>
                                        <p:cTn id="19" dur="1000" fill="hold"/>
                                        <p:tgtEl>
                                          <p:spTgt spid="4"/>
                                        </p:tgtEl>
                                        <p:attrNameLst>
                                          <p:attrName>fill.type</p:attrName>
                                        </p:attrNameLst>
                                      </p:cBhvr>
                                      <p:to>
                                        <p:strVal val="solid"/>
                                      </p:to>
                                    </p:set>
                                    <p:set>
                                      <p:cBhvr>
                                        <p:cTn id="20" dur="1000" fill="hold"/>
                                        <p:tgtEl>
                                          <p:spTgt spid="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4"/>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1000" fill="hold"/>
                                        <p:tgtEl>
                                          <p:spTgt spid="54"/>
                                        </p:tgtEl>
                                        <p:attrNameLst>
                                          <p:attrName>fillcolor</p:attrName>
                                        </p:attrNameLst>
                                      </p:cBhvr>
                                      <p:to>
                                        <a:srgbClr val="66FB2A"/>
                                      </p:to>
                                    </p:animClr>
                                    <p:set>
                                      <p:cBhvr>
                                        <p:cTn id="26" dur="1000" fill="hold"/>
                                        <p:tgtEl>
                                          <p:spTgt spid="54"/>
                                        </p:tgtEl>
                                        <p:attrNameLst>
                                          <p:attrName>fill.type</p:attrName>
                                        </p:attrNameLst>
                                      </p:cBhvr>
                                      <p:to>
                                        <p:strVal val="solid"/>
                                      </p:to>
                                    </p:set>
                                    <p:set>
                                      <p:cBhvr>
                                        <p:cTn id="27" dur="1000" fill="hold"/>
                                        <p:tgtEl>
                                          <p:spTgt spid="54"/>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4"/>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1000" fill="hold"/>
                                        <p:tgtEl>
                                          <p:spTgt spid="56"/>
                                        </p:tgtEl>
                                        <p:attrNameLst>
                                          <p:attrName>fillcolor</p:attrName>
                                        </p:attrNameLst>
                                      </p:cBhvr>
                                      <p:to>
                                        <a:srgbClr val="66FB2A"/>
                                      </p:to>
                                    </p:animClr>
                                    <p:set>
                                      <p:cBhvr>
                                        <p:cTn id="33" dur="1000" fill="hold"/>
                                        <p:tgtEl>
                                          <p:spTgt spid="56"/>
                                        </p:tgtEl>
                                        <p:attrNameLst>
                                          <p:attrName>fill.type</p:attrName>
                                        </p:attrNameLst>
                                      </p:cBhvr>
                                      <p:to>
                                        <p:strVal val="solid"/>
                                      </p:to>
                                    </p:set>
                                    <p:set>
                                      <p:cBhvr>
                                        <p:cTn id="34" dur="1000" fill="hold"/>
                                        <p:tgtEl>
                                          <p:spTgt spid="5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6"/>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58"/>
                                        </p:tgtEl>
                                        <p:attrNameLst>
                                          <p:attrName>fillcolor</p:attrName>
                                        </p:attrNameLst>
                                      </p:cBhvr>
                                      <p:to>
                                        <a:srgbClr val="66FB2A"/>
                                      </p:to>
                                    </p:animClr>
                                    <p:set>
                                      <p:cBhvr>
                                        <p:cTn id="40" dur="1000" fill="hold"/>
                                        <p:tgtEl>
                                          <p:spTgt spid="58"/>
                                        </p:tgtEl>
                                        <p:attrNameLst>
                                          <p:attrName>fill.type</p:attrName>
                                        </p:attrNameLst>
                                      </p:cBhvr>
                                      <p:to>
                                        <p:strVal val="solid"/>
                                      </p:to>
                                    </p:set>
                                    <p:set>
                                      <p:cBhvr>
                                        <p:cTn id="41" dur="1000" fill="hold"/>
                                        <p:tgtEl>
                                          <p:spTgt spid="5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8"/>
                  </p:tgtEl>
                </p:cond>
              </p:nextCondLst>
            </p:seq>
            <p:seq concurrent="1" nextAc="seek">
              <p:cTn id="42" restart="whenNotActive" fill="hold" evtFilter="cancelBubble" nodeType="interactiveSeq">
                <p:stCondLst>
                  <p:cond evt="onClick" delay="0">
                    <p:tgtEl>
                      <p:spTgt spid="6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60"/>
                                        </p:tgtEl>
                                        <p:attrNameLst>
                                          <p:attrName>fillcolor</p:attrName>
                                        </p:attrNameLst>
                                      </p:cBhvr>
                                      <p:to>
                                        <a:srgbClr val="66FB2A"/>
                                      </p:to>
                                    </p:animClr>
                                    <p:set>
                                      <p:cBhvr>
                                        <p:cTn id="47" dur="1000" fill="hold"/>
                                        <p:tgtEl>
                                          <p:spTgt spid="60"/>
                                        </p:tgtEl>
                                        <p:attrNameLst>
                                          <p:attrName>fill.type</p:attrName>
                                        </p:attrNameLst>
                                      </p:cBhvr>
                                      <p:to>
                                        <p:strVal val="solid"/>
                                      </p:to>
                                    </p:set>
                                    <p:set>
                                      <p:cBhvr>
                                        <p:cTn id="48" dur="1000" fill="hold"/>
                                        <p:tgtEl>
                                          <p:spTgt spid="6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6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62"/>
                                        </p:tgtEl>
                                        <p:attrNameLst>
                                          <p:attrName>fillcolor</p:attrName>
                                        </p:attrNameLst>
                                      </p:cBhvr>
                                      <p:to>
                                        <a:srgbClr val="66FB2A"/>
                                      </p:to>
                                    </p:animClr>
                                    <p:set>
                                      <p:cBhvr>
                                        <p:cTn id="54" dur="1000" fill="hold"/>
                                        <p:tgtEl>
                                          <p:spTgt spid="62"/>
                                        </p:tgtEl>
                                        <p:attrNameLst>
                                          <p:attrName>fill.type</p:attrName>
                                        </p:attrNameLst>
                                      </p:cBhvr>
                                      <p:to>
                                        <p:strVal val="solid"/>
                                      </p:to>
                                    </p:set>
                                    <p:set>
                                      <p:cBhvr>
                                        <p:cTn id="55" dur="1000" fill="hold"/>
                                        <p:tgtEl>
                                          <p:spTgt spid="6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2"/>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4"/>
                                        </p:tgtEl>
                                        <p:attrNameLst>
                                          <p:attrName>fillcolor</p:attrName>
                                        </p:attrNameLst>
                                      </p:cBhvr>
                                      <p:to>
                                        <a:srgbClr val="66FB2A"/>
                                      </p:to>
                                    </p:animClr>
                                    <p:set>
                                      <p:cBhvr>
                                        <p:cTn id="61" dur="1000" fill="hold"/>
                                        <p:tgtEl>
                                          <p:spTgt spid="64"/>
                                        </p:tgtEl>
                                        <p:attrNameLst>
                                          <p:attrName>fill.type</p:attrName>
                                        </p:attrNameLst>
                                      </p:cBhvr>
                                      <p:to>
                                        <p:strVal val="solid"/>
                                      </p:to>
                                    </p:set>
                                    <p:set>
                                      <p:cBhvr>
                                        <p:cTn id="62" dur="1000" fill="hold"/>
                                        <p:tgtEl>
                                          <p:spTgt spid="6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4"/>
                  </p:tgtEl>
                </p:cond>
              </p:nextCondLst>
            </p:seq>
            <p:seq concurrent="1" nextAc="seek">
              <p:cTn id="63" restart="whenNotActive" fill="hold" evtFilter="cancelBubble" nodeType="interactiveSeq">
                <p:stCondLst>
                  <p:cond evt="onClick" delay="0">
                    <p:tgtEl>
                      <p:spTgt spid="6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1000" fill="hold"/>
                                        <p:tgtEl>
                                          <p:spTgt spid="66"/>
                                        </p:tgtEl>
                                        <p:attrNameLst>
                                          <p:attrName>fillcolor</p:attrName>
                                        </p:attrNameLst>
                                      </p:cBhvr>
                                      <p:to>
                                        <a:srgbClr val="66FB2A"/>
                                      </p:to>
                                    </p:animClr>
                                    <p:set>
                                      <p:cBhvr>
                                        <p:cTn id="68" dur="1000" fill="hold"/>
                                        <p:tgtEl>
                                          <p:spTgt spid="66"/>
                                        </p:tgtEl>
                                        <p:attrNameLst>
                                          <p:attrName>fill.type</p:attrName>
                                        </p:attrNameLst>
                                      </p:cBhvr>
                                      <p:to>
                                        <p:strVal val="solid"/>
                                      </p:to>
                                    </p:set>
                                    <p:set>
                                      <p:cBhvr>
                                        <p:cTn id="69" dur="1000" fill="hold"/>
                                        <p:tgtEl>
                                          <p:spTgt spid="6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6"/>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68"/>
                                        </p:tgtEl>
                                        <p:attrNameLst>
                                          <p:attrName>fillcolor</p:attrName>
                                        </p:attrNameLst>
                                      </p:cBhvr>
                                      <p:to>
                                        <a:srgbClr val="66FB2A"/>
                                      </p:to>
                                    </p:animClr>
                                    <p:set>
                                      <p:cBhvr>
                                        <p:cTn id="75" dur="1000" fill="hold"/>
                                        <p:tgtEl>
                                          <p:spTgt spid="68"/>
                                        </p:tgtEl>
                                        <p:attrNameLst>
                                          <p:attrName>fill.type</p:attrName>
                                        </p:attrNameLst>
                                      </p:cBhvr>
                                      <p:to>
                                        <p:strVal val="solid"/>
                                      </p:to>
                                    </p:set>
                                    <p:set>
                                      <p:cBhvr>
                                        <p:cTn id="76" dur="1000" fill="hold"/>
                                        <p:tgtEl>
                                          <p:spTgt spid="6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8"/>
                  </p:tgtEl>
                </p:cond>
              </p:nextCondLst>
            </p:seq>
            <p:seq concurrent="1" nextAc="seek">
              <p:cTn id="77" restart="whenNotActive" fill="hold" evtFilter="cancelBubble" nodeType="interactiveSeq">
                <p:stCondLst>
                  <p:cond evt="onClick" delay="0">
                    <p:tgtEl>
                      <p:spTgt spid="7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70"/>
                                        </p:tgtEl>
                                        <p:attrNameLst>
                                          <p:attrName>fillcolor</p:attrName>
                                        </p:attrNameLst>
                                      </p:cBhvr>
                                      <p:to>
                                        <a:srgbClr val="66FB2A"/>
                                      </p:to>
                                    </p:animClr>
                                    <p:set>
                                      <p:cBhvr>
                                        <p:cTn id="82" dur="1000" fill="hold"/>
                                        <p:tgtEl>
                                          <p:spTgt spid="70"/>
                                        </p:tgtEl>
                                        <p:attrNameLst>
                                          <p:attrName>fill.type</p:attrName>
                                        </p:attrNameLst>
                                      </p:cBhvr>
                                      <p:to>
                                        <p:strVal val="solid"/>
                                      </p:to>
                                    </p:set>
                                    <p:set>
                                      <p:cBhvr>
                                        <p:cTn id="83" dur="1000" fill="hold"/>
                                        <p:tgtEl>
                                          <p:spTgt spid="70"/>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childTnLst>
                          </p:cTn>
                        </p:par>
                        <p:par>
                          <p:cTn id="84" fill="hold">
                            <p:stCondLst>
                              <p:cond delay="1000"/>
                            </p:stCondLst>
                            <p:childTnLst>
                              <p:par>
                                <p:cTn id="85" presetID="2" presetClass="entr" presetSubtype="4" fill="hold" grpId="0" nodeType="afterEffect">
                                  <p:stCondLst>
                                    <p:cond delay="0"/>
                                  </p:stCondLst>
                                  <p:iterate type="lt">
                                    <p:tmPct val="0"/>
                                  </p:iterate>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applause.wav"/>
                                        </p:tgtEl>
                                      </p:cMediaNode>
                                    </p:audio>
                                  </p:subTnLst>
                                </p:cTn>
                              </p:par>
                            </p:childTnLst>
                          </p:cTn>
                        </p:par>
                        <p:par>
                          <p:cTn id="89" fill="hold">
                            <p:stCondLst>
                              <p:cond delay="1500"/>
                            </p:stCondLst>
                            <p:childTnLst>
                              <p:par>
                                <p:cTn id="90"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91" dur="250" accel="50000" decel="50000" autoRev="1" fill="hold">
                                          <p:stCondLst>
                                            <p:cond delay="0"/>
                                          </p:stCondLst>
                                        </p:cTn>
                                        <p:tgtEl>
                                          <p:spTgt spid="35"/>
                                        </p:tgtEl>
                                        <p:attrNameLst>
                                          <p:attrName>ppt_x</p:attrName>
                                          <p:attrName>ppt_y</p:attrName>
                                        </p:attrNameLst>
                                      </p:cBhvr>
                                      <p:rCtr x="0" y="-3611"/>
                                    </p:animMotion>
                                    <p:animRot by="1500000">
                                      <p:cBhvr>
                                        <p:cTn id="92" dur="125" fill="hold">
                                          <p:stCondLst>
                                            <p:cond delay="0"/>
                                          </p:stCondLst>
                                        </p:cTn>
                                        <p:tgtEl>
                                          <p:spTgt spid="35"/>
                                        </p:tgtEl>
                                        <p:attrNameLst>
                                          <p:attrName>r</p:attrName>
                                        </p:attrNameLst>
                                      </p:cBhvr>
                                    </p:animRot>
                                    <p:animRot by="-1500000">
                                      <p:cBhvr>
                                        <p:cTn id="93" dur="125" fill="hold">
                                          <p:stCondLst>
                                            <p:cond delay="125"/>
                                          </p:stCondLst>
                                        </p:cTn>
                                        <p:tgtEl>
                                          <p:spTgt spid="35"/>
                                        </p:tgtEl>
                                        <p:attrNameLst>
                                          <p:attrName>r</p:attrName>
                                        </p:attrNameLst>
                                      </p:cBhvr>
                                    </p:animRot>
                                    <p:animRot by="-1500000">
                                      <p:cBhvr>
                                        <p:cTn id="94" dur="125" fill="hold">
                                          <p:stCondLst>
                                            <p:cond delay="250"/>
                                          </p:stCondLst>
                                        </p:cTn>
                                        <p:tgtEl>
                                          <p:spTgt spid="35"/>
                                        </p:tgtEl>
                                        <p:attrNameLst>
                                          <p:attrName>r</p:attrName>
                                        </p:attrNameLst>
                                      </p:cBhvr>
                                    </p:animRot>
                                    <p:animRot by="1500000">
                                      <p:cBhvr>
                                        <p:cTn id="95"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96" restart="whenNotActive" fill="hold" evtFilter="cancelBubble" nodeType="interactiveSeq">
                <p:stCondLst>
                  <p:cond evt="onClick" delay="0">
                    <p:tgtEl>
                      <p:spTgt spid="405"/>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1000" fill="hold"/>
                                        <p:tgtEl>
                                          <p:spTgt spid="405"/>
                                        </p:tgtEl>
                                        <p:attrNameLst>
                                          <p:attrName>fillcolor</p:attrName>
                                        </p:attrNameLst>
                                      </p:cBhvr>
                                      <p:to>
                                        <a:srgbClr val="1E4E79"/>
                                      </p:to>
                                    </p:animClr>
                                    <p:set>
                                      <p:cBhvr>
                                        <p:cTn id="101" dur="1000" fill="hold"/>
                                        <p:tgtEl>
                                          <p:spTgt spid="405"/>
                                        </p:tgtEl>
                                        <p:attrNameLst>
                                          <p:attrName>fill.type</p:attrName>
                                        </p:attrNameLst>
                                      </p:cBhvr>
                                      <p:to>
                                        <p:strVal val="solid"/>
                                      </p:to>
                                    </p:set>
                                    <p:set>
                                      <p:cBhvr>
                                        <p:cTn id="102" dur="1000" fill="hold"/>
                                        <p:tgtEl>
                                          <p:spTgt spid="40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5"/>
                  </p:tgtEl>
                </p:cond>
              </p:nextCondLst>
            </p:seq>
            <p:seq concurrent="1" nextAc="seek">
              <p:cTn id="103" restart="whenNotActive" fill="hold" evtFilter="cancelBubble" nodeType="interactiveSeq">
                <p:stCondLst>
                  <p:cond evt="onClick" delay="0">
                    <p:tgtEl>
                      <p:spTgt spid="55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550"/>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08"/>
                                        </p:tgtEl>
                                        <p:attrNameLst>
                                          <p:attrName>style.visibility</p:attrName>
                                        </p:attrNameLst>
                                      </p:cBhvr>
                                      <p:to>
                                        <p:strVal val="visible"/>
                                      </p:to>
                                    </p:set>
                                    <p:animEffect transition="in" filter="fade">
                                      <p:cBhvr>
                                        <p:cTn id="110" dur="1000"/>
                                        <p:tgtEl>
                                          <p:spTgt spid="408"/>
                                        </p:tgtEl>
                                      </p:cBhvr>
                                    </p:animEffect>
                                  </p:childTnLst>
                                  <p:subTnLst>
                                    <p:audio>
                                      <p:cMediaNode>
                                        <p:cTn display="0" masterRel="sameClick">
                                          <p:stCondLst>
                                            <p:cond evt="begin" delay="0">
                                              <p:tn val="10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50"/>
                  </p:tgtEl>
                </p:cond>
              </p:nextCondLst>
            </p:seq>
            <p:seq concurrent="1" nextAc="seek">
              <p:cTn id="111" restart="whenNotActive" fill="hold" evtFilter="cancelBubble" nodeType="interactiveSeq">
                <p:stCondLst>
                  <p:cond evt="onClick" delay="0">
                    <p:tgtEl>
                      <p:spTgt spid="409"/>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10"/>
                                        </p:tgtEl>
                                        <p:attrNameLst>
                                          <p:attrName>style.visibility</p:attrName>
                                        </p:attrNameLst>
                                      </p:cBhvr>
                                      <p:to>
                                        <p:strVal val="visible"/>
                                      </p:to>
                                    </p:set>
                                    <p:animEffect transition="in" filter="fade">
                                      <p:cBhvr>
                                        <p:cTn id="116" dur="1000"/>
                                        <p:tgtEl>
                                          <p:spTgt spid="410"/>
                                        </p:tgtEl>
                                      </p:cBhvr>
                                    </p:animEffect>
                                  </p:childTnLst>
                                  <p:subTnLst>
                                    <p:audio>
                                      <p:cMediaNode>
                                        <p:cTn display="0" masterRel="sameClick">
                                          <p:stCondLst>
                                            <p:cond evt="begin" delay="0">
                                              <p:tn val="114"/>
                                            </p:cond>
                                          </p:stCondLst>
                                          <p:endCondLst>
                                            <p:cond evt="onStopAudio" delay="0">
                                              <p:tgtEl>
                                                <p:sldTgt/>
                                              </p:tgtEl>
                                            </p:cond>
                                          </p:endCondLst>
                                        </p:cTn>
                                        <p:tgtEl>
                                          <p:sndTgt r:embed="rId4" name="BREEZE.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11"/>
                                        </p:tgtEl>
                                        <p:attrNameLst>
                                          <p:attrName>style.visibility</p:attrName>
                                        </p:attrNameLst>
                                      </p:cBhvr>
                                      <p:to>
                                        <p:strVal val="visible"/>
                                      </p:to>
                                    </p:set>
                                    <p:animEffect transition="in" filter="fade">
                                      <p:cBhvr>
                                        <p:cTn id="121" dur="1000"/>
                                        <p:tgtEl>
                                          <p:spTgt spid="411"/>
                                        </p:tgtEl>
                                      </p:cBhvr>
                                    </p:animEffect>
                                  </p:childTnLst>
                                  <p:subTnLst>
                                    <p:audio>
                                      <p:cMediaNode>
                                        <p:cTn display="0" masterRel="sameClick">
                                          <p:stCondLst>
                                            <p:cond evt="begin" delay="0">
                                              <p:tn val="119"/>
                                            </p:cond>
                                          </p:stCondLst>
                                          <p:endCondLst>
                                            <p:cond evt="onStopAudio" delay="0">
                                              <p:tgtEl>
                                                <p:sldTgt/>
                                              </p:tgtEl>
                                            </p:cond>
                                          </p:endCondLst>
                                        </p:cTn>
                                        <p:tgtEl>
                                          <p:sndTgt r:embed="rId4" name="BREEZE.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12"/>
                                        </p:tgtEl>
                                        <p:attrNameLst>
                                          <p:attrName>style.visibility</p:attrName>
                                        </p:attrNameLst>
                                      </p:cBhvr>
                                      <p:to>
                                        <p:strVal val="visible"/>
                                      </p:to>
                                    </p:set>
                                    <p:animEffect transition="in" filter="fade">
                                      <p:cBhvr>
                                        <p:cTn id="126" dur="1000"/>
                                        <p:tgtEl>
                                          <p:spTgt spid="412"/>
                                        </p:tgtEl>
                                      </p:cBhvr>
                                    </p:animEffect>
                                  </p:childTnLst>
                                  <p:subTnLst>
                                    <p:audio>
                                      <p:cMediaNode>
                                        <p:cTn display="0" masterRel="sameClick">
                                          <p:stCondLst>
                                            <p:cond evt="begin" delay="0">
                                              <p:tn val="124"/>
                                            </p:cond>
                                          </p:stCondLst>
                                          <p:endCondLst>
                                            <p:cond evt="onStopAudio" delay="0">
                                              <p:tgtEl>
                                                <p:sldTgt/>
                                              </p:tgtEl>
                                            </p:cond>
                                          </p:endCondLst>
                                        </p:cTn>
                                        <p:tgtEl>
                                          <p:sndTgt r:embed="rId4" name="BREEZE.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13"/>
                                        </p:tgtEl>
                                        <p:attrNameLst>
                                          <p:attrName>style.visibility</p:attrName>
                                        </p:attrNameLst>
                                      </p:cBhvr>
                                      <p:to>
                                        <p:strVal val="visible"/>
                                      </p:to>
                                    </p:set>
                                    <p:animEffect transition="in" filter="fade">
                                      <p:cBhvr>
                                        <p:cTn id="131" dur="1000"/>
                                        <p:tgtEl>
                                          <p:spTgt spid="413"/>
                                        </p:tgtEl>
                                      </p:cBhvr>
                                    </p:animEffect>
                                  </p:childTnLst>
                                  <p:subTnLst>
                                    <p:audio>
                                      <p:cMediaNode>
                                        <p:cTn display="0" masterRel="sameClick">
                                          <p:stCondLst>
                                            <p:cond evt="begin" delay="0">
                                              <p:tn val="129"/>
                                            </p:cond>
                                          </p:stCondLst>
                                          <p:endCondLst>
                                            <p:cond evt="onStopAudio" delay="0">
                                              <p:tgtEl>
                                                <p:sldTgt/>
                                              </p:tgtEl>
                                            </p:cond>
                                          </p:endCondLst>
                                        </p:cTn>
                                        <p:tgtEl>
                                          <p:sndTgt r:embed="rId4" name="BREEZE.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14"/>
                                        </p:tgtEl>
                                        <p:attrNameLst>
                                          <p:attrName>style.visibility</p:attrName>
                                        </p:attrNameLst>
                                      </p:cBhvr>
                                      <p:to>
                                        <p:strVal val="visible"/>
                                      </p:to>
                                    </p:set>
                                    <p:animEffect transition="in" filter="fade">
                                      <p:cBhvr>
                                        <p:cTn id="136" dur="1000"/>
                                        <p:tgtEl>
                                          <p:spTgt spid="414"/>
                                        </p:tgtEl>
                                      </p:cBhvr>
                                    </p:animEffect>
                                  </p:childTnLst>
                                  <p:subTnLst>
                                    <p:audio>
                                      <p:cMediaNode>
                                        <p:cTn display="0" masterRel="sameClick">
                                          <p:stCondLst>
                                            <p:cond evt="begin" delay="0">
                                              <p:tn val="134"/>
                                            </p:cond>
                                          </p:stCondLst>
                                          <p:endCondLst>
                                            <p:cond evt="onStopAudio" delay="0">
                                              <p:tgtEl>
                                                <p:sldTgt/>
                                              </p:tgtEl>
                                            </p:cond>
                                          </p:endCondLst>
                                        </p:cTn>
                                        <p:tgtEl>
                                          <p:sndTgt r:embed="rId4" name="BREEZE.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15"/>
                                        </p:tgtEl>
                                        <p:attrNameLst>
                                          <p:attrName>style.visibility</p:attrName>
                                        </p:attrNameLst>
                                      </p:cBhvr>
                                      <p:to>
                                        <p:strVal val="visible"/>
                                      </p:to>
                                    </p:set>
                                    <p:animEffect transition="in" filter="fade">
                                      <p:cBhvr>
                                        <p:cTn id="141" dur="1000"/>
                                        <p:tgtEl>
                                          <p:spTgt spid="415"/>
                                        </p:tgtEl>
                                      </p:cBhvr>
                                    </p:animEffect>
                                  </p:childTnLst>
                                  <p:subTnLst>
                                    <p:audio>
                                      <p:cMediaNode>
                                        <p:cTn display="0" masterRel="sameClick">
                                          <p:stCondLst>
                                            <p:cond evt="begin" delay="0">
                                              <p:tn val="139"/>
                                            </p:cond>
                                          </p:stCondLst>
                                          <p:endCondLst>
                                            <p:cond evt="onStopAudio" delay="0">
                                              <p:tgtEl>
                                                <p:sldTgt/>
                                              </p:tgtEl>
                                            </p:cond>
                                          </p:endCondLst>
                                        </p:cTn>
                                        <p:tgtEl>
                                          <p:sndTgt r:embed="rId4" name="BREEZE.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16"/>
                                        </p:tgtEl>
                                        <p:attrNameLst>
                                          <p:attrName>style.visibility</p:attrName>
                                        </p:attrNameLst>
                                      </p:cBhvr>
                                      <p:to>
                                        <p:strVal val="visible"/>
                                      </p:to>
                                    </p:set>
                                    <p:animEffect transition="in" filter="fade">
                                      <p:cBhvr>
                                        <p:cTn id="146" dur="1000"/>
                                        <p:tgtEl>
                                          <p:spTgt spid="416"/>
                                        </p:tgtEl>
                                      </p:cBhvr>
                                    </p:animEffect>
                                  </p:childTnLst>
                                  <p:subTnLst>
                                    <p:audio>
                                      <p:cMediaNode>
                                        <p:cTn display="0" masterRel="sameClick">
                                          <p:stCondLst>
                                            <p:cond evt="begin" delay="0">
                                              <p:tn val="144"/>
                                            </p:cond>
                                          </p:stCondLst>
                                          <p:endCondLst>
                                            <p:cond evt="onStopAudio" delay="0">
                                              <p:tgtEl>
                                                <p:sldTgt/>
                                              </p:tgtEl>
                                            </p:cond>
                                          </p:endCondLst>
                                        </p:cTn>
                                        <p:tgtEl>
                                          <p:sndTgt r:embed="rId4" name="BREEZE.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17"/>
                                        </p:tgtEl>
                                        <p:attrNameLst>
                                          <p:attrName>style.visibility</p:attrName>
                                        </p:attrNameLst>
                                      </p:cBhvr>
                                      <p:to>
                                        <p:strVal val="visible"/>
                                      </p:to>
                                    </p:set>
                                    <p:animEffect transition="in" filter="fade">
                                      <p:cBhvr>
                                        <p:cTn id="151" dur="1000"/>
                                        <p:tgtEl>
                                          <p:spTgt spid="417"/>
                                        </p:tgtEl>
                                      </p:cBhvr>
                                    </p:animEffect>
                                  </p:childTnLst>
                                  <p:subTnLst>
                                    <p:audio>
                                      <p:cMediaNode>
                                        <p:cTn display="0" masterRel="sameClick">
                                          <p:stCondLst>
                                            <p:cond evt="begin" delay="0">
                                              <p:tn val="149"/>
                                            </p:cond>
                                          </p:stCondLst>
                                          <p:endCondLst>
                                            <p:cond evt="onStopAudio" delay="0">
                                              <p:tgtEl>
                                                <p:sldTgt/>
                                              </p:tgtEl>
                                            </p:cond>
                                          </p:endCondLst>
                                        </p:cTn>
                                        <p:tgtEl>
                                          <p:sndTgt r:embed="rId4" name="BREEZE.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18"/>
                                        </p:tgtEl>
                                        <p:attrNameLst>
                                          <p:attrName>style.visibility</p:attrName>
                                        </p:attrNameLst>
                                      </p:cBhvr>
                                      <p:to>
                                        <p:strVal val="visible"/>
                                      </p:to>
                                    </p:set>
                                    <p:animEffect transition="in" filter="fade">
                                      <p:cBhvr>
                                        <p:cTn id="156" dur="1000"/>
                                        <p:tgtEl>
                                          <p:spTgt spid="418"/>
                                        </p:tgtEl>
                                      </p:cBhvr>
                                    </p:animEffect>
                                  </p:childTnLst>
                                  <p:subTnLst>
                                    <p:audio>
                                      <p:cMediaNode>
                                        <p:cTn display="0" masterRel="sameClick">
                                          <p:stCondLst>
                                            <p:cond evt="begin" delay="0">
                                              <p:tn val="15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09"/>
                  </p:tgtEl>
                </p:cond>
              </p:nextCondLst>
            </p:seq>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TextBox 13"/>
          <p:cNvSpPr txBox="1"/>
          <p:nvPr/>
        </p:nvSpPr>
        <p:spPr>
          <a:xfrm>
            <a:off x="-152400" y="2740138"/>
            <a:ext cx="15708462" cy="2154436"/>
          </a:xfrm>
          <a:prstGeom prst="rect">
            <a:avLst/>
          </a:prstGeom>
        </p:spPr>
        <p:txBody>
          <a:bodyPr wrap="square" lIns="0" tIns="0" rIns="0" bIns="0" rtlCol="0" anchor="t">
            <a:spAutoFit/>
          </a:bodyPr>
          <a:lstStyle/>
          <a:p>
            <a:pPr algn="ctr"/>
            <a:r>
              <a:rPr lang="en-US" sz="4800" b="1" dirty="0" err="1"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Tiết</a:t>
            </a: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 48,49: </a:t>
            </a:r>
            <a:r>
              <a:rPr lang="en-US" sz="4800" b="1" dirty="0" err="1"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Thực</a:t>
            </a: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 </a:t>
            </a:r>
            <a:r>
              <a:rPr lang="en-US" sz="4800" b="1" dirty="0" err="1"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hành</a:t>
            </a: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 </a:t>
            </a:r>
            <a:r>
              <a:rPr lang="en-US" sz="4800" b="1" dirty="0" err="1"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văn</a:t>
            </a: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 </a:t>
            </a:r>
            <a:r>
              <a:rPr lang="en-US" sz="4800" b="1" dirty="0" err="1"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bản</a:t>
            </a: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  </a:t>
            </a:r>
          </a:p>
          <a:p>
            <a:pPr algn="ctr"/>
            <a:r>
              <a:rPr lang="en-US" sz="4800" b="1" dirty="0" smtClean="0">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CHIẾC LƯỢC NGÀ</a:t>
            </a:r>
          </a:p>
          <a:p>
            <a:pPr algn="ctr"/>
            <a:r>
              <a:rPr lang="en-US" sz="4400" b="1" dirty="0" smtClean="0">
                <a:solidFill>
                  <a:srgbClr val="6B452F"/>
                </a:solidFill>
                <a:latin typeface="Times New Roman" panose="02020603050405020304" pitchFamily="18" charset="0"/>
                <a:ea typeface="Stella"/>
                <a:cs typeface="Times New Roman" panose="02020603050405020304" pitchFamily="18" charset="0"/>
                <a:sym typeface="Stella"/>
              </a:rPr>
              <a:t>                                - </a:t>
            </a:r>
            <a:r>
              <a:rPr lang="en-US" sz="4400" b="1" dirty="0" err="1" smtClean="0">
                <a:solidFill>
                  <a:srgbClr val="6B452F"/>
                </a:solidFill>
                <a:latin typeface="Times New Roman" panose="02020603050405020304" pitchFamily="18" charset="0"/>
                <a:ea typeface="Stella"/>
                <a:cs typeface="Times New Roman" panose="02020603050405020304" pitchFamily="18" charset="0"/>
                <a:sym typeface="Stella"/>
              </a:rPr>
              <a:t>Nguyễn</a:t>
            </a:r>
            <a:r>
              <a:rPr lang="en-US" sz="4400" b="1" dirty="0" smtClean="0">
                <a:solidFill>
                  <a:srgbClr val="6B452F"/>
                </a:solidFill>
                <a:latin typeface="Times New Roman" panose="02020603050405020304" pitchFamily="18" charset="0"/>
                <a:ea typeface="Stella"/>
                <a:cs typeface="Times New Roman" panose="02020603050405020304" pitchFamily="18" charset="0"/>
                <a:sym typeface="Stella"/>
              </a:rPr>
              <a:t> </a:t>
            </a:r>
            <a:r>
              <a:rPr lang="en-US" sz="4400" b="1" dirty="0" err="1" smtClean="0">
                <a:solidFill>
                  <a:srgbClr val="6B452F"/>
                </a:solidFill>
                <a:latin typeface="Times New Roman" panose="02020603050405020304" pitchFamily="18" charset="0"/>
                <a:ea typeface="Stella"/>
                <a:cs typeface="Times New Roman" panose="02020603050405020304" pitchFamily="18" charset="0"/>
                <a:sym typeface="Stella"/>
              </a:rPr>
              <a:t>Quang</a:t>
            </a:r>
            <a:r>
              <a:rPr lang="en-US" sz="4400" b="1" dirty="0" smtClean="0">
                <a:solidFill>
                  <a:srgbClr val="6B452F"/>
                </a:solidFill>
                <a:latin typeface="Times New Roman" panose="02020603050405020304" pitchFamily="18" charset="0"/>
                <a:ea typeface="Stella"/>
                <a:cs typeface="Times New Roman" panose="02020603050405020304" pitchFamily="18" charset="0"/>
                <a:sym typeface="Stella"/>
              </a:rPr>
              <a:t> </a:t>
            </a:r>
            <a:r>
              <a:rPr lang="en-US" sz="4400" b="1" dirty="0" err="1" smtClean="0">
                <a:solidFill>
                  <a:srgbClr val="6B452F"/>
                </a:solidFill>
                <a:latin typeface="Times New Roman" panose="02020603050405020304" pitchFamily="18" charset="0"/>
                <a:ea typeface="Stella"/>
                <a:cs typeface="Times New Roman" panose="02020603050405020304" pitchFamily="18" charset="0"/>
                <a:sym typeface="Stella"/>
              </a:rPr>
              <a:t>Sáng</a:t>
            </a:r>
            <a:r>
              <a:rPr lang="en-US" sz="4400" b="1" dirty="0" smtClean="0">
                <a:solidFill>
                  <a:srgbClr val="6B452F"/>
                </a:solidFill>
                <a:latin typeface="Times New Roman" panose="02020603050405020304" pitchFamily="18" charset="0"/>
                <a:ea typeface="Stella"/>
                <a:cs typeface="Times New Roman" panose="02020603050405020304" pitchFamily="18" charset="0"/>
                <a:sym typeface="Stella"/>
              </a:rPr>
              <a:t>-</a:t>
            </a:r>
            <a:endParaRPr lang="en-US" sz="4400" b="1" dirty="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5" name="Freeform 15"/>
          <p:cNvSpPr/>
          <p:nvPr/>
        </p:nvSpPr>
        <p:spPr>
          <a:xfrm rot="-5400000">
            <a:off x="13412671" y="878427"/>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4">
              <a:extLst>
                <a:ext uri="{96DAC541-7B7A-43D3-8B79-37D633B846F1}">
                  <asvg:svgBlip xmlns="" xmlns:asvg="http://schemas.microsoft.com/office/drawing/2016/SVG/main" r:embed="rId14"/>
                </a:ext>
              </a:extLst>
            </a:blip>
            <a:stretch>
              <a:fillRect/>
            </a:stretch>
          </a:blipFill>
        </p:spPr>
      </p:sp>
      <p:sp>
        <p:nvSpPr>
          <p:cNvPr id="17" name="Freeform 17"/>
          <p:cNvSpPr/>
          <p:nvPr/>
        </p:nvSpPr>
        <p:spPr>
          <a:xfrm rot="4981409">
            <a:off x="3949345" y="8159655"/>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4">
              <a:extLst>
                <a:ext uri="{96DAC541-7B7A-43D3-8B79-37D633B846F1}">
                  <asvg:svgBlip xmlns="" xmlns:asvg="http://schemas.microsoft.com/office/drawing/2016/SVG/main" r:embed="rId14"/>
                </a:ext>
              </a:extLst>
            </a:blip>
            <a:stretch>
              <a:fillRect/>
            </a:stretch>
          </a:blipFill>
        </p:spPr>
      </p:sp>
      <p:sp>
        <p:nvSpPr>
          <p:cNvPr id="19" name="Freeform 12"/>
          <p:cNvSpPr/>
          <p:nvPr/>
        </p:nvSpPr>
        <p:spPr>
          <a:xfrm rot="10414307" flipH="1" flipV="1">
            <a:off x="-783475" y="7028268"/>
            <a:ext cx="3113393" cy="416634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15">
              <a:extLst>
                <a:ext uri="{96DAC541-7B7A-43D3-8B79-37D633B846F1}">
                  <asvg:svgBlip xmlns="" xmlns:asvg="http://schemas.microsoft.com/office/drawing/2016/SVG/main" r:embed="rId11"/>
                </a:ext>
              </a:extLst>
            </a:blip>
            <a:stretch>
              <a:fillRect/>
            </a:stretch>
          </a:blipFill>
        </p:spPr>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572513">
            <a:off x="14409818" y="478844"/>
            <a:ext cx="4572000" cy="6677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Freeform 11"/>
          <p:cNvSpPr/>
          <p:nvPr/>
        </p:nvSpPr>
        <p:spPr>
          <a:xfrm rot="10414307" flipV="1">
            <a:off x="16160224" y="-591415"/>
            <a:ext cx="3113393" cy="4166341"/>
          </a:xfrm>
          <a:custGeom>
            <a:avLst/>
            <a:gdLst/>
            <a:ahLst/>
            <a:cxnLst/>
            <a:rect l="l" t="t" r="r" b="b"/>
            <a:pathLst>
              <a:path w="3113393" h="4166341">
                <a:moveTo>
                  <a:pt x="0" y="4166341"/>
                </a:moveTo>
                <a:lnTo>
                  <a:pt x="3113393" y="4166341"/>
                </a:lnTo>
                <a:lnTo>
                  <a:pt x="3113393" y="0"/>
                </a:lnTo>
                <a:lnTo>
                  <a:pt x="0" y="0"/>
                </a:lnTo>
                <a:lnTo>
                  <a:pt x="0" y="4166341"/>
                </a:lnTo>
                <a:close/>
              </a:path>
            </a:pathLst>
          </a:custGeom>
          <a:blipFill>
            <a:blip r:embed="rId15">
              <a:extLst>
                <a:ext uri="{96DAC541-7B7A-43D3-8B79-37D633B846F1}">
                  <asvg:svgBlip xmlns="" xmlns:asvg="http://schemas.microsoft.com/office/drawing/2016/SVG/main" r:embed="rId11"/>
                </a:ext>
              </a:extLst>
            </a:blip>
            <a:stretch>
              <a:fillRect/>
            </a:stretch>
          </a:blipFill>
        </p:spPr>
      </p:sp>
      <p:sp>
        <p:nvSpPr>
          <p:cNvPr id="24" name="Freeform 10"/>
          <p:cNvSpPr/>
          <p:nvPr/>
        </p:nvSpPr>
        <p:spPr>
          <a:xfrm flipH="1">
            <a:off x="14096607" y="6824149"/>
            <a:ext cx="3680350" cy="2850598"/>
          </a:xfrm>
          <a:custGeom>
            <a:avLst/>
            <a:gdLst/>
            <a:ahLst/>
            <a:cxnLst/>
            <a:rect l="l" t="t" r="r" b="b"/>
            <a:pathLst>
              <a:path w="3680350" h="2850598">
                <a:moveTo>
                  <a:pt x="3680350" y="0"/>
                </a:moveTo>
                <a:lnTo>
                  <a:pt x="0" y="0"/>
                </a:lnTo>
                <a:lnTo>
                  <a:pt x="0" y="2850598"/>
                </a:lnTo>
                <a:lnTo>
                  <a:pt x="3680350" y="2850598"/>
                </a:lnTo>
                <a:lnTo>
                  <a:pt x="3680350" y="0"/>
                </a:lnTo>
                <a:close/>
              </a:path>
            </a:pathLst>
          </a:custGeom>
          <a:blipFill>
            <a:blip r:embed="rId17">
              <a:extLst>
                <a:ext uri="{96DAC541-7B7A-43D3-8B79-37D633B846F1}">
                  <asvg:svgBlip xmlns="" xmlns:asvg="http://schemas.microsoft.com/office/drawing/2016/SVG/main" r:embed="rId19"/>
                </a:ext>
              </a:extLst>
            </a:blip>
            <a:stretch>
              <a:fillRect/>
            </a:stretch>
          </a:blipFill>
        </p:spPr>
      </p:sp>
    </p:spTree>
    <p:extLst>
      <p:ext uri="{BB962C8B-B14F-4D97-AF65-F5344CB8AC3E}">
        <p14:creationId xmlns:p14="http://schemas.microsoft.com/office/powerpoint/2010/main" val="32818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3349833" y="3493004"/>
            <a:ext cx="10817647" cy="2954655"/>
          </a:xfrm>
          <a:prstGeom prst="rect">
            <a:avLst/>
          </a:prstGeom>
        </p:spPr>
        <p:txBody>
          <a:bodyPr lIns="0" tIns="0" rIns="0" bIns="0" rtlCol="0" anchor="t">
            <a:spAutoFit/>
          </a:bodyPr>
          <a:lstStyle/>
          <a:p>
            <a:pPr algn="ctr"/>
            <a:r>
              <a:rPr lang="nl-NL" sz="9600" b="1">
                <a:latin typeface="#9Slide07 SVNDessert Menu Scrip" panose="00000500000000000000" pitchFamily="2" charset="0"/>
              </a:rPr>
              <a:t>HOẠT ĐỘNG </a:t>
            </a:r>
            <a:r>
              <a:rPr lang="nl-NL" sz="9600" b="1" smtClean="0">
                <a:latin typeface="#9Slide07 SVNDessert Menu Scrip" panose="00000500000000000000" pitchFamily="2" charset="0"/>
              </a:rPr>
              <a:t>4</a:t>
            </a:r>
            <a:endParaRPr lang="vi-VN" sz="9600" b="1" smtClean="0"/>
          </a:p>
          <a:p>
            <a:pPr algn="ctr"/>
            <a:r>
              <a:rPr lang="nl-NL" sz="9600" b="1" smtClean="0">
                <a:latin typeface="#9Slide07 SVNDessert Menu Scrip" panose="00000500000000000000" pitchFamily="2" charset="0"/>
              </a:rPr>
              <a:t> </a:t>
            </a:r>
            <a:r>
              <a:rPr lang="nl-NL" sz="9600" b="1">
                <a:latin typeface="#9Slide07 SVNDessert Menu Scrip" panose="00000500000000000000" pitchFamily="2" charset="0"/>
              </a:rPr>
              <a:t>VẬN DỤNG</a:t>
            </a:r>
            <a:endParaRPr lang="en-GB" sz="9600">
              <a:latin typeface="#9Slide07 SVNDessert Menu Scrip" panose="00000500000000000000" pitchFamily="2"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96155" y="1943871"/>
            <a:ext cx="3852518" cy="5442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5827" y="3368583"/>
            <a:ext cx="8847025" cy="3270187"/>
          </a:xfrm>
          <a:prstGeom prst="rect">
            <a:avLst/>
          </a:prstGeom>
        </p:spPr>
      </p:pic>
    </p:spTree>
    <p:extLst>
      <p:ext uri="{BB962C8B-B14F-4D97-AF65-F5344CB8AC3E}">
        <p14:creationId xmlns:p14="http://schemas.microsoft.com/office/powerpoint/2010/main" val="3584752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5265186" y="3789379"/>
            <a:ext cx="8340691" cy="4873129"/>
          </a:xfrm>
          <a:prstGeom prst="rect">
            <a:avLst/>
          </a:prstGeom>
        </p:spPr>
        <p:txBody>
          <a:bodyPr wrap="square" lIns="0" tIns="0" rIns="0" bIns="0" rtlCol="0" anchor="t">
            <a:spAutoFit/>
          </a:bodyPr>
          <a:lstStyle/>
          <a:p>
            <a:pPr algn="ctr"/>
            <a:r>
              <a:rPr lang="nl-NL" sz="5400">
                <a:latin typeface="Times New Roman" panose="02020603050405020304" pitchFamily="18" charset="0"/>
                <a:cs typeface="Times New Roman" panose="02020603050405020304" pitchFamily="18" charset="0"/>
              </a:rPr>
              <a:t>Từ việc đọc hiểu văn bản </a:t>
            </a:r>
            <a:r>
              <a:rPr lang="nl-NL" sz="5400" i="1">
                <a:latin typeface="Times New Roman" panose="02020603050405020304" pitchFamily="18" charset="0"/>
                <a:cs typeface="Times New Roman" panose="02020603050405020304" pitchFamily="18" charset="0"/>
              </a:rPr>
              <a:t>Chiếc lược ngà</a:t>
            </a:r>
            <a:r>
              <a:rPr lang="nl-NL" sz="5400">
                <a:latin typeface="Times New Roman" panose="02020603050405020304" pitchFamily="18" charset="0"/>
                <a:cs typeface="Times New Roman" panose="02020603050405020304" pitchFamily="18" charset="0"/>
              </a:rPr>
              <a:t>, em hãy nêu suy nghĩ về vai trò của tình phụ tử? (Trình bày thành đoạn văn khoảng 6 – 8 dòng</a:t>
            </a:r>
            <a:r>
              <a:rPr lang="nl-NL"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Anicon Sans"/>
              <a:ea typeface="Anicon Sans"/>
              <a:cs typeface="Anicon Sans"/>
              <a:sym typeface="Anico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7" name="Rectangle 16"/>
          <p:cNvSpPr/>
          <p:nvPr/>
        </p:nvSpPr>
        <p:spPr>
          <a:xfrm>
            <a:off x="4136100" y="3623688"/>
            <a:ext cx="9533379" cy="2800767"/>
          </a:xfrm>
          <a:prstGeom prst="rect">
            <a:avLst/>
          </a:prstGeom>
        </p:spPr>
        <p:txBody>
          <a:bodyPr wrap="none">
            <a:spAutoFit/>
          </a:bodyPr>
          <a:lstStyle/>
          <a:p>
            <a:pPr algn="ctr"/>
            <a:r>
              <a:rPr lang="en-US" sz="8800" b="1" smtClean="0">
                <a:latin typeface="Times New Roman" panose="02020603050405020304" pitchFamily="18" charset="0"/>
                <a:ea typeface="Times New Roman" panose="02020603050405020304" pitchFamily="18" charset="0"/>
              </a:rPr>
              <a:t>Rubrics</a:t>
            </a:r>
            <a:endParaRPr lang="vi-VN" sz="8800" b="1">
              <a:latin typeface="Times New Roman" panose="02020603050405020304" pitchFamily="18" charset="0"/>
              <a:ea typeface="Times New Roman" panose="02020603050405020304" pitchFamily="18" charset="0"/>
            </a:endParaRPr>
          </a:p>
          <a:p>
            <a:pPr algn="ctr"/>
            <a:r>
              <a:rPr lang="en-US" sz="8800" b="1" smtClean="0">
                <a:latin typeface="Times New Roman" panose="02020603050405020304" pitchFamily="18" charset="0"/>
                <a:ea typeface="Times New Roman" panose="02020603050405020304" pitchFamily="18" charset="0"/>
              </a:rPr>
              <a:t> </a:t>
            </a:r>
            <a:r>
              <a:rPr lang="en-US" sz="8800" b="1">
                <a:latin typeface="Times New Roman" panose="02020603050405020304" pitchFamily="18" charset="0"/>
                <a:ea typeface="Times New Roman" panose="02020603050405020304" pitchFamily="18" charset="0"/>
              </a:rPr>
              <a:t>Đánh giá đoạn văn</a:t>
            </a:r>
            <a:endParaRPr lang="en-GB" sz="7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640629844"/>
              </p:ext>
            </p:extLst>
          </p:nvPr>
        </p:nvGraphicFramePr>
        <p:xfrm>
          <a:off x="2517140" y="1394443"/>
          <a:ext cx="12047417" cy="841248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1763626"/>
                <a:gridCol w="9143170"/>
                <a:gridCol w="1140621"/>
              </a:tblGrid>
              <a:tr h="268569">
                <a:tc>
                  <a:txBody>
                    <a:bodyPr/>
                    <a:lstStyle/>
                    <a:p>
                      <a:pPr algn="ctr">
                        <a:lnSpc>
                          <a:spcPct val="115000"/>
                        </a:lnSpc>
                        <a:spcAft>
                          <a:spcPts val="0"/>
                        </a:spcAft>
                      </a:pP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76">
                <a:tc rowSpan="2">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(6-8  dòng)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152">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của đoạn văn.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76">
                <a:tc rowSpan="4">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Xác định đúng vấn đề: vai trò của tình phụ tử.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65">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Nêu được vai trò của tình phụ tử đối với mỗi con người trong cuộc sống.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65">
                <a:tc vMerge="1">
                  <a:txBody>
                    <a:bodyPr/>
                    <a:lstStyle/>
                    <a:p>
                      <a:endParaRPr lang="en-GB"/>
                    </a:p>
                  </a:txBody>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Nêu được dẫn chứng tiêu biểu để chứng minh cho vấn đề bàn luận: vai trò của tình phụ tử.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65">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Khẳng định cảm xúc, nhận thức của người viết.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65">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Diễn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Diễn đạt trôi chảy, văn viết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có giọng điệu</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076">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cách dùng từ, đặt câu.</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192">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Trình bày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60" name="Rectangle 59"/>
          <p:cNvSpPr/>
          <p:nvPr/>
        </p:nvSpPr>
        <p:spPr>
          <a:xfrm>
            <a:off x="816516" y="114300"/>
            <a:ext cx="16219606" cy="9945992"/>
          </a:xfrm>
          <a:prstGeom prst="rect">
            <a:avLst/>
          </a:prstGeom>
        </p:spPr>
        <p:txBody>
          <a:bodyPr wrap="square">
            <a:spAutoFit/>
          </a:bodyPr>
          <a:lstStyle/>
          <a:p>
            <a:pPr algn="ctr">
              <a:lnSpc>
                <a:spcPct val="115000"/>
              </a:lnSpc>
              <a:spcAft>
                <a:spcPts val="0"/>
              </a:spcAft>
              <a:tabLst>
                <a:tab pos="49276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Đoạn văn tham </a:t>
            </a:r>
            <a:r>
              <a:rPr lang="en-US" sz="4000" b="1" smtClean="0">
                <a:latin typeface="Times New Roman" panose="02020603050405020304" pitchFamily="18" charset="0"/>
                <a:ea typeface="Times New Roman" panose="02020603050405020304" pitchFamily="18" charset="0"/>
                <a:cs typeface="Times New Roman" panose="02020603050405020304" pitchFamily="18" charset="0"/>
              </a:rPr>
              <a:t>khảo</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tabLst>
                <a:tab pos="492760" algn="l"/>
              </a:tabLst>
            </a:pP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phụ tử – một tình cảm thiêng liêng, sâu sắc theo ta suốt cuộc đời như người xưa từng nói “</a:t>
            </a:r>
            <a:r>
              <a:rPr lang="vi-VN"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 trời lồng lộng không phủ kín công cha</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Thật vậy, công ơn của cha dành cho những đứa con rất to lớn, chứa đựng tình yêu thương vô bờ bến, cha là trụ cột gia đình người luôn vất vả hơn để có thể cho gia đình một cuộc sống ấm no. Cha là người luôn nghiêm khắc với chúng ta, nhưng rất yêu thương và luôn bảo bọc, tâm sự khi chúng ta cần. Nếu mẹ luôn dỗ dành chúng ta, chở che chúng ta thì cha lại luôn mong muốn chúng ta tự lập, tự bước đi trên đôi chân của chính mình. Cha là điểm tựa tinh thần, vật chất vô cùng lớn trong cuộc đời con cái... Tình yêu thương sâu nặng, vì con mà có thể làm tất cả như ông Sáu trong truyện ngắn </a:t>
            </a:r>
            <a:r>
              <a:rPr lang="vi-VN"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 lược ngà</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ngay cả lúc sắp nhắm mắt đi xuôi vẫn trăn trở nhớ về lời hứa với con. Mỗi chúng ta hãy luôn trân trọng, yêu thương cha của mình, trân trọng sự dạy bảo và công ơn của cha khi còn may mắn có cha ở bên.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3" name="TextBox 13"/>
          <p:cNvSpPr txBox="1"/>
          <p:nvPr/>
        </p:nvSpPr>
        <p:spPr>
          <a:xfrm>
            <a:off x="-643838" y="858172"/>
            <a:ext cx="16599602" cy="9158401"/>
          </a:xfrm>
          <a:prstGeom prst="rect">
            <a:avLst/>
          </a:prstGeom>
        </p:spPr>
        <p:txBody>
          <a:bodyPr lIns="82889" tIns="82889" rIns="82889" bIns="82889" rtlCol="0" anchor="ctr"/>
          <a:lstStyle/>
          <a:p>
            <a:pPr algn="ctr">
              <a:lnSpc>
                <a:spcPts val="2659"/>
              </a:lnSpc>
              <a:spcBef>
                <a:spcPct val="0"/>
              </a:spcBef>
            </a:pPr>
            <a:endParaRPr/>
          </a:p>
        </p:txBody>
      </p:sp>
      <p:sp>
        <p:nvSpPr>
          <p:cNvPr id="15" name="Freeform 15"/>
          <p:cNvSpPr/>
          <p:nvPr/>
        </p:nvSpPr>
        <p:spPr>
          <a:xfrm>
            <a:off x="11772369" y="3566524"/>
            <a:ext cx="5486931" cy="4211219"/>
          </a:xfrm>
          <a:custGeom>
            <a:avLst/>
            <a:gdLst/>
            <a:ahLst/>
            <a:cxnLst/>
            <a:rect l="l" t="t" r="r" b="b"/>
            <a:pathLst>
              <a:path w="5486931" h="4211219">
                <a:moveTo>
                  <a:pt x="0" y="0"/>
                </a:moveTo>
                <a:lnTo>
                  <a:pt x="5486931" y="0"/>
                </a:lnTo>
                <a:lnTo>
                  <a:pt x="5486931" y="4211220"/>
                </a:lnTo>
                <a:lnTo>
                  <a:pt x="0" y="4211220"/>
                </a:lnTo>
                <a:lnTo>
                  <a:pt x="0" y="0"/>
                </a:lnTo>
                <a:close/>
              </a:path>
            </a:pathLst>
          </a:custGeom>
          <a:blipFill>
            <a:blip r:embed="rId2"/>
            <a:stretch>
              <a:fillRect/>
            </a:stretch>
          </a:blipFill>
        </p:spPr>
      </p:sp>
      <p:sp>
        <p:nvSpPr>
          <p:cNvPr id="19" name="TextBox 19"/>
          <p:cNvSpPr txBox="1"/>
          <p:nvPr/>
        </p:nvSpPr>
        <p:spPr>
          <a:xfrm>
            <a:off x="2617956" y="1302067"/>
            <a:ext cx="10076013" cy="4062651"/>
          </a:xfrm>
          <a:prstGeom prst="rect">
            <a:avLst/>
          </a:prstGeom>
        </p:spPr>
        <p:txBody>
          <a:bodyPr lIns="0" tIns="0" rIns="0" bIns="0" rtlCol="0" anchor="t">
            <a:spAutoFit/>
          </a:bodyPr>
          <a:lstStyle/>
          <a:p>
            <a:pPr algn="ctr"/>
            <a:r>
              <a:rPr lang="vi-VN" sz="4400" b="1" dirty="0">
                <a:latin typeface="Times New Roman" panose="02020603050405020304" pitchFamily="18" charset="0"/>
                <a:cs typeface="Times New Roman" panose="02020603050405020304" pitchFamily="18" charset="0"/>
              </a:rPr>
              <a:t>H</a:t>
            </a:r>
            <a:r>
              <a:rPr lang="pt-BR" sz="4400" b="1" dirty="0">
                <a:latin typeface="Times New Roman" panose="02020603050405020304" pitchFamily="18" charset="0"/>
                <a:cs typeface="Times New Roman" panose="02020603050405020304" pitchFamily="18" charset="0"/>
              </a:rPr>
              <a:t>ướng dẫn học ở </a:t>
            </a:r>
            <a:r>
              <a:rPr lang="pt-BR" sz="4400" b="1" dirty="0" smtClean="0">
                <a:latin typeface="Times New Roman" panose="02020603050405020304" pitchFamily="18" charset="0"/>
                <a:cs typeface="Times New Roman" panose="02020603050405020304" pitchFamily="18" charset="0"/>
              </a:rPr>
              <a:t>nhà</a:t>
            </a:r>
            <a:endParaRPr lang="en-GB" sz="4400" dirty="0">
              <a:latin typeface="Times New Roman" panose="02020603050405020304" pitchFamily="18" charset="0"/>
              <a:cs typeface="Times New Roman" panose="02020603050405020304" pitchFamily="18" charset="0"/>
            </a:endParaRPr>
          </a:p>
          <a:p>
            <a:r>
              <a:rPr lang="pt-BR" sz="4400" dirty="0">
                <a:latin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endParaRPr lang="en-GB" sz="4400" dirty="0">
              <a:latin typeface="Times New Roman" panose="02020603050405020304" pitchFamily="18" charset="0"/>
              <a:cs typeface="Times New Roman" panose="02020603050405020304" pitchFamily="18" charset="0"/>
            </a:endParaRPr>
          </a:p>
          <a:p>
            <a:r>
              <a:rPr lang="pt-BR" sz="4400" dirty="0">
                <a:latin typeface="Times New Roman" panose="02020603050405020304" pitchFamily="18" charset="0"/>
                <a:cs typeface="Times New Roman" panose="02020603050405020304" pitchFamily="18" charset="0"/>
              </a:rPr>
              <a:t>- Chuẩn bị: Thực hành đọc hiểu “</a:t>
            </a:r>
            <a:r>
              <a:rPr lang="pt-BR" sz="4400" i="1" dirty="0">
                <a:latin typeface="Times New Roman" panose="02020603050405020304" pitchFamily="18" charset="0"/>
                <a:cs typeface="Times New Roman" panose="02020603050405020304" pitchFamily="18" charset="0"/>
              </a:rPr>
              <a:t>Chiếc lá cuối cùng</a:t>
            </a:r>
            <a:r>
              <a:rPr lang="pt-BR" sz="4400" dirty="0">
                <a:latin typeface="Times New Roman" panose="02020603050405020304" pitchFamily="18" charset="0"/>
                <a:cs typeface="Times New Roman" panose="02020603050405020304" pitchFamily="18" charset="0"/>
              </a:rPr>
              <a:t>”.</a:t>
            </a:r>
            <a:endParaRPr lang="en-GB"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2" name="Freeform 12"/>
          <p:cNvSpPr/>
          <p:nvPr/>
        </p:nvSpPr>
        <p:spPr>
          <a:xfrm>
            <a:off x="3870476" y="1028700"/>
            <a:ext cx="10547047" cy="7229521"/>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4043904" y="2560637"/>
            <a:ext cx="10200191" cy="2717732"/>
          </a:xfrm>
          <a:prstGeom prst="rect">
            <a:avLst/>
          </a:prstGeom>
        </p:spPr>
        <p:txBody>
          <a:bodyPr lIns="0" tIns="0" rIns="0" bIns="0" rtlCol="0" anchor="t">
            <a:spAutoFit/>
          </a:bodyPr>
          <a:lstStyle/>
          <a:p>
            <a:pPr algn="ctr">
              <a:lnSpc>
                <a:spcPts val="23099"/>
              </a:lnSpc>
            </a:pPr>
            <a:r>
              <a:rPr lang="en-US" sz="13800" b="1">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Thank You</a:t>
            </a:r>
          </a:p>
        </p:txBody>
      </p:sp>
      <p:sp>
        <p:nvSpPr>
          <p:cNvPr id="17" name="Freeform 17"/>
          <p:cNvSpPr/>
          <p:nvPr/>
        </p:nvSpPr>
        <p:spPr>
          <a:xfrm>
            <a:off x="6149206" y="5143500"/>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8">
              <a:extLst>
                <a:ext uri="{96DAC541-7B7A-43D3-8B79-37D633B846F1}">
                  <asvg:svgBlip xmlns="" xmlns:asvg="http://schemas.microsoft.com/office/drawing/2016/SVG/main" r:embed="rId13"/>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8" name="TextBox 8"/>
          <p:cNvSpPr txBox="1"/>
          <p:nvPr/>
        </p:nvSpPr>
        <p:spPr>
          <a:xfrm>
            <a:off x="3528202" y="313168"/>
            <a:ext cx="11554050" cy="1015663"/>
          </a:xfrm>
          <a:prstGeom prst="rect">
            <a:avLst/>
          </a:prstGeom>
        </p:spPr>
        <p:txBody>
          <a:bodyPr wrap="square" lIns="0" tIns="0" rIns="0" bIns="0" rtlCol="0" anchor="t">
            <a:spAutoFit/>
          </a:bodyPr>
          <a:lstStyle/>
          <a:p>
            <a:pPr algn="ctr"/>
            <a:r>
              <a:rPr lang="en-US" sz="6600" b="1" dirty="0">
                <a:latin typeface="Times New Roman" panose="02020603050405020304" pitchFamily="18" charset="0"/>
                <a:cs typeface="Times New Roman" panose="02020603050405020304" pitchFamily="18" charset="0"/>
              </a:rPr>
              <a:t>I. </a:t>
            </a:r>
            <a:r>
              <a:rPr lang="en-US" sz="6600" b="1" dirty="0" err="1" smtClean="0">
                <a:latin typeface="Times New Roman" panose="02020603050405020304" pitchFamily="18" charset="0"/>
                <a:cs typeface="Times New Roman" panose="02020603050405020304" pitchFamily="18" charset="0"/>
              </a:rPr>
              <a:t>Đọc</a:t>
            </a:r>
            <a:r>
              <a:rPr lang="en-US" sz="6600" b="1" dirty="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và</a:t>
            </a:r>
            <a:r>
              <a:rPr lang="en-US" sz="6600" b="1" dirty="0" smtClean="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chung</a:t>
            </a:r>
            <a:endParaRPr lang="en-GB" sz="6600" dirty="0">
              <a:latin typeface="Times New Roman" panose="02020603050405020304" pitchFamily="18" charset="0"/>
              <a:cs typeface="Times New Roman" panose="02020603050405020304" pitchFamily="18" charset="0"/>
            </a:endParaRPr>
          </a:p>
        </p:txBody>
      </p:sp>
      <p:sp>
        <p:nvSpPr>
          <p:cNvPr id="37" name="Freeform 37"/>
          <p:cNvSpPr/>
          <p:nvPr/>
        </p:nvSpPr>
        <p:spPr>
          <a:xfrm flipH="1">
            <a:off x="-490541" y="15240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0"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41" name="Rectangle 40"/>
          <p:cNvSpPr/>
          <p:nvPr/>
        </p:nvSpPr>
        <p:spPr>
          <a:xfrm>
            <a:off x="7275470" y="1473492"/>
            <a:ext cx="3038332" cy="1047979"/>
          </a:xfrm>
          <a:prstGeom prst="rect">
            <a:avLst/>
          </a:prstGeom>
        </p:spPr>
        <p:txBody>
          <a:bodyPr wrap="none">
            <a:spAutoFit/>
          </a:bodyPr>
          <a:lstStyle/>
          <a:p>
            <a:pPr>
              <a:lnSpc>
                <a:spcPct val="115000"/>
              </a:lnSpc>
              <a:spcAft>
                <a:spcPts val="0"/>
              </a:spcAft>
            </a:pPr>
            <a:r>
              <a:rPr lang="en-US" sz="5400" b="1">
                <a:latin typeface="Times New Roman" panose="02020603050405020304" pitchFamily="18" charset="0"/>
                <a:ea typeface="Calibri" panose="020F0502020204030204" pitchFamily="34" charset="0"/>
                <a:cs typeface="Times New Roman" panose="02020603050405020304" pitchFamily="18" charset="0"/>
              </a:rPr>
              <a:t>1. Tác giả</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31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Freeform 18"/>
          <p:cNvSpPr/>
          <p:nvPr/>
        </p:nvSpPr>
        <p:spPr>
          <a:xfrm>
            <a:off x="14175005" y="44979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a:off x="-128511" y="7857400"/>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9"/>
            <a:stretch>
              <a:fillRect/>
            </a:stretch>
          </a:blipFill>
        </p:spPr>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9022" y="2642919"/>
            <a:ext cx="3469371" cy="476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47456" y="2519899"/>
            <a:ext cx="4318000" cy="566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5" descr="nhavan%20nguyenquangsa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165" y="999633"/>
            <a:ext cx="4511149" cy="5720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Rectangle 20"/>
          <p:cNvSpPr/>
          <p:nvPr/>
        </p:nvSpPr>
        <p:spPr>
          <a:xfrm>
            <a:off x="3259614" y="8220126"/>
            <a:ext cx="11028981" cy="729430"/>
          </a:xfrm>
          <a:prstGeom prst="rect">
            <a:avLst/>
          </a:prstGeom>
        </p:spPr>
        <p:txBody>
          <a:bodyPr wrap="none">
            <a:spAutoFit/>
          </a:bodyPr>
          <a:lstStyle/>
          <a:p>
            <a:pPr>
              <a:lnSpc>
                <a:spcPct val="115000"/>
              </a:lnSpc>
              <a:spcAft>
                <a:spcPts val="0"/>
              </a:spcAft>
            </a:pP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nét</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chính</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giả</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latin typeface="Times New Roman" panose="02020603050405020304" pitchFamily="18" charset="0"/>
                <a:ea typeface="Calibri" panose="020F0502020204030204" pitchFamily="34" charset="0"/>
                <a:cs typeface="Times New Roman" panose="02020603050405020304" pitchFamily="18" charset="0"/>
              </a:rPr>
              <a:t>Nguyễn Quang Sáng</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7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2401086" y="2263514"/>
            <a:ext cx="2440091" cy="2440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3" name="TextBox 33"/>
          <p:cNvSpPr txBox="1"/>
          <p:nvPr/>
        </p:nvSpPr>
        <p:spPr>
          <a:xfrm>
            <a:off x="101200" y="1333500"/>
            <a:ext cx="11405000" cy="1107996"/>
          </a:xfrm>
          <a:prstGeom prst="rect">
            <a:avLst/>
          </a:prstGeom>
        </p:spPr>
        <p:txBody>
          <a:bodyPr wrap="square" lIns="0" tIns="0" rIns="0" bIns="0" rtlCol="0" anchor="t">
            <a:spAutoFit/>
          </a:bodyPr>
          <a:lstStyle/>
          <a:p>
            <a:r>
              <a:rPr lang="en-US" sz="3600" dirty="0" smtClean="0">
                <a:latin typeface="+mj-lt"/>
                <a:cs typeface="Times New Roman" panose="02020603050405020304" pitchFamily="18" charset="0"/>
              </a:rPr>
              <a:t>- </a:t>
            </a:r>
            <a:r>
              <a:rPr lang="vi-VN" sz="3600" dirty="0" smtClean="0">
                <a:latin typeface="+mj-lt"/>
                <a:cs typeface="Times New Roman" panose="02020603050405020304" pitchFamily="18" charset="0"/>
              </a:rPr>
              <a:t>Là </a:t>
            </a:r>
            <a:r>
              <a:rPr lang="vi-VN" sz="3600" dirty="0">
                <a:latin typeface="+mj-lt"/>
              </a:rPr>
              <a:t>một nhà văn sinh ra và lớn lên gắn bó với Nam Bộ, chuyên viết về đất và người Nam Bộ </a:t>
            </a:r>
            <a:r>
              <a:rPr lang="en-US" sz="3600" dirty="0" smtClean="0">
                <a:latin typeface="Times New Roman" panose="02020603050405020304" pitchFamily="18" charset="0"/>
                <a:cs typeface="Times New Roman" panose="02020603050405020304" pitchFamily="18" charset="0"/>
              </a:rPr>
              <a:t>.</a:t>
            </a:r>
            <a:endParaRPr lang="en-US" sz="3600"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34" name="TextBox 34"/>
          <p:cNvSpPr txBox="1"/>
          <p:nvPr/>
        </p:nvSpPr>
        <p:spPr>
          <a:xfrm>
            <a:off x="0" y="2628900"/>
            <a:ext cx="10207823" cy="1107996"/>
          </a:xfrm>
          <a:prstGeom prst="rect">
            <a:avLst/>
          </a:prstGeom>
        </p:spPr>
        <p:txBody>
          <a:bodyPr wrap="square" lIns="0" tIns="0" rIns="0" bIns="0" rtlCol="0" anchor="t">
            <a:spAutoFit/>
          </a:bodyPr>
          <a:lstStyle/>
          <a:p>
            <a:pPr algn="just"/>
            <a:r>
              <a:rPr lang="en-US" sz="3600" b="1"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Phong cách viết văn giản dị, chân thực, sâu sắc trong khắc hoạ tâm lý con ng­ười, đậm chất Nam Bộ.</a:t>
            </a:r>
            <a:endParaRPr lang="en-US" sz="3600"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grpSp>
        <p:nvGrpSpPr>
          <p:cNvPr id="42" name="Group 21"/>
          <p:cNvGrpSpPr/>
          <p:nvPr/>
        </p:nvGrpSpPr>
        <p:grpSpPr>
          <a:xfrm>
            <a:off x="3440573" y="8036298"/>
            <a:ext cx="12451639" cy="2440091"/>
            <a:chOff x="0" y="0"/>
            <a:chExt cx="3279444" cy="642658"/>
          </a:xfrm>
        </p:grpSpPr>
        <p:sp>
          <p:nvSpPr>
            <p:cNvPr id="43"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4"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1" name="TextBox 34"/>
          <p:cNvSpPr txBox="1"/>
          <p:nvPr/>
        </p:nvSpPr>
        <p:spPr>
          <a:xfrm>
            <a:off x="4905322" y="8461548"/>
            <a:ext cx="10605002" cy="1461939"/>
          </a:xfrm>
          <a:prstGeom prst="rect">
            <a:avLst/>
          </a:prstGeom>
        </p:spPr>
        <p:txBody>
          <a:bodyPr lIns="0" tIns="0" rIns="0" bIns="0" rtlCol="0" anchor="t">
            <a:spAutoFit/>
          </a:bodyPr>
          <a:lstStyle/>
          <a:p>
            <a:pPr>
              <a:lnSpc>
                <a:spcPts val="5718"/>
              </a:lnSpc>
            </a:pPr>
            <a:r>
              <a:rPr lang="vi-VN" sz="4000" b="1" dirty="0">
                <a:latin typeface="Times New Roman" panose="02020603050405020304" pitchFamily="18" charset="0"/>
                <a:cs typeface="Times New Roman" panose="02020603050405020304" pitchFamily="18" charset="0"/>
              </a:rPr>
              <a:t>Tác phẩm chính</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Người con đi xa</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Bông cẩm thạch</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Chiếc lược ngà</a:t>
            </a:r>
            <a:r>
              <a:rPr lang="vi-VN" sz="4000" dirty="0">
                <a:latin typeface="Times New Roman" panose="02020603050405020304" pitchFamily="18" charset="0"/>
                <a:cs typeface="Times New Roman" panose="02020603050405020304" pitchFamily="18" charset="0"/>
              </a:rPr>
              <a:t>”,…</a:t>
            </a:r>
            <a:endParaRPr lang="en-US" sz="4000" b="1"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61" name="TextBox 33"/>
          <p:cNvSpPr txBox="1"/>
          <p:nvPr/>
        </p:nvSpPr>
        <p:spPr>
          <a:xfrm>
            <a:off x="152400" y="163502"/>
            <a:ext cx="10605002" cy="730969"/>
          </a:xfrm>
          <a:prstGeom prst="rect">
            <a:avLst/>
          </a:prstGeom>
        </p:spPr>
        <p:txBody>
          <a:bodyPr lIns="0" tIns="0" rIns="0" bIns="0" rtlCol="0" anchor="t">
            <a:spAutoFit/>
          </a:bodyPr>
          <a:lstStyle/>
          <a:p>
            <a:pPr>
              <a:lnSpc>
                <a:spcPts val="5718"/>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Nguyễn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 (1932-2014)</a:t>
            </a:r>
            <a:endParaRPr lang="en-US" sz="3600"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grpSp>
        <p:nvGrpSpPr>
          <p:cNvPr id="69" name="Group 21"/>
          <p:cNvGrpSpPr/>
          <p:nvPr/>
        </p:nvGrpSpPr>
        <p:grpSpPr>
          <a:xfrm>
            <a:off x="3592973" y="8188698"/>
            <a:ext cx="12451639" cy="2440091"/>
            <a:chOff x="0" y="0"/>
            <a:chExt cx="3279444" cy="642658"/>
          </a:xfrm>
        </p:grpSpPr>
        <p:sp>
          <p:nvSpPr>
            <p:cNvPr id="70"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71"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2" name="TextBox 34"/>
          <p:cNvSpPr txBox="1"/>
          <p:nvPr/>
        </p:nvSpPr>
        <p:spPr>
          <a:xfrm>
            <a:off x="169775" y="5676900"/>
            <a:ext cx="9812425" cy="1107996"/>
          </a:xfrm>
          <a:prstGeom prst="rect">
            <a:avLst/>
          </a:prstGeom>
        </p:spPr>
        <p:txBody>
          <a:bodyPr wrap="square" lIns="0" tIns="0" rIns="0" bIns="0" rtlCol="0" anchor="t">
            <a:spAutoFit/>
          </a:bodyPr>
          <a:lstStyle/>
          <a:p>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Đề tài chủ yếu viết về cuộc sống con người Nam Bộ qua 2 cuộc kháng chiến cũng nh­ư sau hoà bình</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3" name="TextBox 34"/>
          <p:cNvSpPr txBox="1"/>
          <p:nvPr/>
        </p:nvSpPr>
        <p:spPr>
          <a:xfrm>
            <a:off x="67203" y="3972636"/>
            <a:ext cx="10140620" cy="1461939"/>
          </a:xfrm>
          <a:prstGeom prst="rect">
            <a:avLst/>
          </a:prstGeom>
        </p:spPr>
        <p:txBody>
          <a:bodyPr wrap="square" lIns="0" tIns="0" rIns="0" bIns="0" rtlCol="0" anchor="t">
            <a:spAutoFit/>
          </a:bodyPr>
          <a:lstStyle/>
          <a:p>
            <a:pPr>
              <a:lnSpc>
                <a:spcPts val="5718"/>
              </a:lnSpc>
            </a:pP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Ông </a:t>
            </a:r>
            <a:r>
              <a:rPr lang="vi-VN" sz="3600" dirty="0">
                <a:latin typeface="Times New Roman" panose="02020603050405020304" pitchFamily="18" charset="0"/>
                <a:cs typeface="Times New Roman" panose="02020603050405020304" pitchFamily="18" charset="0"/>
              </a:rPr>
              <a:t>là nhà văn đã từng trải qua hai cuộc kháng chiến chống Pháp, chống Mỹ cứu nước.</a:t>
            </a:r>
            <a:endParaRPr lang="en-US" sz="3600" b="1"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pic>
        <p:nvPicPr>
          <p:cNvPr id="75" name="Picture 5" descr="nhavan%20nguyenquangs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402" y="0"/>
            <a:ext cx="7698347" cy="9336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barn(inVertical)">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barn(inVertical)">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51" grpId="0"/>
      <p:bldP spid="61" grpId="0"/>
      <p:bldP spid="72" grpId="0"/>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8" name="Freeform 18"/>
          <p:cNvSpPr/>
          <p:nvPr/>
        </p:nvSpPr>
        <p:spPr>
          <a:xfrm>
            <a:off x="14175005" y="44979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pic>
        <p:nvPicPr>
          <p:cNvPr id="22" name="Picture 21" descr="Nhà văn Nguyễn Quang Sáng: Chi tiết nhỏ cho cuộc đời lớn - Báo Công an Nhân  dân điện tử"/>
          <p:cNvPicPr/>
          <p:nvPr/>
        </p:nvPicPr>
        <p:blipFill>
          <a:blip r:embed="rId9">
            <a:extLst>
              <a:ext uri="{28A0092B-C50C-407E-A947-70E740481C1C}">
                <a14:useLocalDpi xmlns:a14="http://schemas.microsoft.com/office/drawing/2010/main" val="0"/>
              </a:ext>
            </a:extLst>
          </a:blip>
          <a:srcRect/>
          <a:stretch>
            <a:fillRect/>
          </a:stretch>
        </p:blipFill>
        <p:spPr bwMode="auto">
          <a:xfrm>
            <a:off x="4845213" y="785965"/>
            <a:ext cx="8419628" cy="3837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3" descr="Nguyễn Quang Sáng - Một người thầy truyện ngắn của tôi - Báo Đồng Nai điện  tử"/>
          <p:cNvPicPr/>
          <p:nvPr/>
        </p:nvPicPr>
        <p:blipFill>
          <a:blip r:embed="rId10">
            <a:extLst>
              <a:ext uri="{28A0092B-C50C-407E-A947-70E740481C1C}">
                <a14:useLocalDpi xmlns:a14="http://schemas.microsoft.com/office/drawing/2010/main" val="0"/>
              </a:ext>
            </a:extLst>
          </a:blip>
          <a:srcRect/>
          <a:stretch>
            <a:fillRect/>
          </a:stretch>
        </p:blipFill>
        <p:spPr bwMode="auto">
          <a:xfrm>
            <a:off x="2814283" y="5177029"/>
            <a:ext cx="6119275" cy="3182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0414" y="5158299"/>
            <a:ext cx="6798905" cy="3319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3401786" y="8845946"/>
            <a:ext cx="12713737" cy="800219"/>
          </a:xfrm>
          <a:prstGeom prst="rect">
            <a:avLst/>
          </a:prstGeom>
        </p:spPr>
        <p:txBody>
          <a:bodyPr wrap="none">
            <a:spAutoFit/>
          </a:bodyPr>
          <a:lstStyle/>
          <a:p>
            <a:pPr>
              <a:lnSpc>
                <a:spcPct val="115000"/>
              </a:lnSpc>
              <a:spcAft>
                <a:spcPts val="0"/>
              </a:spcAf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4000" b="1" dirty="0" smtClean="0">
                <a:latin typeface="Times New Roman" panose="02020603050405020304" pitchFamily="18" charset="0"/>
                <a:ea typeface="Calibri" panose="020F0502020204030204" pitchFamily="34" charset="0"/>
                <a:cs typeface="Times New Roman" panose="02020603050405020304" pitchFamily="18" charset="0"/>
              </a:rPr>
              <a:t>Các sáng tác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biểu</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4000" b="1" dirty="0" smtClean="0">
                <a:latin typeface="Times New Roman" panose="02020603050405020304" pitchFamily="18" charset="0"/>
                <a:ea typeface="Calibri" panose="020F0502020204030204" pitchFamily="34" charset="0"/>
                <a:cs typeface="Times New Roman" panose="02020603050405020304" pitchFamily="18" charset="0"/>
              </a:rPr>
              <a:t>của Nguyễn Quang Sáng</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7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78500" cy="10287000"/>
          </a:xfrm>
          <a:prstGeom prst="rect">
            <a:avLst/>
          </a:prstGeom>
        </p:spPr>
      </p:pic>
      <p:sp>
        <p:nvSpPr>
          <p:cNvPr id="3" name="Rounded Rectangle 2"/>
          <p:cNvSpPr/>
          <p:nvPr/>
        </p:nvSpPr>
        <p:spPr>
          <a:xfrm>
            <a:off x="7924800" y="-9071"/>
            <a:ext cx="6477000" cy="46101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418928" y="95934"/>
            <a:ext cx="2625719" cy="646331"/>
          </a:xfrm>
          <a:prstGeom prst="rect">
            <a:avLst/>
          </a:prstGeom>
        </p:spPr>
        <p:txBody>
          <a:bodyPr wrap="none">
            <a:spAutoFit/>
          </a:bodyPr>
          <a:lstStyle/>
          <a:p>
            <a:r>
              <a:rPr lang="vi-VN" sz="3600" b="1" dirty="0">
                <a:latin typeface="Times New Roman" panose="02020603050405020304" pitchFamily="18" charset="0"/>
                <a:ea typeface="MS Mincho"/>
              </a:rPr>
              <a:t>2. Tác phẩm</a:t>
            </a:r>
            <a:endParaRPr lang="en-GB" sz="3600" dirty="0"/>
          </a:p>
        </p:txBody>
      </p:sp>
      <p:sp>
        <p:nvSpPr>
          <p:cNvPr id="5" name="Rectangle 4"/>
          <p:cNvSpPr/>
          <p:nvPr/>
        </p:nvSpPr>
        <p:spPr>
          <a:xfrm>
            <a:off x="8684706" y="786683"/>
            <a:ext cx="2359941" cy="729430"/>
          </a:xfrm>
          <a:prstGeom prst="rect">
            <a:avLst/>
          </a:prstGeom>
        </p:spPr>
        <p:txBody>
          <a:bodyPr wrap="none">
            <a:spAutoFit/>
          </a:bodyPr>
          <a:lstStyle/>
          <a:p>
            <a:pPr>
              <a:lnSpc>
                <a:spcPct val="115000"/>
              </a:lnSpc>
              <a:spcAft>
                <a:spcPts val="0"/>
              </a:spcAft>
              <a:tabLst>
                <a:tab pos="1386840" algn="l"/>
              </a:tabLst>
            </a:pPr>
            <a:r>
              <a:rPr lang="vi-VN" sz="3600" b="1" dirty="0">
                <a:latin typeface="Times New Roman" panose="02020603050405020304" pitchFamily="18" charset="0"/>
                <a:ea typeface="MS Mincho"/>
                <a:cs typeface="Times New Roman" panose="02020603050405020304" pitchFamily="18" charset="0"/>
              </a:rPr>
              <a:t> a. </a:t>
            </a:r>
            <a:r>
              <a:rPr lang="en-US" sz="3600" b="1" dirty="0" err="1" smtClean="0">
                <a:latin typeface="Times New Roman" panose="02020603050405020304" pitchFamily="18" charset="0"/>
                <a:ea typeface="MS Mincho"/>
                <a:cs typeface="Times New Roman" panose="02020603050405020304" pitchFamily="18" charset="0"/>
              </a:rPr>
              <a:t>Xuất</a:t>
            </a:r>
            <a:r>
              <a:rPr lang="en-US" sz="3600" b="1" dirty="0" smtClean="0">
                <a:latin typeface="Times New Roman" panose="02020603050405020304" pitchFamily="18" charset="0"/>
                <a:ea typeface="MS Mincho"/>
                <a:cs typeface="Times New Roman" panose="02020603050405020304" pitchFamily="18" charset="0"/>
              </a:rPr>
              <a:t> </a:t>
            </a:r>
            <a:r>
              <a:rPr lang="en-US" sz="3600" b="1" dirty="0" err="1" smtClean="0">
                <a:latin typeface="Times New Roman" panose="02020603050405020304" pitchFamily="18" charset="0"/>
                <a:ea typeface="MS Mincho"/>
                <a:cs typeface="Times New Roman" panose="02020603050405020304" pitchFamily="18" charset="0"/>
              </a:rPr>
              <a:t>xứ</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0287000" y="4305300"/>
            <a:ext cx="4114800" cy="369332"/>
          </a:xfrm>
          <a:prstGeom prst="rect">
            <a:avLst/>
          </a:prstGeom>
          <a:noFill/>
        </p:spPr>
        <p:txBody>
          <a:bodyPr wrap="square" rtlCol="0">
            <a:spAutoFit/>
          </a:bodyPr>
          <a:lstStyle/>
          <a:p>
            <a:r>
              <a:rPr lang="en-US" dirty="0" smtClean="0"/>
              <a:t>- </a:t>
            </a:r>
            <a:endParaRPr lang="en-US" dirty="0"/>
          </a:p>
        </p:txBody>
      </p:sp>
      <p:sp>
        <p:nvSpPr>
          <p:cNvPr id="7" name="TextBox 6"/>
          <p:cNvSpPr txBox="1"/>
          <p:nvPr/>
        </p:nvSpPr>
        <p:spPr>
          <a:xfrm>
            <a:off x="8153400" y="1567108"/>
            <a:ext cx="6324600" cy="369331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Thời </a:t>
            </a:r>
            <a:r>
              <a:rPr lang="vi-VN" sz="3600" dirty="0">
                <a:latin typeface="Times New Roman" panose="02020603050405020304" pitchFamily="18" charset="0"/>
                <a:cs typeface="Times New Roman" panose="02020603050405020304" pitchFamily="18" charset="0"/>
              </a:rPr>
              <a:t>điểm sáng tác: 1966 tại chiến trường Nam Bộ</a:t>
            </a:r>
            <a:endParaRPr lang="en-US" sz="3600"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Hoàn </a:t>
            </a:r>
            <a:r>
              <a:rPr lang="vi-VN" sz="3600" dirty="0">
                <a:latin typeface="Times New Roman" panose="02020603050405020304" pitchFamily="18" charset="0"/>
                <a:cs typeface="Times New Roman" panose="02020603050405020304" pitchFamily="18" charset="0"/>
              </a:rPr>
              <a:t>cảnh: thời kì cuộc kháng chiến chống Mĩ.</a:t>
            </a:r>
            <a:endParaRPr lang="en-US" sz="3600"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In trong tập truyện ngắn “Chiếc lược ngà”</a:t>
            </a:r>
            <a:endParaRPr lang="en-US" sz="36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10668000" y="5448300"/>
            <a:ext cx="3962400" cy="2308324"/>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Văn bản “Chiếc lược ngà”:</a:t>
            </a:r>
            <a:r>
              <a:rPr lang="vi-VN" sz="3600" b="1"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được trích từ truyện ngắn trên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0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3880</Words>
  <Application>Microsoft Office PowerPoint</Application>
  <PresentationFormat>Custom</PresentationFormat>
  <Paragraphs>240</Paragraphs>
  <Slides>46</Slides>
  <Notes>0</Notes>
  <HiddenSlides>0</HiddenSlides>
  <MMClips>2</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White Blue Illustrative Playful Group Project Presentation</dc:title>
  <dc:creator>OSC</dc:creator>
  <cp:lastModifiedBy>OSC</cp:lastModifiedBy>
  <cp:revision>167</cp:revision>
  <dcterms:created xsi:type="dcterms:W3CDTF">2006-08-16T00:00:00Z</dcterms:created>
  <dcterms:modified xsi:type="dcterms:W3CDTF">2024-12-06T01:33:40Z</dcterms:modified>
  <dc:identifier>DAFoCcfEHnw</dc:identifier>
</cp:coreProperties>
</file>