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media/image34.jpg" ContentType="image/png"/>
  <Override PartName="/ppt/media/image3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7" r:id="rId4"/>
    <p:sldId id="271" r:id="rId5"/>
    <p:sldId id="272" r:id="rId6"/>
    <p:sldId id="273" r:id="rId7"/>
    <p:sldId id="268" r:id="rId8"/>
    <p:sldId id="274" r:id="rId9"/>
    <p:sldId id="275" r:id="rId10"/>
    <p:sldId id="266" r:id="rId11"/>
    <p:sldId id="276" r:id="rId12"/>
    <p:sldId id="277" r:id="rId13"/>
    <p:sldId id="278" r:id="rId14"/>
    <p:sldId id="279" r:id="rId15"/>
    <p:sldId id="280" r:id="rId16"/>
    <p:sldId id="269" r:id="rId17"/>
    <p:sldId id="281" r:id="rId18"/>
    <p:sldId id="282" r:id="rId19"/>
    <p:sldId id="283" r:id="rId20"/>
    <p:sldId id="284" r:id="rId21"/>
    <p:sldId id="285" r:id="rId22"/>
    <p:sldId id="286" r:id="rId23"/>
    <p:sldId id="287" r:id="rId24"/>
    <p:sldId id="288" r:id="rId25"/>
    <p:sldId id="290" r:id="rId26"/>
    <p:sldId id="289" r:id="rId27"/>
    <p:sldId id="270" r:id="rId28"/>
    <p:sldId id="291" r:id="rId29"/>
    <p:sldId id="301" r:id="rId30"/>
    <p:sldId id="294" r:id="rId31"/>
    <p:sldId id="292" r:id="rId32"/>
    <p:sldId id="295" r:id="rId33"/>
    <p:sldId id="296" r:id="rId34"/>
    <p:sldId id="297" r:id="rId35"/>
    <p:sldId id="298" r:id="rId36"/>
    <p:sldId id="256" r:id="rId37"/>
    <p:sldId id="264" r:id="rId38"/>
    <p:sldId id="257" r:id="rId39"/>
    <p:sldId id="299" r:id="rId40"/>
    <p:sldId id="300" r:id="rId41"/>
    <p:sldId id="265"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5" d="100"/>
          <a:sy n="45"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41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36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357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09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00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227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612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1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68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011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095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82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3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36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599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20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55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18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09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880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528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58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E2B437F-C08D-4140-A910-D94EADAA6D6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204BAF-AEB7-4374-9CEF-BFEFC4D70A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4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618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sv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7"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7" Type="http://schemas.openxmlformats.org/officeDocument/2006/relationships/image" Target="../media/image24.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52.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5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 y="23586"/>
            <a:ext cx="18291629" cy="10279895"/>
          </a:xfrm>
          <a:prstGeom prst="rect">
            <a:avLst/>
          </a:prstGeom>
        </p:spPr>
      </p:pic>
      <p:sp>
        <p:nvSpPr>
          <p:cNvPr id="3" name="Rectangle 2"/>
          <p:cNvSpPr/>
          <p:nvPr/>
        </p:nvSpPr>
        <p:spPr>
          <a:xfrm>
            <a:off x="0" y="3771900"/>
            <a:ext cx="9144000" cy="4662815"/>
          </a:xfrm>
          <a:prstGeom prst="rect">
            <a:avLst/>
          </a:prstGeom>
        </p:spPr>
        <p:txBody>
          <a:bodyPr>
            <a:spAutoFit/>
          </a:bodyPr>
          <a:lstStyle/>
          <a:p>
            <a:pPr algn="ctr">
              <a:lnSpc>
                <a:spcPct val="150000"/>
              </a:lnSpc>
              <a:spcBef>
                <a:spcPts val="200"/>
              </a:spcBef>
              <a:spcAft>
                <a:spcPts val="0"/>
              </a:spcAft>
            </a:pPr>
            <a:r>
              <a:rPr lang="en-US" sz="7200" b="1" dirty="0" err="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Tiết</a:t>
            </a:r>
            <a:r>
              <a:rPr lang="en-US" sz="72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 50, 51: </a:t>
            </a:r>
          </a:p>
          <a:p>
            <a:pPr algn="ctr">
              <a:lnSpc>
                <a:spcPct val="150000"/>
              </a:lnSpc>
              <a:spcBef>
                <a:spcPts val="200"/>
              </a:spcBef>
              <a:spcAft>
                <a:spcPts val="0"/>
              </a:spcAft>
            </a:pPr>
            <a:r>
              <a:rPr lang="vi-VN" sz="72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Chiếc </a:t>
            </a:r>
            <a:r>
              <a:rPr lang="vi-VN" sz="72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lá cuối cùng                      </a:t>
            </a:r>
            <a:r>
              <a:rPr lang="vi-VN" sz="54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a:t>
            </a:r>
            <a:r>
              <a:rPr lang="vi-VN" sz="54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O’ </a:t>
            </a:r>
            <a:r>
              <a:rPr lang="vi-VN" sz="54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MS Mincho"/>
                <a:cs typeface="Times New Roman" panose="02020603050405020304" pitchFamily="18" charset="0"/>
              </a:rPr>
              <a:t>Hen-Ri)</a:t>
            </a:r>
            <a:endParaRPr lang="en-GB" sz="5400"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ngelline" pitchFamily="2"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34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3"/>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3"/>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4"/>
            <a:stretch>
              <a:fillRect/>
            </a:stretch>
          </a:blipFill>
        </p:spPr>
      </p:sp>
      <p:sp>
        <p:nvSpPr>
          <p:cNvPr id="14" name="TextBox 14"/>
          <p:cNvSpPr txBox="1"/>
          <p:nvPr/>
        </p:nvSpPr>
        <p:spPr>
          <a:xfrm>
            <a:off x="145691" y="-11454"/>
            <a:ext cx="11667623" cy="615553"/>
          </a:xfrm>
          <a:prstGeom prst="rect">
            <a:avLst/>
          </a:prstGeom>
        </p:spPr>
        <p:txBody>
          <a:bodyPr wrap="square" lIns="0" tIns="0" rIns="0" bIns="0" rtlCol="0" anchor="t">
            <a:spAutoFit/>
          </a:bodyPr>
          <a:lstStyle/>
          <a:p>
            <a:pPr algn="ctr"/>
            <a:r>
              <a:rPr lang="en-US" sz="4000" b="1" dirty="0" smtClean="0">
                <a:latin typeface="Times New Roman" panose="02020603050405020304" pitchFamily="18" charset="0"/>
                <a:cs typeface="Times New Roman" panose="02020603050405020304" pitchFamily="18" charset="0"/>
              </a:rPr>
              <a:t>3. </a:t>
            </a:r>
            <a:r>
              <a:rPr lang="en-US" sz="4000" b="1" dirty="0" err="1" smtClean="0">
                <a:latin typeface="Times New Roman" panose="02020603050405020304" pitchFamily="18" charset="0"/>
                <a:cs typeface="Times New Roman" panose="02020603050405020304" pitchFamily="18" charset="0"/>
              </a:rPr>
              <a:t>Hướng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dẫn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endParaRPr lang="en-US" sz="4000" dirty="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graphicFrame>
        <p:nvGraphicFramePr>
          <p:cNvPr id="15" name="Table 14"/>
          <p:cNvGraphicFramePr>
            <a:graphicFrameLocks noGrp="1"/>
          </p:cNvGraphicFramePr>
          <p:nvPr>
            <p:extLst>
              <p:ext uri="{D42A27DB-BD31-4B8C-83A1-F6EECF244321}">
                <p14:modId xmlns:p14="http://schemas.microsoft.com/office/powerpoint/2010/main" val="3227583601"/>
              </p:ext>
            </p:extLst>
          </p:nvPr>
        </p:nvGraphicFramePr>
        <p:xfrm>
          <a:off x="533400" y="2311177"/>
          <a:ext cx="15752025" cy="573989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662116"/>
                <a:gridCol w="12089909"/>
              </a:tblGrid>
              <a:tr h="192594">
                <a:tc gridSpan="2">
                  <a:txBody>
                    <a:bodyPr/>
                    <a:lstStyle/>
                    <a:p>
                      <a:pPr algn="ctr">
                        <a:lnSpc>
                          <a:spcPct val="107000"/>
                        </a:lnSpc>
                        <a:spcAft>
                          <a:spcPts val="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TÌM HIỂU CHUNG VỀ TÁC PHẨM</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92594">
                <a:tc>
                  <a:txBody>
                    <a:bodyPr/>
                    <a:lstStyle/>
                    <a:p>
                      <a:pPr>
                        <a:lnSpc>
                          <a:spcPct val="107000"/>
                        </a:lnSpc>
                        <a:spcAft>
                          <a:spcPts val="0"/>
                        </a:spcAft>
                      </a:pP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94">
                <a:tc>
                  <a:txBody>
                    <a:bodyPr/>
                    <a:lstStyle/>
                    <a:p>
                      <a:pPr>
                        <a:lnSpc>
                          <a:spcPct val="107000"/>
                        </a:lnSpc>
                        <a:spcAft>
                          <a:spcPts val="0"/>
                        </a:spcAft>
                      </a:pPr>
                      <a:r>
                        <a:rPr lang="vi-VN" sz="4400" b="1" smtClean="0">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GB" sz="4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94">
                <a:tc>
                  <a:txBody>
                    <a:bodyPr/>
                    <a:lstStyle/>
                    <a:p>
                      <a:pPr>
                        <a:lnSpc>
                          <a:spcPct val="107000"/>
                        </a:lnSpc>
                        <a:spcAft>
                          <a:spcPts val="0"/>
                        </a:spcAft>
                      </a:pPr>
                      <a:r>
                        <a:rPr lang="en-US" sz="4400" b="1">
                          <a:effectLst/>
                          <a:latin typeface="Times New Roman" panose="02020603050405020304" pitchFamily="18" charset="0"/>
                          <a:ea typeface="Calibri" panose="020F0502020204030204" pitchFamily="34" charset="0"/>
                          <a:cs typeface="Times New Roman" panose="02020603050405020304" pitchFamily="18" charset="0"/>
                        </a:rPr>
                        <a:t>Bối cảnh</a:t>
                      </a:r>
                      <a:endParaRPr lang="en-GB" sz="4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87">
                <a:tc>
                  <a:txBody>
                    <a:bodyPr/>
                    <a:lstStyle/>
                    <a:p>
                      <a:pPr>
                        <a:lnSpc>
                          <a:spcPct val="107000"/>
                        </a:lnSpc>
                        <a:spcAft>
                          <a:spcPts val="0"/>
                        </a:spcAft>
                      </a:pPr>
                      <a:r>
                        <a:rPr lang="vi-VN" sz="4400" b="1" dirty="0" smtClean="0">
                          <a:effectLst/>
                          <a:latin typeface="Times New Roman" panose="02020603050405020304" pitchFamily="18" charset="0"/>
                          <a:ea typeface="Calibri" panose="020F0502020204030204" pitchFamily="34" charset="0"/>
                          <a:cs typeface="Times New Roman" panose="02020603050405020304" pitchFamily="18" charset="0"/>
                        </a:rPr>
                        <a:t>Nhan đề</a:t>
                      </a:r>
                      <a:endParaRPr lang="en-GB"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999">
                <a:tc>
                  <a:txBody>
                    <a:bodyPr/>
                    <a:lstStyle/>
                    <a:p>
                      <a:pPr>
                        <a:lnSpc>
                          <a:spcPct val="107000"/>
                        </a:lnSpc>
                        <a:spcAft>
                          <a:spcPts val="0"/>
                        </a:spcAft>
                      </a:pPr>
                      <a:r>
                        <a:rPr lang="en-US" sz="4400" b="1">
                          <a:effectLst/>
                          <a:latin typeface="Times New Roman" panose="02020603050405020304" pitchFamily="18" charset="0"/>
                          <a:ea typeface="Calibri" panose="020F0502020204030204" pitchFamily="34" charset="0"/>
                          <a:cs typeface="Times New Roman" panose="02020603050405020304" pitchFamily="18" charset="0"/>
                        </a:rPr>
                        <a:t>Ngôi </a:t>
                      </a:r>
                      <a:r>
                        <a:rPr lang="en-US" sz="4400" b="1" smtClean="0">
                          <a:effectLst/>
                          <a:latin typeface="Times New Roman" panose="02020603050405020304" pitchFamily="18" charset="0"/>
                          <a:ea typeface="Calibri" panose="020F0502020204030204" pitchFamily="34" charset="0"/>
                          <a:cs typeface="Times New Roman" panose="02020603050405020304" pitchFamily="18" charset="0"/>
                        </a:rPr>
                        <a:t>kể</a:t>
                      </a:r>
                      <a:endParaRPr lang="en-GB" sz="4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142">
                <a:tc>
                  <a:txBody>
                    <a:bodyPr/>
                    <a:lstStyle/>
                    <a:p>
                      <a:pPr>
                        <a:lnSpc>
                          <a:spcPct val="107000"/>
                        </a:lnSpc>
                        <a:spcAft>
                          <a:spcPts val="0"/>
                        </a:spcAft>
                      </a:pPr>
                      <a:r>
                        <a:rPr lang="en-US" sz="4400" b="1">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4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TextBox 12"/>
          <p:cNvSpPr txBox="1"/>
          <p:nvPr/>
        </p:nvSpPr>
        <p:spPr>
          <a:xfrm>
            <a:off x="3886200" y="604099"/>
            <a:ext cx="74676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a. </a:t>
            </a:r>
            <a:r>
              <a:rPr lang="en-US" sz="3600" b="1" dirty="0" err="1" smtClean="0">
                <a:latin typeface="Times New Roman" panose="02020603050405020304" pitchFamily="18" charset="0"/>
                <a:cs typeface="Times New Roman" panose="02020603050405020304" pitchFamily="18" charset="0"/>
              </a:rPr>
              <a:t>Đọc</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thích</a:t>
            </a:r>
            <a:endParaRPr lang="en-US" sz="36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38600" y="1250430"/>
            <a:ext cx="45720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b. </a:t>
            </a:r>
            <a:r>
              <a:rPr lang="en-US" sz="3600" b="1" dirty="0" err="1" smtClean="0">
                <a:latin typeface="Times New Roman" panose="02020603050405020304" pitchFamily="18" charset="0"/>
                <a:cs typeface="Times New Roman" panose="02020603050405020304" pitchFamily="18" charset="0"/>
              </a:rPr>
              <a:t>Đặc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điểm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loại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4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3"/>
            <a:stretch>
              <a:fillRect/>
            </a:stretch>
          </a:blipFill>
        </p:spPr>
      </p:sp>
      <p:sp>
        <p:nvSpPr>
          <p:cNvPr id="7" name="Freeform 7"/>
          <p:cNvSpPr/>
          <p:nvPr/>
        </p:nvSpPr>
        <p:spPr>
          <a:xfrm>
            <a:off x="1371600" y="617221"/>
            <a:ext cx="15887699" cy="7787664"/>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2386659" y="1100433"/>
            <a:ext cx="10384292" cy="500137"/>
          </a:xfrm>
          <a:prstGeom prst="rect">
            <a:avLst/>
          </a:prstGeom>
        </p:spPr>
        <p:txBody>
          <a:bodyPr lIns="0" tIns="0" rIns="0" bIns="0" rtlCol="0" anchor="t">
            <a:spAutoFit/>
          </a:bodyPr>
          <a:lstStyle/>
          <a:p>
            <a:pPr>
              <a:lnSpc>
                <a:spcPts val="3919"/>
              </a:lnSpc>
            </a:pPr>
            <a:r>
              <a:rPr lang="en-GB" sz="4000" b="1" dirty="0" err="1">
                <a:latin typeface="Times New Roman" panose="02020603050405020304" pitchFamily="18" charset="0"/>
                <a:cs typeface="Times New Roman" panose="02020603050405020304" pitchFamily="18" charset="0"/>
              </a:rPr>
              <a:t>Thể</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loại</a:t>
            </a:r>
            <a:r>
              <a:rPr lang="en-GB" sz="4000" b="1" dirty="0">
                <a:latin typeface="Times New Roman" panose="02020603050405020304" pitchFamily="18" charset="0"/>
                <a:cs typeface="Times New Roman" panose="02020603050405020304" pitchFamily="18" charset="0"/>
              </a:rPr>
              <a: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Truyện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ngắn</a:t>
            </a:r>
            <a:r>
              <a:rPr lang="en-GB" sz="4000" dirty="0">
                <a:latin typeface="Times New Roman" panose="02020603050405020304" pitchFamily="18" charset="0"/>
                <a:cs typeface="Times New Roman" panose="02020603050405020304" pitchFamily="18" charset="0"/>
              </a:rPr>
              <a:t> </a:t>
            </a:r>
            <a:endParaRPr lang="en-US" sz="4000" dirty="0">
              <a:solidFill>
                <a:srgbClr val="000000"/>
              </a:solidFill>
              <a:latin typeface="Times New Roman" panose="02020603050405020304" pitchFamily="18" charset="0"/>
              <a:ea typeface="Lookpeach Font TH"/>
              <a:cs typeface="Times New Roman" panose="02020603050405020304" pitchFamily="18" charset="0"/>
              <a:sym typeface="Lookpeach Font TH"/>
            </a:endParaRPr>
          </a:p>
        </p:txBody>
      </p:sp>
      <p:sp>
        <p:nvSpPr>
          <p:cNvPr id="15" name="Rectangle 14"/>
          <p:cNvSpPr/>
          <p:nvPr/>
        </p:nvSpPr>
        <p:spPr>
          <a:xfrm>
            <a:off x="2255946" y="1724070"/>
            <a:ext cx="8108310" cy="707886"/>
          </a:xfrm>
          <a:prstGeom prst="rect">
            <a:avLst/>
          </a:prstGeom>
        </p:spPr>
        <p:txBody>
          <a:bodyPr wrap="none">
            <a:spAutoFit/>
          </a:bodyPr>
          <a:lstStyle/>
          <a:p>
            <a:r>
              <a:rPr lang="en-GB" sz="4000" b="1" dirty="0" err="1">
                <a:latin typeface="Times New Roman" panose="02020603050405020304" pitchFamily="18" charset="0"/>
                <a:ea typeface="Calibri" panose="020F0502020204030204" pitchFamily="34" charset="0"/>
                <a:cs typeface="Times New Roman" panose="02020603050405020304" pitchFamily="18" charset="0"/>
              </a:rPr>
              <a:t>Nhân</a:t>
            </a:r>
            <a:r>
              <a:rPr lang="en-GB" sz="4000" b="1" dirty="0">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a:latin typeface="Times New Roman" panose="02020603050405020304" pitchFamily="18" charset="0"/>
                <a:ea typeface="Calibri" panose="020F0502020204030204" pitchFamily="34" charset="0"/>
                <a:cs typeface="Times New Roman" panose="02020603050405020304" pitchFamily="18" charset="0"/>
              </a:rPr>
              <a:t>vật</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Giôn</a:t>
            </a:r>
            <a:r>
              <a:rPr lang="en-GB" sz="4000" dirty="0">
                <a:latin typeface="Times New Roman" panose="02020603050405020304" pitchFamily="18" charset="0"/>
                <a:ea typeface="Calibri" panose="020F0502020204030204" pitchFamily="34" charset="0"/>
                <a:cs typeface="Times New Roman" panose="02020603050405020304" pitchFamily="18" charset="0"/>
              </a:rPr>
              <a:t>-xi, </a:t>
            </a:r>
            <a:r>
              <a:rPr lang="en-GB" sz="4000" dirty="0" err="1">
                <a:latin typeface="Times New Roman" panose="02020603050405020304" pitchFamily="18" charset="0"/>
                <a:ea typeface="Calibri" panose="020F0502020204030204" pitchFamily="34" charset="0"/>
                <a:cs typeface="Times New Roman" panose="02020603050405020304" pitchFamily="18" charset="0"/>
              </a:rPr>
              <a:t>Xiu</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và</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cụ</a:t>
            </a:r>
            <a:r>
              <a:rPr lang="en-GB" sz="4000" dirty="0">
                <a:latin typeface="Times New Roman" panose="02020603050405020304" pitchFamily="18" charset="0"/>
                <a:ea typeface="Calibri" panose="020F0502020204030204" pitchFamily="34" charset="0"/>
                <a:cs typeface="Times New Roman" panose="02020603050405020304" pitchFamily="18" charset="0"/>
              </a:rPr>
              <a:t> </a:t>
            </a:r>
            <a:r>
              <a:rPr lang="en-GB" sz="4000" dirty="0" err="1">
                <a:latin typeface="Times New Roman" panose="02020603050405020304" pitchFamily="18" charset="0"/>
                <a:ea typeface="Calibri" panose="020F0502020204030204" pitchFamily="34" charset="0"/>
                <a:cs typeface="Times New Roman" panose="02020603050405020304" pitchFamily="18" charset="0"/>
              </a:rPr>
              <a:t>Bơ</a:t>
            </a:r>
            <a:r>
              <a:rPr lang="en-GB" sz="4000" dirty="0">
                <a:latin typeface="Times New Roman" panose="02020603050405020304" pitchFamily="18" charset="0"/>
                <a:ea typeface="Calibri" panose="020F0502020204030204" pitchFamily="34" charset="0"/>
                <a:cs typeface="Times New Roman" panose="02020603050405020304" pitchFamily="18" charset="0"/>
              </a:rPr>
              <a:t>-men</a:t>
            </a:r>
            <a:endParaRPr lang="en-GB" sz="4000" dirty="0">
              <a:latin typeface="Times New Roman" panose="02020603050405020304" pitchFamily="18" charset="0"/>
              <a:cs typeface="Times New Roman" panose="02020603050405020304" pitchFamily="18" charset="0"/>
            </a:endParaRPr>
          </a:p>
        </p:txBody>
      </p:sp>
      <p:sp>
        <p:nvSpPr>
          <p:cNvPr id="16" name="Rectangle 15"/>
          <p:cNvSpPr/>
          <p:nvPr/>
        </p:nvSpPr>
        <p:spPr>
          <a:xfrm>
            <a:off x="2263470" y="2574042"/>
            <a:ext cx="14431853" cy="1323439"/>
          </a:xfrm>
          <a:prstGeom prst="rect">
            <a:avLst/>
          </a:prstGeom>
        </p:spPr>
        <p:txBody>
          <a:bodyPr wrap="square">
            <a:spAutoFit/>
          </a:bodyPr>
          <a:lstStyle/>
          <a:p>
            <a:pPr algn="just"/>
            <a:r>
              <a:rPr lang="en-GB"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Bối cảnh xảy ra câu chuyện</a:t>
            </a:r>
            <a:r>
              <a:rPr lang="en-GB"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Tại một dãy nhà trọ tồi tàn của các hoạ sĩ nghèo gần công viên Oa-sinh-tơn.</a:t>
            </a:r>
            <a:endParaRPr lang="en-GB" sz="4000">
              <a:latin typeface="Times New Roman" panose="02020603050405020304" pitchFamily="18" charset="0"/>
              <a:cs typeface="Times New Roman" panose="02020603050405020304" pitchFamily="18" charset="0"/>
            </a:endParaRPr>
          </a:p>
        </p:txBody>
      </p:sp>
      <p:sp>
        <p:nvSpPr>
          <p:cNvPr id="17" name="Rectangle 16"/>
          <p:cNvSpPr/>
          <p:nvPr/>
        </p:nvSpPr>
        <p:spPr>
          <a:xfrm>
            <a:off x="2237287" y="3985519"/>
            <a:ext cx="14484217" cy="2554545"/>
          </a:xfrm>
          <a:prstGeom prst="rect">
            <a:avLst/>
          </a:prstGeom>
        </p:spPr>
        <p:txBody>
          <a:bodyPr wrap="square">
            <a:spAutoFit/>
          </a:bodyPr>
          <a:lstStyle/>
          <a:p>
            <a:pPr algn="just"/>
            <a:r>
              <a:rPr lang="en-GB" sz="4000" b="1">
                <a:latin typeface="Times New Roman" panose="02020603050405020304" pitchFamily="18" charset="0"/>
                <a:ea typeface="Times New Roman" panose="02020603050405020304" pitchFamily="18" charset="0"/>
                <a:cs typeface="Times New Roman" panose="02020603050405020304" pitchFamily="18" charset="0"/>
              </a:rPr>
              <a:t>Nhan đề:</a:t>
            </a:r>
            <a:r>
              <a:rPr lang="en-GB"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000">
                <a:latin typeface="Times New Roman" panose="02020603050405020304" pitchFamily="18" charset="0"/>
                <a:ea typeface="Times New Roman" panose="02020603050405020304" pitchFamily="18" charset="0"/>
                <a:cs typeface="Times New Roman" panose="02020603050405020304" pitchFamily="18" charset="0"/>
              </a:rPr>
              <a:t>liên quan đến chi tiết quan trọng, then chốt tạo nên tình huống hấp dẫn của truyện: Giôn-xi ốm nặng và có suy khi nào lá thường xuân cuối cùng rụng cô sẽ chết, nên hằng ngày cô bắt Xiu kéo rèm để nhìn chiếc lá cuối cùng ấy.</a:t>
            </a:r>
            <a:endParaRPr lang="en-GB" sz="4000">
              <a:latin typeface="Times New Roman" panose="02020603050405020304" pitchFamily="18" charset="0"/>
              <a:cs typeface="Times New Roman" panose="02020603050405020304" pitchFamily="18" charset="0"/>
            </a:endParaRPr>
          </a:p>
        </p:txBody>
      </p:sp>
      <p:sp>
        <p:nvSpPr>
          <p:cNvPr id="18" name="Rectangle 17"/>
          <p:cNvSpPr/>
          <p:nvPr/>
        </p:nvSpPr>
        <p:spPr>
          <a:xfrm>
            <a:off x="2237286" y="6611083"/>
            <a:ext cx="14484217" cy="1323439"/>
          </a:xfrm>
          <a:prstGeom prst="rect">
            <a:avLst/>
          </a:prstGeom>
        </p:spPr>
        <p:txBody>
          <a:bodyPr wrap="square">
            <a:spAutoFit/>
          </a:bodyPr>
          <a:lstStyle/>
          <a:p>
            <a:pPr algn="just"/>
            <a:r>
              <a:rPr lang="en-GB" sz="4000" b="1">
                <a:latin typeface="Times New Roman" panose="02020603050405020304" pitchFamily="18" charset="0"/>
                <a:ea typeface="Times New Roman" panose="02020603050405020304" pitchFamily="18" charset="0"/>
                <a:cs typeface="Times New Roman" panose="02020603050405020304" pitchFamily="18" charset="0"/>
              </a:rPr>
              <a:t>Ngôi kể</a:t>
            </a:r>
            <a:r>
              <a:rPr lang="en-GB" sz="4000">
                <a:latin typeface="Times New Roman" panose="02020603050405020304" pitchFamily="18" charset="0"/>
                <a:ea typeface="Times New Roman" panose="02020603050405020304" pitchFamily="18" charset="0"/>
                <a:cs typeface="Times New Roman" panose="02020603050405020304" pitchFamily="18" charset="0"/>
              </a:rPr>
              <a:t>: Ngôi thứ ba, câu chuyện khách quan, người kể nắm được mọi diễn biến của truyện.</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34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38201" y="2628901"/>
            <a:ext cx="11658600" cy="1981200"/>
          </a:xfrm>
          <a:custGeom>
            <a:avLst/>
            <a:gdLst/>
            <a:ahLst/>
            <a:cxnLst/>
            <a:rect l="l" t="t" r="r" b="b"/>
            <a:pathLst>
              <a:path w="10008319" h="3215173">
                <a:moveTo>
                  <a:pt x="0" y="0"/>
                </a:moveTo>
                <a:lnTo>
                  <a:pt x="10008320" y="0"/>
                </a:lnTo>
                <a:lnTo>
                  <a:pt x="10008320" y="3215173"/>
                </a:lnTo>
                <a:lnTo>
                  <a:pt x="0" y="321517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6"/>
          <p:cNvSpPr/>
          <p:nvPr/>
        </p:nvSpPr>
        <p:spPr>
          <a:xfrm>
            <a:off x="852715" y="4838701"/>
            <a:ext cx="11644086" cy="2057400"/>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6" name="Freeform 6"/>
          <p:cNvSpPr/>
          <p:nvPr/>
        </p:nvSpPr>
        <p:spPr>
          <a:xfrm>
            <a:off x="852715" y="7376887"/>
            <a:ext cx="11644086" cy="2057400"/>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7" name="Rectangle 6"/>
          <p:cNvSpPr/>
          <p:nvPr/>
        </p:nvSpPr>
        <p:spPr>
          <a:xfrm>
            <a:off x="6581415" y="926934"/>
            <a:ext cx="3119765" cy="1323439"/>
          </a:xfrm>
          <a:prstGeom prst="rect">
            <a:avLst/>
          </a:prstGeom>
        </p:spPr>
        <p:txBody>
          <a:bodyPr wrap="none">
            <a:spAutoFit/>
          </a:bodyPr>
          <a:lstStyle/>
          <a:p>
            <a:r>
              <a:rPr lang="vi-VN" sz="8000" b="1">
                <a:effectLst>
                  <a:glow rad="101600">
                    <a:schemeClr val="accent2">
                      <a:satMod val="175000"/>
                      <a:alpha val="40000"/>
                    </a:schemeClr>
                  </a:glow>
                </a:effectLst>
                <a:latin typeface="Times New Roman" panose="02020603050405020304" pitchFamily="18" charset="0"/>
                <a:ea typeface="Calibri" panose="020F0502020204030204" pitchFamily="34" charset="0"/>
              </a:rPr>
              <a:t>Bố cục</a:t>
            </a:r>
            <a:endParaRPr lang="en-GB" sz="8000">
              <a:effectLst>
                <a:glow rad="101600">
                  <a:schemeClr val="accent2">
                    <a:satMod val="175000"/>
                    <a:alpha val="40000"/>
                  </a:schemeClr>
                </a:glow>
              </a:effectLst>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115799" y="3523670"/>
            <a:ext cx="6159706" cy="6684007"/>
          </a:xfrm>
          <a:prstGeom prst="rect">
            <a:avLst/>
          </a:prstGeom>
        </p:spPr>
      </p:pic>
      <p:sp>
        <p:nvSpPr>
          <p:cNvPr id="9" name="Rectangle 8"/>
          <p:cNvSpPr/>
          <p:nvPr/>
        </p:nvSpPr>
        <p:spPr>
          <a:xfrm>
            <a:off x="1423158" y="2837036"/>
            <a:ext cx="10503199" cy="1446550"/>
          </a:xfrm>
          <a:prstGeom prst="rect">
            <a:avLst/>
          </a:prstGeom>
        </p:spPr>
        <p:txBody>
          <a:bodyPr wrap="square">
            <a:spAutoFit/>
          </a:bodyPr>
          <a:lstStyle/>
          <a:p>
            <a:r>
              <a:rPr lang="en-GB" sz="4400" b="1">
                <a:solidFill>
                  <a:srgbClr val="000000"/>
                </a:solidFill>
                <a:latin typeface="Times New Roman" panose="02020603050405020304" pitchFamily="18" charset="0"/>
                <a:ea typeface="Calibri" panose="020F0502020204030204" pitchFamily="34" charset="0"/>
              </a:rPr>
              <a:t>Phần 1 </a:t>
            </a:r>
            <a:r>
              <a:rPr lang="en-GB" sz="4400">
                <a:solidFill>
                  <a:srgbClr val="000000"/>
                </a:solidFill>
                <a:latin typeface="Times New Roman" panose="02020603050405020304" pitchFamily="18" charset="0"/>
                <a:ea typeface="Calibri" panose="020F0502020204030204" pitchFamily="34" charset="0"/>
              </a:rPr>
              <a:t>(Từ đầu đến ... </a:t>
            </a:r>
            <a:r>
              <a:rPr lang="en-GB" sz="4400" i="1">
                <a:solidFill>
                  <a:srgbClr val="000000"/>
                </a:solidFill>
                <a:latin typeface="Times New Roman" panose="02020603050405020304" pitchFamily="18" charset="0"/>
                <a:ea typeface="Calibri" panose="020F0502020204030204" pitchFamily="34" charset="0"/>
              </a:rPr>
              <a:t>kiểu Hà Lan</a:t>
            </a:r>
            <a:r>
              <a:rPr lang="en-GB" sz="4400">
                <a:solidFill>
                  <a:srgbClr val="000000"/>
                </a:solidFill>
                <a:latin typeface="Times New Roman" panose="02020603050405020304" pitchFamily="18" charset="0"/>
                <a:ea typeface="Calibri" panose="020F0502020204030204" pitchFamily="34" charset="0"/>
              </a:rPr>
              <a:t>): Giôn-xi đợi cái chết.</a:t>
            </a:r>
            <a:endParaRPr lang="en-GB" sz="4400"/>
          </a:p>
        </p:txBody>
      </p:sp>
      <p:sp>
        <p:nvSpPr>
          <p:cNvPr id="10" name="Rectangle 9"/>
          <p:cNvSpPr/>
          <p:nvPr/>
        </p:nvSpPr>
        <p:spPr>
          <a:xfrm>
            <a:off x="1385559" y="5156947"/>
            <a:ext cx="10459169" cy="1446550"/>
          </a:xfrm>
          <a:prstGeom prst="rect">
            <a:avLst/>
          </a:prstGeom>
        </p:spPr>
        <p:txBody>
          <a:bodyPr wrap="square">
            <a:spAutoFit/>
          </a:bodyPr>
          <a:lstStyle/>
          <a:p>
            <a:pPr algn="just"/>
            <a:r>
              <a:rPr lang="en-GB" sz="4400" b="1">
                <a:solidFill>
                  <a:srgbClr val="000000"/>
                </a:solidFill>
                <a:latin typeface="Times New Roman" panose="02020603050405020304" pitchFamily="18" charset="0"/>
                <a:ea typeface="Calibri" panose="020F0502020204030204" pitchFamily="34" charset="0"/>
              </a:rPr>
              <a:t>Phần 2 </a:t>
            </a:r>
            <a:r>
              <a:rPr lang="en-GB" sz="4400">
                <a:solidFill>
                  <a:srgbClr val="000000"/>
                </a:solidFill>
                <a:latin typeface="Times New Roman" panose="02020603050405020304" pitchFamily="18" charset="0"/>
                <a:ea typeface="Calibri" panose="020F0502020204030204" pitchFamily="34" charset="0"/>
              </a:rPr>
              <a:t>(Tiếp theo đến ... </a:t>
            </a:r>
            <a:r>
              <a:rPr lang="en-GB" sz="4400" i="1">
                <a:solidFill>
                  <a:srgbClr val="000000"/>
                </a:solidFill>
                <a:latin typeface="Times New Roman" panose="02020603050405020304" pitchFamily="18" charset="0"/>
                <a:ea typeface="Calibri" panose="020F0502020204030204" pitchFamily="34" charset="0"/>
              </a:rPr>
              <a:t>vịnh Na-plơ</a:t>
            </a:r>
            <a:r>
              <a:rPr lang="en-GB" sz="4400">
                <a:solidFill>
                  <a:srgbClr val="000000"/>
                </a:solidFill>
                <a:latin typeface="Times New Roman" panose="02020603050405020304" pitchFamily="18" charset="0"/>
                <a:ea typeface="Calibri" panose="020F0502020204030204" pitchFamily="34" charset="0"/>
              </a:rPr>
              <a:t>): Giôn-xi vượt qua cái chết.</a:t>
            </a:r>
            <a:endParaRPr lang="en-GB" sz="4400"/>
          </a:p>
        </p:txBody>
      </p:sp>
      <p:sp>
        <p:nvSpPr>
          <p:cNvPr id="11" name="Rectangle 10"/>
          <p:cNvSpPr/>
          <p:nvPr/>
        </p:nvSpPr>
        <p:spPr>
          <a:xfrm>
            <a:off x="1351831" y="7821622"/>
            <a:ext cx="11137985" cy="769441"/>
          </a:xfrm>
          <a:prstGeom prst="rect">
            <a:avLst/>
          </a:prstGeom>
        </p:spPr>
        <p:txBody>
          <a:bodyPr wrap="none">
            <a:spAutoFit/>
          </a:bodyPr>
          <a:lstStyle/>
          <a:p>
            <a:r>
              <a:rPr lang="en-GB" sz="4400" b="1">
                <a:solidFill>
                  <a:srgbClr val="000000"/>
                </a:solidFill>
                <a:latin typeface="Times New Roman" panose="02020603050405020304" pitchFamily="18" charset="0"/>
                <a:ea typeface="Calibri" panose="020F0502020204030204" pitchFamily="34" charset="0"/>
              </a:rPr>
              <a:t>Phần 3 </a:t>
            </a:r>
            <a:r>
              <a:rPr lang="en-GB" sz="4400">
                <a:solidFill>
                  <a:srgbClr val="000000"/>
                </a:solidFill>
                <a:latin typeface="Times New Roman" panose="02020603050405020304" pitchFamily="18" charset="0"/>
                <a:ea typeface="Calibri" panose="020F0502020204030204" pitchFamily="34" charset="0"/>
              </a:rPr>
              <a:t>(Còn lại): Bí mật của chiếc lá cuối cùng.</a:t>
            </a:r>
            <a:endParaRPr lang="en-GB" sz="4400"/>
          </a:p>
        </p:txBody>
      </p:sp>
    </p:spTree>
    <p:extLst>
      <p:ext uri="{BB962C8B-B14F-4D97-AF65-F5344CB8AC3E}">
        <p14:creationId xmlns:p14="http://schemas.microsoft.com/office/powerpoint/2010/main" val="67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5" name="Freeform 5"/>
          <p:cNvSpPr/>
          <p:nvPr/>
        </p:nvSpPr>
        <p:spPr>
          <a:xfrm>
            <a:off x="-2858619" y="1755959"/>
            <a:ext cx="8115300" cy="3438858"/>
          </a:xfrm>
          <a:custGeom>
            <a:avLst/>
            <a:gdLst/>
            <a:ahLst/>
            <a:cxnLst/>
            <a:rect l="l" t="t" r="r" b="b"/>
            <a:pathLst>
              <a:path w="8115300" h="3438858">
                <a:moveTo>
                  <a:pt x="0" y="0"/>
                </a:moveTo>
                <a:lnTo>
                  <a:pt x="8115300" y="0"/>
                </a:lnTo>
                <a:lnTo>
                  <a:pt x="8115300" y="3438858"/>
                </a:lnTo>
                <a:lnTo>
                  <a:pt x="0" y="3438858"/>
                </a:lnTo>
                <a:lnTo>
                  <a:pt x="0" y="0"/>
                </a:lnTo>
                <a:close/>
              </a:path>
            </a:pathLst>
          </a:custGeom>
          <a:blipFill>
            <a:blip r:embed="rId2"/>
            <a:stretch>
              <a:fillRect/>
            </a:stretch>
          </a:blipFill>
        </p:spPr>
      </p:sp>
      <p:sp>
        <p:nvSpPr>
          <p:cNvPr id="6" name="Freeform 6"/>
          <p:cNvSpPr/>
          <p:nvPr/>
        </p:nvSpPr>
        <p:spPr>
          <a:xfrm flipH="1">
            <a:off x="12170252" y="3229051"/>
            <a:ext cx="8115300" cy="3438858"/>
          </a:xfrm>
          <a:custGeom>
            <a:avLst/>
            <a:gdLst/>
            <a:ahLst/>
            <a:cxnLst/>
            <a:rect l="l" t="t" r="r" b="b"/>
            <a:pathLst>
              <a:path w="8115300" h="3438858">
                <a:moveTo>
                  <a:pt x="8115300" y="0"/>
                </a:moveTo>
                <a:lnTo>
                  <a:pt x="0" y="0"/>
                </a:lnTo>
                <a:lnTo>
                  <a:pt x="0" y="3438858"/>
                </a:lnTo>
                <a:lnTo>
                  <a:pt x="8115300" y="3438858"/>
                </a:lnTo>
                <a:lnTo>
                  <a:pt x="8115300" y="0"/>
                </a:lnTo>
                <a:close/>
              </a:path>
            </a:pathLst>
          </a:custGeom>
          <a:blipFill>
            <a:blip r:embed="rId2"/>
            <a:stretch>
              <a:fillRect/>
            </a:stretch>
          </a:blipFill>
        </p:spPr>
      </p:sp>
      <p:sp>
        <p:nvSpPr>
          <p:cNvPr id="7" name="Freeform 7"/>
          <p:cNvSpPr/>
          <p:nvPr/>
        </p:nvSpPr>
        <p:spPr>
          <a:xfrm>
            <a:off x="809269" y="1728737"/>
            <a:ext cx="11123631" cy="7224763"/>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780301" y="125678"/>
            <a:ext cx="10770680" cy="1505220"/>
          </a:xfrm>
          <a:prstGeom prst="rect">
            <a:avLst/>
          </a:prstGeom>
        </p:spPr>
        <p:txBody>
          <a:bodyPr lIns="0" tIns="0" rIns="0" bIns="0" rtlCol="0" anchor="t">
            <a:spAutoFit/>
          </a:bodyPr>
          <a:lstStyle/>
          <a:p>
            <a:pPr algn="ctr">
              <a:lnSpc>
                <a:spcPts val="12858"/>
              </a:lnSpc>
            </a:pPr>
            <a:r>
              <a:rPr lang="it-IT" sz="8000" b="1">
                <a:latin typeface="Times New Roman" panose="02020603050405020304" pitchFamily="18" charset="0"/>
                <a:cs typeface="Times New Roman" panose="02020603050405020304" pitchFamily="18" charset="0"/>
              </a:rPr>
              <a:t>Tóm tắt truyện</a:t>
            </a:r>
            <a:endParaRPr lang="en-US" sz="800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sp>
        <p:nvSpPr>
          <p:cNvPr id="15" name="TextBox 15"/>
          <p:cNvSpPr txBox="1"/>
          <p:nvPr/>
        </p:nvSpPr>
        <p:spPr>
          <a:xfrm>
            <a:off x="1312841" y="2641387"/>
            <a:ext cx="10384292" cy="5539978"/>
          </a:xfrm>
          <a:prstGeom prst="rect">
            <a:avLst/>
          </a:prstGeom>
        </p:spPr>
        <p:txBody>
          <a:bodyPr lIns="0" tIns="0" rIns="0" bIns="0" rtlCol="0" anchor="t">
            <a:spAutoFit/>
          </a:bodyPr>
          <a:lstStyle/>
          <a:p>
            <a:pPr algn="just"/>
            <a:r>
              <a:rPr lang="it-IT" sz="3600">
                <a:latin typeface="Times New Roman" panose="02020603050405020304" pitchFamily="18" charset="0"/>
                <a:cs typeface="Times New Roman" panose="02020603050405020304" pitchFamily="18" charset="0"/>
              </a:rPr>
              <a:t>Xiu và Giôn-xi là hai nữ hoạ sĩ trẻ. Giôn-xi bị bệnh sưng phổi rất nặng. Cô tuyệt vọng không muốn sống nữa. Cô chỉ đợi chiếc lá cuối cùng rụng xuống là sẽ lìa đời. Biết được ý nghĩ điên rồ đó, cụ Bơ-men - một hoạ sĩ già - đã thức suốt đêm mưa gió để vẽ chiếc lá thường xuân. Chiếc lá cuối cùng không rụng đã làm cho Giôn-xi suy nghĩ lại, cô hi vọng và muốn được sống, được sáng tạo. Giôn-xi đã từ cõi chết trở về. Trong khi đó, cụ Bơ-men đã chết vì sáng tạo kiệt tác chiếc lá cuối cùng để cứu Giôn-xi.</a:t>
            </a:r>
            <a:endParaRPr lang="en-US" sz="3200">
              <a:solidFill>
                <a:srgbClr val="000000"/>
              </a:solidFill>
              <a:latin typeface="Times New Roman" panose="02020603050405020304" pitchFamily="18" charset="0"/>
              <a:ea typeface="Lookpeach Font TH"/>
              <a:cs typeface="Times New Roman" panose="02020603050405020304" pitchFamily="18" charset="0"/>
              <a:sym typeface="Lookpeach Font TH"/>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2653233" y="2045051"/>
            <a:ext cx="5706235" cy="5052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10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8288000" cy="10972800"/>
          </a:xfrm>
          <a:prstGeom prst="rect">
            <a:avLst/>
          </a:prstGeom>
        </p:spPr>
      </p:pic>
      <p:sp>
        <p:nvSpPr>
          <p:cNvPr id="3" name="Rectangle 2"/>
          <p:cNvSpPr/>
          <p:nvPr/>
        </p:nvSpPr>
        <p:spPr>
          <a:xfrm>
            <a:off x="10134600" y="571500"/>
            <a:ext cx="7827784" cy="1186415"/>
          </a:xfrm>
          <a:prstGeom prst="rect">
            <a:avLst/>
          </a:prstGeom>
        </p:spPr>
        <p:txBody>
          <a:bodyPr wrap="none">
            <a:spAutoFit/>
          </a:bodyPr>
          <a:lstStyle/>
          <a:p>
            <a:pPr>
              <a:lnSpc>
                <a:spcPct val="115000"/>
              </a:lnSpc>
              <a:spcAft>
                <a:spcPts val="0"/>
              </a:spcAft>
            </a:pPr>
            <a:r>
              <a:rPr lang="en-US" sz="6600" b="1">
                <a:effectLst>
                  <a:glow rad="101600">
                    <a:schemeClr val="accent2">
                      <a:satMod val="175000"/>
                      <a:alpha val="40000"/>
                    </a:schemeClr>
                  </a:glow>
                </a:effectLst>
                <a:latin typeface="Times New Roman" panose="02020603050405020304" pitchFamily="18" charset="0"/>
                <a:ea typeface="MS Mincho"/>
                <a:cs typeface="Times New Roman" panose="02020603050405020304" pitchFamily="18" charset="0"/>
              </a:rPr>
              <a:t>II. Đọc- hiểu văn bản</a:t>
            </a:r>
            <a:endParaRPr lang="en-GB" sz="6600">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1734800" y="1866900"/>
            <a:ext cx="5852114" cy="1754326"/>
          </a:xfrm>
          <a:prstGeom prst="rect">
            <a:avLst/>
          </a:prstGeom>
        </p:spPr>
        <p:txBody>
          <a:bodyPr wrap="square">
            <a:spAutoFit/>
          </a:bodyPr>
          <a:lstStyle/>
          <a:p>
            <a:pPr algn="ctr"/>
            <a:r>
              <a:rPr lang="en-US" sz="5400" b="1">
                <a:effectLst>
                  <a:glow rad="101600">
                    <a:schemeClr val="accent2">
                      <a:satMod val="175000"/>
                      <a:alpha val="40000"/>
                    </a:schemeClr>
                  </a:glow>
                </a:effectLst>
                <a:latin typeface="Times New Roman" panose="02020603050405020304" pitchFamily="18" charset="0"/>
                <a:ea typeface="MS Mincho"/>
              </a:rPr>
              <a:t>1. Tình huống và cốt truyện</a:t>
            </a:r>
            <a:endParaRPr lang="en-GB" sz="5400">
              <a:effectLst>
                <a:glow rad="101600">
                  <a:schemeClr val="accent2">
                    <a:satMod val="175000"/>
                    <a:alpha val="40000"/>
                  </a:schemeClr>
                </a:glow>
              </a:effectLst>
            </a:endParaRPr>
          </a:p>
        </p:txBody>
      </p:sp>
    </p:spTree>
    <p:extLst>
      <p:ext uri="{BB962C8B-B14F-4D97-AF65-F5344CB8AC3E}">
        <p14:creationId xmlns:p14="http://schemas.microsoft.com/office/powerpoint/2010/main" val="357432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rot="5602318">
            <a:off x="-1167346" y="2819850"/>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2"/>
            <a:stretch>
              <a:fillRect/>
            </a:stretch>
          </a:blipFill>
        </p:spPr>
      </p:sp>
      <p:sp>
        <p:nvSpPr>
          <p:cNvPr id="5" name="Freeform 5"/>
          <p:cNvSpPr/>
          <p:nvPr/>
        </p:nvSpPr>
        <p:spPr>
          <a:xfrm rot="-10290204">
            <a:off x="-699068" y="5637579"/>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2"/>
            <a:stretch>
              <a:fillRect/>
            </a:stretch>
          </a:blipFill>
        </p:spPr>
      </p:sp>
      <p:sp>
        <p:nvSpPr>
          <p:cNvPr id="9" name="Freeform 9"/>
          <p:cNvSpPr/>
          <p:nvPr/>
        </p:nvSpPr>
        <p:spPr>
          <a:xfrm>
            <a:off x="14595197" y="-495299"/>
            <a:ext cx="3249796" cy="2057400"/>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2"/>
            <a:stretch>
              <a:fillRect/>
            </a:stretch>
          </a:blipFill>
        </p:spPr>
      </p:sp>
      <p:grpSp>
        <p:nvGrpSpPr>
          <p:cNvPr id="16" name="Group 16"/>
          <p:cNvGrpSpPr/>
          <p:nvPr/>
        </p:nvGrpSpPr>
        <p:grpSpPr>
          <a:xfrm>
            <a:off x="381000" y="952500"/>
            <a:ext cx="6644461" cy="7560550"/>
            <a:chOff x="0" y="0"/>
            <a:chExt cx="1088444" cy="189319"/>
          </a:xfrm>
        </p:grpSpPr>
        <p:sp>
          <p:nvSpPr>
            <p:cNvPr id="17" name="Freeform 17"/>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18" name="TextBox 18"/>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7316838" y="929513"/>
            <a:ext cx="4698480" cy="7484350"/>
            <a:chOff x="0" y="0"/>
            <a:chExt cx="1088444" cy="189319"/>
          </a:xfrm>
        </p:grpSpPr>
        <p:sp>
          <p:nvSpPr>
            <p:cNvPr id="22" name="Freeform 22"/>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23" name="TextBox 23"/>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4"/>
          <p:cNvSpPr txBox="1"/>
          <p:nvPr/>
        </p:nvSpPr>
        <p:spPr>
          <a:xfrm>
            <a:off x="7731097" y="1203206"/>
            <a:ext cx="3775104" cy="6647974"/>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Kết thúc truyện rất bất ngờ</a:t>
            </a:r>
            <a:r>
              <a:rPr lang="en-US" sz="3600">
                <a:latin typeface="Times New Roman" panose="02020603050405020304" pitchFamily="18" charset="0"/>
                <a:cs typeface="Times New Roman" panose="02020603050405020304" pitchFamily="18" charset="0"/>
              </a:rPr>
              <a:t>: Giôn-xi ốm yếu tưởng chẳng còn hi vọng sống lại phục hồi; cụ Bơ-men vốn khoẻ mạnh bình thường nhưng đã ra đi bất ngờ sau đêm mưa gió vì vẽ chiếc lá cuối cùng để cứu Giôn-xi.</a:t>
            </a:r>
            <a:endParaRPr lang="en-GB" sz="3600">
              <a:latin typeface="Times New Roman" panose="02020603050405020304" pitchFamily="18" charset="0"/>
              <a:cs typeface="Times New Roman" panose="02020603050405020304" pitchFamily="18" charset="0"/>
            </a:endParaRPr>
          </a:p>
        </p:txBody>
      </p:sp>
      <p:grpSp>
        <p:nvGrpSpPr>
          <p:cNvPr id="25" name="Group 25"/>
          <p:cNvGrpSpPr/>
          <p:nvPr/>
        </p:nvGrpSpPr>
        <p:grpSpPr>
          <a:xfrm>
            <a:off x="12537798" y="1028700"/>
            <a:ext cx="4969890" cy="7484350"/>
            <a:chOff x="0" y="0"/>
            <a:chExt cx="1088444" cy="189319"/>
          </a:xfrm>
        </p:grpSpPr>
        <p:sp>
          <p:nvSpPr>
            <p:cNvPr id="26" name="Freeform 26"/>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27" name="TextBox 27"/>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8" name="TextBox 28"/>
          <p:cNvSpPr txBox="1"/>
          <p:nvPr/>
        </p:nvSpPr>
        <p:spPr>
          <a:xfrm>
            <a:off x="13008110" y="1459237"/>
            <a:ext cx="4029265" cy="6093976"/>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Nếu Xiu và Giôn-xi biết cụ Bơ-men sẽ về chiếc lá trên tường thì câu chuyện không còn hấp dẫn vì Giôn-xi sẽ không cảm thấy chiếc lá kia ngoan cường và không còn được truyền động lực thức tỉnh để ham sống nữa.</a:t>
            </a:r>
            <a:endParaRPr lang="en-GB" sz="3600">
              <a:latin typeface="Times New Roman" panose="02020603050405020304" pitchFamily="18" charset="0"/>
              <a:cs typeface="Times New Roman" panose="02020603050405020304" pitchFamily="18" charset="0"/>
            </a:endParaRPr>
          </a:p>
        </p:txBody>
      </p:sp>
      <p:sp>
        <p:nvSpPr>
          <p:cNvPr id="31" name="Rectangle 30"/>
          <p:cNvSpPr/>
          <p:nvPr/>
        </p:nvSpPr>
        <p:spPr>
          <a:xfrm>
            <a:off x="711722" y="1157748"/>
            <a:ext cx="5864215" cy="6740307"/>
          </a:xfrm>
          <a:prstGeom prst="rect">
            <a:avLst/>
          </a:prstGeom>
        </p:spPr>
        <p:txBody>
          <a:bodyPr wrap="square">
            <a:spAutoFit/>
          </a:bodyPr>
          <a:lstStyle/>
          <a:p>
            <a:pPr algn="just">
              <a:spcAft>
                <a:spcPts val="0"/>
              </a:spcAft>
            </a:pP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36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ình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 độc </a:t>
            </a:r>
            <a:r>
              <a:rPr lang="en-US" sz="36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đáo</a:t>
            </a: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 chiếc lá cuối cùng có rụng xuống không? Sau đêm mưa bão đầy trời, có thể chiếc lá không còn trên cành, mà chiếc lá rụng thì Giôn-xi nói mình sẽ chết. Sự căng thẳng của tình huống tăng dần cho đến buổi sáng sau đêm mưa bão, Giôn-xi thấy chiếc lá cuối cùng vẫn còn đó, và cô đã hi vọng sống, ham sống trở lại.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2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2"/>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2"/>
            <a:stretch>
              <a:fillRect/>
            </a:stretch>
          </a:blipFill>
        </p:spPr>
      </p:sp>
      <p:sp>
        <p:nvSpPr>
          <p:cNvPr id="7" name="Freeform 7"/>
          <p:cNvSpPr/>
          <p:nvPr/>
        </p:nvSpPr>
        <p:spPr>
          <a:xfrm>
            <a:off x="2636765" y="2205601"/>
            <a:ext cx="13014469" cy="6199284"/>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3500141" y="2564108"/>
            <a:ext cx="11376501" cy="5170646"/>
          </a:xfrm>
          <a:prstGeom prst="rect">
            <a:avLst/>
          </a:prstGeom>
        </p:spPr>
        <p:txBody>
          <a:bodyPr wrap="square" lIns="0" tIns="0" rIns="0" bIns="0" rtlCol="0" anchor="t">
            <a:spAutoFit/>
          </a:bodyPr>
          <a:lstStyle/>
          <a:p>
            <a:pPr lvl="0" algn="just"/>
            <a:r>
              <a:rPr lang="it-IT" sz="4800" b="1">
                <a:latin typeface="Times New Roman" panose="02020603050405020304" pitchFamily="18" charset="0"/>
                <a:cs typeface="Times New Roman" panose="02020603050405020304" pitchFamily="18" charset="0"/>
              </a:rPr>
              <a:t>Nhóm 1</a:t>
            </a:r>
            <a:r>
              <a:rPr lang="it-IT" sz="4800">
                <a:latin typeface="Times New Roman" panose="02020603050405020304" pitchFamily="18" charset="0"/>
                <a:cs typeface="Times New Roman" panose="02020603050405020304" pitchFamily="18" charset="0"/>
              </a:rPr>
              <a:t>: Tìm những chi tiết miêu tả tâm trạng của Giôn-xi ở lần kéo mành thứ nhất và nhận xét về tâm trạng của cô gái. (phần 1).</a:t>
            </a:r>
            <a:endParaRPr lang="en-GB" sz="4800">
              <a:latin typeface="Times New Roman" panose="02020603050405020304" pitchFamily="18" charset="0"/>
              <a:cs typeface="Times New Roman" panose="02020603050405020304" pitchFamily="18" charset="0"/>
            </a:endParaRPr>
          </a:p>
          <a:p>
            <a:pPr lvl="0" algn="just"/>
            <a:r>
              <a:rPr lang="it-IT" sz="4800" b="1">
                <a:latin typeface="Times New Roman" panose="02020603050405020304" pitchFamily="18" charset="0"/>
                <a:cs typeface="Times New Roman" panose="02020603050405020304" pitchFamily="18" charset="0"/>
              </a:rPr>
              <a:t>Nhóm 2</a:t>
            </a:r>
            <a:r>
              <a:rPr lang="it-IT" sz="4800">
                <a:latin typeface="Times New Roman" panose="02020603050405020304" pitchFamily="18" charset="0"/>
                <a:cs typeface="Times New Roman" panose="02020603050405020304" pitchFamily="18" charset="0"/>
              </a:rPr>
              <a:t>: Phân tích tâm trạng của Giôn-xi ở lần kéo mành thứ hai (phần 2).</a:t>
            </a:r>
            <a:endParaRPr lang="en-GB" sz="4800">
              <a:latin typeface="Times New Roman" panose="02020603050405020304" pitchFamily="18" charset="0"/>
              <a:cs typeface="Times New Roman" panose="02020603050405020304" pitchFamily="18" charset="0"/>
            </a:endParaRPr>
          </a:p>
          <a:p>
            <a:pPr lvl="0" algn="just"/>
            <a:r>
              <a:rPr lang="it-IT" sz="4800" b="1">
                <a:latin typeface="Times New Roman" panose="02020603050405020304" pitchFamily="18" charset="0"/>
                <a:cs typeface="Times New Roman" panose="02020603050405020304" pitchFamily="18" charset="0"/>
              </a:rPr>
              <a:t>Nhóm 3</a:t>
            </a:r>
            <a:r>
              <a:rPr lang="it-IT" sz="4800">
                <a:latin typeface="Times New Roman" panose="02020603050405020304" pitchFamily="18" charset="0"/>
                <a:cs typeface="Times New Roman" panose="02020603050405020304" pitchFamily="18" charset="0"/>
              </a:rPr>
              <a:t>: Vì sao “Chiếc lá cuối cùng” đã giúp Giôn-xi hồi sinh?</a:t>
            </a:r>
            <a:endParaRPr lang="en-GB" sz="4800">
              <a:latin typeface="Times New Roman" panose="02020603050405020304" pitchFamily="18" charset="0"/>
              <a:cs typeface="Times New Roman" panose="02020603050405020304" pitchFamily="18" charset="0"/>
            </a:endParaRPr>
          </a:p>
        </p:txBody>
      </p:sp>
      <p:sp>
        <p:nvSpPr>
          <p:cNvPr id="14" name="TextBox 14"/>
          <p:cNvSpPr txBox="1"/>
          <p:nvPr/>
        </p:nvSpPr>
        <p:spPr>
          <a:xfrm>
            <a:off x="4486901" y="595278"/>
            <a:ext cx="10135805" cy="1107996"/>
          </a:xfrm>
          <a:prstGeom prst="rect">
            <a:avLst/>
          </a:prstGeom>
        </p:spPr>
        <p:txBody>
          <a:bodyPr wrap="square" lIns="0" tIns="0" rIns="0" bIns="0" rtlCol="0" anchor="t">
            <a:spAutoFit/>
          </a:bodyPr>
          <a:lstStyle/>
          <a:p>
            <a:r>
              <a:rPr lang="de-DE" sz="7200" b="1">
                <a:latin typeface="Times New Roman" panose="02020603050405020304" pitchFamily="18" charset="0"/>
                <a:cs typeface="Times New Roman" panose="02020603050405020304" pitchFamily="18" charset="0"/>
              </a:rPr>
              <a:t>2. Nhân vật Giôn-xi</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63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6" name="TextBox 6"/>
          <p:cNvSpPr txBox="1"/>
          <p:nvPr/>
        </p:nvSpPr>
        <p:spPr>
          <a:xfrm>
            <a:off x="3758660" y="641996"/>
            <a:ext cx="10770680" cy="2031325"/>
          </a:xfrm>
          <a:prstGeom prst="rect">
            <a:avLst/>
          </a:prstGeom>
        </p:spPr>
        <p:txBody>
          <a:bodyPr lIns="0" tIns="0" rIns="0" bIns="0" rtlCol="0" anchor="t">
            <a:spAutoFit/>
          </a:bodyPr>
          <a:lstStyle/>
          <a:p>
            <a:pPr algn="ctr"/>
            <a:r>
              <a:rPr lang="de-DE" sz="6600" b="1">
                <a:latin typeface="Times New Roman" panose="02020603050405020304" pitchFamily="18" charset="0"/>
                <a:cs typeface="Times New Roman" panose="02020603050405020304" pitchFamily="18" charset="0"/>
              </a:rPr>
              <a:t>a. Lần kéo mành thứ nhất- Nỗi buồn tuyệt vọng</a:t>
            </a:r>
            <a:endParaRPr lang="en-US" sz="660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sp>
        <p:nvSpPr>
          <p:cNvPr id="7" name="Freeform 7"/>
          <p:cNvSpPr/>
          <p:nvPr/>
        </p:nvSpPr>
        <p:spPr>
          <a:xfrm>
            <a:off x="9417957" y="4320456"/>
            <a:ext cx="7841343" cy="4557781"/>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9751642" y="5412905"/>
            <a:ext cx="7012357" cy="3077766"/>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Cô chỉ thấy cô đơn: “</a:t>
            </a:r>
            <a:r>
              <a:rPr lang="de-DE" sz="4000" i="1">
                <a:latin typeface="Times New Roman" panose="02020603050405020304" pitchFamily="18" charset="0"/>
                <a:cs typeface="Times New Roman" panose="02020603050405020304" pitchFamily="18" charset="0"/>
              </a:rPr>
              <a:t>Cái cô đơn nhất trong khắp thế gian là một tâm hồn đang chuẩn bị sẵn sàng cho chuyến đi xa xôi bí ẩn của mình</a:t>
            </a:r>
            <a:r>
              <a:rPr lang="de-DE" sz="4000">
                <a:latin typeface="Times New Roman" panose="02020603050405020304" pitchFamily="18" charset="0"/>
                <a:cs typeface="Times New Roman" panose="02020603050405020304" pitchFamily="18" charset="0"/>
              </a:rPr>
              <a:t>”</a:t>
            </a:r>
            <a:endParaRPr lang="en-US" sz="3600">
              <a:solidFill>
                <a:srgbClr val="000000"/>
              </a:solidFill>
              <a:latin typeface="Times New Roman" panose="02020603050405020304" pitchFamily="18" charset="0"/>
              <a:ea typeface="Lookpeach Font TH"/>
              <a:cs typeface="Times New Roman" panose="02020603050405020304" pitchFamily="18" charset="0"/>
              <a:sym typeface="Lookpeach Font TH"/>
            </a:endParaRPr>
          </a:p>
        </p:txBody>
      </p:sp>
      <p:sp>
        <p:nvSpPr>
          <p:cNvPr id="9" name="Freeform 9"/>
          <p:cNvSpPr/>
          <p:nvPr/>
        </p:nvSpPr>
        <p:spPr>
          <a:xfrm>
            <a:off x="1028700" y="3208957"/>
            <a:ext cx="7841343" cy="4557781"/>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362386" y="4301406"/>
            <a:ext cx="6765074" cy="3077766"/>
          </a:xfrm>
          <a:prstGeom prst="rect">
            <a:avLst/>
          </a:prstGeom>
        </p:spPr>
        <p:txBody>
          <a:bodyPr lIns="0" tIns="0" rIns="0" bIns="0" rtlCol="0" anchor="t">
            <a:spAutoFit/>
          </a:bodyPr>
          <a:lstStyle/>
          <a:p>
            <a:pPr algn="just"/>
            <a:r>
              <a:rPr lang="de-DE" sz="4000">
                <a:latin typeface="Times New Roman" panose="02020603050405020304" pitchFamily="18" charset="0"/>
                <a:cs typeface="Times New Roman" panose="02020603050405020304" pitchFamily="18" charset="0"/>
              </a:rPr>
              <a:t>Khi cô nhìn thấy trên cây chỉ còn một chiếc lá thường xuân còn sót lại, cô đã nghĩ “</a:t>
            </a:r>
            <a:r>
              <a:rPr lang="de-DE" sz="4000" i="1">
                <a:latin typeface="Times New Roman" panose="02020603050405020304" pitchFamily="18" charset="0"/>
                <a:cs typeface="Times New Roman" panose="02020603050405020304" pitchFamily="18" charset="0"/>
              </a:rPr>
              <a:t>Hôm nay nó sẽ rụng thôi và cùng lúc đó thì em sẽ chết</a:t>
            </a:r>
            <a:r>
              <a:rPr lang="de-DE"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7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6" y="0"/>
            <a:ext cx="18294246" cy="10270454"/>
          </a:xfrm>
          <a:prstGeom prst="rect">
            <a:avLst/>
          </a:prstGeom>
        </p:spPr>
      </p:pic>
      <p:sp>
        <p:nvSpPr>
          <p:cNvPr id="3" name="Rounded Rectangle 2"/>
          <p:cNvSpPr/>
          <p:nvPr/>
        </p:nvSpPr>
        <p:spPr>
          <a:xfrm>
            <a:off x="9372600" y="0"/>
            <a:ext cx="8915400" cy="4229100"/>
          </a:xfrm>
          <a:prstGeom prst="round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989631" y="571500"/>
            <a:ext cx="7681337" cy="3157724"/>
          </a:xfrm>
          <a:prstGeom prst="rect">
            <a:avLst/>
          </a:prstGeom>
        </p:spPr>
        <p:txBody>
          <a:bodyPr wrap="square">
            <a:spAutoFit/>
          </a:bodyPr>
          <a:lstStyle/>
          <a:p>
            <a:pPr algn="just">
              <a:lnSpc>
                <a:spcPct val="115000"/>
              </a:lnSpc>
              <a:spcAft>
                <a:spcPts val="0"/>
              </a:spcAft>
            </a:pPr>
            <a:r>
              <a:rPr lang="de-DE" sz="4400">
                <a:latin typeface="Times New Roman" panose="02020603050405020304" pitchFamily="18" charset="0"/>
                <a:ea typeface="Times New Roman" panose="02020603050405020304" pitchFamily="18" charset="0"/>
                <a:cs typeface="Times New Roman" panose="02020603050405020304" pitchFamily="18" charset="0"/>
              </a:rPr>
              <a:t>=&gt; Đó là tâm trạng bi quan, tiêu cực, mất hết niềm tin, hi vọng vào cuộc sống của cô gái trẻ mắc bệnh hiểm nghèo.</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62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875783" y="3142282"/>
            <a:ext cx="5309341" cy="4557781"/>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97640" y="3746308"/>
            <a:ext cx="8348748" cy="4597029"/>
          </a:xfrm>
          <a:custGeom>
            <a:avLst/>
            <a:gdLst/>
            <a:ahLst/>
            <a:cxnLst/>
            <a:rect l="l" t="t" r="r" b="b"/>
            <a:pathLst>
              <a:path w="8348748" h="4597029">
                <a:moveTo>
                  <a:pt x="0" y="0"/>
                </a:moveTo>
                <a:lnTo>
                  <a:pt x="8348747" y="0"/>
                </a:lnTo>
                <a:lnTo>
                  <a:pt x="8348747" y="4597029"/>
                </a:lnTo>
                <a:lnTo>
                  <a:pt x="0" y="4597029"/>
                </a:lnTo>
                <a:lnTo>
                  <a:pt x="0" y="0"/>
                </a:lnTo>
                <a:close/>
              </a:path>
            </a:pathLst>
          </a:custGeom>
          <a:blipFill>
            <a:blip r:embed="rId5"/>
            <a:stretch>
              <a:fillRect/>
            </a:stretch>
          </a:blipFill>
        </p:spPr>
      </p:sp>
      <p:sp>
        <p:nvSpPr>
          <p:cNvPr id="6" name="Freeform 6"/>
          <p:cNvSpPr/>
          <p:nvPr/>
        </p:nvSpPr>
        <p:spPr>
          <a:xfrm>
            <a:off x="6518809" y="3142282"/>
            <a:ext cx="10798160" cy="5582618"/>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209468" y="4234731"/>
            <a:ext cx="4655143" cy="2769989"/>
          </a:xfrm>
          <a:prstGeom prst="rect">
            <a:avLst/>
          </a:prstGeom>
        </p:spPr>
        <p:txBody>
          <a:bodyPr wrap="square" lIns="0" tIns="0" rIns="0" bIns="0" rtlCol="0" anchor="t">
            <a:spAutoFit/>
          </a:bodyPr>
          <a:lstStyle/>
          <a:p>
            <a:pPr lvl="0" algn="just"/>
            <a:r>
              <a:rPr lang="de-DE" sz="3600">
                <a:latin typeface="Times New Roman" panose="02020603050405020304" pitchFamily="18" charset="0"/>
                <a:cs typeface="Times New Roman" panose="02020603050405020304" pitchFamily="18" charset="0"/>
              </a:rPr>
              <a:t>Cô nhìn thấy chiếc lá thường xuân vẫn còn đó, cô “</a:t>
            </a:r>
            <a:r>
              <a:rPr lang="de-DE" sz="3600" i="1">
                <a:latin typeface="Times New Roman" panose="02020603050405020304" pitchFamily="18" charset="0"/>
                <a:cs typeface="Times New Roman" panose="02020603050405020304" pitchFamily="18" charset="0"/>
              </a:rPr>
              <a:t>nằm nhìn chiếc lá hồi lâu</a:t>
            </a:r>
            <a:r>
              <a:rPr lang="de-DE" sz="3600">
                <a:latin typeface="Times New Roman" panose="02020603050405020304" pitchFamily="18" charset="0"/>
                <a:cs typeface="Times New Roman" panose="02020603050405020304" pitchFamily="18" charset="0"/>
              </a:rPr>
              <a:t>”, gọi Xiu và nói: “ </a:t>
            </a:r>
            <a:r>
              <a:rPr lang="de-DE" sz="3600" i="1">
                <a:latin typeface="Times New Roman" panose="02020603050405020304" pitchFamily="18" charset="0"/>
                <a:cs typeface="Times New Roman" panose="02020603050405020304" pitchFamily="18" charset="0"/>
              </a:rPr>
              <a:t>Muốn chết là một tội</a:t>
            </a:r>
            <a:r>
              <a:rPr lang="de-DE"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10" name="TextBox 10"/>
          <p:cNvSpPr txBox="1"/>
          <p:nvPr/>
        </p:nvSpPr>
        <p:spPr>
          <a:xfrm>
            <a:off x="6656462" y="4188122"/>
            <a:ext cx="10181247" cy="3877985"/>
          </a:xfrm>
          <a:prstGeom prst="rect">
            <a:avLst/>
          </a:prstGeom>
        </p:spPr>
        <p:txBody>
          <a:bodyPr wrap="square" lIns="0" tIns="0" rIns="0" bIns="0" rtlCol="0" anchor="t">
            <a:spAutoFit/>
          </a:bodyPr>
          <a:lstStyle/>
          <a:p>
            <a:pPr lvl="0" algn="just"/>
            <a:r>
              <a:rPr lang="de-DE" sz="3600">
                <a:latin typeface="Times New Roman" panose="02020603050405020304" pitchFamily="18" charset="0"/>
                <a:cs typeface="Times New Roman" panose="02020603050405020304" pitchFamily="18" charset="0"/>
              </a:rPr>
              <a:t>Rồi cô muốn được ăn trở lại “</a:t>
            </a:r>
            <a:r>
              <a:rPr lang="de-DE" sz="3600" i="1">
                <a:latin typeface="Times New Roman" panose="02020603050405020304" pitchFamily="18" charset="0"/>
                <a:cs typeface="Times New Roman" panose="02020603050405020304" pitchFamily="18" charset="0"/>
              </a:rPr>
              <a:t>chị có thể cho em xin một tí cháo và chút sữa pha ít rượu vang</a:t>
            </a:r>
            <a:r>
              <a:rPr lang="de-DE" sz="3600">
                <a:latin typeface="Times New Roman" panose="02020603050405020304" pitchFamily="18" charset="0"/>
                <a:cs typeface="Times New Roman" panose="02020603050405020304" pitchFamily="18" charset="0"/>
              </a:rPr>
              <a:t>”, muốn soi gương sửa lại dung nhan “</a:t>
            </a:r>
            <a:r>
              <a:rPr lang="de-DE" sz="3600" i="1">
                <a:latin typeface="Times New Roman" panose="02020603050405020304" pitchFamily="18" charset="0"/>
                <a:cs typeface="Times New Roman" panose="02020603050405020304" pitchFamily="18" charset="0"/>
              </a:rPr>
              <a:t>đưa cho em chiếc gương tay trước đã, rồi xếp mấy chiếc gối lại quanh em</a:t>
            </a:r>
            <a:r>
              <a:rPr lang="de-DE" sz="3600">
                <a:latin typeface="Times New Roman" panose="02020603050405020304" pitchFamily="18" charset="0"/>
                <a:cs typeface="Times New Roman" panose="02020603050405020304" pitchFamily="18" charset="0"/>
              </a:rPr>
              <a:t>”, cuối cùng, cô muốn được đi du lịch để tiếp tục theo đuổi đam mê hội hoạ của mình “</a:t>
            </a:r>
            <a:r>
              <a:rPr lang="de-DE" sz="3600" i="1">
                <a:latin typeface="Times New Roman" panose="02020603050405020304" pitchFamily="18" charset="0"/>
                <a:cs typeface="Times New Roman" panose="02020603050405020304" pitchFamily="18" charset="0"/>
              </a:rPr>
              <a:t>một ngày nào đó em hi vọng sẽ được vẽ vịnh Na-plơ</a:t>
            </a:r>
            <a:r>
              <a:rPr lang="de-DE"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13" name="Rectangle 12"/>
          <p:cNvSpPr/>
          <p:nvPr/>
        </p:nvSpPr>
        <p:spPr>
          <a:xfrm>
            <a:off x="3280023" y="216075"/>
            <a:ext cx="11249317" cy="2130904"/>
          </a:xfrm>
          <a:prstGeom prst="rect">
            <a:avLst/>
          </a:prstGeom>
        </p:spPr>
        <p:txBody>
          <a:bodyPr wrap="square">
            <a:spAutoFit/>
          </a:bodyPr>
          <a:lstStyle/>
          <a:p>
            <a:pPr algn="ctr">
              <a:lnSpc>
                <a:spcPct val="115000"/>
              </a:lnSpc>
              <a:spcAft>
                <a:spcPts val="0"/>
              </a:spcAft>
            </a:pPr>
            <a:r>
              <a:rPr lang="de-DE" sz="6000" b="1">
                <a:latin typeface="Times New Roman" panose="02020603050405020304" pitchFamily="18" charset="0"/>
                <a:ea typeface="Times New Roman" panose="02020603050405020304" pitchFamily="18" charset="0"/>
                <a:cs typeface="Times New Roman" panose="02020603050405020304" pitchFamily="18" charset="0"/>
              </a:rPr>
              <a:t>b. Lần kéo mành thứ </a:t>
            </a:r>
            <a:r>
              <a:rPr lang="de-DE" sz="6000" b="1" smtClean="0">
                <a:latin typeface="Times New Roman" panose="02020603050405020304" pitchFamily="18" charset="0"/>
                <a:ea typeface="Times New Roman" panose="02020603050405020304" pitchFamily="18" charset="0"/>
                <a:cs typeface="Times New Roman" panose="02020603050405020304" pitchFamily="18" charset="0"/>
              </a:rPr>
              <a:t>hai-</a:t>
            </a:r>
            <a:endParaRPr lang="vi-VN" sz="60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de-DE" sz="6000" b="1" smtClean="0">
                <a:latin typeface="Times New Roman" panose="02020603050405020304" pitchFamily="18" charset="0"/>
                <a:ea typeface="Times New Roman" panose="02020603050405020304" pitchFamily="18" charset="0"/>
                <a:cs typeface="Times New Roman" panose="02020603050405020304" pitchFamily="18" charset="0"/>
              </a:rPr>
              <a:t>Niềm </a:t>
            </a:r>
            <a:r>
              <a:rPr lang="de-DE" sz="6000" b="1">
                <a:latin typeface="Times New Roman" panose="02020603050405020304" pitchFamily="18" charset="0"/>
                <a:ea typeface="Times New Roman" panose="02020603050405020304" pitchFamily="18" charset="0"/>
                <a:cs typeface="Times New Roman" panose="02020603050405020304" pitchFamily="18" charset="0"/>
              </a:rPr>
              <a:t>vui và hi vọng sống trở </a:t>
            </a:r>
            <a:r>
              <a:rPr lang="de-DE" sz="6000" b="1" smtClean="0">
                <a:latin typeface="Times New Roman" panose="02020603050405020304" pitchFamily="18" charset="0"/>
                <a:ea typeface="Times New Roman" panose="02020603050405020304" pitchFamily="18" charset="0"/>
                <a:cs typeface="Times New Roman" panose="02020603050405020304" pitchFamily="18" charset="0"/>
              </a:rPr>
              <a:t>lại</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04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 y="0"/>
            <a:ext cx="18306143" cy="10287000"/>
          </a:xfrm>
          <a:prstGeom prst="rect">
            <a:avLst/>
          </a:prstGeom>
        </p:spPr>
      </p:pic>
      <p:sp>
        <p:nvSpPr>
          <p:cNvPr id="3" name="Rectangle 2"/>
          <p:cNvSpPr/>
          <p:nvPr/>
        </p:nvSpPr>
        <p:spPr>
          <a:xfrm>
            <a:off x="5175590" y="2857500"/>
            <a:ext cx="6792245" cy="3631763"/>
          </a:xfrm>
          <a:prstGeom prst="rect">
            <a:avLst/>
          </a:prstGeom>
        </p:spPr>
        <p:txBody>
          <a:bodyPr wrap="none">
            <a:spAutoFit/>
          </a:bodyPr>
          <a:lstStyle/>
          <a:p>
            <a:pPr algn="ctr"/>
            <a:r>
              <a:rPr lang="vi-VN" sz="11500" b="1">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Segoe UI" panose="020B0502040204020203" pitchFamily="34" charset="0"/>
              </a:rPr>
              <a:t>Hoạt Động </a:t>
            </a:r>
            <a:r>
              <a:rPr lang="vi-VN"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Segoe UI" panose="020B0502040204020203" pitchFamily="34" charset="0"/>
              </a:rPr>
              <a:t>1</a:t>
            </a:r>
          </a:p>
          <a:p>
            <a:pPr algn="ctr"/>
            <a:r>
              <a:rPr lang="vi-VN"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Segoe UI" panose="020B0502040204020203" pitchFamily="34" charset="0"/>
              </a:rPr>
              <a:t>Khởi </a:t>
            </a:r>
            <a:r>
              <a:rPr lang="vi-VN" sz="11500" b="1">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Segoe UI" panose="020B0502040204020203" pitchFamily="34" charset="0"/>
              </a:rPr>
              <a:t>Động</a:t>
            </a:r>
            <a:endParaRPr lang="en-GB" sz="1150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590" y="2727277"/>
            <a:ext cx="7417760" cy="3892208"/>
          </a:xfrm>
          <a:prstGeom prst="rect">
            <a:avLst/>
          </a:prstGeom>
        </p:spPr>
      </p:pic>
    </p:spTree>
    <p:extLst>
      <p:ext uri="{BB962C8B-B14F-4D97-AF65-F5344CB8AC3E}">
        <p14:creationId xmlns:p14="http://schemas.microsoft.com/office/powerpoint/2010/main" val="2895236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0" y="4372"/>
            <a:ext cx="18259269" cy="10548429"/>
          </a:xfrm>
          <a:prstGeom prst="rect">
            <a:avLst/>
          </a:prstGeom>
        </p:spPr>
      </p:pic>
      <p:sp>
        <p:nvSpPr>
          <p:cNvPr id="3" name="Rounded Rectangle 2"/>
          <p:cNvSpPr/>
          <p:nvPr/>
        </p:nvSpPr>
        <p:spPr>
          <a:xfrm>
            <a:off x="9372600" y="419100"/>
            <a:ext cx="8610600" cy="4114800"/>
          </a:xfrm>
          <a:prstGeom prst="round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982200" y="723900"/>
            <a:ext cx="7467600" cy="3477875"/>
          </a:xfrm>
          <a:prstGeom prst="rect">
            <a:avLst/>
          </a:prstGeom>
        </p:spPr>
        <p:txBody>
          <a:bodyPr wrap="square">
            <a:spAutoFit/>
          </a:bodyPr>
          <a:lstStyle/>
          <a:p>
            <a:pPr algn="just"/>
            <a:r>
              <a:rPr lang="vi-VN" sz="4400">
                <a:latin typeface="Times New Roman" panose="02020603050405020304" pitchFamily="18" charset="0"/>
                <a:ea typeface="Calibri" panose="020F0502020204030204" pitchFamily="34" charset="0"/>
              </a:rPr>
              <a:t>=&gt;</a:t>
            </a:r>
            <a:r>
              <a:rPr lang="de-DE" sz="4400">
                <a:latin typeface="Times New Roman" panose="02020603050405020304" pitchFamily="18" charset="0"/>
                <a:ea typeface="Calibri" panose="020F0502020204030204" pitchFamily="34" charset="0"/>
              </a:rPr>
              <a:t>Tâm trạng của Giôn-xi đã khác hoàn toàn, không còn vẻ lo lắng, tuyệt vọng, buông xuôi mà trái lại, cô phấn chấn, vui vẻ và ham muốn sống trỗi dậy.</a:t>
            </a:r>
            <a:endParaRPr lang="en-GB" sz="4400"/>
          </a:p>
        </p:txBody>
      </p:sp>
    </p:spTree>
    <p:extLst>
      <p:ext uri="{BB962C8B-B14F-4D97-AF65-F5344CB8AC3E}">
        <p14:creationId xmlns:p14="http://schemas.microsoft.com/office/powerpoint/2010/main" val="33652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23"/>
            <a:ext cx="18379629" cy="10474377"/>
          </a:xfrm>
          <a:prstGeom prst="rect">
            <a:avLst/>
          </a:prstGeom>
        </p:spPr>
      </p:pic>
      <p:sp>
        <p:nvSpPr>
          <p:cNvPr id="3" name="Rounded Rectangle 2"/>
          <p:cNvSpPr/>
          <p:nvPr/>
        </p:nvSpPr>
        <p:spPr>
          <a:xfrm>
            <a:off x="12877800" y="723900"/>
            <a:ext cx="5372725" cy="9372600"/>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3506762" y="876300"/>
            <a:ext cx="4419600" cy="1200329"/>
          </a:xfrm>
          <a:prstGeom prst="rect">
            <a:avLst/>
          </a:prstGeom>
        </p:spPr>
        <p:txBody>
          <a:bodyPr wrap="square">
            <a:spAutoFit/>
          </a:bodyPr>
          <a:lstStyle/>
          <a:p>
            <a:pPr algn="ctr"/>
            <a:r>
              <a:rPr lang="de-DE" sz="3600" b="1">
                <a:latin typeface="Times New Roman" panose="02020603050405020304" pitchFamily="18" charset="0"/>
                <a:ea typeface="Calibri" panose="020F0502020204030204" pitchFamily="34" charset="0"/>
              </a:rPr>
              <a:t>c. Nguyên nhân giúp Giôn-xi hồi sinh</a:t>
            </a:r>
            <a:endParaRPr lang="en-GB" sz="3600"/>
          </a:p>
        </p:txBody>
      </p:sp>
      <p:sp>
        <p:nvSpPr>
          <p:cNvPr id="5" name="Rectangle 4"/>
          <p:cNvSpPr/>
          <p:nvPr/>
        </p:nvSpPr>
        <p:spPr>
          <a:xfrm>
            <a:off x="13011462" y="2252006"/>
            <a:ext cx="5105399" cy="7454348"/>
          </a:xfrm>
          <a:prstGeom prst="rect">
            <a:avLst/>
          </a:prstGeom>
        </p:spPr>
        <p:txBody>
          <a:bodyPr wrap="square">
            <a:spAutoFit/>
          </a:bodyPr>
          <a:lstStyle/>
          <a:p>
            <a:pPr algn="just">
              <a:lnSpc>
                <a:spcPct val="115000"/>
              </a:lnSpc>
              <a:spcAft>
                <a:spcPts val="800"/>
              </a:spcAft>
            </a:pPr>
            <a:r>
              <a:rPr lang="de-DE" sz="3200">
                <a:latin typeface="Times New Roman" panose="02020603050405020304" pitchFamily="18" charset="0"/>
                <a:ea typeface="Calibri" panose="020F0502020204030204" pitchFamily="34" charset="0"/>
                <a:cs typeface="Times New Roman" panose="02020603050405020304" pitchFamily="18" charset="0"/>
              </a:rPr>
              <a:t>Do cô thấy hình ảnh chiếc lá thường xuân giàu sức sống sau đêm mưa bão: “</a:t>
            </a:r>
            <a:r>
              <a:rPr lang="de-DE" sz="3200" i="1">
                <a:latin typeface="Times New Roman" panose="02020603050405020304" pitchFamily="18" charset="0"/>
                <a:ea typeface="Calibri" panose="020F0502020204030204" pitchFamily="34" charset="0"/>
                <a:cs typeface="Times New Roman" panose="02020603050405020304" pitchFamily="18" charset="0"/>
              </a:rPr>
              <a:t>Có một cái gì đấy đã làm cho chiếc lá cuối cùng vẫn còn đó để cho em thấy rằng mình đã tệ như thế nào. Muốn chết là một tội</a:t>
            </a:r>
            <a:r>
              <a:rPr lang="de-DE" sz="3200">
                <a:latin typeface="Times New Roman" panose="02020603050405020304" pitchFamily="18" charset="0"/>
                <a:ea typeface="Calibri" panose="020F0502020204030204" pitchFamily="34" charset="0"/>
                <a:cs typeface="Times New Roman" panose="02020603050405020304" pitchFamily="18" charset="0"/>
              </a:rPr>
              <a:t>”. Chứng kiến sức sống bền bỉ của chiếc lá cuối cùng, cô gái đã nhận ra tâm trạng tiêu cực, buông xuôi của mình là vô lí, là tội lỗi và cô khao khát được sống trở lại.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a:off x="4139840" y="4553982"/>
            <a:ext cx="13081360" cy="2728189"/>
          </a:xfrm>
          <a:custGeom>
            <a:avLst/>
            <a:gdLst/>
            <a:ahLst/>
            <a:cxnLst/>
            <a:rect l="l" t="t" r="r" b="b"/>
            <a:pathLst>
              <a:path w="10008319" h="3215173">
                <a:moveTo>
                  <a:pt x="0" y="0"/>
                </a:moveTo>
                <a:lnTo>
                  <a:pt x="10008320" y="0"/>
                </a:lnTo>
                <a:lnTo>
                  <a:pt x="10008320" y="3215173"/>
                </a:lnTo>
                <a:lnTo>
                  <a:pt x="0" y="321517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4177942" y="7580258"/>
            <a:ext cx="13081360" cy="1855793"/>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0" name="Rectangle 9"/>
          <p:cNvSpPr/>
          <p:nvPr/>
        </p:nvSpPr>
        <p:spPr>
          <a:xfrm>
            <a:off x="1447800" y="102435"/>
            <a:ext cx="14710885" cy="1446550"/>
          </a:xfrm>
          <a:prstGeom prst="rect">
            <a:avLst/>
          </a:prstGeom>
        </p:spPr>
        <p:txBody>
          <a:bodyPr wrap="square">
            <a:spAutoFit/>
          </a:bodyPr>
          <a:lstStyle/>
          <a:p>
            <a:pPr algn="ctr"/>
            <a:r>
              <a:rPr lang="de-DE" sz="4400" b="1">
                <a:latin typeface="Times New Roman" panose="02020603050405020304" pitchFamily="18" charset="0"/>
                <a:ea typeface="Calibri" panose="020F0502020204030204" pitchFamily="34" charset="0"/>
              </a:rPr>
              <a:t>d. Suy nghĩ, cảm xúc của Giôn-xi khi nghe câu chuyện về cái chết của cụ Bơ-men và chiếc lá cuối cùng</a:t>
            </a:r>
            <a:endParaRPr lang="en-GB" sz="4400"/>
          </a:p>
        </p:txBody>
      </p:sp>
      <p:sp>
        <p:nvSpPr>
          <p:cNvPr id="11" name="Freeform 4"/>
          <p:cNvSpPr/>
          <p:nvPr/>
        </p:nvSpPr>
        <p:spPr>
          <a:xfrm>
            <a:off x="4151083" y="1794005"/>
            <a:ext cx="13070117" cy="2420796"/>
          </a:xfrm>
          <a:custGeom>
            <a:avLst/>
            <a:gdLst/>
            <a:ahLst/>
            <a:cxnLst/>
            <a:rect l="l" t="t" r="r" b="b"/>
            <a:pathLst>
              <a:path w="10008319" h="3215173">
                <a:moveTo>
                  <a:pt x="0" y="0"/>
                </a:moveTo>
                <a:lnTo>
                  <a:pt x="10008320" y="0"/>
                </a:lnTo>
                <a:lnTo>
                  <a:pt x="10008320" y="3215173"/>
                </a:lnTo>
                <a:lnTo>
                  <a:pt x="0" y="321517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2" name="Rectangle 11"/>
          <p:cNvSpPr/>
          <p:nvPr/>
        </p:nvSpPr>
        <p:spPr>
          <a:xfrm>
            <a:off x="4759633" y="2052570"/>
            <a:ext cx="11399052" cy="1791260"/>
          </a:xfrm>
          <a:prstGeom prst="rect">
            <a:avLst/>
          </a:prstGeom>
        </p:spPr>
        <p:txBody>
          <a:bodyPr wrap="square">
            <a:spAutoFit/>
          </a:bodyPr>
          <a:lstStyle/>
          <a:p>
            <a:pPr algn="just">
              <a:lnSpc>
                <a:spcPct val="115000"/>
              </a:lnSpc>
              <a:spcAft>
                <a:spcPts val="800"/>
              </a:spcAft>
            </a:pPr>
            <a:r>
              <a:rPr lang="de-DE" sz="3200">
                <a:latin typeface="Times New Roman" panose="02020603050405020304" pitchFamily="18" charset="0"/>
                <a:ea typeface="Calibri" panose="020F0502020204030204" pitchFamily="34" charset="0"/>
                <a:cs typeface="Times New Roman" panose="02020603050405020304" pitchFamily="18" charset="0"/>
              </a:rPr>
              <a:t>Truyện kết thúc ở việc Xiu kể cho Giôn-xi nghe về cái chết của cụ Bơ-men và chiếc lá cuối cùng cụ vẽ trên tường trong đêm mưa gió là một dụng ý nghệ thuật của tác giả.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4572000" y="4725694"/>
            <a:ext cx="12039600" cy="2357568"/>
          </a:xfrm>
          <a:prstGeom prst="rect">
            <a:avLst/>
          </a:prstGeom>
        </p:spPr>
        <p:txBody>
          <a:bodyPr wrap="square">
            <a:spAutoFit/>
          </a:bodyPr>
          <a:lstStyle/>
          <a:p>
            <a:pPr algn="just">
              <a:lnSpc>
                <a:spcPct val="115000"/>
              </a:lnSpc>
              <a:spcAft>
                <a:spcPts val="800"/>
              </a:spcAft>
            </a:pPr>
            <a:r>
              <a:rPr lang="de-DE" sz="3200">
                <a:latin typeface="Times New Roman" panose="02020603050405020304" pitchFamily="18" charset="0"/>
                <a:ea typeface="Calibri" panose="020F0502020204030204" pitchFamily="34" charset="0"/>
                <a:cs typeface="Times New Roman" panose="02020603050405020304" pitchFamily="18" charset="0"/>
              </a:rPr>
              <a:t>Đoạn truyện chỉ có lời của Xiu, không có lời thoại của </a:t>
            </a:r>
            <a:r>
              <a:rPr lang="de-DE" sz="3200" smtClean="0">
                <a:latin typeface="Times New Roman" panose="02020603050405020304" pitchFamily="18" charset="0"/>
                <a:ea typeface="Calibri" panose="020F0502020204030204" pitchFamily="34" charset="0"/>
                <a:cs typeface="Times New Roman" panose="02020603050405020304" pitchFamily="18" charset="0"/>
              </a:rPr>
              <a:t>Giôn-xi </a:t>
            </a:r>
            <a:r>
              <a:rPr lang="vi-VN" sz="3200">
                <a:latin typeface="Times New Roman" panose="02020603050405020304" pitchFamily="18" charset="0"/>
                <a:ea typeface="Calibri" panose="020F0502020204030204" pitchFamily="34" charset="0"/>
                <a:cs typeface="Times New Roman" panose="02020603050405020304" pitchFamily="18" charset="0"/>
              </a:rPr>
              <a:t>đã</a:t>
            </a:r>
            <a:r>
              <a:rPr lang="de-DE" sz="3200" smtClean="0">
                <a:latin typeface="Times New Roman" panose="02020603050405020304" pitchFamily="18" charset="0"/>
                <a:ea typeface="Calibri" panose="020F0502020204030204" pitchFamily="34" charset="0"/>
                <a:cs typeface="Times New Roman" panose="02020603050405020304" pitchFamily="18" charset="0"/>
              </a:rPr>
              <a:t> diễn </a:t>
            </a:r>
            <a:r>
              <a:rPr lang="de-DE" sz="3200">
                <a:latin typeface="Times New Roman" panose="02020603050405020304" pitchFamily="18" charset="0"/>
                <a:ea typeface="Calibri" panose="020F0502020204030204" pitchFamily="34" charset="0"/>
                <a:cs typeface="Times New Roman" panose="02020603050405020304" pitchFamily="18" charset="0"/>
              </a:rPr>
              <a:t>tả rất thành công niềm xúc động không nói lên lời của Giôn-xi- một người vừa từ cõi chết trở về nhờ chiếc lá của một ông già, người đã lấy cả mạng sống của mình để mang lại hi vọng và sự sống hồi sinh cho cô.</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680027" y="7966716"/>
            <a:ext cx="12109667" cy="1077218"/>
          </a:xfrm>
          <a:prstGeom prst="rect">
            <a:avLst/>
          </a:prstGeom>
        </p:spPr>
        <p:txBody>
          <a:bodyPr wrap="square">
            <a:spAutoFit/>
          </a:bodyPr>
          <a:lstStyle/>
          <a:p>
            <a:pPr algn="just"/>
            <a:r>
              <a:rPr lang="de-DE" sz="3200">
                <a:latin typeface="Times New Roman" panose="02020603050405020304" pitchFamily="18" charset="0"/>
                <a:ea typeface="Calibri" panose="020F0502020204030204" pitchFamily="34" charset="0"/>
              </a:rPr>
              <a:t>Giôn-xi sẽ cảm thấy vô cùng biết ơn cụ Bơ-men, và rồi cô sẽ trân trọng hơn sự sống của chính mình để không phụ tấm lòng và sự hi sinh của cụ.</a:t>
            </a:r>
            <a:endParaRPr lang="en-GB" sz="3200"/>
          </a:p>
        </p:txBody>
      </p:sp>
    </p:spTree>
    <p:extLst>
      <p:ext uri="{BB962C8B-B14F-4D97-AF65-F5344CB8AC3E}">
        <p14:creationId xmlns:p14="http://schemas.microsoft.com/office/powerpoint/2010/main" val="388859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 y="0"/>
            <a:ext cx="18258312" cy="10287000"/>
          </a:xfrm>
          <a:prstGeom prst="rect">
            <a:avLst/>
          </a:prstGeom>
        </p:spPr>
      </p:pic>
      <p:sp>
        <p:nvSpPr>
          <p:cNvPr id="3" name="Rectangle 2"/>
          <p:cNvSpPr/>
          <p:nvPr/>
        </p:nvSpPr>
        <p:spPr>
          <a:xfrm>
            <a:off x="838200" y="342900"/>
            <a:ext cx="7696200" cy="2428357"/>
          </a:xfrm>
          <a:prstGeom prst="rect">
            <a:avLst/>
          </a:prstGeom>
        </p:spPr>
        <p:txBody>
          <a:bodyPr wrap="square">
            <a:spAutoFit/>
          </a:bodyPr>
          <a:lstStyle/>
          <a:p>
            <a:pPr algn="ctr">
              <a:lnSpc>
                <a:spcPct val="115000"/>
              </a:lnSpc>
              <a:spcAft>
                <a:spcPts val="0"/>
              </a:spcAft>
            </a:pPr>
            <a:r>
              <a:rPr lang="de-DE" sz="6600" b="1">
                <a:latin typeface="Times New Roman" panose="02020603050405020304" pitchFamily="18" charset="0"/>
                <a:ea typeface="MS Mincho"/>
                <a:cs typeface="Times New Roman" panose="02020603050405020304" pitchFamily="18" charset="0"/>
              </a:rPr>
              <a:t>3. Kiệt tác </a:t>
            </a:r>
            <a:endParaRPr lang="vi-VN" sz="6600" b="1" smtClean="0">
              <a:latin typeface="Times New Roman" panose="02020603050405020304" pitchFamily="18" charset="0"/>
              <a:ea typeface="MS Mincho"/>
              <a:cs typeface="Times New Roman" panose="02020603050405020304" pitchFamily="18" charset="0"/>
            </a:endParaRPr>
          </a:p>
          <a:p>
            <a:pPr algn="ctr">
              <a:lnSpc>
                <a:spcPct val="115000"/>
              </a:lnSpc>
              <a:spcAft>
                <a:spcPts val="0"/>
              </a:spcAft>
            </a:pPr>
            <a:r>
              <a:rPr lang="de-DE" sz="6600" b="1" smtClean="0">
                <a:latin typeface="Times New Roman" panose="02020603050405020304" pitchFamily="18" charset="0"/>
                <a:ea typeface="MS Mincho"/>
                <a:cs typeface="Times New Roman" panose="02020603050405020304" pitchFamily="18" charset="0"/>
              </a:rPr>
              <a:t>“</a:t>
            </a:r>
            <a:r>
              <a:rPr lang="de-DE" sz="6600" b="1">
                <a:latin typeface="Times New Roman" panose="02020603050405020304" pitchFamily="18" charset="0"/>
                <a:ea typeface="MS Mincho"/>
                <a:cs typeface="Times New Roman" panose="02020603050405020304" pitchFamily="18" charset="0"/>
              </a:rPr>
              <a:t>Chiếc lá cuối cùng”</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8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7" name="Freeform 7"/>
          <p:cNvSpPr/>
          <p:nvPr/>
        </p:nvSpPr>
        <p:spPr>
          <a:xfrm>
            <a:off x="6233884" y="6362914"/>
            <a:ext cx="10820965" cy="3241587"/>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248400" y="45663"/>
            <a:ext cx="10806451" cy="2430837"/>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6603488" y="659246"/>
            <a:ext cx="10008111" cy="1661993"/>
          </a:xfrm>
          <a:prstGeom prst="rect">
            <a:avLst/>
          </a:prstGeom>
        </p:spPr>
        <p:txBody>
          <a:bodyPr wrap="square" lIns="0" tIns="0" rIns="0" bIns="0" rtlCol="0" anchor="t">
            <a:spAutoFit/>
          </a:bodyPr>
          <a:lstStyle/>
          <a:p>
            <a:pPr algn="just"/>
            <a:r>
              <a:rPr lang="vi-VN" sz="3600">
                <a:latin typeface="Times New Roman" panose="02020603050405020304" pitchFamily="18" charset="0"/>
                <a:ea typeface="Times New Roman" panose="02020603050405020304" pitchFamily="18" charset="0"/>
              </a:rPr>
              <a:t>Đ</a:t>
            </a:r>
            <a:r>
              <a:rPr lang="de-DE" sz="3600" smtClean="0">
                <a:latin typeface="Times New Roman" panose="02020603050405020304" pitchFamily="18" charset="0"/>
                <a:ea typeface="Times New Roman" panose="02020603050405020304" pitchFamily="18" charset="0"/>
              </a:rPr>
              <a:t>ó </a:t>
            </a:r>
            <a:r>
              <a:rPr lang="de-DE" sz="3600">
                <a:latin typeface="Times New Roman" panose="02020603050405020304" pitchFamily="18" charset="0"/>
                <a:ea typeface="Times New Roman" panose="02020603050405020304" pitchFamily="18" charset="0"/>
              </a:rPr>
              <a:t>là một bức vẽ đẹp hoàn hảo, </a:t>
            </a:r>
            <a:r>
              <a:rPr lang="de-DE" sz="3600" smtClean="0">
                <a:latin typeface="Times New Roman" panose="02020603050405020304" pitchFamily="18" charset="0"/>
                <a:ea typeface="Times New Roman" panose="02020603050405020304" pitchFamily="18" charset="0"/>
              </a:rPr>
              <a:t>Giôn-xi </a:t>
            </a:r>
            <a:r>
              <a:rPr lang="de-DE" sz="3600">
                <a:latin typeface="Times New Roman" panose="02020603050405020304" pitchFamily="18" charset="0"/>
                <a:ea typeface="Times New Roman" panose="02020603050405020304" pitchFamily="18" charset="0"/>
              </a:rPr>
              <a:t>và Xiu đều bị nhầm tưởng đó là chiếc lá thường xuân thật đang cố bám níu trên bức tường gạch.</a:t>
            </a:r>
            <a:endParaRPr lang="en-US" sz="3600">
              <a:solidFill>
                <a:srgbClr val="000000"/>
              </a:solidFill>
              <a:latin typeface="Lookpeach Font TH"/>
              <a:ea typeface="Lookpeach Font TH"/>
              <a:cs typeface="Lookpeach Font TH"/>
              <a:sym typeface="Lookpeach Font TH"/>
            </a:endParaRPr>
          </a:p>
        </p:txBody>
      </p:sp>
      <p:sp>
        <p:nvSpPr>
          <p:cNvPr id="11" name="Rectangle 10"/>
          <p:cNvSpPr/>
          <p:nvPr/>
        </p:nvSpPr>
        <p:spPr>
          <a:xfrm>
            <a:off x="351893" y="711187"/>
            <a:ext cx="5706007" cy="2123658"/>
          </a:xfrm>
          <a:prstGeom prst="rect">
            <a:avLst/>
          </a:prstGeom>
        </p:spPr>
        <p:txBody>
          <a:bodyPr wrap="square">
            <a:spAutoFit/>
          </a:bodyPr>
          <a:lstStyle/>
          <a:p>
            <a:pPr algn="just"/>
            <a:r>
              <a:rPr lang="de-DE" sz="4400">
                <a:solidFill>
                  <a:srgbClr val="000000"/>
                </a:solidFill>
                <a:latin typeface="Times New Roman" panose="02020603050405020304" pitchFamily="18" charset="0"/>
                <a:ea typeface="MS Mincho"/>
              </a:rPr>
              <a:t>“Chiếc lá cuối cùng”</a:t>
            </a:r>
            <a:r>
              <a:rPr lang="de-DE" sz="4400">
                <a:solidFill>
                  <a:srgbClr val="000000"/>
                </a:solidFill>
                <a:latin typeface="Times New Roman" panose="02020603050405020304" pitchFamily="18" charset="0"/>
                <a:ea typeface="Times New Roman" panose="02020603050405020304" pitchFamily="18" charset="0"/>
              </a:rPr>
              <a:t>,</a:t>
            </a:r>
            <a:r>
              <a:rPr lang="de-DE" sz="4400" b="1">
                <a:solidFill>
                  <a:srgbClr val="000000"/>
                </a:solidFill>
                <a:latin typeface="Times New Roman" panose="02020603050405020304" pitchFamily="18" charset="0"/>
                <a:ea typeface="Times New Roman" panose="02020603050405020304" pitchFamily="18" charset="0"/>
              </a:rPr>
              <a:t> </a:t>
            </a:r>
            <a:r>
              <a:rPr lang="de-DE" sz="4400" b="1">
                <a:latin typeface="Times New Roman" panose="02020603050405020304" pitchFamily="18" charset="0"/>
                <a:ea typeface="Times New Roman" panose="02020603050405020304" pitchFamily="18" charset="0"/>
              </a:rPr>
              <a:t>mà cụ Bơ-men vẽ được coi là một </a:t>
            </a:r>
            <a:r>
              <a:rPr lang="de-DE" sz="4400" b="1" i="1">
                <a:latin typeface="Times New Roman" panose="02020603050405020304" pitchFamily="18" charset="0"/>
                <a:ea typeface="Times New Roman" panose="02020603050405020304" pitchFamily="18" charset="0"/>
              </a:rPr>
              <a:t>kiệt tác</a:t>
            </a:r>
            <a:r>
              <a:rPr lang="de-DE" sz="4400">
                <a:latin typeface="Times New Roman" panose="02020603050405020304" pitchFamily="18" charset="0"/>
                <a:ea typeface="Times New Roman" panose="02020603050405020304" pitchFamily="18" charset="0"/>
              </a:rPr>
              <a:t> vì</a:t>
            </a:r>
            <a:endParaRPr lang="en-GB" sz="4400"/>
          </a:p>
        </p:txBody>
      </p:sp>
      <p:sp>
        <p:nvSpPr>
          <p:cNvPr id="12" name="Freeform 9"/>
          <p:cNvSpPr/>
          <p:nvPr/>
        </p:nvSpPr>
        <p:spPr>
          <a:xfrm>
            <a:off x="6248399" y="2781891"/>
            <a:ext cx="10806451" cy="3329207"/>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3" name="TextBox 8"/>
          <p:cNvSpPr txBox="1"/>
          <p:nvPr/>
        </p:nvSpPr>
        <p:spPr>
          <a:xfrm>
            <a:off x="6451089" y="3608058"/>
            <a:ext cx="9998874" cy="2215991"/>
          </a:xfrm>
          <a:prstGeom prst="rect">
            <a:avLst/>
          </a:prstGeom>
        </p:spPr>
        <p:txBody>
          <a:bodyPr wrap="square" lIns="0" tIns="0" rIns="0" bIns="0" rtlCol="0" anchor="t">
            <a:spAutoFit/>
          </a:bodyPr>
          <a:lstStyle/>
          <a:p>
            <a:pPr algn="just">
              <a:spcAft>
                <a:spcPts val="0"/>
              </a:spcAft>
            </a:pPr>
            <a:r>
              <a:rPr lang="de-DE" sz="3600">
                <a:latin typeface="Times New Roman" panose="02020603050405020304" pitchFamily="18" charset="0"/>
                <a:ea typeface="Times New Roman" panose="02020603050405020304" pitchFamily="18" charset="0"/>
                <a:cs typeface="Times New Roman" panose="02020603050405020304" pitchFamily="18" charset="0"/>
              </a:rPr>
              <a:t>N</a:t>
            </a:r>
            <a:r>
              <a:rPr lang="de-DE" sz="3600" smtClean="0">
                <a:latin typeface="Times New Roman" panose="02020603050405020304" pitchFamily="18" charset="0"/>
                <a:ea typeface="Times New Roman" panose="02020603050405020304" pitchFamily="18" charset="0"/>
                <a:cs typeface="Times New Roman" panose="02020603050405020304" pitchFamily="18" charset="0"/>
              </a:rPr>
              <a:t>ó </a:t>
            </a:r>
            <a:r>
              <a:rPr lang="de-DE" sz="3600">
                <a:latin typeface="Times New Roman" panose="02020603050405020304" pitchFamily="18" charset="0"/>
                <a:ea typeface="Times New Roman" panose="02020603050405020304" pitchFamily="18" charset="0"/>
                <a:cs typeface="Times New Roman" panose="02020603050405020304" pitchFamily="18" charset="0"/>
              </a:rPr>
              <a:t>đã cứu sống được Giôn-xi. Chiếc lá thường xuân cuối cùng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sau </a:t>
            </a:r>
            <a:r>
              <a:rPr lang="de-DE" sz="3600" smtClean="0">
                <a:latin typeface="Times New Roman" panose="02020603050405020304" pitchFamily="18" charset="0"/>
                <a:ea typeface="Times New Roman" panose="02020603050405020304" pitchFamily="18" charset="0"/>
                <a:cs typeface="Times New Roman" panose="02020603050405020304" pitchFamily="18" charset="0"/>
              </a:rPr>
              <a:t>bao </a:t>
            </a:r>
            <a:r>
              <a:rPr lang="de-DE" sz="3600">
                <a:latin typeface="Times New Roman" panose="02020603050405020304" pitchFamily="18" charset="0"/>
                <a:ea typeface="Times New Roman" panose="02020603050405020304" pitchFamily="18" charset="0"/>
                <a:cs typeface="Times New Roman" panose="02020603050405020304" pitchFamily="18" charset="0"/>
              </a:rPr>
              <a:t>nhiêu gió </a:t>
            </a:r>
            <a:r>
              <a:rPr lang="de-DE" sz="3600" smtClean="0">
                <a:latin typeface="Times New Roman" panose="02020603050405020304" pitchFamily="18" charset="0"/>
                <a:ea typeface="Times New Roman" panose="02020603050405020304" pitchFamily="18" charset="0"/>
                <a:cs typeface="Times New Roman" panose="02020603050405020304" pitchFamily="18" charset="0"/>
              </a:rPr>
              <a:t>bão </a:t>
            </a:r>
            <a:r>
              <a:rPr lang="de-DE" sz="3600">
                <a:latin typeface="Times New Roman" panose="02020603050405020304" pitchFamily="18" charset="0"/>
                <a:ea typeface="Times New Roman" panose="02020603050405020304" pitchFamily="18" charset="0"/>
                <a:cs typeface="Times New Roman" panose="02020603050405020304" pitchFamily="18" charset="0"/>
              </a:rPr>
              <a:t>vẫn kiên cường bám trên bức tường gạch khiến cho Giôn-xi hiểu ra mình cần phải mạnh mẽ để sống tiếp.</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6447459" y="7096748"/>
            <a:ext cx="10164139" cy="2308324"/>
          </a:xfrm>
          <a:prstGeom prst="rect">
            <a:avLst/>
          </a:prstGeom>
        </p:spPr>
        <p:txBody>
          <a:bodyPr wrap="square">
            <a:spAutoFit/>
          </a:bodyPr>
          <a:lstStyle/>
          <a:p>
            <a:pPr algn="just">
              <a:spcAft>
                <a:spcPts val="0"/>
              </a:spcAft>
            </a:pP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N</a:t>
            </a:r>
            <a:r>
              <a:rPr lang="de-DE" sz="3600" smtClean="0">
                <a:latin typeface="Times New Roman" panose="02020603050405020304" pitchFamily="18" charset="0"/>
                <a:ea typeface="Times New Roman" panose="02020603050405020304" pitchFamily="18" charset="0"/>
                <a:cs typeface="Times New Roman" panose="02020603050405020304" pitchFamily="18" charset="0"/>
              </a:rPr>
              <a:t>ó </a:t>
            </a:r>
            <a:r>
              <a:rPr lang="de-DE" sz="3600">
                <a:latin typeface="Times New Roman" panose="02020603050405020304" pitchFamily="18" charset="0"/>
                <a:ea typeface="Times New Roman" panose="02020603050405020304" pitchFamily="18" charset="0"/>
                <a:cs typeface="Times New Roman" panose="02020603050405020304" pitchFamily="18" charset="0"/>
              </a:rPr>
              <a:t>còn được đánh đổi bằng chính tính mạng của cụ Bơ-men. Cụ đã dùng hết tâm huyết của mình, trong đêm gió bão để vẽ lên nó với hi vọng chiếc lá “giả” ấy có thể mang lại điều kì diệu.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834" y="3542448"/>
            <a:ext cx="4629150" cy="4876800"/>
          </a:xfrm>
          <a:prstGeom prst="rect">
            <a:avLst/>
          </a:prstGeom>
        </p:spPr>
      </p:pic>
    </p:spTree>
    <p:extLst>
      <p:ext uri="{BB962C8B-B14F-4D97-AF65-F5344CB8AC3E}">
        <p14:creationId xmlns:p14="http://schemas.microsoft.com/office/powerpoint/2010/main" val="129853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4"/>
            <a:ext cx="18288000" cy="10229850"/>
          </a:xfrm>
          <a:prstGeom prst="rect">
            <a:avLst/>
          </a:prstGeom>
        </p:spPr>
      </p:pic>
      <p:sp>
        <p:nvSpPr>
          <p:cNvPr id="3" name="Rounded Rectangle 2"/>
          <p:cNvSpPr/>
          <p:nvPr/>
        </p:nvSpPr>
        <p:spPr>
          <a:xfrm>
            <a:off x="10439400" y="876300"/>
            <a:ext cx="6553200" cy="472440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801350" y="1171821"/>
            <a:ext cx="5829300" cy="3970318"/>
          </a:xfrm>
          <a:prstGeom prst="rect">
            <a:avLst/>
          </a:prstGeom>
        </p:spPr>
        <p:txBody>
          <a:bodyPr wrap="square">
            <a:spAutoFit/>
          </a:bodyPr>
          <a:lstStyle/>
          <a:p>
            <a:pPr algn="just"/>
            <a:r>
              <a:rPr lang="de-DE" sz="3600">
                <a:latin typeface="Times New Roman" panose="02020603050405020304" pitchFamily="18" charset="0"/>
                <a:ea typeface="Times New Roman" panose="02020603050405020304" pitchFamily="18" charset="0"/>
              </a:rPr>
              <a:t>=&gt; Kiệt tác “</a:t>
            </a:r>
            <a:r>
              <a:rPr lang="de-DE" sz="3600" i="1">
                <a:latin typeface="Times New Roman" panose="02020603050405020304" pitchFamily="18" charset="0"/>
                <a:ea typeface="Times New Roman" panose="02020603050405020304" pitchFamily="18" charset="0"/>
              </a:rPr>
              <a:t>Chiếc lá cuối cùng</a:t>
            </a:r>
            <a:r>
              <a:rPr lang="de-DE" sz="3600">
                <a:latin typeface="Times New Roman" panose="02020603050405020304" pitchFamily="18" charset="0"/>
                <a:ea typeface="Times New Roman" panose="02020603050405020304" pitchFamily="18" charset="0"/>
              </a:rPr>
              <a:t>” ấy chính là biểu hiện cao đẹp nhất cho tấm lòng nhân hậu, đức hi sinh, lòng vị tha của cụ Bơ-men, cũng như tình yêu thương giữa những con người nghèo khổ đất Mĩ.</a:t>
            </a:r>
            <a:endParaRPr lang="en-GB" sz="4400"/>
          </a:p>
        </p:txBody>
      </p:sp>
    </p:spTree>
    <p:extLst>
      <p:ext uri="{BB962C8B-B14F-4D97-AF65-F5344CB8AC3E}">
        <p14:creationId xmlns:p14="http://schemas.microsoft.com/office/powerpoint/2010/main" val="15020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sp>
        <p:nvSpPr>
          <p:cNvPr id="16" name="TextBox 16"/>
          <p:cNvSpPr txBox="1"/>
          <p:nvPr/>
        </p:nvSpPr>
        <p:spPr>
          <a:xfrm>
            <a:off x="2133600" y="3501673"/>
            <a:ext cx="12235457" cy="3521733"/>
          </a:xfrm>
          <a:prstGeom prst="rect">
            <a:avLst/>
          </a:prstGeom>
        </p:spPr>
        <p:txBody>
          <a:bodyPr wrap="square" lIns="0" tIns="0" rIns="0" bIns="0" rtlCol="0" anchor="t">
            <a:spAutoFit/>
          </a:bodyPr>
          <a:lstStyle/>
          <a:p>
            <a:pPr algn="just">
              <a:lnSpc>
                <a:spcPct val="115000"/>
              </a:lnSpc>
              <a:spcAft>
                <a:spcPts val="0"/>
              </a:spcAft>
            </a:pPr>
            <a:r>
              <a:rPr lang="en-US" sz="19900" b="1" dirty="0">
                <a:solidFill>
                  <a:srgbClr val="FF0000"/>
                </a:solidFill>
                <a:latin typeface="#9Slide05 Agile Script Calligra" panose="03070402050302030203" pitchFamily="66" charset="-93"/>
                <a:ea typeface="Calibri" panose="020F0502020204030204" pitchFamily="34" charset="0"/>
                <a:cs typeface="Times New Roman" panose="02020603050405020304" pitchFamily="18" charset="0"/>
              </a:rPr>
              <a:t>III. </a:t>
            </a:r>
            <a:r>
              <a:rPr lang="en-US" sz="19900" b="1" dirty="0" err="1">
                <a:solidFill>
                  <a:srgbClr val="FF0000"/>
                </a:solidFill>
                <a:latin typeface="#9Slide05 Agile Script Calligra" panose="03070402050302030203" pitchFamily="66" charset="-93"/>
                <a:ea typeface="Calibri" panose="020F0502020204030204" pitchFamily="34" charset="0"/>
                <a:cs typeface="Times New Roman" panose="02020603050405020304" pitchFamily="18" charset="0"/>
              </a:rPr>
              <a:t>Tổng</a:t>
            </a:r>
            <a:r>
              <a:rPr lang="en-US" sz="19900" b="1" dirty="0">
                <a:solidFill>
                  <a:srgbClr val="FF0000"/>
                </a:solidFill>
                <a:latin typeface="#9Slide05 Agile Script Calligra" panose="03070402050302030203" pitchFamily="66" charset="-93"/>
                <a:ea typeface="Calibri" panose="020F0502020204030204" pitchFamily="34" charset="0"/>
                <a:cs typeface="Times New Roman" panose="02020603050405020304" pitchFamily="18" charset="0"/>
              </a:rPr>
              <a:t> </a:t>
            </a:r>
            <a:r>
              <a:rPr lang="en-US" sz="19900" b="1" dirty="0" smtClean="0">
                <a:solidFill>
                  <a:srgbClr val="FF0000"/>
                </a:solidFill>
                <a:latin typeface="#9Slide05 Agile Script Calligra" panose="03070402050302030203" pitchFamily="66" charset="-93"/>
                <a:ea typeface="Calibri" panose="020F0502020204030204" pitchFamily="34" charset="0"/>
                <a:cs typeface="Times New Roman" panose="02020603050405020304" pitchFamily="18" charset="0"/>
              </a:rPr>
              <a:t>ế</a:t>
            </a:r>
            <a:endParaRPr lang="en-GB" sz="13800" dirty="0">
              <a:effectLst/>
              <a:latin typeface="#9Slide05 Agile Script Calligra" panose="03070402050302030203" pitchFamily="66" charset="-93"/>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625" y="3584180"/>
            <a:ext cx="12698821" cy="3843648"/>
          </a:xfrm>
          <a:prstGeom prst="rect">
            <a:avLst/>
          </a:prstGeom>
        </p:spPr>
      </p:pic>
    </p:spTree>
    <p:extLst>
      <p:ext uri="{BB962C8B-B14F-4D97-AF65-F5344CB8AC3E}">
        <p14:creationId xmlns:p14="http://schemas.microsoft.com/office/powerpoint/2010/main" val="280649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2"/>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2"/>
            <a:stretch>
              <a:fillRect/>
            </a:stretch>
          </a:blipFill>
        </p:spPr>
      </p:sp>
      <p:sp>
        <p:nvSpPr>
          <p:cNvPr id="7" name="Freeform 7"/>
          <p:cNvSpPr/>
          <p:nvPr/>
        </p:nvSpPr>
        <p:spPr>
          <a:xfrm>
            <a:off x="2636765" y="3140777"/>
            <a:ext cx="13014469" cy="5264107"/>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3296811" y="3759822"/>
            <a:ext cx="11699381" cy="3046988"/>
          </a:xfrm>
          <a:prstGeom prst="rect">
            <a:avLst/>
          </a:prstGeom>
        </p:spPr>
        <p:txBody>
          <a:bodyPr wrap="square" lIns="0" tIns="0" rIns="0" bIns="0" rtlCol="0" anchor="t">
            <a:spAutoFit/>
          </a:bodyPr>
          <a:lstStyle/>
          <a:p>
            <a:pPr algn="ctr"/>
            <a:r>
              <a:rPr lang="en-US" sz="6600">
                <a:solidFill>
                  <a:srgbClr val="0D0D0D"/>
                </a:solidFill>
                <a:latin typeface="Times New Roman" panose="02020603050405020304" pitchFamily="18" charset="0"/>
                <a:ea typeface="MS Mincho"/>
              </a:rPr>
              <a:t>Truyện đề cao lòng nhân ái, vị tha, sự cảm thông, sẻ chia giữa những con người trong cuộc sống.</a:t>
            </a:r>
            <a:endParaRPr lang="en-US" sz="6600">
              <a:solidFill>
                <a:srgbClr val="000000"/>
              </a:solidFill>
              <a:latin typeface="Lookpeach Font TH"/>
              <a:ea typeface="Lookpeach Font TH"/>
              <a:cs typeface="Lookpeach Font TH"/>
              <a:sym typeface="Lookpeach Font TH"/>
            </a:endParaRPr>
          </a:p>
        </p:txBody>
      </p:sp>
      <p:sp>
        <p:nvSpPr>
          <p:cNvPr id="14" name="TextBox 14"/>
          <p:cNvSpPr txBox="1"/>
          <p:nvPr/>
        </p:nvSpPr>
        <p:spPr>
          <a:xfrm>
            <a:off x="5515429" y="821466"/>
            <a:ext cx="11324771" cy="1654299"/>
          </a:xfrm>
          <a:prstGeom prst="rect">
            <a:avLst/>
          </a:prstGeom>
        </p:spPr>
        <p:txBody>
          <a:bodyPr wrap="square" lIns="0" tIns="0" rIns="0" bIns="0" rtlCol="0" anchor="t">
            <a:spAutoFit/>
          </a:bodyPr>
          <a:lstStyle/>
          <a:p>
            <a:pPr algn="ctr">
              <a:lnSpc>
                <a:spcPts val="12858"/>
              </a:lnSpc>
            </a:pPr>
            <a:r>
              <a:rPr lang="en-US" sz="9600" b="1" dirty="0" smtClean="0">
                <a:solidFill>
                  <a:srgbClr val="0070C0"/>
                </a:solidFill>
                <a:latin typeface="Times New Roman" panose="02020603050405020304" pitchFamily="18" charset="0"/>
                <a:ea typeface="Calibri" panose="020F0502020204030204" pitchFamily="34" charset="0"/>
              </a:rPr>
              <a:t>1</a:t>
            </a:r>
            <a:r>
              <a:rPr lang="vi-VN" sz="9600" b="1" dirty="0" smtClean="0">
                <a:solidFill>
                  <a:srgbClr val="0070C0"/>
                </a:solidFill>
                <a:latin typeface="Times New Roman" panose="02020603050405020304" pitchFamily="18" charset="0"/>
                <a:ea typeface="Calibri" panose="020F0502020204030204" pitchFamily="34" charset="0"/>
              </a:rPr>
              <a:t>. </a:t>
            </a:r>
            <a:r>
              <a:rPr lang="en-US" sz="9600" b="1" dirty="0" err="1" smtClean="0">
                <a:solidFill>
                  <a:srgbClr val="0070C0"/>
                </a:solidFill>
                <a:latin typeface="Times New Roman" panose="02020603050405020304" pitchFamily="18" charset="0"/>
                <a:ea typeface="Calibri" panose="020F0502020204030204" pitchFamily="34" charset="0"/>
              </a:rPr>
              <a:t>Giá</a:t>
            </a:r>
            <a:r>
              <a:rPr lang="en-US" sz="9600" b="1" dirty="0" smtClean="0">
                <a:solidFill>
                  <a:srgbClr val="0070C0"/>
                </a:solidFill>
                <a:latin typeface="Times New Roman" panose="02020603050405020304" pitchFamily="18" charset="0"/>
                <a:ea typeface="Calibri" panose="020F0502020204030204" pitchFamily="34" charset="0"/>
              </a:rPr>
              <a:t> </a:t>
            </a:r>
            <a:r>
              <a:rPr lang="en-US" sz="9600" b="1" dirty="0" err="1" smtClean="0">
                <a:solidFill>
                  <a:srgbClr val="0070C0"/>
                </a:solidFill>
                <a:latin typeface="Times New Roman" panose="02020603050405020304" pitchFamily="18" charset="0"/>
                <a:ea typeface="Calibri" panose="020F0502020204030204" pitchFamily="34" charset="0"/>
              </a:rPr>
              <a:t>trị</a:t>
            </a:r>
            <a:r>
              <a:rPr lang="en-US" sz="9600" b="1" dirty="0" smtClean="0">
                <a:solidFill>
                  <a:srgbClr val="0070C0"/>
                </a:solidFill>
                <a:latin typeface="Times New Roman" panose="02020603050405020304" pitchFamily="18" charset="0"/>
                <a:ea typeface="Calibri" panose="020F0502020204030204" pitchFamily="34" charset="0"/>
              </a:rPr>
              <a:t> n</a:t>
            </a:r>
            <a:r>
              <a:rPr lang="vi-VN" sz="9600" b="1" dirty="0" smtClean="0">
                <a:solidFill>
                  <a:srgbClr val="0070C0"/>
                </a:solidFill>
                <a:latin typeface="Times New Roman" panose="02020603050405020304" pitchFamily="18" charset="0"/>
                <a:ea typeface="Calibri" panose="020F0502020204030204" pitchFamily="34" charset="0"/>
              </a:rPr>
              <a:t>ội </a:t>
            </a:r>
            <a:r>
              <a:rPr lang="vi-VN" sz="9600" b="1" dirty="0">
                <a:solidFill>
                  <a:srgbClr val="0070C0"/>
                </a:solidFill>
                <a:latin typeface="Times New Roman" panose="02020603050405020304" pitchFamily="18" charset="0"/>
                <a:ea typeface="Calibri" panose="020F0502020204030204" pitchFamily="34" charset="0"/>
              </a:rPr>
              <a:t>dung</a:t>
            </a:r>
            <a:endParaRPr lang="en-US" sz="9184" dirty="0">
              <a:solidFill>
                <a:srgbClr val="000000"/>
              </a:solidFill>
              <a:latin typeface="เอฟซี แคนดี้"/>
              <a:ea typeface="เอฟซี แคนดี้"/>
              <a:cs typeface="เอฟซี แคนดี้"/>
              <a:sym typeface="เอฟซี แคนดี้"/>
            </a:endParaRPr>
          </a:p>
        </p:txBody>
      </p:sp>
    </p:spTree>
    <p:extLst>
      <p:ext uri="{BB962C8B-B14F-4D97-AF65-F5344CB8AC3E}">
        <p14:creationId xmlns:p14="http://schemas.microsoft.com/office/powerpoint/2010/main" val="2378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2"/>
            <a:stretch>
              <a:fillRect/>
            </a:stretch>
          </a:blipFill>
        </p:spPr>
      </p:sp>
      <p:sp>
        <p:nvSpPr>
          <p:cNvPr id="7" name="Freeform 7"/>
          <p:cNvSpPr/>
          <p:nvPr/>
        </p:nvSpPr>
        <p:spPr>
          <a:xfrm>
            <a:off x="2636765" y="3140777"/>
            <a:ext cx="13014469" cy="5264107"/>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3613103" y="3625419"/>
            <a:ext cx="11061791" cy="4247317"/>
          </a:xfrm>
          <a:prstGeom prst="rect">
            <a:avLst/>
          </a:prstGeom>
        </p:spPr>
        <p:txBody>
          <a:bodyPr wrap="square" lIns="0" tIns="0" rIns="0" bIns="0" rtlCol="0" anchor="t">
            <a:spAutoFit/>
          </a:bodyPr>
          <a:lstStyle/>
          <a:p>
            <a:pPr algn="just">
              <a:lnSpc>
                <a:spcPct val="115000"/>
              </a:lnSpc>
              <a:spcAft>
                <a:spcPts val="0"/>
              </a:spcAf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Cốt truyện hấp dẫn, tình huống đảo ngược hai lần đặc sắc.</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Kết thúc bất ngờ, có độ mở mang lại cho người đọc những suy tư, trải nghiệm riêng.</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Xây dựng được chi tiết truyện độc đáo: chi tiết chiếc lá cuối cùng.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4"/>
          <p:cNvSpPr txBox="1"/>
          <p:nvPr/>
        </p:nvSpPr>
        <p:spPr>
          <a:xfrm>
            <a:off x="5515430" y="1060038"/>
            <a:ext cx="11324770" cy="1415772"/>
          </a:xfrm>
          <a:prstGeom prst="rect">
            <a:avLst/>
          </a:prstGeom>
        </p:spPr>
        <p:txBody>
          <a:bodyPr wrap="square" lIns="0" tIns="0" rIns="0" bIns="0" rtlCol="0" anchor="t">
            <a:spAutoFit/>
          </a:bodyPr>
          <a:lstStyle/>
          <a:p>
            <a:pPr algn="just">
              <a:lnSpc>
                <a:spcPct val="115000"/>
              </a:lnSpc>
              <a:spcAft>
                <a:spcPts val="0"/>
              </a:spcAft>
            </a:pPr>
            <a:r>
              <a:rPr lang="en-US" sz="8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vi-VN" sz="8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a:t>
            </a:r>
            <a:r>
              <a:rPr lang="en-US" sz="8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trị</a:t>
            </a:r>
            <a:r>
              <a:rPr lang="en-US" sz="8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8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ghệ </a:t>
            </a:r>
            <a:r>
              <a:rPr lang="vi-VN"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GB"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077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7" name="Freeform 7"/>
          <p:cNvSpPr/>
          <p:nvPr/>
        </p:nvSpPr>
        <p:spPr>
          <a:xfrm>
            <a:off x="2636765" y="2451127"/>
            <a:ext cx="13014469" cy="7111973"/>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3477188" y="2850365"/>
            <a:ext cx="11519004" cy="6186309"/>
          </a:xfrm>
          <a:prstGeom prst="rect">
            <a:avLst/>
          </a:prstGeom>
        </p:spPr>
        <p:txBody>
          <a:bodyPr wrap="square" lIns="0" tIns="0" rIns="0" bIns="0" rtlCol="0" anchor="t">
            <a:spAutoFit/>
          </a:bodyPr>
          <a:lstStyle/>
          <a:p>
            <a:pPr algn="just">
              <a:lnSpc>
                <a:spcPct val="115000"/>
              </a:lnSpc>
              <a:spcAft>
                <a:spcPts val="0"/>
              </a:spcAft>
            </a:pPr>
            <a:r>
              <a:rPr lang="en-US" sz="4000">
                <a:solidFill>
                  <a:srgbClr val="000000"/>
                </a:solidFill>
                <a:latin typeface="Times New Roman" panose="02020603050405020304" pitchFamily="18" charset="0"/>
                <a:ea typeface="MS Mincho"/>
                <a:cs typeface="Times New Roman" panose="02020603050405020304" pitchFamily="18" charset="0"/>
              </a:rPr>
              <a:t>- Tình yêu thương cao cả giữa những con người nghèo khổ với nhau. Chính tình yêu thương đã thắp sáng tâm hồn, trái tim lương thiện của Xiu, cũng chính tình yêu thương đã khiến cụ Bơ – men sẵn sàng hi sinh mạng sống để cứu Giôn – xi, đem lại nghị lực sống cho cô.</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a:solidFill>
                  <a:srgbClr val="000000"/>
                </a:solidFill>
                <a:latin typeface="Times New Roman" panose="02020603050405020304" pitchFamily="18" charset="0"/>
                <a:ea typeface="MS Mincho"/>
                <a:cs typeface="Times New Roman" panose="02020603050405020304" pitchFamily="18" charset="0"/>
              </a:rPr>
              <a:t>- Trân trọng giá trị của sự sống, không buông xuôi, tuyệt vọng hay tiêu cực trong mọi hoàn cảnh.</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r>
              <a:rPr lang="en-US" sz="4000">
                <a:solidFill>
                  <a:srgbClr val="000000"/>
                </a:solidFill>
                <a:latin typeface="Times New Roman" panose="02020603050405020304" pitchFamily="18" charset="0"/>
                <a:ea typeface="MS Mincho"/>
                <a:cs typeface="Times New Roman" panose="02020603050405020304" pitchFamily="18" charset="0"/>
              </a:rPr>
              <a:t>- Sức mạnh diệu kì của những tác phẩm nghệ thuật chân chính.</a:t>
            </a:r>
            <a:endParaRPr lang="en-US" sz="4000">
              <a:solidFill>
                <a:srgbClr val="000000"/>
              </a:solidFill>
              <a:latin typeface="Times New Roman" panose="02020603050405020304" pitchFamily="18" charset="0"/>
              <a:ea typeface="Lookpeach Font TH"/>
              <a:cs typeface="Times New Roman" panose="02020603050405020304" pitchFamily="18" charset="0"/>
              <a:sym typeface="Lookpeach Font TH"/>
            </a:endParaRPr>
          </a:p>
        </p:txBody>
      </p:sp>
      <p:sp>
        <p:nvSpPr>
          <p:cNvPr id="14" name="TextBox 14"/>
          <p:cNvSpPr txBox="1"/>
          <p:nvPr/>
        </p:nvSpPr>
        <p:spPr>
          <a:xfrm>
            <a:off x="5515428" y="461835"/>
            <a:ext cx="7257141" cy="1505220"/>
          </a:xfrm>
          <a:prstGeom prst="rect">
            <a:avLst/>
          </a:prstGeom>
        </p:spPr>
        <p:txBody>
          <a:bodyPr lIns="0" tIns="0" rIns="0" bIns="0" rtlCol="0" anchor="t">
            <a:spAutoFit/>
          </a:bodyPr>
          <a:lstStyle/>
          <a:p>
            <a:pPr algn="ctr">
              <a:lnSpc>
                <a:spcPts val="12858"/>
              </a:lnSpc>
            </a:pPr>
            <a:r>
              <a:rPr lang="en-US" sz="8000" b="1">
                <a:solidFill>
                  <a:srgbClr val="0070C0"/>
                </a:solidFill>
                <a:latin typeface="Times New Roman" panose="02020603050405020304" pitchFamily="18" charset="0"/>
                <a:ea typeface="MS Mincho"/>
                <a:cs typeface="Times New Roman" panose="02020603050405020304" pitchFamily="18" charset="0"/>
              </a:rPr>
              <a:t>3. Thông điệp</a:t>
            </a:r>
            <a:endParaRPr lang="en-US" sz="800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spTree>
    <p:extLst>
      <p:ext uri="{BB962C8B-B14F-4D97-AF65-F5344CB8AC3E}">
        <p14:creationId xmlns:p14="http://schemas.microsoft.com/office/powerpoint/2010/main" val="20589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2"/>
            <a:stretch>
              <a:fillRect/>
            </a:stretch>
          </a:blipFill>
        </p:spPr>
      </p:sp>
      <p:sp>
        <p:nvSpPr>
          <p:cNvPr id="3" name="Freeform 3"/>
          <p:cNvSpPr/>
          <p:nvPr/>
        </p:nvSpPr>
        <p:spPr>
          <a:xfrm>
            <a:off x="15529023" y="8127819"/>
            <a:ext cx="2315970" cy="3873398"/>
          </a:xfrm>
          <a:custGeom>
            <a:avLst/>
            <a:gdLst/>
            <a:ahLst/>
            <a:cxnLst/>
            <a:rect l="l" t="t" r="r" b="b"/>
            <a:pathLst>
              <a:path w="2315970" h="3873398">
                <a:moveTo>
                  <a:pt x="0" y="0"/>
                </a:moveTo>
                <a:lnTo>
                  <a:pt x="2315970" y="0"/>
                </a:lnTo>
                <a:lnTo>
                  <a:pt x="2315970" y="3873399"/>
                </a:lnTo>
                <a:lnTo>
                  <a:pt x="0" y="3873399"/>
                </a:lnTo>
                <a:lnTo>
                  <a:pt x="0" y="0"/>
                </a:lnTo>
                <a:close/>
              </a:path>
            </a:pathLst>
          </a:custGeom>
          <a:blipFill>
            <a:blip r:embed="rId3"/>
            <a:stretch>
              <a:fillRect/>
            </a:stretch>
          </a:blipFill>
        </p:spPr>
      </p:sp>
      <p:sp>
        <p:nvSpPr>
          <p:cNvPr id="4" name="Freeform 4"/>
          <p:cNvSpPr/>
          <p:nvPr/>
        </p:nvSpPr>
        <p:spPr>
          <a:xfrm rot="5602318">
            <a:off x="-1167346" y="2819850"/>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5" name="Freeform 5"/>
          <p:cNvSpPr/>
          <p:nvPr/>
        </p:nvSpPr>
        <p:spPr>
          <a:xfrm rot="-10290204">
            <a:off x="-699068" y="5637579"/>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6" name="Freeform 6"/>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2"/>
            <a:stretch>
              <a:fillRect/>
            </a:stretch>
          </a:blipFill>
        </p:spPr>
      </p:sp>
      <p:sp>
        <p:nvSpPr>
          <p:cNvPr id="7" name="Freeform 7"/>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5"/>
            <a:stretch>
              <a:fillRect/>
            </a:stretch>
          </a:blipFill>
        </p:spPr>
      </p:sp>
      <p:sp>
        <p:nvSpPr>
          <p:cNvPr id="8" name="Freeform 8"/>
          <p:cNvSpPr/>
          <p:nvPr/>
        </p:nvSpPr>
        <p:spPr>
          <a:xfrm>
            <a:off x="-308271" y="8229600"/>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4069213" y="2940647"/>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grpSp>
        <p:nvGrpSpPr>
          <p:cNvPr id="21" name="Group 21"/>
          <p:cNvGrpSpPr/>
          <p:nvPr/>
        </p:nvGrpSpPr>
        <p:grpSpPr>
          <a:xfrm>
            <a:off x="5099460" y="8409458"/>
            <a:ext cx="7047486" cy="718822"/>
            <a:chOff x="0" y="0"/>
            <a:chExt cx="1088444" cy="189319"/>
          </a:xfrm>
        </p:grpSpPr>
        <p:sp>
          <p:nvSpPr>
            <p:cNvPr id="22" name="Freeform 22"/>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23" name="TextBox 23"/>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9" name="Freeform 29"/>
          <p:cNvSpPr/>
          <p:nvPr/>
        </p:nvSpPr>
        <p:spPr>
          <a:xfrm flipH="1">
            <a:off x="2492423" y="8265715"/>
            <a:ext cx="2315970" cy="3873398"/>
          </a:xfrm>
          <a:custGeom>
            <a:avLst/>
            <a:gdLst/>
            <a:ahLst/>
            <a:cxnLst/>
            <a:rect l="l" t="t" r="r" b="b"/>
            <a:pathLst>
              <a:path w="2315970" h="3873398">
                <a:moveTo>
                  <a:pt x="2315970" y="0"/>
                </a:moveTo>
                <a:lnTo>
                  <a:pt x="0" y="0"/>
                </a:lnTo>
                <a:lnTo>
                  <a:pt x="0" y="3873398"/>
                </a:lnTo>
                <a:lnTo>
                  <a:pt x="2315970" y="3873398"/>
                </a:lnTo>
                <a:lnTo>
                  <a:pt x="2315970" y="0"/>
                </a:lnTo>
                <a:close/>
              </a:path>
            </a:pathLst>
          </a:custGeom>
          <a:blipFill>
            <a:blip r:embed="rId3"/>
            <a:stretch>
              <a:fillRect/>
            </a:stretch>
          </a:blipFill>
        </p:spPr>
      </p:sp>
      <p:sp>
        <p:nvSpPr>
          <p:cNvPr id="30" name="Freeform 30"/>
          <p:cNvSpPr/>
          <p:nvPr/>
        </p:nvSpPr>
        <p:spPr>
          <a:xfrm rot="-1867440" flipH="1">
            <a:off x="2238629" y="8712881"/>
            <a:ext cx="1602838" cy="2979066"/>
          </a:xfrm>
          <a:custGeom>
            <a:avLst/>
            <a:gdLst/>
            <a:ahLst/>
            <a:cxnLst/>
            <a:rect l="l" t="t" r="r" b="b"/>
            <a:pathLst>
              <a:path w="1602838" h="2979066">
                <a:moveTo>
                  <a:pt x="1602838" y="0"/>
                </a:moveTo>
                <a:lnTo>
                  <a:pt x="0" y="0"/>
                </a:lnTo>
                <a:lnTo>
                  <a:pt x="0" y="2979066"/>
                </a:lnTo>
                <a:lnTo>
                  <a:pt x="1602838" y="2979066"/>
                </a:lnTo>
                <a:lnTo>
                  <a:pt x="1602838" y="0"/>
                </a:lnTo>
                <a:close/>
              </a:path>
            </a:pathLst>
          </a:custGeom>
          <a:blipFill>
            <a:blip r:embed="rId3"/>
            <a:stretch>
              <a:fillRect r="-11129"/>
            </a:stretch>
          </a:blipFill>
        </p:spPr>
      </p:sp>
      <p:sp>
        <p:nvSpPr>
          <p:cNvPr id="31" name="Rectangle 30"/>
          <p:cNvSpPr/>
          <p:nvPr/>
        </p:nvSpPr>
        <p:spPr>
          <a:xfrm>
            <a:off x="2492423" y="348186"/>
            <a:ext cx="13966778" cy="3207032"/>
          </a:xfrm>
          <a:prstGeom prst="rect">
            <a:avLst/>
          </a:prstGeom>
        </p:spPr>
        <p:txBody>
          <a:bodyPr wrap="square">
            <a:spAutoFit/>
          </a:bodyPr>
          <a:lstStyle/>
          <a:p>
            <a:pPr algn="just">
              <a:lnSpc>
                <a:spcPct val="115000"/>
              </a:lnSpc>
              <a:spcAft>
                <a:spcPts val="0"/>
              </a:spcAft>
            </a:pPr>
            <a:r>
              <a:rPr lang="pt-BR"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hãy quan sát hình ảnh minh hoạ của bìa sách Ngữ văn 9, tập một và cho biết: Hình ảnh minh hoạ cho tác phẩm nào được giới thiệu trong chương trình?</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4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vẽ ai và minh hoạ cho điều gì?</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Picture 31" descr="Mua Sách giáo khoa Ngữ Văn 9- Tập một- Cánh Diều tại Sách Đầu Tư Sáng Tạo |  Tiki"/>
          <p:cNvPicPr/>
          <p:nvPr/>
        </p:nvPicPr>
        <p:blipFill>
          <a:blip r:embed="rId8">
            <a:extLst>
              <a:ext uri="{28A0092B-C50C-407E-A947-70E740481C1C}">
                <a14:useLocalDpi xmlns:a14="http://schemas.microsoft.com/office/drawing/2010/main" val="0"/>
              </a:ext>
            </a:extLst>
          </a:blip>
          <a:srcRect/>
          <a:stretch>
            <a:fillRect/>
          </a:stretch>
        </p:blipFill>
        <p:spPr bwMode="auto">
          <a:xfrm>
            <a:off x="6218798" y="3924300"/>
            <a:ext cx="4876800" cy="4744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02779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8"/>
            <a:ext cx="18288000" cy="10297618"/>
          </a:xfrm>
          <a:prstGeom prst="rect">
            <a:avLst/>
          </a:prstGeom>
        </p:spPr>
      </p:pic>
      <p:sp>
        <p:nvSpPr>
          <p:cNvPr id="3" name="Rectangle 2"/>
          <p:cNvSpPr/>
          <p:nvPr/>
        </p:nvSpPr>
        <p:spPr>
          <a:xfrm>
            <a:off x="4114800" y="2628900"/>
            <a:ext cx="8610600" cy="4162678"/>
          </a:xfrm>
          <a:prstGeom prst="rect">
            <a:avLst/>
          </a:prstGeom>
        </p:spPr>
        <p:txBody>
          <a:bodyPr wrap="square">
            <a:spAutoFit/>
          </a:bodyPr>
          <a:lstStyle/>
          <a:p>
            <a:pPr algn="ctr">
              <a:lnSpc>
                <a:spcPct val="115000"/>
              </a:lnSpc>
              <a:spcAft>
                <a:spcPts val="0"/>
              </a:spcAft>
            </a:pPr>
            <a:r>
              <a:rPr lang="vi-VN"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Hoạt động</a:t>
            </a:r>
            <a:r>
              <a:rPr lang="nl-NL"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 </a:t>
            </a:r>
            <a:r>
              <a:rPr lang="nl-NL" sz="11500" b="1">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3: </a:t>
            </a:r>
            <a:endParaRPr lang="vi-VN"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endParaRPr>
          </a:p>
          <a:p>
            <a:pPr algn="ctr">
              <a:lnSpc>
                <a:spcPct val="115000"/>
              </a:lnSpc>
              <a:spcAft>
                <a:spcPts val="0"/>
              </a:spcAft>
            </a:pPr>
            <a:r>
              <a:rPr lang="vi-VN" sz="115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Luyện tập</a:t>
            </a:r>
            <a:endParaRPr lang="en-GB" sz="11500" b="1">
              <a:solidFill>
                <a:schemeClr val="bg1"/>
              </a:solidFill>
              <a:effectLst>
                <a:glow rad="101600">
                  <a:schemeClr val="accent2">
                    <a:satMod val="175000"/>
                    <a:alpha val="40000"/>
                  </a:schemeClr>
                </a:glow>
                <a:outerShdw blurRad="38100" dist="38100" dir="2700000" algn="tl">
                  <a:srgbClr val="000000">
                    <a:alpha val="43137"/>
                  </a:srgbClr>
                </a:outerShdw>
              </a:effectLst>
              <a:latin typeface="#9Slide05 Agile Script Calligra" panose="03070402050302030203" pitchFamily="66" charset="-93"/>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312" y="2628900"/>
            <a:ext cx="8496488" cy="4419600"/>
          </a:xfrm>
          <a:prstGeom prst="rect">
            <a:avLst/>
          </a:prstGeom>
        </p:spPr>
      </p:pic>
    </p:spTree>
    <p:extLst>
      <p:ext uri="{BB962C8B-B14F-4D97-AF65-F5344CB8AC3E}">
        <p14:creationId xmlns:p14="http://schemas.microsoft.com/office/powerpoint/2010/main" val="2429164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 xmlns:a16="http://schemas.microsoft.com/office/drawing/2014/main" id="{D429D71A-7CCA-4F5F-8E07-DBDDFAEB1E3D}"/>
              </a:ext>
            </a:extLst>
          </p:cNvPr>
          <p:cNvSpPr/>
          <p:nvPr/>
        </p:nvSpPr>
        <p:spPr>
          <a:xfrm>
            <a:off x="5874832" y="6448677"/>
            <a:ext cx="6538328" cy="1800493"/>
          </a:xfrm>
          <a:prstGeom prst="rect">
            <a:avLst/>
          </a:prstGeom>
          <a:noFill/>
        </p:spPr>
        <p:txBody>
          <a:bodyPr wrap="none" lIns="137160" tIns="68580" rIns="137160" bIns="68580">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0" y="1778439"/>
            <a:ext cx="8073395" cy="3923670"/>
          </a:xfrm>
          <a:prstGeom prst="rect">
            <a:avLst/>
          </a:prstGeom>
        </p:spPr>
      </p:pic>
    </p:spTree>
    <p:extLst>
      <p:ext uri="{BB962C8B-B14F-4D97-AF65-F5344CB8AC3E}">
        <p14:creationId xmlns:p14="http://schemas.microsoft.com/office/powerpoint/2010/main" val="308725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 xmlns:a16="http://schemas.microsoft.com/office/drawing/2014/main" id="{B3DB058A-7F39-4989-A89A-565B4C7702EB}"/>
              </a:ext>
            </a:extLst>
          </p:cNvPr>
          <p:cNvSpPr/>
          <p:nvPr/>
        </p:nvSpPr>
        <p:spPr>
          <a:xfrm>
            <a:off x="2842461" y="4279924"/>
            <a:ext cx="14313416" cy="538785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4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sz="44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Ai là nhân vật chính của truyện ngắn </a:t>
            </a:r>
            <a:r>
              <a:rPr lang="vi-VN" sz="4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 lá cuối cùng</a:t>
            </a: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Xiu.</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Cụ Bơ-men.</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Giôn-xi và Xiu.</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Xiu, Giôn-xi và cụ Bơ-men</a:t>
            </a: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0" name="Q2">
            <a:extLst>
              <a:ext uri="{FF2B5EF4-FFF2-40B4-BE49-F238E27FC236}">
                <a16:creationId xmlns="" xmlns:a16="http://schemas.microsoft.com/office/drawing/2014/main" id="{FDFBE095-7E10-4FD6-878E-C5E20FAD6656}"/>
              </a:ext>
            </a:extLst>
          </p:cNvPr>
          <p:cNvSpPr/>
          <p:nvPr/>
        </p:nvSpPr>
        <p:spPr>
          <a:xfrm>
            <a:off x="2835142" y="4381972"/>
            <a:ext cx="14313416" cy="5356696"/>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 Cụ Bơ-men có liên quan như thế nào với Giôn-xi và Xiu?</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Cụ Bơ-men là hàng xóm thuê phòng ở tầng dưới cùng nơi mà Xiu và Giôn-xi ở.</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Cụ Bơ-men là thầy giáo của Giôn-xi và Xiu.</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Cụ Bơ-men là họ hàng xa của Giôn-xi và Xiu.</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Cụ Bơ-men chỉ là người qua đường, vô tình quen biết Giôn-xi và Xi </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1" name="Q3">
            <a:extLst>
              <a:ext uri="{FF2B5EF4-FFF2-40B4-BE49-F238E27FC236}">
                <a16:creationId xmlns="" xmlns:a16="http://schemas.microsoft.com/office/drawing/2014/main" id="{5A0C38EA-A0E3-400A-9442-B83F7A56B225}"/>
              </a:ext>
            </a:extLst>
          </p:cNvPr>
          <p:cNvSpPr/>
          <p:nvPr/>
        </p:nvSpPr>
        <p:spPr>
          <a:xfrm>
            <a:off x="2822951" y="4262808"/>
            <a:ext cx="14313416" cy="534922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3: Giôn-xi gặp vấn đề gì?</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Bị ung thư phổi.</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Bị liệt hai chân.</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Bị sưng phổi rất nặng.</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Bị mờ hai mắt. </a:t>
            </a:r>
            <a:endParaRPr lang="en-GB"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2" name="Q4">
            <a:extLst>
              <a:ext uri="{FF2B5EF4-FFF2-40B4-BE49-F238E27FC236}">
                <a16:creationId xmlns="" xmlns:a16="http://schemas.microsoft.com/office/drawing/2014/main" id="{AD832735-102C-46EB-BA98-B08D4A0D8454}"/>
              </a:ext>
            </a:extLst>
          </p:cNvPr>
          <p:cNvSpPr/>
          <p:nvPr/>
        </p:nvSpPr>
        <p:spPr>
          <a:xfrm>
            <a:off x="2849780" y="4292752"/>
            <a:ext cx="14313416" cy="532034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4: Vì sao Giôn-xi tuyệt vọng không muốn sống nữa?</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Vì cô vẫn chưa vẽ được một kiệt tác để đời.</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Vì khi bệnh tật, không có ai quan tâm đến cô.</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Vì bệnh tật và nghèo túng.</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Vì Xiu không đến thăm cô. </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3" name="Q5">
            <a:extLst>
              <a:ext uri="{FF2B5EF4-FFF2-40B4-BE49-F238E27FC236}">
                <a16:creationId xmlns="" xmlns:a16="http://schemas.microsoft.com/office/drawing/2014/main" id="{3583678D-71F4-4598-9CD7-E3303390264D}"/>
              </a:ext>
            </a:extLst>
          </p:cNvPr>
          <p:cNvSpPr/>
          <p:nvPr/>
        </p:nvSpPr>
        <p:spPr>
          <a:xfrm>
            <a:off x="2828724" y="4297252"/>
            <a:ext cx="14440897" cy="53651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a:latin typeface="Times New Roman" panose="02020603050405020304" pitchFamily="18" charset="0"/>
                <a:cs typeface="Times New Roman" panose="02020603050405020304" pitchFamily="18" charset="0"/>
              </a:rPr>
              <a:t>Câu 5: Chi tiết Giôn-xi đếm lá thường xuân thể hiện điều gì? </a:t>
            </a:r>
            <a:endParaRPr lang="en-GB" sz="3800">
              <a:latin typeface="Times New Roman" panose="02020603050405020304" pitchFamily="18" charset="0"/>
              <a:cs typeface="Times New Roman" panose="02020603050405020304" pitchFamily="18" charset="0"/>
            </a:endParaRPr>
          </a:p>
          <a:p>
            <a:r>
              <a:rPr lang="vi-VN" sz="3800">
                <a:latin typeface="Times New Roman" panose="02020603050405020304" pitchFamily="18" charset="0"/>
                <a:cs typeface="Times New Roman" panose="02020603050405020304" pitchFamily="18" charset="0"/>
              </a:rPr>
              <a:t>A. Cô nuối tiếc những chiếc lá trên cây thường xuân.</a:t>
            </a:r>
            <a:endParaRPr lang="en-GB" sz="3800">
              <a:latin typeface="Times New Roman" panose="02020603050405020304" pitchFamily="18" charset="0"/>
              <a:cs typeface="Times New Roman" panose="02020603050405020304" pitchFamily="18" charset="0"/>
            </a:endParaRPr>
          </a:p>
          <a:p>
            <a:r>
              <a:rPr lang="vi-VN" sz="3800">
                <a:latin typeface="Times New Roman" panose="02020603050405020304" pitchFamily="18" charset="0"/>
                <a:cs typeface="Times New Roman" panose="02020603050405020304" pitchFamily="18" charset="0"/>
              </a:rPr>
              <a:t>B. Cô phó thác số mệnh mình cho những lá thường xuân mỏng manh ngoài kia – những chiếc lá thực, yếu ớt mà chỉ sau trận mưa bão đêm nay thôi, chúng sẽ rơi rụng tất cả.</a:t>
            </a:r>
            <a:endParaRPr lang="en-GB" sz="3800">
              <a:latin typeface="Times New Roman" panose="02020603050405020304" pitchFamily="18" charset="0"/>
              <a:cs typeface="Times New Roman" panose="02020603050405020304" pitchFamily="18" charset="0"/>
            </a:endParaRPr>
          </a:p>
          <a:p>
            <a:r>
              <a:rPr lang="vi-VN" sz="3800">
                <a:latin typeface="Times New Roman" panose="02020603050405020304" pitchFamily="18" charset="0"/>
                <a:cs typeface="Times New Roman" panose="02020603050405020304" pitchFamily="18" charset="0"/>
              </a:rPr>
              <a:t>C. Cô chán chường, tuyệt vọng, đếm lá chỉ để cảm thấy thời gian trôi đi nhanh hơn.</a:t>
            </a:r>
            <a:endParaRPr lang="en-GB" sz="3800">
              <a:latin typeface="Times New Roman" panose="02020603050405020304" pitchFamily="18" charset="0"/>
              <a:cs typeface="Times New Roman" panose="02020603050405020304" pitchFamily="18" charset="0"/>
            </a:endParaRPr>
          </a:p>
          <a:p>
            <a:r>
              <a:rPr lang="vi-VN" sz="3800">
                <a:latin typeface="Times New Roman" panose="02020603050405020304" pitchFamily="18" charset="0"/>
                <a:cs typeface="Times New Roman" panose="02020603050405020304" pitchFamily="18" charset="0"/>
              </a:rPr>
              <a:t>D. Cô yêu cây thường xuân nên ngày ngày quan sát, ngắm nhìn từng chiếc một.</a:t>
            </a:r>
            <a:endParaRPr lang="en-GB" sz="3800">
              <a:latin typeface="Times New Roman" panose="02020603050405020304" pitchFamily="18" charset="0"/>
              <a:cs typeface="Times New Roman" panose="02020603050405020304" pitchFamily="18" charset="0"/>
            </a:endParaRPr>
          </a:p>
        </p:txBody>
      </p:sp>
      <p:sp>
        <p:nvSpPr>
          <p:cNvPr id="414" name="Q6">
            <a:extLst>
              <a:ext uri="{FF2B5EF4-FFF2-40B4-BE49-F238E27FC236}">
                <a16:creationId xmlns="" xmlns:a16="http://schemas.microsoft.com/office/drawing/2014/main" id="{C43BFAA6-060C-4768-A8C0-60E533310862}"/>
              </a:ext>
            </a:extLst>
          </p:cNvPr>
          <p:cNvSpPr/>
          <p:nvPr/>
        </p:nvSpPr>
        <p:spPr>
          <a:xfrm>
            <a:off x="2871625" y="4331465"/>
            <a:ext cx="14419299" cy="533364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6: Giá trị nội dung của văn bản </a:t>
            </a:r>
            <a:r>
              <a:rPr lang="vi-VN" sz="3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 lá cuối cùng</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gì?</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Ca ngợi tình yêu thương cao cả giữa những người nghèo khổ. </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Ca ngợi sự tài năng của người họa sĩ già – cụ Bơ-men.</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Ca ngợi tình yêu thương cao cả giữa những người nghèo khổ. Tôn vinh giá trị, sức mạnh của nghệ thuật chân chính mang đến niềm vui và hạn phúc cho con người.</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Ca ngợi sức sống phi thường của nghệ thuật chân chính. </a:t>
            </a:r>
            <a:endParaRPr lang="en-GB"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5" name="Q7">
            <a:extLst>
              <a:ext uri="{FF2B5EF4-FFF2-40B4-BE49-F238E27FC236}">
                <a16:creationId xmlns="" xmlns:a16="http://schemas.microsoft.com/office/drawing/2014/main" id="{D95E524B-BCEB-4127-9132-83A3A4FB2433}"/>
              </a:ext>
            </a:extLst>
          </p:cNvPr>
          <p:cNvSpPr/>
          <p:nvPr/>
        </p:nvSpPr>
        <p:spPr>
          <a:xfrm>
            <a:off x="2857080" y="4257472"/>
            <a:ext cx="14411692" cy="5378880"/>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endParaRPr lang="vi-VN" sz="4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vi-VN" sz="4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4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 </a:t>
            </a: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Đâu là nhận xét đúng về đặc sắc nghệ thuật của văn bản </a:t>
            </a:r>
            <a:r>
              <a:rPr lang="vi-VN" sz="4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 lá cuối cùng</a:t>
            </a: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Cốt truyện dàn dựng chu đáo, tình tiết sắp xếp khéo léo, hấp dẫn.</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Ngôn ngữ bình dị, dân dã, gần với lời ăn tiếng nói hàng ngày.</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Cốt truyện giản đơn, đan xen nhiều sự kiện lịch sử của nước Mĩ.</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Tình huống truyện gay cấn, hấp dẫn, đem đến nhiều bất ngờ thú vị </a:t>
            </a:r>
            <a:r>
              <a:rPr lang="vi-VN" sz="40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đọc.</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en-US" sz="4400" smtClean="0">
                <a:solidFill>
                  <a:prstClr val="white"/>
                </a:solidFill>
                <a:latin typeface="Calibri Light" panose="020F0302020204030204"/>
              </a:rPr>
              <a:t> </a:t>
            </a:r>
            <a:endParaRPr lang="vi-VN" sz="4400" smtClean="0">
              <a:solidFill>
                <a:prstClr val="white"/>
              </a:solidFill>
              <a:latin typeface="Times New Roman" panose="02020603050405020304" pitchFamily="18" charset="0"/>
            </a:endParaRPr>
          </a:p>
          <a:p>
            <a:r>
              <a:rPr lang="en-US" sz="4400" smtClean="0">
                <a:solidFill>
                  <a:prstClr val="white"/>
                </a:solidFill>
                <a:latin typeface="Calibri Light" panose="020F0302020204030204"/>
              </a:rPr>
              <a:t>D</a:t>
            </a:r>
            <a:r>
              <a:rPr lang="en-US" sz="4400">
                <a:solidFill>
                  <a:prstClr val="white"/>
                </a:solidFill>
                <a:latin typeface="Calibri Light" panose="020F0302020204030204"/>
              </a:rPr>
              <a:t>. Hoán dụ. </a:t>
            </a:r>
            <a:endParaRPr lang="en-GB" sz="4400">
              <a:solidFill>
                <a:prstClr val="white"/>
              </a:solidFill>
              <a:latin typeface="Calibri Light" panose="020F0302020204030204"/>
            </a:endParaRPr>
          </a:p>
        </p:txBody>
      </p:sp>
      <p:sp>
        <p:nvSpPr>
          <p:cNvPr id="416" name="Q8">
            <a:extLst>
              <a:ext uri="{FF2B5EF4-FFF2-40B4-BE49-F238E27FC236}">
                <a16:creationId xmlns="" xmlns:a16="http://schemas.microsoft.com/office/drawing/2014/main" id="{9464EF76-0C7F-4D29-9282-174A4DF5822A}"/>
              </a:ext>
            </a:extLst>
          </p:cNvPr>
          <p:cNvSpPr/>
          <p:nvPr/>
        </p:nvSpPr>
        <p:spPr>
          <a:xfrm>
            <a:off x="2857755" y="4258672"/>
            <a:ext cx="14435427" cy="539751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de-DE"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8. Bức tranh chiếc lá thường xuân của cụ Bơ-men có ý nghĩa như thế nào?</a:t>
            </a:r>
            <a:endParaRPr lang="en-GB"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Là một bức vẽ rất đẹp từ một người họa sĩ già.</a:t>
            </a:r>
            <a:endParaRPr lang="en-GB"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Không chỉ là một bức tranh đẹp, mà còn là tấm lòng đẹp, câu chuyện đẹp và cụ đã để lại cho cuộc đời.</a:t>
            </a:r>
            <a:endParaRPr lang="en-GB"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Là một bức vẽ có nhiều giá trị kinh tế.</a:t>
            </a:r>
            <a:endParaRPr lang="en-GB"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Là một bức vẽ xuất phát từ cảm hứng</a:t>
            </a:r>
            <a:r>
              <a:rPr lang="de-DE" sz="3600">
                <a:latin typeface="Times New Roman" panose="02020603050405020304" pitchFamily="18" charset="0"/>
                <a:ea typeface="Times New Roman" panose="02020603050405020304" pitchFamily="18" charset="0"/>
                <a:cs typeface="Times New Roman" panose="02020603050405020304" pitchFamily="18" charset="0"/>
              </a:rPr>
              <a:t>, tình yêu thiên nhiên của cụ Bơ-men</a:t>
            </a:r>
            <a:r>
              <a:rPr lang="de-DE" sz="36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7" name="Q9">
            <a:extLst>
              <a:ext uri="{FF2B5EF4-FFF2-40B4-BE49-F238E27FC236}">
                <a16:creationId xmlns="" xmlns:a16="http://schemas.microsoft.com/office/drawing/2014/main" id="{4D0FBCC3-BC73-43A6-AA80-7B53CC2E90CB}"/>
              </a:ext>
            </a:extLst>
          </p:cNvPr>
          <p:cNvSpPr/>
          <p:nvPr/>
        </p:nvSpPr>
        <p:spPr>
          <a:xfrm>
            <a:off x="2884652" y="4268001"/>
            <a:ext cx="14477600" cy="54386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9.</a:t>
            </a:r>
            <a:r>
              <a:rPr lang="de-DE" sz="4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 lá cuối cùng đã giúp cho Giôn-xi điều gì?</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Giúp cô từ bỏ ý định lìa xa cõi đời.</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Khơi dậy đam mê vẽ tranh của cô.</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Khơi dậy sự sống lại và giúp cô gái trẻ hồi sinh để theo đuổi ước mơ của mình.</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Khơi dậy tình yêu thương trong trái tim Giôn-xi</a:t>
            </a:r>
            <a:r>
              <a:rPr lang="de-DE"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8" name="Q10">
            <a:extLst>
              <a:ext uri="{FF2B5EF4-FFF2-40B4-BE49-F238E27FC236}">
                <a16:creationId xmlns="" xmlns:a16="http://schemas.microsoft.com/office/drawing/2014/main" id="{2FD38172-095B-4012-8805-D3EAB0E3B197}"/>
              </a:ext>
            </a:extLst>
          </p:cNvPr>
          <p:cNvSpPr/>
          <p:nvPr/>
        </p:nvSpPr>
        <p:spPr>
          <a:xfrm>
            <a:off x="2899010" y="4315387"/>
            <a:ext cx="14523638" cy="538369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de-DE"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10. Tình huống truyện trong Chiếc lá cuối cùng có kết cấu như thế nào?</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Kết cấu đảo ngược.</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Kết cấu đầu cuối tương ứng.</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Kết cấu mảnh vỡ.</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Kết cấu hai tuyến nhân vật đối lập.</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 name="Next 2">
            <a:extLst>
              <a:ext uri="{FF2B5EF4-FFF2-40B4-BE49-F238E27FC236}">
                <a16:creationId xmlns="" xmlns:a16="http://schemas.microsoft.com/office/drawing/2014/main" id="{5D733F5F-CE2E-4BD1-A739-7E3366340811}"/>
              </a:ext>
            </a:extLst>
          </p:cNvPr>
          <p:cNvSpPr/>
          <p:nvPr/>
        </p:nvSpPr>
        <p:spPr>
          <a:xfrm>
            <a:off x="3184103" y="339507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50" name="Next 1">
            <a:extLst>
              <a:ext uri="{FF2B5EF4-FFF2-40B4-BE49-F238E27FC236}">
                <a16:creationId xmlns="" xmlns:a16="http://schemas.microsoft.com/office/drawing/2014/main" id="{09EA6259-5392-4068-A0AD-B7002EE24476}"/>
              </a:ext>
            </a:extLst>
          </p:cNvPr>
          <p:cNvSpPr/>
          <p:nvPr/>
        </p:nvSpPr>
        <p:spPr>
          <a:xfrm>
            <a:off x="3185471" y="344074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700" b="1" smtClean="0">
                <a:solidFill>
                  <a:prstClr val="white"/>
                </a:solidFill>
                <a:latin typeface="Times New Roman" panose="02020603050405020304" pitchFamily="18" charset="0"/>
                <a:cs typeface="Times New Roman" panose="02020603050405020304" pitchFamily="18" charset="0"/>
              </a:rPr>
              <a:t>Click chuột</a:t>
            </a:r>
            <a:endParaRPr lang="en-US" sz="2700" b="1">
              <a:solidFill>
                <a:prstClr val="white"/>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03885118-8270-4A66-8BCA-101ED2EFE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379" y="7184214"/>
            <a:ext cx="3310415" cy="2606267"/>
          </a:xfrm>
          <a:prstGeom prst="rect">
            <a:avLst/>
          </a:prstGeom>
        </p:spPr>
      </p:pic>
      <p:pic>
        <p:nvPicPr>
          <p:cNvPr id="30" name="Picture 29">
            <a:extLst>
              <a:ext uri="{FF2B5EF4-FFF2-40B4-BE49-F238E27FC236}">
                <a16:creationId xmlns="" xmlns:a16="http://schemas.microsoft.com/office/drawing/2014/main" id="{35A062DC-569E-49C5-B7FB-25F21FD71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521" y="6650819"/>
            <a:ext cx="1518036" cy="1179678"/>
          </a:xfrm>
          <a:prstGeom prst="rect">
            <a:avLst/>
          </a:prstGeom>
        </p:spPr>
      </p:pic>
      <p:sp>
        <p:nvSpPr>
          <p:cNvPr id="405" name="0">
            <a:extLst>
              <a:ext uri="{FF2B5EF4-FFF2-40B4-BE49-F238E27FC236}">
                <a16:creationId xmlns="" xmlns:a16="http://schemas.microsoft.com/office/drawing/2014/main" id="{9D20E7DA-90EB-4A3C-9A16-044A46CC9F26}"/>
              </a:ext>
            </a:extLst>
          </p:cNvPr>
          <p:cNvSpPr/>
          <p:nvPr/>
        </p:nvSpPr>
        <p:spPr>
          <a:xfrm>
            <a:off x="1936421" y="6712646"/>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 xmlns:a16="http://schemas.microsoft.com/office/drawing/2014/main" id="{D1D0B35C-7548-4C39-843E-4269EF840E20}"/>
              </a:ext>
            </a:extLst>
          </p:cNvPr>
          <p:cNvSpPr/>
          <p:nvPr/>
        </p:nvSpPr>
        <p:spPr>
          <a:xfrm>
            <a:off x="1807369" y="662292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1">
            <a:extLst>
              <a:ext uri="{FF2B5EF4-FFF2-40B4-BE49-F238E27FC236}">
                <a16:creationId xmlns="" xmlns:a16="http://schemas.microsoft.com/office/drawing/2014/main" id="{03D9DE48-6FCB-4743-A44F-C4B93A9AD9D8}"/>
              </a:ext>
            </a:extLst>
          </p:cNvPr>
          <p:cNvSpPr/>
          <p:nvPr/>
        </p:nvSpPr>
        <p:spPr>
          <a:xfrm>
            <a:off x="1936421" y="606443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 xmlns:a16="http://schemas.microsoft.com/office/drawing/2014/main" id="{2766B8AE-0660-4EB6-B289-D2A1810AC650}"/>
              </a:ext>
            </a:extLst>
          </p:cNvPr>
          <p:cNvSpPr/>
          <p:nvPr/>
        </p:nvSpPr>
        <p:spPr>
          <a:xfrm>
            <a:off x="1807369" y="597472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4" name="2">
            <a:extLst>
              <a:ext uri="{FF2B5EF4-FFF2-40B4-BE49-F238E27FC236}">
                <a16:creationId xmlns="" xmlns:a16="http://schemas.microsoft.com/office/drawing/2014/main" id="{C572263E-C9C9-496B-8F0A-4BEFF6970A6A}"/>
              </a:ext>
            </a:extLst>
          </p:cNvPr>
          <p:cNvSpPr/>
          <p:nvPr/>
        </p:nvSpPr>
        <p:spPr>
          <a:xfrm>
            <a:off x="1936421" y="542516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 xmlns:a16="http://schemas.microsoft.com/office/drawing/2014/main" id="{7E4F50B1-2915-46B3-BF90-4B122B837603}"/>
              </a:ext>
            </a:extLst>
          </p:cNvPr>
          <p:cNvSpPr/>
          <p:nvPr/>
        </p:nvSpPr>
        <p:spPr>
          <a:xfrm>
            <a:off x="1807369"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6" name="3">
            <a:extLst>
              <a:ext uri="{FF2B5EF4-FFF2-40B4-BE49-F238E27FC236}">
                <a16:creationId xmlns="" xmlns:a16="http://schemas.microsoft.com/office/drawing/2014/main" id="{595A9014-B295-4A54-8A82-A4A81F8CD7C1}"/>
              </a:ext>
            </a:extLst>
          </p:cNvPr>
          <p:cNvSpPr/>
          <p:nvPr/>
        </p:nvSpPr>
        <p:spPr>
          <a:xfrm>
            <a:off x="1936421" y="478588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 xmlns:a16="http://schemas.microsoft.com/office/drawing/2014/main" id="{E89B4273-DA74-4547-8A12-E7B7D33C2CBF}"/>
              </a:ext>
            </a:extLst>
          </p:cNvPr>
          <p:cNvSpPr/>
          <p:nvPr/>
        </p:nvSpPr>
        <p:spPr>
          <a:xfrm>
            <a:off x="1807369" y="469616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8" name="4">
            <a:extLst>
              <a:ext uri="{FF2B5EF4-FFF2-40B4-BE49-F238E27FC236}">
                <a16:creationId xmlns="" xmlns:a16="http://schemas.microsoft.com/office/drawing/2014/main" id="{6060A468-9A57-4B21-8CCA-1133D3440C47}"/>
              </a:ext>
            </a:extLst>
          </p:cNvPr>
          <p:cNvSpPr/>
          <p:nvPr/>
        </p:nvSpPr>
        <p:spPr>
          <a:xfrm>
            <a:off x="1936421" y="414660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 xmlns:a16="http://schemas.microsoft.com/office/drawing/2014/main" id="{2F99947C-DDA5-43B9-86A6-46EB14827643}"/>
              </a:ext>
            </a:extLst>
          </p:cNvPr>
          <p:cNvSpPr/>
          <p:nvPr/>
        </p:nvSpPr>
        <p:spPr>
          <a:xfrm>
            <a:off x="1807369"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0" name="5">
            <a:extLst>
              <a:ext uri="{FF2B5EF4-FFF2-40B4-BE49-F238E27FC236}">
                <a16:creationId xmlns="" xmlns:a16="http://schemas.microsoft.com/office/drawing/2014/main" id="{3B9CD15F-920C-41F5-91F6-37672771D306}"/>
              </a:ext>
            </a:extLst>
          </p:cNvPr>
          <p:cNvSpPr/>
          <p:nvPr/>
        </p:nvSpPr>
        <p:spPr>
          <a:xfrm>
            <a:off x="1936421" y="350732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 xmlns:a16="http://schemas.microsoft.com/office/drawing/2014/main" id="{F19EEE63-2BCD-488D-803C-9EAC1648938D}"/>
              </a:ext>
            </a:extLst>
          </p:cNvPr>
          <p:cNvSpPr/>
          <p:nvPr/>
        </p:nvSpPr>
        <p:spPr>
          <a:xfrm>
            <a:off x="1807369" y="341761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2" name="6">
            <a:extLst>
              <a:ext uri="{FF2B5EF4-FFF2-40B4-BE49-F238E27FC236}">
                <a16:creationId xmlns="" xmlns:a16="http://schemas.microsoft.com/office/drawing/2014/main" id="{A994FFD3-ADE0-4B93-9D03-AFE6C109C24C}"/>
              </a:ext>
            </a:extLst>
          </p:cNvPr>
          <p:cNvSpPr/>
          <p:nvPr/>
        </p:nvSpPr>
        <p:spPr>
          <a:xfrm>
            <a:off x="1936421" y="286805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 xmlns:a16="http://schemas.microsoft.com/office/drawing/2014/main" id="{17F92663-3FC1-4F7B-BC96-2D9FE33BBA8E}"/>
              </a:ext>
            </a:extLst>
          </p:cNvPr>
          <p:cNvSpPr/>
          <p:nvPr/>
        </p:nvSpPr>
        <p:spPr>
          <a:xfrm>
            <a:off x="1807369"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7">
            <a:extLst>
              <a:ext uri="{FF2B5EF4-FFF2-40B4-BE49-F238E27FC236}">
                <a16:creationId xmlns="" xmlns:a16="http://schemas.microsoft.com/office/drawing/2014/main" id="{6AF0003A-C889-4B28-A943-D916F84DE2A8}"/>
              </a:ext>
            </a:extLst>
          </p:cNvPr>
          <p:cNvSpPr/>
          <p:nvPr/>
        </p:nvSpPr>
        <p:spPr>
          <a:xfrm>
            <a:off x="1936421" y="222877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 xmlns:a16="http://schemas.microsoft.com/office/drawing/2014/main" id="{00168E55-AFD0-4508-83BC-932E2EE7E7D1}"/>
              </a:ext>
            </a:extLst>
          </p:cNvPr>
          <p:cNvSpPr/>
          <p:nvPr/>
        </p:nvSpPr>
        <p:spPr>
          <a:xfrm>
            <a:off x="1807369" y="213905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8">
            <a:extLst>
              <a:ext uri="{FF2B5EF4-FFF2-40B4-BE49-F238E27FC236}">
                <a16:creationId xmlns="" xmlns:a16="http://schemas.microsoft.com/office/drawing/2014/main" id="{023EF777-4A2C-4B79-9374-FA0D144CB5D8}"/>
              </a:ext>
            </a:extLst>
          </p:cNvPr>
          <p:cNvSpPr/>
          <p:nvPr/>
        </p:nvSpPr>
        <p:spPr>
          <a:xfrm>
            <a:off x="1936421" y="158949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 xmlns:a16="http://schemas.microsoft.com/office/drawing/2014/main" id="{CCB4D8B2-CD1B-4650-9EDF-227B93EB2F3D}"/>
              </a:ext>
            </a:extLst>
          </p:cNvPr>
          <p:cNvSpPr/>
          <p:nvPr/>
        </p:nvSpPr>
        <p:spPr>
          <a:xfrm>
            <a:off x="1807369"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9">
            <a:extLst>
              <a:ext uri="{FF2B5EF4-FFF2-40B4-BE49-F238E27FC236}">
                <a16:creationId xmlns="" xmlns:a16="http://schemas.microsoft.com/office/drawing/2014/main" id="{DE844DEA-88D4-4DAA-9C80-08CB50CF6016}"/>
              </a:ext>
            </a:extLst>
          </p:cNvPr>
          <p:cNvSpPr/>
          <p:nvPr/>
        </p:nvSpPr>
        <p:spPr>
          <a:xfrm>
            <a:off x="1936421" y="95021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 xmlns:a16="http://schemas.microsoft.com/office/drawing/2014/main" id="{09A851F0-445F-429F-B271-28F926908E86}"/>
              </a:ext>
            </a:extLst>
          </p:cNvPr>
          <p:cNvSpPr/>
          <p:nvPr/>
        </p:nvSpPr>
        <p:spPr>
          <a:xfrm>
            <a:off x="1807369" y="86050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0" name="10">
            <a:extLst>
              <a:ext uri="{FF2B5EF4-FFF2-40B4-BE49-F238E27FC236}">
                <a16:creationId xmlns="" xmlns:a16="http://schemas.microsoft.com/office/drawing/2014/main" id="{89B9C977-9526-4C05-B9F9-9D7D437E2FE6}"/>
              </a:ext>
            </a:extLst>
          </p:cNvPr>
          <p:cNvSpPr/>
          <p:nvPr/>
        </p:nvSpPr>
        <p:spPr>
          <a:xfrm>
            <a:off x="1936421" y="31094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 xmlns:a16="http://schemas.microsoft.com/office/drawing/2014/main" id="{F4BEBF54-67F4-4483-86A3-5A501F7EFB7A}"/>
              </a:ext>
            </a:extLst>
          </p:cNvPr>
          <p:cNvSpPr/>
          <p:nvPr/>
        </p:nvSpPr>
        <p:spPr>
          <a:xfrm>
            <a:off x="1807369"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52" name="Picture 551">
            <a:extLst>
              <a:ext uri="{FF2B5EF4-FFF2-40B4-BE49-F238E27FC236}">
                <a16:creationId xmlns="" xmlns:a16="http://schemas.microsoft.com/office/drawing/2014/main" id="{F47B9726-2654-43B0-B366-4F0A837BB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9363" y="-221502"/>
            <a:ext cx="8073395" cy="3923670"/>
          </a:xfrm>
          <a:prstGeom prst="rect">
            <a:avLst/>
          </a:prstGeom>
        </p:spPr>
      </p:pic>
      <p:sp>
        <p:nvSpPr>
          <p:cNvPr id="35" name="Rectangle 34">
            <a:extLst>
              <a:ext uri="{FF2B5EF4-FFF2-40B4-BE49-F238E27FC236}">
                <a16:creationId xmlns="" xmlns:a16="http://schemas.microsoft.com/office/drawing/2014/main" id="{4A5363FF-51D8-42D0-BDD9-EF97540DCD9C}"/>
              </a:ext>
            </a:extLst>
          </p:cNvPr>
          <p:cNvSpPr/>
          <p:nvPr/>
        </p:nvSpPr>
        <p:spPr>
          <a:xfrm>
            <a:off x="4343400" y="1499778"/>
            <a:ext cx="9040615" cy="1800493"/>
          </a:xfrm>
          <a:prstGeom prst="rect">
            <a:avLst/>
          </a:prstGeom>
          <a:noFill/>
        </p:spPr>
        <p:txBody>
          <a:bodyPr wrap="none" lIns="137160" tIns="68580" rIns="137160" bIns="68580">
            <a:spAutoFit/>
          </a:bodyPr>
          <a:lstStyle/>
          <a:p>
            <a:pPr algn="ctr"/>
            <a:r>
              <a:rPr lang="en-US" sz="10800" b="1">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Tree>
    <p:extLst>
      <p:ext uri="{BB962C8B-B14F-4D97-AF65-F5344CB8AC3E}">
        <p14:creationId xmlns:p14="http://schemas.microsoft.com/office/powerpoint/2010/main" val="113526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52"/>
                                        </p:tgtEl>
                                      </p:cBhvr>
                                    </p:animEffect>
                                    <p:animScale>
                                      <p:cBhvr>
                                        <p:cTn id="7" dur="1000" autoRev="1" fill="hold"/>
                                        <p:tgtEl>
                                          <p:spTgt spid="552"/>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4"/>
                                        </p:tgtEl>
                                        <p:attrNameLst>
                                          <p:attrName>fillcolor</p:attrName>
                                        </p:attrNameLst>
                                      </p:cBhvr>
                                      <p:to>
                                        <a:srgbClr val="66FB2A"/>
                                      </p:to>
                                    </p:animClr>
                                    <p:set>
                                      <p:cBhvr>
                                        <p:cTn id="19" dur="1000" fill="hold"/>
                                        <p:tgtEl>
                                          <p:spTgt spid="4"/>
                                        </p:tgtEl>
                                        <p:attrNameLst>
                                          <p:attrName>fill.type</p:attrName>
                                        </p:attrNameLst>
                                      </p:cBhvr>
                                      <p:to>
                                        <p:strVal val="solid"/>
                                      </p:to>
                                    </p:set>
                                    <p:set>
                                      <p:cBhvr>
                                        <p:cTn id="20" dur="1000" fill="hold"/>
                                        <p:tgtEl>
                                          <p:spTgt spid="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4"/>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1000" fill="hold"/>
                                        <p:tgtEl>
                                          <p:spTgt spid="54"/>
                                        </p:tgtEl>
                                        <p:attrNameLst>
                                          <p:attrName>fillcolor</p:attrName>
                                        </p:attrNameLst>
                                      </p:cBhvr>
                                      <p:to>
                                        <a:srgbClr val="66FB2A"/>
                                      </p:to>
                                    </p:animClr>
                                    <p:set>
                                      <p:cBhvr>
                                        <p:cTn id="26" dur="1000" fill="hold"/>
                                        <p:tgtEl>
                                          <p:spTgt spid="54"/>
                                        </p:tgtEl>
                                        <p:attrNameLst>
                                          <p:attrName>fill.type</p:attrName>
                                        </p:attrNameLst>
                                      </p:cBhvr>
                                      <p:to>
                                        <p:strVal val="solid"/>
                                      </p:to>
                                    </p:set>
                                    <p:set>
                                      <p:cBhvr>
                                        <p:cTn id="27" dur="1000" fill="hold"/>
                                        <p:tgtEl>
                                          <p:spTgt spid="54"/>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4"/>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1000" fill="hold"/>
                                        <p:tgtEl>
                                          <p:spTgt spid="56"/>
                                        </p:tgtEl>
                                        <p:attrNameLst>
                                          <p:attrName>fillcolor</p:attrName>
                                        </p:attrNameLst>
                                      </p:cBhvr>
                                      <p:to>
                                        <a:srgbClr val="66FB2A"/>
                                      </p:to>
                                    </p:animClr>
                                    <p:set>
                                      <p:cBhvr>
                                        <p:cTn id="33" dur="1000" fill="hold"/>
                                        <p:tgtEl>
                                          <p:spTgt spid="56"/>
                                        </p:tgtEl>
                                        <p:attrNameLst>
                                          <p:attrName>fill.type</p:attrName>
                                        </p:attrNameLst>
                                      </p:cBhvr>
                                      <p:to>
                                        <p:strVal val="solid"/>
                                      </p:to>
                                    </p:set>
                                    <p:set>
                                      <p:cBhvr>
                                        <p:cTn id="34" dur="1000" fill="hold"/>
                                        <p:tgtEl>
                                          <p:spTgt spid="5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6"/>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58"/>
                                        </p:tgtEl>
                                        <p:attrNameLst>
                                          <p:attrName>fillcolor</p:attrName>
                                        </p:attrNameLst>
                                      </p:cBhvr>
                                      <p:to>
                                        <a:srgbClr val="66FB2A"/>
                                      </p:to>
                                    </p:animClr>
                                    <p:set>
                                      <p:cBhvr>
                                        <p:cTn id="40" dur="1000" fill="hold"/>
                                        <p:tgtEl>
                                          <p:spTgt spid="58"/>
                                        </p:tgtEl>
                                        <p:attrNameLst>
                                          <p:attrName>fill.type</p:attrName>
                                        </p:attrNameLst>
                                      </p:cBhvr>
                                      <p:to>
                                        <p:strVal val="solid"/>
                                      </p:to>
                                    </p:set>
                                    <p:set>
                                      <p:cBhvr>
                                        <p:cTn id="41" dur="1000" fill="hold"/>
                                        <p:tgtEl>
                                          <p:spTgt spid="5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8"/>
                  </p:tgtEl>
                </p:cond>
              </p:nextCondLst>
            </p:seq>
            <p:seq concurrent="1" nextAc="seek">
              <p:cTn id="42" restart="whenNotActive" fill="hold" evtFilter="cancelBubble" nodeType="interactiveSeq">
                <p:stCondLst>
                  <p:cond evt="onClick" delay="0">
                    <p:tgtEl>
                      <p:spTgt spid="6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60"/>
                                        </p:tgtEl>
                                        <p:attrNameLst>
                                          <p:attrName>fillcolor</p:attrName>
                                        </p:attrNameLst>
                                      </p:cBhvr>
                                      <p:to>
                                        <a:srgbClr val="66FB2A"/>
                                      </p:to>
                                    </p:animClr>
                                    <p:set>
                                      <p:cBhvr>
                                        <p:cTn id="47" dur="1000" fill="hold"/>
                                        <p:tgtEl>
                                          <p:spTgt spid="60"/>
                                        </p:tgtEl>
                                        <p:attrNameLst>
                                          <p:attrName>fill.type</p:attrName>
                                        </p:attrNameLst>
                                      </p:cBhvr>
                                      <p:to>
                                        <p:strVal val="solid"/>
                                      </p:to>
                                    </p:set>
                                    <p:set>
                                      <p:cBhvr>
                                        <p:cTn id="48" dur="1000" fill="hold"/>
                                        <p:tgtEl>
                                          <p:spTgt spid="6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6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62"/>
                                        </p:tgtEl>
                                        <p:attrNameLst>
                                          <p:attrName>fillcolor</p:attrName>
                                        </p:attrNameLst>
                                      </p:cBhvr>
                                      <p:to>
                                        <a:srgbClr val="66FB2A"/>
                                      </p:to>
                                    </p:animClr>
                                    <p:set>
                                      <p:cBhvr>
                                        <p:cTn id="54" dur="1000" fill="hold"/>
                                        <p:tgtEl>
                                          <p:spTgt spid="62"/>
                                        </p:tgtEl>
                                        <p:attrNameLst>
                                          <p:attrName>fill.type</p:attrName>
                                        </p:attrNameLst>
                                      </p:cBhvr>
                                      <p:to>
                                        <p:strVal val="solid"/>
                                      </p:to>
                                    </p:set>
                                    <p:set>
                                      <p:cBhvr>
                                        <p:cTn id="55" dur="1000" fill="hold"/>
                                        <p:tgtEl>
                                          <p:spTgt spid="6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2"/>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4"/>
                                        </p:tgtEl>
                                        <p:attrNameLst>
                                          <p:attrName>fillcolor</p:attrName>
                                        </p:attrNameLst>
                                      </p:cBhvr>
                                      <p:to>
                                        <a:srgbClr val="66FB2A"/>
                                      </p:to>
                                    </p:animClr>
                                    <p:set>
                                      <p:cBhvr>
                                        <p:cTn id="61" dur="1000" fill="hold"/>
                                        <p:tgtEl>
                                          <p:spTgt spid="64"/>
                                        </p:tgtEl>
                                        <p:attrNameLst>
                                          <p:attrName>fill.type</p:attrName>
                                        </p:attrNameLst>
                                      </p:cBhvr>
                                      <p:to>
                                        <p:strVal val="solid"/>
                                      </p:to>
                                    </p:set>
                                    <p:set>
                                      <p:cBhvr>
                                        <p:cTn id="62" dur="1000" fill="hold"/>
                                        <p:tgtEl>
                                          <p:spTgt spid="6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4"/>
                  </p:tgtEl>
                </p:cond>
              </p:nextCondLst>
            </p:seq>
            <p:seq concurrent="1" nextAc="seek">
              <p:cTn id="63" restart="whenNotActive" fill="hold" evtFilter="cancelBubble" nodeType="interactiveSeq">
                <p:stCondLst>
                  <p:cond evt="onClick" delay="0">
                    <p:tgtEl>
                      <p:spTgt spid="6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1000" fill="hold"/>
                                        <p:tgtEl>
                                          <p:spTgt spid="66"/>
                                        </p:tgtEl>
                                        <p:attrNameLst>
                                          <p:attrName>fillcolor</p:attrName>
                                        </p:attrNameLst>
                                      </p:cBhvr>
                                      <p:to>
                                        <a:srgbClr val="66FB2A"/>
                                      </p:to>
                                    </p:animClr>
                                    <p:set>
                                      <p:cBhvr>
                                        <p:cTn id="68" dur="1000" fill="hold"/>
                                        <p:tgtEl>
                                          <p:spTgt spid="66"/>
                                        </p:tgtEl>
                                        <p:attrNameLst>
                                          <p:attrName>fill.type</p:attrName>
                                        </p:attrNameLst>
                                      </p:cBhvr>
                                      <p:to>
                                        <p:strVal val="solid"/>
                                      </p:to>
                                    </p:set>
                                    <p:set>
                                      <p:cBhvr>
                                        <p:cTn id="69" dur="1000" fill="hold"/>
                                        <p:tgtEl>
                                          <p:spTgt spid="6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6"/>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68"/>
                                        </p:tgtEl>
                                        <p:attrNameLst>
                                          <p:attrName>fillcolor</p:attrName>
                                        </p:attrNameLst>
                                      </p:cBhvr>
                                      <p:to>
                                        <a:srgbClr val="66FB2A"/>
                                      </p:to>
                                    </p:animClr>
                                    <p:set>
                                      <p:cBhvr>
                                        <p:cTn id="75" dur="1000" fill="hold"/>
                                        <p:tgtEl>
                                          <p:spTgt spid="68"/>
                                        </p:tgtEl>
                                        <p:attrNameLst>
                                          <p:attrName>fill.type</p:attrName>
                                        </p:attrNameLst>
                                      </p:cBhvr>
                                      <p:to>
                                        <p:strVal val="solid"/>
                                      </p:to>
                                    </p:set>
                                    <p:set>
                                      <p:cBhvr>
                                        <p:cTn id="76" dur="1000" fill="hold"/>
                                        <p:tgtEl>
                                          <p:spTgt spid="6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8"/>
                  </p:tgtEl>
                </p:cond>
              </p:nextCondLst>
            </p:seq>
            <p:seq concurrent="1" nextAc="seek">
              <p:cTn id="77" restart="whenNotActive" fill="hold" evtFilter="cancelBubble" nodeType="interactiveSeq">
                <p:stCondLst>
                  <p:cond evt="onClick" delay="0">
                    <p:tgtEl>
                      <p:spTgt spid="7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70"/>
                                        </p:tgtEl>
                                        <p:attrNameLst>
                                          <p:attrName>fillcolor</p:attrName>
                                        </p:attrNameLst>
                                      </p:cBhvr>
                                      <p:to>
                                        <a:srgbClr val="66FB2A"/>
                                      </p:to>
                                    </p:animClr>
                                    <p:set>
                                      <p:cBhvr>
                                        <p:cTn id="82" dur="1000" fill="hold"/>
                                        <p:tgtEl>
                                          <p:spTgt spid="70"/>
                                        </p:tgtEl>
                                        <p:attrNameLst>
                                          <p:attrName>fill.type</p:attrName>
                                        </p:attrNameLst>
                                      </p:cBhvr>
                                      <p:to>
                                        <p:strVal val="solid"/>
                                      </p:to>
                                    </p:set>
                                    <p:set>
                                      <p:cBhvr>
                                        <p:cTn id="83" dur="1000" fill="hold"/>
                                        <p:tgtEl>
                                          <p:spTgt spid="70"/>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childTnLst>
                          </p:cTn>
                        </p:par>
                        <p:par>
                          <p:cTn id="84" fill="hold">
                            <p:stCondLst>
                              <p:cond delay="1000"/>
                            </p:stCondLst>
                            <p:childTnLst>
                              <p:par>
                                <p:cTn id="85" presetID="2" presetClass="entr" presetSubtype="4" fill="hold" grpId="0" nodeType="afterEffect">
                                  <p:stCondLst>
                                    <p:cond delay="0"/>
                                  </p:stCondLst>
                                  <p:iterate type="lt">
                                    <p:tmPct val="0"/>
                                  </p:iterate>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applause.wav"/>
                                        </p:tgtEl>
                                      </p:cMediaNode>
                                    </p:audio>
                                  </p:subTnLst>
                                </p:cTn>
                              </p:par>
                            </p:childTnLst>
                          </p:cTn>
                        </p:par>
                        <p:par>
                          <p:cTn id="89" fill="hold">
                            <p:stCondLst>
                              <p:cond delay="1500"/>
                            </p:stCondLst>
                            <p:childTnLst>
                              <p:par>
                                <p:cTn id="90"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91" dur="250" accel="50000" decel="50000" autoRev="1" fill="hold">
                                          <p:stCondLst>
                                            <p:cond delay="0"/>
                                          </p:stCondLst>
                                        </p:cTn>
                                        <p:tgtEl>
                                          <p:spTgt spid="35"/>
                                        </p:tgtEl>
                                        <p:attrNameLst>
                                          <p:attrName>ppt_x</p:attrName>
                                          <p:attrName>ppt_y</p:attrName>
                                        </p:attrNameLst>
                                      </p:cBhvr>
                                      <p:rCtr x="0" y="-3611"/>
                                    </p:animMotion>
                                    <p:animRot by="1500000">
                                      <p:cBhvr>
                                        <p:cTn id="92" dur="125" fill="hold">
                                          <p:stCondLst>
                                            <p:cond delay="0"/>
                                          </p:stCondLst>
                                        </p:cTn>
                                        <p:tgtEl>
                                          <p:spTgt spid="35"/>
                                        </p:tgtEl>
                                        <p:attrNameLst>
                                          <p:attrName>r</p:attrName>
                                        </p:attrNameLst>
                                      </p:cBhvr>
                                    </p:animRot>
                                    <p:animRot by="-1500000">
                                      <p:cBhvr>
                                        <p:cTn id="93" dur="125" fill="hold">
                                          <p:stCondLst>
                                            <p:cond delay="125"/>
                                          </p:stCondLst>
                                        </p:cTn>
                                        <p:tgtEl>
                                          <p:spTgt spid="35"/>
                                        </p:tgtEl>
                                        <p:attrNameLst>
                                          <p:attrName>r</p:attrName>
                                        </p:attrNameLst>
                                      </p:cBhvr>
                                    </p:animRot>
                                    <p:animRot by="-1500000">
                                      <p:cBhvr>
                                        <p:cTn id="94" dur="125" fill="hold">
                                          <p:stCondLst>
                                            <p:cond delay="250"/>
                                          </p:stCondLst>
                                        </p:cTn>
                                        <p:tgtEl>
                                          <p:spTgt spid="35"/>
                                        </p:tgtEl>
                                        <p:attrNameLst>
                                          <p:attrName>r</p:attrName>
                                        </p:attrNameLst>
                                      </p:cBhvr>
                                    </p:animRot>
                                    <p:animRot by="1500000">
                                      <p:cBhvr>
                                        <p:cTn id="95"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96" restart="whenNotActive" fill="hold" evtFilter="cancelBubble" nodeType="interactiveSeq">
                <p:stCondLst>
                  <p:cond evt="onClick" delay="0">
                    <p:tgtEl>
                      <p:spTgt spid="405"/>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1000" fill="hold"/>
                                        <p:tgtEl>
                                          <p:spTgt spid="405"/>
                                        </p:tgtEl>
                                        <p:attrNameLst>
                                          <p:attrName>fillcolor</p:attrName>
                                        </p:attrNameLst>
                                      </p:cBhvr>
                                      <p:to>
                                        <a:srgbClr val="1E4E79"/>
                                      </p:to>
                                    </p:animClr>
                                    <p:set>
                                      <p:cBhvr>
                                        <p:cTn id="101" dur="1000" fill="hold"/>
                                        <p:tgtEl>
                                          <p:spTgt spid="405"/>
                                        </p:tgtEl>
                                        <p:attrNameLst>
                                          <p:attrName>fill.type</p:attrName>
                                        </p:attrNameLst>
                                      </p:cBhvr>
                                      <p:to>
                                        <p:strVal val="solid"/>
                                      </p:to>
                                    </p:set>
                                    <p:set>
                                      <p:cBhvr>
                                        <p:cTn id="102" dur="1000" fill="hold"/>
                                        <p:tgtEl>
                                          <p:spTgt spid="40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5"/>
                  </p:tgtEl>
                </p:cond>
              </p:nextCondLst>
            </p:seq>
            <p:seq concurrent="1" nextAc="seek">
              <p:cTn id="103" restart="whenNotActive" fill="hold" evtFilter="cancelBubble" nodeType="interactiveSeq">
                <p:stCondLst>
                  <p:cond evt="onClick" delay="0">
                    <p:tgtEl>
                      <p:spTgt spid="55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550"/>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08"/>
                                        </p:tgtEl>
                                        <p:attrNameLst>
                                          <p:attrName>style.visibility</p:attrName>
                                        </p:attrNameLst>
                                      </p:cBhvr>
                                      <p:to>
                                        <p:strVal val="visible"/>
                                      </p:to>
                                    </p:set>
                                    <p:animEffect transition="in" filter="fade">
                                      <p:cBhvr>
                                        <p:cTn id="110" dur="1000"/>
                                        <p:tgtEl>
                                          <p:spTgt spid="408"/>
                                        </p:tgtEl>
                                      </p:cBhvr>
                                    </p:animEffect>
                                  </p:childTnLst>
                                  <p:subTnLst>
                                    <p:audio>
                                      <p:cMediaNode>
                                        <p:cTn display="0" masterRel="sameClick">
                                          <p:stCondLst>
                                            <p:cond evt="begin" delay="0">
                                              <p:tn val="10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50"/>
                  </p:tgtEl>
                </p:cond>
              </p:nextCondLst>
            </p:seq>
            <p:seq concurrent="1" nextAc="seek">
              <p:cTn id="111" restart="whenNotActive" fill="hold" evtFilter="cancelBubble" nodeType="interactiveSeq">
                <p:stCondLst>
                  <p:cond evt="onClick" delay="0">
                    <p:tgtEl>
                      <p:spTgt spid="409"/>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10"/>
                                        </p:tgtEl>
                                        <p:attrNameLst>
                                          <p:attrName>style.visibility</p:attrName>
                                        </p:attrNameLst>
                                      </p:cBhvr>
                                      <p:to>
                                        <p:strVal val="visible"/>
                                      </p:to>
                                    </p:set>
                                    <p:animEffect transition="in" filter="fade">
                                      <p:cBhvr>
                                        <p:cTn id="116" dur="1000"/>
                                        <p:tgtEl>
                                          <p:spTgt spid="410"/>
                                        </p:tgtEl>
                                      </p:cBhvr>
                                    </p:animEffect>
                                  </p:childTnLst>
                                  <p:subTnLst>
                                    <p:audio>
                                      <p:cMediaNode>
                                        <p:cTn display="0" masterRel="sameClick">
                                          <p:stCondLst>
                                            <p:cond evt="begin" delay="0">
                                              <p:tn val="114"/>
                                            </p:cond>
                                          </p:stCondLst>
                                          <p:endCondLst>
                                            <p:cond evt="onStopAudio" delay="0">
                                              <p:tgtEl>
                                                <p:sldTgt/>
                                              </p:tgtEl>
                                            </p:cond>
                                          </p:endCondLst>
                                        </p:cTn>
                                        <p:tgtEl>
                                          <p:sndTgt r:embed="rId4" name="BREEZE.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11"/>
                                        </p:tgtEl>
                                        <p:attrNameLst>
                                          <p:attrName>style.visibility</p:attrName>
                                        </p:attrNameLst>
                                      </p:cBhvr>
                                      <p:to>
                                        <p:strVal val="visible"/>
                                      </p:to>
                                    </p:set>
                                    <p:animEffect transition="in" filter="fade">
                                      <p:cBhvr>
                                        <p:cTn id="121" dur="1000"/>
                                        <p:tgtEl>
                                          <p:spTgt spid="411"/>
                                        </p:tgtEl>
                                      </p:cBhvr>
                                    </p:animEffect>
                                  </p:childTnLst>
                                  <p:subTnLst>
                                    <p:audio>
                                      <p:cMediaNode>
                                        <p:cTn display="0" masterRel="sameClick">
                                          <p:stCondLst>
                                            <p:cond evt="begin" delay="0">
                                              <p:tn val="119"/>
                                            </p:cond>
                                          </p:stCondLst>
                                          <p:endCondLst>
                                            <p:cond evt="onStopAudio" delay="0">
                                              <p:tgtEl>
                                                <p:sldTgt/>
                                              </p:tgtEl>
                                            </p:cond>
                                          </p:endCondLst>
                                        </p:cTn>
                                        <p:tgtEl>
                                          <p:sndTgt r:embed="rId4" name="BREEZE.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12"/>
                                        </p:tgtEl>
                                        <p:attrNameLst>
                                          <p:attrName>style.visibility</p:attrName>
                                        </p:attrNameLst>
                                      </p:cBhvr>
                                      <p:to>
                                        <p:strVal val="visible"/>
                                      </p:to>
                                    </p:set>
                                    <p:animEffect transition="in" filter="fade">
                                      <p:cBhvr>
                                        <p:cTn id="126" dur="1000"/>
                                        <p:tgtEl>
                                          <p:spTgt spid="412"/>
                                        </p:tgtEl>
                                      </p:cBhvr>
                                    </p:animEffect>
                                  </p:childTnLst>
                                  <p:subTnLst>
                                    <p:audio>
                                      <p:cMediaNode>
                                        <p:cTn display="0" masterRel="sameClick">
                                          <p:stCondLst>
                                            <p:cond evt="begin" delay="0">
                                              <p:tn val="124"/>
                                            </p:cond>
                                          </p:stCondLst>
                                          <p:endCondLst>
                                            <p:cond evt="onStopAudio" delay="0">
                                              <p:tgtEl>
                                                <p:sldTgt/>
                                              </p:tgtEl>
                                            </p:cond>
                                          </p:endCondLst>
                                        </p:cTn>
                                        <p:tgtEl>
                                          <p:sndTgt r:embed="rId4" name="BREEZE.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13"/>
                                        </p:tgtEl>
                                        <p:attrNameLst>
                                          <p:attrName>style.visibility</p:attrName>
                                        </p:attrNameLst>
                                      </p:cBhvr>
                                      <p:to>
                                        <p:strVal val="visible"/>
                                      </p:to>
                                    </p:set>
                                    <p:animEffect transition="in" filter="fade">
                                      <p:cBhvr>
                                        <p:cTn id="131" dur="1000"/>
                                        <p:tgtEl>
                                          <p:spTgt spid="413"/>
                                        </p:tgtEl>
                                      </p:cBhvr>
                                    </p:animEffect>
                                  </p:childTnLst>
                                  <p:subTnLst>
                                    <p:audio>
                                      <p:cMediaNode>
                                        <p:cTn display="0" masterRel="sameClick">
                                          <p:stCondLst>
                                            <p:cond evt="begin" delay="0">
                                              <p:tn val="129"/>
                                            </p:cond>
                                          </p:stCondLst>
                                          <p:endCondLst>
                                            <p:cond evt="onStopAudio" delay="0">
                                              <p:tgtEl>
                                                <p:sldTgt/>
                                              </p:tgtEl>
                                            </p:cond>
                                          </p:endCondLst>
                                        </p:cTn>
                                        <p:tgtEl>
                                          <p:sndTgt r:embed="rId4" name="BREEZE.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14"/>
                                        </p:tgtEl>
                                        <p:attrNameLst>
                                          <p:attrName>style.visibility</p:attrName>
                                        </p:attrNameLst>
                                      </p:cBhvr>
                                      <p:to>
                                        <p:strVal val="visible"/>
                                      </p:to>
                                    </p:set>
                                    <p:animEffect transition="in" filter="fade">
                                      <p:cBhvr>
                                        <p:cTn id="136" dur="1000"/>
                                        <p:tgtEl>
                                          <p:spTgt spid="414"/>
                                        </p:tgtEl>
                                      </p:cBhvr>
                                    </p:animEffect>
                                  </p:childTnLst>
                                  <p:subTnLst>
                                    <p:audio>
                                      <p:cMediaNode>
                                        <p:cTn display="0" masterRel="sameClick">
                                          <p:stCondLst>
                                            <p:cond evt="begin" delay="0">
                                              <p:tn val="134"/>
                                            </p:cond>
                                          </p:stCondLst>
                                          <p:endCondLst>
                                            <p:cond evt="onStopAudio" delay="0">
                                              <p:tgtEl>
                                                <p:sldTgt/>
                                              </p:tgtEl>
                                            </p:cond>
                                          </p:endCondLst>
                                        </p:cTn>
                                        <p:tgtEl>
                                          <p:sndTgt r:embed="rId4" name="BREEZE.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15"/>
                                        </p:tgtEl>
                                        <p:attrNameLst>
                                          <p:attrName>style.visibility</p:attrName>
                                        </p:attrNameLst>
                                      </p:cBhvr>
                                      <p:to>
                                        <p:strVal val="visible"/>
                                      </p:to>
                                    </p:set>
                                    <p:animEffect transition="in" filter="fade">
                                      <p:cBhvr>
                                        <p:cTn id="141" dur="1000"/>
                                        <p:tgtEl>
                                          <p:spTgt spid="415"/>
                                        </p:tgtEl>
                                      </p:cBhvr>
                                    </p:animEffect>
                                  </p:childTnLst>
                                  <p:subTnLst>
                                    <p:audio>
                                      <p:cMediaNode>
                                        <p:cTn display="0" masterRel="sameClick">
                                          <p:stCondLst>
                                            <p:cond evt="begin" delay="0">
                                              <p:tn val="139"/>
                                            </p:cond>
                                          </p:stCondLst>
                                          <p:endCondLst>
                                            <p:cond evt="onStopAudio" delay="0">
                                              <p:tgtEl>
                                                <p:sldTgt/>
                                              </p:tgtEl>
                                            </p:cond>
                                          </p:endCondLst>
                                        </p:cTn>
                                        <p:tgtEl>
                                          <p:sndTgt r:embed="rId4" name="BREEZE.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16"/>
                                        </p:tgtEl>
                                        <p:attrNameLst>
                                          <p:attrName>style.visibility</p:attrName>
                                        </p:attrNameLst>
                                      </p:cBhvr>
                                      <p:to>
                                        <p:strVal val="visible"/>
                                      </p:to>
                                    </p:set>
                                    <p:animEffect transition="in" filter="fade">
                                      <p:cBhvr>
                                        <p:cTn id="146" dur="1000"/>
                                        <p:tgtEl>
                                          <p:spTgt spid="416"/>
                                        </p:tgtEl>
                                      </p:cBhvr>
                                    </p:animEffect>
                                  </p:childTnLst>
                                  <p:subTnLst>
                                    <p:audio>
                                      <p:cMediaNode>
                                        <p:cTn display="0" masterRel="sameClick">
                                          <p:stCondLst>
                                            <p:cond evt="begin" delay="0">
                                              <p:tn val="144"/>
                                            </p:cond>
                                          </p:stCondLst>
                                          <p:endCondLst>
                                            <p:cond evt="onStopAudio" delay="0">
                                              <p:tgtEl>
                                                <p:sldTgt/>
                                              </p:tgtEl>
                                            </p:cond>
                                          </p:endCondLst>
                                        </p:cTn>
                                        <p:tgtEl>
                                          <p:sndTgt r:embed="rId4" name="BREEZE.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17"/>
                                        </p:tgtEl>
                                        <p:attrNameLst>
                                          <p:attrName>style.visibility</p:attrName>
                                        </p:attrNameLst>
                                      </p:cBhvr>
                                      <p:to>
                                        <p:strVal val="visible"/>
                                      </p:to>
                                    </p:set>
                                    <p:animEffect transition="in" filter="fade">
                                      <p:cBhvr>
                                        <p:cTn id="151" dur="1000"/>
                                        <p:tgtEl>
                                          <p:spTgt spid="417"/>
                                        </p:tgtEl>
                                      </p:cBhvr>
                                    </p:animEffect>
                                  </p:childTnLst>
                                  <p:subTnLst>
                                    <p:audio>
                                      <p:cMediaNode>
                                        <p:cTn display="0" masterRel="sameClick">
                                          <p:stCondLst>
                                            <p:cond evt="begin" delay="0">
                                              <p:tn val="149"/>
                                            </p:cond>
                                          </p:stCondLst>
                                          <p:endCondLst>
                                            <p:cond evt="onStopAudio" delay="0">
                                              <p:tgtEl>
                                                <p:sldTgt/>
                                              </p:tgtEl>
                                            </p:cond>
                                          </p:endCondLst>
                                        </p:cTn>
                                        <p:tgtEl>
                                          <p:sndTgt r:embed="rId4" name="BREEZE.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18"/>
                                        </p:tgtEl>
                                        <p:attrNameLst>
                                          <p:attrName>style.visibility</p:attrName>
                                        </p:attrNameLst>
                                      </p:cBhvr>
                                      <p:to>
                                        <p:strVal val="visible"/>
                                      </p:to>
                                    </p:set>
                                    <p:animEffect transition="in" filter="fade">
                                      <p:cBhvr>
                                        <p:cTn id="156" dur="1000"/>
                                        <p:tgtEl>
                                          <p:spTgt spid="418"/>
                                        </p:tgtEl>
                                      </p:cBhvr>
                                    </p:animEffect>
                                  </p:childTnLst>
                                  <p:subTnLst>
                                    <p:audio>
                                      <p:cMediaNode>
                                        <p:cTn display="0" masterRel="sameClick">
                                          <p:stCondLst>
                                            <p:cond evt="begin" delay="0">
                                              <p:tn val="15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09"/>
                  </p:tgtEl>
                </p:cond>
              </p:nextCondLst>
            </p:seq>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43"/>
            <a:ext cx="18288000" cy="10277856"/>
          </a:xfrm>
        </p:spPr>
      </p:pic>
      <p:sp>
        <p:nvSpPr>
          <p:cNvPr id="5" name="Rectangle 4"/>
          <p:cNvSpPr/>
          <p:nvPr/>
        </p:nvSpPr>
        <p:spPr>
          <a:xfrm>
            <a:off x="1228271" y="3543300"/>
            <a:ext cx="6580006" cy="2640723"/>
          </a:xfrm>
          <a:prstGeom prst="rect">
            <a:avLst/>
          </a:prstGeom>
        </p:spPr>
        <p:txBody>
          <a:bodyPr wrap="none">
            <a:spAutoFit/>
          </a:bodyPr>
          <a:lstStyle/>
          <a:p>
            <a:pPr algn="ctr">
              <a:lnSpc>
                <a:spcPct val="115000"/>
              </a:lnSpc>
              <a:spcAft>
                <a:spcPts val="0"/>
              </a:spcAft>
            </a:pPr>
            <a:r>
              <a:rPr lang="nl-NL" sz="7200" b="1">
                <a:solidFill>
                  <a:schemeClr val="bg1"/>
                </a:solidFill>
                <a:effectLst>
                  <a:glow rad="1397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HOẠT ĐỘNG </a:t>
            </a:r>
            <a:r>
              <a:rPr lang="nl-NL" sz="7200" b="1" smtClean="0">
                <a:solidFill>
                  <a:schemeClr val="bg1"/>
                </a:solidFill>
                <a:effectLst>
                  <a:glow rad="1397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7200" b="1" smtClean="0">
              <a:solidFill>
                <a:schemeClr val="bg1"/>
              </a:solidFill>
              <a:effectLst>
                <a:glow rad="1397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nl-NL" sz="7200" b="1" smtClean="0">
                <a:solidFill>
                  <a:schemeClr val="bg1"/>
                </a:solidFill>
                <a:effectLst>
                  <a:glow rad="1397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VẬN </a:t>
            </a:r>
            <a:r>
              <a:rPr lang="nl-NL" sz="7200" b="1">
                <a:solidFill>
                  <a:schemeClr val="bg1"/>
                </a:solidFill>
                <a:effectLst>
                  <a:glow rad="1397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GB" sz="7200">
              <a:solidFill>
                <a:schemeClr val="bg1"/>
              </a:solidFill>
              <a:effectLst>
                <a:glow rad="139700">
                  <a:schemeClr val="accent1">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053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2"/>
            <a:stretch>
              <a:fillRect/>
            </a:stretch>
          </a:blipFill>
        </p:spPr>
      </p:sp>
      <p:sp>
        <p:nvSpPr>
          <p:cNvPr id="18" name="Rectangle 17"/>
          <p:cNvSpPr/>
          <p:nvPr/>
        </p:nvSpPr>
        <p:spPr>
          <a:xfrm>
            <a:off x="4346016" y="2387879"/>
            <a:ext cx="9144000" cy="4810035"/>
          </a:xfrm>
          <a:prstGeom prst="rect">
            <a:avLst/>
          </a:prstGeom>
        </p:spPr>
        <p:txBody>
          <a:bodyPr>
            <a:spAutoFit/>
          </a:bodyPr>
          <a:lstStyle/>
          <a:p>
            <a:pPr indent="270510" algn="just">
              <a:lnSpc>
                <a:spcPct val="115000"/>
              </a:lnSpc>
              <a:spcAft>
                <a:spcPts val="0"/>
              </a:spcAft>
            </a:pPr>
            <a:r>
              <a:rPr lang="nl-NL" sz="5400">
                <a:latin typeface="Times New Roman" panose="02020603050405020304" pitchFamily="18" charset="0"/>
                <a:ea typeface="Times New Roman" panose="02020603050405020304" pitchFamily="18" charset="0"/>
                <a:cs typeface="Times New Roman" panose="02020603050405020304" pitchFamily="18" charset="0"/>
              </a:rPr>
              <a:t>Từ việc đọc hiểu văn bản </a:t>
            </a:r>
            <a:r>
              <a:rPr lang="nl-NL" sz="5400" i="1">
                <a:latin typeface="Times New Roman" panose="02020603050405020304" pitchFamily="18" charset="0"/>
                <a:ea typeface="Times New Roman" panose="02020603050405020304" pitchFamily="18" charset="0"/>
                <a:cs typeface="Times New Roman" panose="02020603050405020304" pitchFamily="18" charset="0"/>
              </a:rPr>
              <a:t>Chiếc lá cuối cùng</a:t>
            </a:r>
            <a:r>
              <a:rPr lang="nl-NL" sz="5400">
                <a:latin typeface="Times New Roman" panose="02020603050405020304" pitchFamily="18" charset="0"/>
                <a:ea typeface="Times New Roman" panose="02020603050405020304" pitchFamily="18" charset="0"/>
                <a:cs typeface="Times New Roman" panose="02020603050405020304" pitchFamily="18" charset="0"/>
              </a:rPr>
              <a:t>, em hãy nêu suy nghĩ về sức mạnh của tình yêu thương? (Trình bày thành đoạn văn khoảng 6 – 8 dòng).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5294822" y="3710742"/>
            <a:ext cx="7698356" cy="2473097"/>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3758660" y="3802305"/>
            <a:ext cx="10770680" cy="2031325"/>
          </a:xfrm>
          <a:prstGeom prst="rect">
            <a:avLst/>
          </a:prstGeom>
        </p:spPr>
        <p:txBody>
          <a:bodyPr lIns="0" tIns="0" rIns="0" bIns="0" rtlCol="0" anchor="t">
            <a:spAutoFit/>
          </a:bodyPr>
          <a:lstStyle/>
          <a:p>
            <a:pPr algn="ctr"/>
            <a:r>
              <a:rPr lang="en-US" sz="6600" b="1" smtClean="0">
                <a:latin typeface="Times New Roman" panose="02020603050405020304" pitchFamily="18" charset="0"/>
                <a:cs typeface="Times New Roman" panose="02020603050405020304" pitchFamily="18" charset="0"/>
              </a:rPr>
              <a:t>Rubrics</a:t>
            </a:r>
            <a:endParaRPr lang="vi-VN" sz="6600" b="1" smtClean="0">
              <a:latin typeface="Times New Roman" panose="02020603050405020304" pitchFamily="18" charset="0"/>
              <a:cs typeface="Times New Roman" panose="02020603050405020304" pitchFamily="18" charset="0"/>
            </a:endParaRPr>
          </a:p>
          <a:p>
            <a:pPr algn="ctr"/>
            <a:r>
              <a:rPr lang="en-US" sz="6600" b="1" smtClean="0">
                <a:latin typeface="Times New Roman" panose="02020603050405020304" pitchFamily="18" charset="0"/>
                <a:cs typeface="Times New Roman" panose="02020603050405020304" pitchFamily="18" charset="0"/>
              </a:rPr>
              <a:t> </a:t>
            </a:r>
            <a:r>
              <a:rPr lang="en-US" sz="6600" b="1">
                <a:latin typeface="Times New Roman" panose="02020603050405020304" pitchFamily="18" charset="0"/>
                <a:cs typeface="Times New Roman" panose="02020603050405020304" pitchFamily="18" charset="0"/>
              </a:rPr>
              <a:t>Đánh giá đoạn văn</a:t>
            </a:r>
            <a:endParaRPr lang="en-US" sz="660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graphicFrame>
        <p:nvGraphicFramePr>
          <p:cNvPr id="31" name="Table 30"/>
          <p:cNvGraphicFramePr>
            <a:graphicFrameLocks noGrp="1"/>
          </p:cNvGraphicFramePr>
          <p:nvPr>
            <p:extLst>
              <p:ext uri="{D42A27DB-BD31-4B8C-83A1-F6EECF244321}">
                <p14:modId xmlns:p14="http://schemas.microsoft.com/office/powerpoint/2010/main" val="2491451755"/>
              </p:ext>
            </p:extLst>
          </p:nvPr>
        </p:nvGraphicFramePr>
        <p:xfrm>
          <a:off x="1055594" y="318655"/>
          <a:ext cx="16394206" cy="757123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3446215"/>
                <a:gridCol w="11452945"/>
                <a:gridCol w="1495046"/>
              </a:tblGrid>
              <a:tr h="215522">
                <a:tc>
                  <a:txBody>
                    <a:bodyPr/>
                    <a:lstStyle/>
                    <a:p>
                      <a:pPr algn="ctr">
                        <a:lnSpc>
                          <a:spcPct val="115000"/>
                        </a:lnSpc>
                        <a:spcAft>
                          <a:spcPts val="0"/>
                        </a:spcAft>
                      </a:pPr>
                      <a:r>
                        <a:rPr lang="en-US" sz="36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rowSpan="2">
                  <a:txBody>
                    <a:bodyPr/>
                    <a:lstStyle/>
                    <a:p>
                      <a:pP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(6-8  dòng)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566">
                <a:tc vMerge="1">
                  <a:txBody>
                    <a:bodyPr/>
                    <a:lstStyle/>
                    <a:p>
                      <a:endParaRPr lang="en-GB"/>
                    </a:p>
                  </a:txBody>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của đoạn văn.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rowSpan="4">
                  <a:txBody>
                    <a:bodyPr/>
                    <a:lstStyle/>
                    <a:p>
                      <a:pP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Xác định đúng vấn đề: sức mạnh của tình yêu thương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vMerge="1">
                  <a:txBody>
                    <a:bodyPr/>
                    <a:lstStyle/>
                    <a:p>
                      <a:endParaRPr lang="en-GB"/>
                    </a:p>
                  </a:txBody>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Nêu được sức mạnh của tình yêu thương trong cuộc sống.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566">
                <a:tc vMerge="1">
                  <a:txBody>
                    <a:bodyPr/>
                    <a:lstStyle/>
                    <a:p>
                      <a:endParaRPr lang="en-GB"/>
                    </a:p>
                  </a:txBody>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Nêu được dẫn chứng tiêu biểu để chứng minh cho vấn đề bàn luận: sức mạnh của tình yêu thương.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vMerge="1">
                  <a:txBody>
                    <a:bodyPr/>
                    <a:lstStyle/>
                    <a:p>
                      <a:endParaRPr lang="en-GB"/>
                    </a:p>
                  </a:txBody>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Khẳng định cảm xúc, nhận thức của người viết.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a:txBody>
                    <a:bodyPr/>
                    <a:lstStyle/>
                    <a:p>
                      <a:pP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Diễn đạt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Diễn đạt trôi chảy, văn viết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có giọng điệu</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a:txBody>
                    <a:bodyPr/>
                    <a:lstStyle/>
                    <a:p>
                      <a:pP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cách dùng từ, đặt câu.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a:txBody>
                    <a:bodyPr/>
                    <a:lstStyle/>
                    <a:p>
                      <a:pP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Trình bày</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Trình bày sạch đẹp, chữ đúng chính tả.</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5294822" y="3710742"/>
            <a:ext cx="7698356" cy="2804640"/>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3758660" y="3802305"/>
            <a:ext cx="10770680" cy="2462213"/>
          </a:xfrm>
          <a:prstGeom prst="rect">
            <a:avLst/>
          </a:prstGeom>
        </p:spPr>
        <p:txBody>
          <a:bodyPr lIns="0" tIns="0" rIns="0" bIns="0" rtlCol="0" anchor="t">
            <a:spAutoFit/>
          </a:bodyPr>
          <a:lstStyle/>
          <a:p>
            <a:pPr algn="ctr"/>
            <a:r>
              <a:rPr lang="en-US" sz="8000" b="1">
                <a:latin typeface="Times New Roman" panose="02020603050405020304" pitchFamily="18" charset="0"/>
                <a:cs typeface="Times New Roman" panose="02020603050405020304" pitchFamily="18" charset="0"/>
              </a:rPr>
              <a:t>Đoạn văn </a:t>
            </a:r>
            <a:endParaRPr lang="vi-VN" sz="8000" b="1" smtClean="0">
              <a:latin typeface="Times New Roman" panose="02020603050405020304" pitchFamily="18" charset="0"/>
              <a:cs typeface="Times New Roman" panose="02020603050405020304" pitchFamily="18" charset="0"/>
            </a:endParaRPr>
          </a:p>
          <a:p>
            <a:pPr algn="ctr"/>
            <a:r>
              <a:rPr lang="en-US" sz="8000" b="1" smtClean="0">
                <a:latin typeface="Times New Roman" panose="02020603050405020304" pitchFamily="18" charset="0"/>
                <a:cs typeface="Times New Roman" panose="02020603050405020304" pitchFamily="18" charset="0"/>
              </a:rPr>
              <a:t>tham </a:t>
            </a:r>
            <a:r>
              <a:rPr lang="en-US" sz="8000" b="1">
                <a:latin typeface="Times New Roman" panose="02020603050405020304" pitchFamily="18" charset="0"/>
                <a:cs typeface="Times New Roman" panose="02020603050405020304" pitchFamily="18" charset="0"/>
              </a:rPr>
              <a:t>khảo</a:t>
            </a:r>
            <a:endParaRPr lang="en-US" sz="8000">
              <a:solidFill>
                <a:srgbClr val="000000"/>
              </a:solidFill>
              <a:latin typeface="Times New Roman" panose="02020603050405020304" pitchFamily="18" charset="0"/>
              <a:ea typeface="เอฟซี แคนดี้"/>
              <a:cs typeface="Times New Roman" panose="02020603050405020304" pitchFamily="18" charset="0"/>
              <a:sym typeface="เอฟซี แคนดี้"/>
            </a:endParaRPr>
          </a:p>
        </p:txBody>
      </p:sp>
    </p:spTree>
    <p:extLst>
      <p:ext uri="{BB962C8B-B14F-4D97-AF65-F5344CB8AC3E}">
        <p14:creationId xmlns:p14="http://schemas.microsoft.com/office/powerpoint/2010/main" val="211739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9" name="Rectangle 8"/>
          <p:cNvSpPr/>
          <p:nvPr/>
        </p:nvSpPr>
        <p:spPr>
          <a:xfrm>
            <a:off x="431472" y="190500"/>
            <a:ext cx="17094528" cy="8402300"/>
          </a:xfrm>
          <a:prstGeom prst="rect">
            <a:avLst/>
          </a:prstGeom>
        </p:spPr>
        <p:txBody>
          <a:bodyPr wrap="square">
            <a:spAutoFit/>
          </a:bodyPr>
          <a:lstStyle/>
          <a:p>
            <a:pPr indent="-228600" algn="just">
              <a:spcAft>
                <a:spcPts val="0"/>
              </a:spcAft>
              <a:tabLst>
                <a:tab pos="492760" algn="l"/>
              </a:tabLs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 lạnh nhất không phải là Bắc cực mà là nơi không có tình thương</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nói đã khẳng định sức mạnh của tình yêu thương trong cuộc đời. Tình thương chính là sợi dây gắn kết giữa con người với con người, từ đó hình thành nên những mối quan hệ thiêng liêng, đáng trân trọng, đó là tình cảm gia đình, bạn bè, thầy trò, tình cảm cộng đồng,... Khi biết yêu thương, biết cho đi những yêu thương, chúng ta không chỉ gieo vào trong lòng người nhận hạt giống tình cảm mà còn nhận lại tình yêu thương, sự tôn trọng của người khác. Bởi vậy có thể nói, tình yêu thương là chất xúc tác giúp con người gần nhau hơn mà giúp cho cuộc sống của chúng ta trở nên vui vẻ, ý nghĩa hơn. Vì yêu thương mà những người vốn chẳng có quan hệ huyết thống lại trở thành bạn bè, thành chị em cùng nhau đồng cam cộng khổ như Giôn-xi và Xiu; vì tình thương mà cụ hoạ sĩ già Bơ-men đã bất chấp gió mưa, bất chấp sự hiểm nguy tính mạng để vẽ bức tranh chiếc lá cuối cùng để cứu sống Giôn-xi… Chúng ta hãy cùng nhau lan tỏa yêu thương từ những hành động nhỏ bé nhất, đó là sự hiếu thảo với bố mẹ, lễ phép với thầy cô, có ý thức giúp đỡ bạn bè và những người bất hạnh khác, có thái độ bài trừ và lên án những hành động ích kỉ, nhỏ nhen, vụ lợi, nhất là lối sống vô cảm, thiếu tình thương.</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0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7" name="Freeform 7"/>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2"/>
            <a:stretch>
              <a:fillRect/>
            </a:stretch>
          </a:blipFill>
        </p:spPr>
      </p:sp>
      <p:sp>
        <p:nvSpPr>
          <p:cNvPr id="12" name="TextBox 12"/>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en-US" sz="14068" b="1">
                <a:solidFill>
                  <a:srgbClr val="FE9F95"/>
                </a:solidFill>
                <a:effectLst>
                  <a:outerShdw blurRad="38100" dist="38100" dir="2700000" algn="tl">
                    <a:srgbClr val="000000">
                      <a:alpha val="43137"/>
                    </a:srgbClr>
                  </a:outerShdw>
                </a:effectLst>
                <a:latin typeface="Times New Roman" panose="02020603050405020304" pitchFamily="18" charset="0"/>
                <a:ea typeface="เอฟซี แคนดี้"/>
                <a:cs typeface="Times New Roman" panose="02020603050405020304" pitchFamily="18" charset="0"/>
                <a:sym typeface="เอฟซี แคนดี้"/>
              </a:rPr>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35" y="-830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sp>
        <p:nvSpPr>
          <p:cNvPr id="3" name="Freeform 3"/>
          <p:cNvSpPr/>
          <p:nvPr/>
        </p:nvSpPr>
        <p:spPr>
          <a:xfrm>
            <a:off x="11582400" y="872142"/>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sp>
      <p:sp>
        <p:nvSpPr>
          <p:cNvPr id="4" name="Freeform 4"/>
          <p:cNvSpPr/>
          <p:nvPr/>
        </p:nvSpPr>
        <p:spPr>
          <a:xfrm>
            <a:off x="12842742" y="-3671350"/>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sp>
      <p:sp>
        <p:nvSpPr>
          <p:cNvPr id="5" name="Freeform 5"/>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sp>
      <p:sp>
        <p:nvSpPr>
          <p:cNvPr id="6" name="Freeform 6"/>
          <p:cNvSpPr/>
          <p:nvPr/>
        </p:nvSpPr>
        <p:spPr>
          <a:xfrm>
            <a:off x="-3591768" y="7456789"/>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14290297" y="6834558"/>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1381759" y="-754051"/>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5777666" y="8133384"/>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7" name="Freeform 17"/>
          <p:cNvSpPr/>
          <p:nvPr/>
        </p:nvSpPr>
        <p:spPr>
          <a:xfrm flipH="1">
            <a:off x="13886607" y="8487832"/>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8" name="Rectangle 17"/>
          <p:cNvSpPr/>
          <p:nvPr/>
        </p:nvSpPr>
        <p:spPr>
          <a:xfrm>
            <a:off x="3573619" y="3018208"/>
            <a:ext cx="10312988" cy="3490186"/>
          </a:xfrm>
          <a:prstGeom prst="rect">
            <a:avLst/>
          </a:prstGeom>
        </p:spPr>
        <p:txBody>
          <a:bodyPr wrap="square">
            <a:spAutoFit/>
          </a:bodyPr>
          <a:lstStyle/>
          <a:p>
            <a:pPr algn="just">
              <a:lnSpc>
                <a:spcPct val="115000"/>
              </a:lnSpc>
              <a:spcAft>
                <a:spcPts val="0"/>
              </a:spcAft>
            </a:pPr>
            <a:r>
              <a:rPr lang="pt-BR" sz="4800">
                <a:latin typeface="Times New Roman" panose="02020603050405020304" pitchFamily="18" charset="0"/>
                <a:ea typeface="Calibri" panose="020F0502020204030204" pitchFamily="34" charset="0"/>
                <a:cs typeface="Times New Roman" panose="02020603050405020304" pitchFamily="18" charset="0"/>
              </a:rPr>
              <a:t>- </a:t>
            </a: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minh hoạ cho tác phẩm </a:t>
            </a:r>
            <a:r>
              <a:rPr lang="en-US" sz="48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 lá cuối cùng</a:t>
            </a: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nhà văn O’ Hen-ri.</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4800">
                <a:latin typeface="Times New Roman" panose="02020603050405020304" pitchFamily="18" charset="0"/>
                <a:ea typeface="Calibri" panose="020F0502020204030204" pitchFamily="34" charset="0"/>
                <a:cs typeface="Times New Roman" panose="02020603050405020304" pitchFamily="18" charset="0"/>
              </a:rPr>
              <a:t>- Hình ảnh vẽ cụ hoạ sĩ già Bơ men và tác phẩm chiếc lá cuối cùng của cụ.</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13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7856"/>
          </a:xfrm>
          <a:prstGeom prst="rect">
            <a:avLst/>
          </a:prstGeom>
        </p:spPr>
      </p:pic>
      <p:sp>
        <p:nvSpPr>
          <p:cNvPr id="3" name="Rectangle 2"/>
          <p:cNvSpPr/>
          <p:nvPr/>
        </p:nvSpPr>
        <p:spPr>
          <a:xfrm>
            <a:off x="2971800" y="1104900"/>
            <a:ext cx="12016751" cy="26407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Aft>
                <a:spcPts val="0"/>
              </a:spcAft>
              <a:tabLst>
                <a:tab pos="57150" algn="l"/>
              </a:tabLst>
            </a:pPr>
            <a:r>
              <a:rPr lang="pt-BR" sz="7200" b="1">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HOẠT ĐỘNG </a:t>
            </a:r>
            <a:r>
              <a:rPr lang="pt-BR" sz="7200" b="1" smtClean="0">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7200" b="1" smtClean="0">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57150" algn="l"/>
              </a:tabLst>
            </a:pPr>
            <a:r>
              <a:rPr lang="pt-BR" sz="7200" b="1" smtClean="0">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7200" b="1">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HÌNH THÀNH KIẾN </a:t>
            </a:r>
            <a:r>
              <a:rPr lang="pt-BR" sz="7200" b="1" smtClean="0">
                <a:solidFill>
                  <a:schemeClr val="bg1"/>
                </a:solidFill>
                <a:effectLst>
                  <a:glow rad="1397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GB" sz="720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335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8305800" y="716875"/>
            <a:ext cx="8905002" cy="1285865"/>
          </a:xfrm>
          <a:prstGeom prst="rect">
            <a:avLst/>
          </a:prstGeom>
        </p:spPr>
        <p:txBody>
          <a:bodyPr wrap="none">
            <a:spAutoFit/>
          </a:bodyPr>
          <a:lstStyle/>
          <a:p>
            <a:pPr>
              <a:lnSpc>
                <a:spcPct val="115000"/>
              </a:lnSpc>
              <a:spcAft>
                <a:spcPts val="0"/>
              </a:spcAft>
              <a:tabLst>
                <a:tab pos="1386840" algn="l"/>
              </a:tabLst>
            </a:pPr>
            <a:r>
              <a:rPr lang="en-US" sz="7200" b="1">
                <a:solidFill>
                  <a:schemeClr val="bg1"/>
                </a:solidFill>
                <a:effectLst>
                  <a:glow rad="101600">
                    <a:schemeClr val="accent2">
                      <a:satMod val="175000"/>
                      <a:alpha val="40000"/>
                    </a:schemeClr>
                  </a:glow>
                </a:effectLst>
                <a:latin typeface="Times New Roman" panose="02020603050405020304" pitchFamily="18" charset="0"/>
                <a:ea typeface="MS Mincho"/>
                <a:cs typeface="Times New Roman" panose="02020603050405020304" pitchFamily="18" charset="0"/>
              </a:rPr>
              <a:t>I. Đọc, tìm hiểu chung</a:t>
            </a:r>
            <a:endParaRPr lang="en-GB" sz="7200">
              <a:solidFill>
                <a:schemeClr val="bg1"/>
              </a:solidFill>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058400" y="2324100"/>
            <a:ext cx="3989554" cy="1285865"/>
          </a:xfrm>
          <a:prstGeom prst="rect">
            <a:avLst/>
          </a:prstGeom>
        </p:spPr>
        <p:txBody>
          <a:bodyPr wrap="none">
            <a:spAutoFit/>
          </a:bodyPr>
          <a:lstStyle/>
          <a:p>
            <a:pPr>
              <a:lnSpc>
                <a:spcPct val="115000"/>
              </a:lnSpc>
              <a:spcAft>
                <a:spcPts val="0"/>
              </a:spcAft>
            </a:pPr>
            <a:r>
              <a:rPr lang="en-US" sz="72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GB" sz="7200">
              <a:solidFill>
                <a:schemeClr val="bg1"/>
              </a:solidFill>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72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2"/>
            <a:stretch>
              <a:fillRect/>
            </a:stretch>
          </a:blipFill>
        </p:spPr>
      </p:sp>
      <p:sp>
        <p:nvSpPr>
          <p:cNvPr id="3" name="Freeform 3"/>
          <p:cNvSpPr/>
          <p:nvPr/>
        </p:nvSpPr>
        <p:spPr>
          <a:xfrm>
            <a:off x="15529023" y="8127819"/>
            <a:ext cx="2315970" cy="3873398"/>
          </a:xfrm>
          <a:custGeom>
            <a:avLst/>
            <a:gdLst/>
            <a:ahLst/>
            <a:cxnLst/>
            <a:rect l="l" t="t" r="r" b="b"/>
            <a:pathLst>
              <a:path w="2315970" h="3873398">
                <a:moveTo>
                  <a:pt x="0" y="0"/>
                </a:moveTo>
                <a:lnTo>
                  <a:pt x="2315970" y="0"/>
                </a:lnTo>
                <a:lnTo>
                  <a:pt x="2315970" y="3873399"/>
                </a:lnTo>
                <a:lnTo>
                  <a:pt x="0" y="3873399"/>
                </a:lnTo>
                <a:lnTo>
                  <a:pt x="0" y="0"/>
                </a:lnTo>
                <a:close/>
              </a:path>
            </a:pathLst>
          </a:custGeom>
          <a:blipFill>
            <a:blip r:embed="rId3"/>
            <a:stretch>
              <a:fillRect/>
            </a:stretch>
          </a:blipFill>
        </p:spPr>
      </p:sp>
      <p:sp>
        <p:nvSpPr>
          <p:cNvPr id="4" name="Freeform 4"/>
          <p:cNvSpPr/>
          <p:nvPr/>
        </p:nvSpPr>
        <p:spPr>
          <a:xfrm rot="5602318">
            <a:off x="-1167346" y="2819850"/>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5" name="Freeform 5"/>
          <p:cNvSpPr/>
          <p:nvPr/>
        </p:nvSpPr>
        <p:spPr>
          <a:xfrm rot="-10290204">
            <a:off x="-699068" y="5637579"/>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6" name="Freeform 6"/>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2"/>
            <a:stretch>
              <a:fillRect/>
            </a:stretch>
          </a:blipFill>
        </p:spPr>
      </p:sp>
      <p:sp>
        <p:nvSpPr>
          <p:cNvPr id="7" name="Freeform 7"/>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5"/>
            <a:stretch>
              <a:fillRect/>
            </a:stretch>
          </a:blipFill>
        </p:spPr>
      </p:sp>
      <p:sp>
        <p:nvSpPr>
          <p:cNvPr id="8" name="Freeform 8"/>
          <p:cNvSpPr/>
          <p:nvPr/>
        </p:nvSpPr>
        <p:spPr>
          <a:xfrm>
            <a:off x="-308271" y="8229600"/>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4704758" y="-162277"/>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grpSp>
        <p:nvGrpSpPr>
          <p:cNvPr id="16" name="Group 16"/>
          <p:cNvGrpSpPr/>
          <p:nvPr/>
        </p:nvGrpSpPr>
        <p:grpSpPr>
          <a:xfrm>
            <a:off x="1066800" y="1104900"/>
            <a:ext cx="5544401" cy="6344499"/>
            <a:chOff x="0" y="0"/>
            <a:chExt cx="1088444" cy="189319"/>
          </a:xfrm>
        </p:grpSpPr>
        <p:sp>
          <p:nvSpPr>
            <p:cNvPr id="17" name="Freeform 17"/>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18" name="TextBox 18"/>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TextBox 20"/>
          <p:cNvSpPr txBox="1"/>
          <p:nvPr/>
        </p:nvSpPr>
        <p:spPr>
          <a:xfrm>
            <a:off x="1526294" y="1293868"/>
            <a:ext cx="4500142" cy="553997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L</a:t>
            </a:r>
            <a:r>
              <a:rPr lang="fr-FR" sz="4000" smtClean="0">
                <a:latin typeface="Times New Roman" panose="02020603050405020304" pitchFamily="18" charset="0"/>
                <a:cs typeface="Times New Roman" panose="02020603050405020304" pitchFamily="18" charset="0"/>
              </a:rPr>
              <a:t>à </a:t>
            </a:r>
            <a:r>
              <a:rPr lang="fr-FR" sz="4000">
                <a:latin typeface="Times New Roman" panose="02020603050405020304" pitchFamily="18" charset="0"/>
                <a:cs typeface="Times New Roman" panose="02020603050405020304" pitchFamily="18" charset="0"/>
              </a:rPr>
              <a:t>nhà văn người Mĩ. Ông mồ côi mẹ ông khi mới lên ba tuổi, phải bỏ dở việc học tập năm 15 tuổi do gia cảnh nghèo khó. Ông đi nhiều nơi và làm nhiều nghề khác nhau để kiếm sống.</a:t>
            </a:r>
            <a:endParaRPr lang="en-US" sz="3600">
              <a:solidFill>
                <a:srgbClr val="000000"/>
              </a:solidFill>
              <a:latin typeface="Times New Roman" panose="02020603050405020304" pitchFamily="18" charset="0"/>
              <a:ea typeface="Lookpeach Font TH Bold"/>
              <a:cs typeface="Times New Roman" panose="02020603050405020304" pitchFamily="18" charset="0"/>
              <a:sym typeface="Lookpeach Font TH Bold"/>
            </a:endParaRPr>
          </a:p>
        </p:txBody>
      </p:sp>
      <p:grpSp>
        <p:nvGrpSpPr>
          <p:cNvPr id="21" name="Group 21"/>
          <p:cNvGrpSpPr/>
          <p:nvPr/>
        </p:nvGrpSpPr>
        <p:grpSpPr>
          <a:xfrm>
            <a:off x="7061903" y="1104900"/>
            <a:ext cx="4132686" cy="6278896"/>
            <a:chOff x="0" y="0"/>
            <a:chExt cx="1088444" cy="189319"/>
          </a:xfrm>
        </p:grpSpPr>
        <p:sp>
          <p:nvSpPr>
            <p:cNvPr id="22" name="Freeform 22"/>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23" name="TextBox 23"/>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4"/>
          <p:cNvSpPr txBox="1"/>
          <p:nvPr/>
        </p:nvSpPr>
        <p:spPr>
          <a:xfrm>
            <a:off x="7535674" y="1573598"/>
            <a:ext cx="3208487" cy="5539978"/>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Ông là một nhà văn chuyên viết truyện ngắn. Sáng tác của ông nhẹ nhàng nhưng toát lên tinh thần nhân đạo cao cả</a:t>
            </a:r>
            <a:endParaRPr lang="en-US" sz="3600">
              <a:solidFill>
                <a:srgbClr val="000000"/>
              </a:solidFill>
              <a:latin typeface="Times New Roman" panose="02020603050405020304" pitchFamily="18" charset="0"/>
              <a:ea typeface="Lookpeach Font TH Bold"/>
              <a:cs typeface="Times New Roman" panose="02020603050405020304" pitchFamily="18" charset="0"/>
              <a:sym typeface="Lookpeach Font TH Bold"/>
            </a:endParaRPr>
          </a:p>
        </p:txBody>
      </p:sp>
      <p:grpSp>
        <p:nvGrpSpPr>
          <p:cNvPr id="25" name="Group 25"/>
          <p:cNvGrpSpPr/>
          <p:nvPr/>
        </p:nvGrpSpPr>
        <p:grpSpPr>
          <a:xfrm>
            <a:off x="11645290" y="1104900"/>
            <a:ext cx="5027137" cy="6213294"/>
            <a:chOff x="0" y="0"/>
            <a:chExt cx="1088444" cy="189319"/>
          </a:xfrm>
        </p:grpSpPr>
        <p:sp>
          <p:nvSpPr>
            <p:cNvPr id="26" name="Freeform 26"/>
            <p:cNvSpPr/>
            <p:nvPr/>
          </p:nvSpPr>
          <p:spPr>
            <a:xfrm>
              <a:off x="0" y="0"/>
              <a:ext cx="1088444" cy="189319"/>
            </a:xfrm>
            <a:custGeom>
              <a:avLst/>
              <a:gdLst/>
              <a:ahLst/>
              <a:cxnLst/>
              <a:rect l="l" t="t" r="r" b="b"/>
              <a:pathLst>
                <a:path w="1088444" h="189319">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id="27" name="TextBox 27"/>
            <p:cNvSpPr txBox="1"/>
            <p:nvPr/>
          </p:nvSpPr>
          <p:spPr>
            <a:xfrm>
              <a:off x="0" y="-47625"/>
              <a:ext cx="1088444" cy="23694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8" name="TextBox 28"/>
          <p:cNvSpPr txBox="1"/>
          <p:nvPr/>
        </p:nvSpPr>
        <p:spPr>
          <a:xfrm>
            <a:off x="12253858" y="2189151"/>
            <a:ext cx="3809999" cy="4308872"/>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Tác phẩm tiêu biểu: </a:t>
            </a:r>
            <a:r>
              <a:rPr lang="fr-FR" sz="4000" i="1">
                <a:latin typeface="Times New Roman" panose="02020603050405020304" pitchFamily="18" charset="0"/>
                <a:cs typeface="Times New Roman" panose="02020603050405020304" pitchFamily="18" charset="0"/>
              </a:rPr>
              <a:t>Căn gác xép, Tên cảnh sát và gã lang thang, Qùa tặng của các đạo sĩ, Chiếc lá cuối cùng</a:t>
            </a:r>
            <a:r>
              <a:rPr lang="fr-FR" sz="4000">
                <a:latin typeface="Times New Roman" panose="02020603050405020304" pitchFamily="18" charset="0"/>
                <a:cs typeface="Times New Roman" panose="02020603050405020304" pitchFamily="18" charset="0"/>
              </a:rPr>
              <a:t>…</a:t>
            </a:r>
            <a:endParaRPr lang="en-US" sz="3600">
              <a:solidFill>
                <a:srgbClr val="000000"/>
              </a:solidFill>
              <a:latin typeface="Times New Roman" panose="02020603050405020304" pitchFamily="18" charset="0"/>
              <a:ea typeface="Lookpeach Font TH Bold"/>
              <a:cs typeface="Times New Roman" panose="02020603050405020304" pitchFamily="18" charset="0"/>
              <a:sym typeface="Lookpeach Font TH Bold"/>
            </a:endParaRPr>
          </a:p>
        </p:txBody>
      </p:sp>
      <p:sp>
        <p:nvSpPr>
          <p:cNvPr id="29" name="Freeform 29"/>
          <p:cNvSpPr/>
          <p:nvPr/>
        </p:nvSpPr>
        <p:spPr>
          <a:xfrm flipH="1">
            <a:off x="2492423" y="8265715"/>
            <a:ext cx="2315970" cy="3873398"/>
          </a:xfrm>
          <a:custGeom>
            <a:avLst/>
            <a:gdLst/>
            <a:ahLst/>
            <a:cxnLst/>
            <a:rect l="l" t="t" r="r" b="b"/>
            <a:pathLst>
              <a:path w="2315970" h="3873398">
                <a:moveTo>
                  <a:pt x="2315970" y="0"/>
                </a:moveTo>
                <a:lnTo>
                  <a:pt x="0" y="0"/>
                </a:lnTo>
                <a:lnTo>
                  <a:pt x="0" y="3873398"/>
                </a:lnTo>
                <a:lnTo>
                  <a:pt x="2315970" y="3873398"/>
                </a:lnTo>
                <a:lnTo>
                  <a:pt x="2315970" y="0"/>
                </a:lnTo>
                <a:close/>
              </a:path>
            </a:pathLst>
          </a:custGeom>
          <a:blipFill>
            <a:blip r:embed="rId3"/>
            <a:stretch>
              <a:fillRect/>
            </a:stretch>
          </a:blipFill>
        </p:spPr>
      </p:sp>
      <p:sp>
        <p:nvSpPr>
          <p:cNvPr id="30" name="Freeform 30"/>
          <p:cNvSpPr/>
          <p:nvPr/>
        </p:nvSpPr>
        <p:spPr>
          <a:xfrm rot="-1867440" flipH="1">
            <a:off x="2238629" y="8712881"/>
            <a:ext cx="1602838" cy="2979066"/>
          </a:xfrm>
          <a:custGeom>
            <a:avLst/>
            <a:gdLst/>
            <a:ahLst/>
            <a:cxnLst/>
            <a:rect l="l" t="t" r="r" b="b"/>
            <a:pathLst>
              <a:path w="1602838" h="2979066">
                <a:moveTo>
                  <a:pt x="1602838" y="0"/>
                </a:moveTo>
                <a:lnTo>
                  <a:pt x="0" y="0"/>
                </a:lnTo>
                <a:lnTo>
                  <a:pt x="0" y="2979066"/>
                </a:lnTo>
                <a:lnTo>
                  <a:pt x="1602838" y="2979066"/>
                </a:lnTo>
                <a:lnTo>
                  <a:pt x="1602838" y="0"/>
                </a:lnTo>
                <a:close/>
              </a:path>
            </a:pathLst>
          </a:custGeom>
          <a:blipFill>
            <a:blip r:embed="rId3"/>
            <a:stretch>
              <a:fillRect r="-11129"/>
            </a:stretch>
          </a:blipFill>
        </p:spPr>
      </p:sp>
    </p:spTree>
    <p:extLst>
      <p:ext uri="{BB962C8B-B14F-4D97-AF65-F5344CB8AC3E}">
        <p14:creationId xmlns:p14="http://schemas.microsoft.com/office/powerpoint/2010/main" val="1347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par>
                                <p:cTn id="24" presetID="6" presetClass="entr" presetSubtype="16"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01200" cy="10287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01200" y="0"/>
            <a:ext cx="8686800" cy="10287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968" y="1866900"/>
            <a:ext cx="4905375" cy="561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1" y="3771900"/>
            <a:ext cx="4876800" cy="6342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0" y="1333500"/>
            <a:ext cx="7048500" cy="704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3837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417255"/>
          </a:xfrm>
          <a:prstGeom prst="rect">
            <a:avLst/>
          </a:prstGeom>
        </p:spPr>
      </p:pic>
      <p:sp>
        <p:nvSpPr>
          <p:cNvPr id="3" name="Rectangle 2"/>
          <p:cNvSpPr/>
          <p:nvPr/>
        </p:nvSpPr>
        <p:spPr>
          <a:xfrm>
            <a:off x="12877800" y="1714500"/>
            <a:ext cx="4661020" cy="1107996"/>
          </a:xfrm>
          <a:prstGeom prst="rect">
            <a:avLst/>
          </a:prstGeom>
        </p:spPr>
        <p:txBody>
          <a:bodyPr wrap="none">
            <a:spAutoFit/>
          </a:bodyPr>
          <a:lstStyle/>
          <a:p>
            <a:r>
              <a:rPr lang="vi-VN" sz="6600" b="1">
                <a:solidFill>
                  <a:schemeClr val="bg1"/>
                </a:solidFill>
                <a:effectLst>
                  <a:glow rad="101600">
                    <a:schemeClr val="accent2">
                      <a:satMod val="175000"/>
                      <a:alpha val="40000"/>
                    </a:schemeClr>
                  </a:glow>
                </a:effectLst>
                <a:latin typeface="Times New Roman" panose="02020603050405020304" pitchFamily="18" charset="0"/>
                <a:ea typeface="MS Mincho"/>
              </a:rPr>
              <a:t>2. Tác phẩm</a:t>
            </a:r>
            <a:endParaRPr lang="en-GB" sz="660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42562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3051</Words>
  <Application>Microsoft Office PowerPoint</Application>
  <PresentationFormat>Custom</PresentationFormat>
  <Paragraphs>191</Paragraphs>
  <Slides>39</Slides>
  <Notes>0</Notes>
  <HiddenSlides>0</HiddenSlides>
  <MMClips>1</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White Blue Illustrative Playful Group Project Presentation</dc:title>
  <dc:creator>OSC</dc:creator>
  <cp:lastModifiedBy>OSC</cp:lastModifiedBy>
  <cp:revision>113</cp:revision>
  <dcterms:created xsi:type="dcterms:W3CDTF">2006-08-16T00:00:00Z</dcterms:created>
  <dcterms:modified xsi:type="dcterms:W3CDTF">2024-12-05T23:01:33Z</dcterms:modified>
  <dc:identifier>DAFoCcfEHnw</dc:identifier>
</cp:coreProperties>
</file>