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9"/>
  </p:notesMasterIdLst>
  <p:sldIdLst>
    <p:sldId id="256" r:id="rId4"/>
    <p:sldId id="271" r:id="rId5"/>
    <p:sldId id="275" r:id="rId6"/>
    <p:sldId id="276" r:id="rId7"/>
    <p:sldId id="274" r:id="rId8"/>
    <p:sldId id="277" r:id="rId9"/>
    <p:sldId id="278" r:id="rId10"/>
    <p:sldId id="279" r:id="rId11"/>
    <p:sldId id="315" r:id="rId12"/>
    <p:sldId id="280" r:id="rId13"/>
    <p:sldId id="281" r:id="rId14"/>
    <p:sldId id="282" r:id="rId15"/>
    <p:sldId id="283" r:id="rId16"/>
    <p:sldId id="284" r:id="rId17"/>
    <p:sldId id="285" r:id="rId18"/>
    <p:sldId id="287" r:id="rId19"/>
    <p:sldId id="316" r:id="rId20"/>
    <p:sldId id="288" r:id="rId21"/>
    <p:sldId id="257" r:id="rId22"/>
    <p:sldId id="319" r:id="rId23"/>
    <p:sldId id="258" r:id="rId24"/>
    <p:sldId id="259" r:id="rId25"/>
    <p:sldId id="289" r:id="rId26"/>
    <p:sldId id="291" r:id="rId27"/>
    <p:sldId id="320" r:id="rId28"/>
    <p:sldId id="290"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261" r:id="rId52"/>
    <p:sldId id="264" r:id="rId53"/>
    <p:sldId id="314" r:id="rId54"/>
    <p:sldId id="263" r:id="rId55"/>
    <p:sldId id="262" r:id="rId56"/>
    <p:sldId id="265" r:id="rId57"/>
    <p:sldId id="270" r:id="rId5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5" d="100"/>
          <a:sy n="45" d="100"/>
        </p:scale>
        <p:origin x="-57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58B09-C75B-449C-9B3C-C82FCD7AD0A4}" type="datetimeFigureOut">
              <a:rPr lang="en-GB" smtClean="0"/>
              <a:t>29/11/2024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21925-8D80-47A2-A430-AE8EF02CB2B4}" type="slidenum">
              <a:rPr lang="en-GB" smtClean="0"/>
              <a:t>‹#›</a:t>
            </a:fld>
            <a:endParaRPr lang="en-GB"/>
          </a:p>
        </p:txBody>
      </p:sp>
    </p:spTree>
    <p:extLst>
      <p:ext uri="{BB962C8B-B14F-4D97-AF65-F5344CB8AC3E}">
        <p14:creationId xmlns:p14="http://schemas.microsoft.com/office/powerpoint/2010/main" val="2852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8721925-8D80-47A2-A430-AE8EF02CB2B4}" type="slidenum">
              <a:rPr lang="en-GB" smtClean="0"/>
              <a:t>32</a:t>
            </a:fld>
            <a:endParaRPr lang="en-GB"/>
          </a:p>
        </p:txBody>
      </p:sp>
    </p:spTree>
    <p:extLst>
      <p:ext uri="{BB962C8B-B14F-4D97-AF65-F5344CB8AC3E}">
        <p14:creationId xmlns:p14="http://schemas.microsoft.com/office/powerpoint/2010/main" val="411276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73C42D-EA02-43F8-8076-60407F8FFE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278608"/>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E7CA28-5CE1-44EA-9B59-7EFB78D0CC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2015703"/>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8C7D2A-9697-49FB-8D2F-EE4FBD083B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1281828"/>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2971800"/>
            <a:ext cx="7620000" cy="6172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971800"/>
            <a:ext cx="7620000" cy="6172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F649AE2-D690-4CF4-88E7-CD35DE20A4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9583822"/>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C2AD95-D27D-4EB9-A658-3CF99E6877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3197261"/>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7E8B709-6A65-467E-97C9-D9E8A026D2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6448974"/>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9CF6A67-D4F2-433E-9B55-BCCB55A939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7302263"/>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52C27D-5FA8-48E5-BB36-B08B9F3A62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759217"/>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53589F-DB06-4AD4-BD0C-68C8C780FD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4562197"/>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AB6C7E-E51D-4289-A026-EBF37C4991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778319"/>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30200" y="914400"/>
            <a:ext cx="388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914400"/>
            <a:ext cx="113538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816C76-2C55-413A-884D-9805412274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643568"/>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34E70B-DDD7-41C6-81AE-E88918516C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678186"/>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B912B4-C565-4DD4-AFA1-2A34ED5CA5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7983469"/>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09882D9-186F-4B18-BC45-BB261CB8F1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7604481"/>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2971800"/>
            <a:ext cx="7620000" cy="6172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971800"/>
            <a:ext cx="7620000" cy="6172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98322E-3874-4F4C-B24B-B63B5BEA10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5668805"/>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4CB635D-8F9A-482F-BD10-A553B13CC7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1885313"/>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80C21BA-700E-4967-AC58-F8F18FA2B4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82725"/>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5DA146A-E3EF-437B-A796-37C5E32C0D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437769"/>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715ADC-BB50-4C43-AFFE-BC5A2B2029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8175069"/>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715749-63F2-467C-8740-A5EC01BC70C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5779687"/>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3A49D4-ECAF-4314-937B-08D7D2645B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043959"/>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30200" y="914400"/>
            <a:ext cx="388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914400"/>
            <a:ext cx="113538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09B8B5-B88B-4178-9561-7592C36C00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8739"/>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1"/>
            </a:gs>
            <a:gs pos="50000">
              <a:srgbClr val="000048"/>
            </a:gs>
            <a:gs pos="100000">
              <a:srgbClr val="00002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914400"/>
            <a:ext cx="15544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371600" y="2971800"/>
            <a:ext cx="15544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371600" y="9372600"/>
            <a:ext cx="3810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21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72600"/>
            <a:ext cx="5791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100">
                <a:solidFill>
                  <a:schemeClr val="tx1"/>
                </a:solidFill>
                <a:latin typeface="+mn-lt"/>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72600"/>
            <a:ext cx="3810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100">
                <a:solidFill>
                  <a:schemeClr val="tx1"/>
                </a:solidFill>
                <a:latin typeface="Times New Roman" panose="02020603050405020304" pitchFamily="18" charset="0"/>
              </a:defRPr>
            </a:lvl1pPr>
          </a:lstStyle>
          <a:p>
            <a:pPr fontAlgn="base">
              <a:spcBef>
                <a:spcPct val="0"/>
              </a:spcBef>
              <a:spcAft>
                <a:spcPct val="0"/>
              </a:spcAft>
            </a:pPr>
            <a:fld id="{D1786C0A-3916-43FA-9336-763D144B111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35110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thruBlk="1"/>
  </p:transition>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Times New Roman" pitchFamily="18" charset="0"/>
        </a:defRPr>
      </a:lvl2pPr>
      <a:lvl3pPr algn="ctr" rtl="0" eaLnBrk="0" fontAlgn="base" hangingPunct="0">
        <a:spcBef>
          <a:spcPct val="0"/>
        </a:spcBef>
        <a:spcAft>
          <a:spcPct val="0"/>
        </a:spcAft>
        <a:defRPr sz="6600">
          <a:solidFill>
            <a:schemeClr val="tx2"/>
          </a:solidFill>
          <a:latin typeface="Times New Roman" pitchFamily="18" charset="0"/>
        </a:defRPr>
      </a:lvl3pPr>
      <a:lvl4pPr algn="ctr" rtl="0" eaLnBrk="0" fontAlgn="base" hangingPunct="0">
        <a:spcBef>
          <a:spcPct val="0"/>
        </a:spcBef>
        <a:spcAft>
          <a:spcPct val="0"/>
        </a:spcAft>
        <a:defRPr sz="6600">
          <a:solidFill>
            <a:schemeClr val="tx2"/>
          </a:solidFill>
          <a:latin typeface="Times New Roman" pitchFamily="18" charset="0"/>
        </a:defRPr>
      </a:lvl4pPr>
      <a:lvl5pPr algn="ctr" rtl="0" eaLnBrk="0" fontAlgn="base" hangingPunct="0">
        <a:spcBef>
          <a:spcPct val="0"/>
        </a:spcBef>
        <a:spcAft>
          <a:spcPct val="0"/>
        </a:spcAft>
        <a:defRPr sz="6600">
          <a:solidFill>
            <a:schemeClr val="tx2"/>
          </a:solidFill>
          <a:latin typeface="Times New Roman" pitchFamily="18" charset="0"/>
        </a:defRPr>
      </a:lvl5pPr>
      <a:lvl6pPr marL="685800" algn="ctr" rtl="0" fontAlgn="base">
        <a:spcBef>
          <a:spcPct val="0"/>
        </a:spcBef>
        <a:spcAft>
          <a:spcPct val="0"/>
        </a:spcAft>
        <a:defRPr sz="6600">
          <a:solidFill>
            <a:schemeClr val="tx2"/>
          </a:solidFill>
          <a:latin typeface="Times New Roman" pitchFamily="18" charset="0"/>
        </a:defRPr>
      </a:lvl6pPr>
      <a:lvl7pPr marL="1371600" algn="ctr" rtl="0" fontAlgn="base">
        <a:spcBef>
          <a:spcPct val="0"/>
        </a:spcBef>
        <a:spcAft>
          <a:spcPct val="0"/>
        </a:spcAft>
        <a:defRPr sz="6600">
          <a:solidFill>
            <a:schemeClr val="tx2"/>
          </a:solidFill>
          <a:latin typeface="Times New Roman" pitchFamily="18" charset="0"/>
        </a:defRPr>
      </a:lvl7pPr>
      <a:lvl8pPr marL="2057400" algn="ctr" rtl="0" fontAlgn="base">
        <a:spcBef>
          <a:spcPct val="0"/>
        </a:spcBef>
        <a:spcAft>
          <a:spcPct val="0"/>
        </a:spcAft>
        <a:defRPr sz="6600">
          <a:solidFill>
            <a:schemeClr val="tx2"/>
          </a:solidFill>
          <a:latin typeface="Times New Roman" pitchFamily="18" charset="0"/>
        </a:defRPr>
      </a:lvl8pPr>
      <a:lvl9pPr marL="2743200" algn="ctr" rtl="0" fontAlgn="base">
        <a:spcBef>
          <a:spcPct val="0"/>
        </a:spcBef>
        <a:spcAft>
          <a:spcPct val="0"/>
        </a:spcAft>
        <a:defRPr sz="6600">
          <a:solidFill>
            <a:schemeClr val="tx2"/>
          </a:solidFill>
          <a:latin typeface="Times New Roman" pitchFamily="18"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1"/>
            </a:gs>
            <a:gs pos="50000">
              <a:srgbClr val="000048"/>
            </a:gs>
            <a:gs pos="100000">
              <a:srgbClr val="00002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914400"/>
            <a:ext cx="15544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371600" y="2971800"/>
            <a:ext cx="15544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371600" y="9372600"/>
            <a:ext cx="3810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21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72600"/>
            <a:ext cx="5791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100">
                <a:solidFill>
                  <a:schemeClr val="tx1"/>
                </a:solidFill>
                <a:latin typeface="+mn-lt"/>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72600"/>
            <a:ext cx="3810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100">
                <a:solidFill>
                  <a:schemeClr val="tx1"/>
                </a:solidFill>
                <a:latin typeface="Times New Roman" panose="02020603050405020304" pitchFamily="18" charset="0"/>
              </a:defRPr>
            </a:lvl1pPr>
          </a:lstStyle>
          <a:p>
            <a:pPr fontAlgn="base">
              <a:spcBef>
                <a:spcPct val="0"/>
              </a:spcBef>
              <a:spcAft>
                <a:spcPct val="0"/>
              </a:spcAft>
            </a:pPr>
            <a:fld id="{ABA4D13D-DE84-4C64-AF55-1DDFBD160D0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945319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thruBlk="1"/>
  </p:transition>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Times New Roman" pitchFamily="18" charset="0"/>
        </a:defRPr>
      </a:lvl2pPr>
      <a:lvl3pPr algn="ctr" rtl="0" eaLnBrk="0" fontAlgn="base" hangingPunct="0">
        <a:spcBef>
          <a:spcPct val="0"/>
        </a:spcBef>
        <a:spcAft>
          <a:spcPct val="0"/>
        </a:spcAft>
        <a:defRPr sz="6600">
          <a:solidFill>
            <a:schemeClr val="tx2"/>
          </a:solidFill>
          <a:latin typeface="Times New Roman" pitchFamily="18" charset="0"/>
        </a:defRPr>
      </a:lvl3pPr>
      <a:lvl4pPr algn="ctr" rtl="0" eaLnBrk="0" fontAlgn="base" hangingPunct="0">
        <a:spcBef>
          <a:spcPct val="0"/>
        </a:spcBef>
        <a:spcAft>
          <a:spcPct val="0"/>
        </a:spcAft>
        <a:defRPr sz="6600">
          <a:solidFill>
            <a:schemeClr val="tx2"/>
          </a:solidFill>
          <a:latin typeface="Times New Roman" pitchFamily="18" charset="0"/>
        </a:defRPr>
      </a:lvl4pPr>
      <a:lvl5pPr algn="ctr" rtl="0" eaLnBrk="0" fontAlgn="base" hangingPunct="0">
        <a:spcBef>
          <a:spcPct val="0"/>
        </a:spcBef>
        <a:spcAft>
          <a:spcPct val="0"/>
        </a:spcAft>
        <a:defRPr sz="6600">
          <a:solidFill>
            <a:schemeClr val="tx2"/>
          </a:solidFill>
          <a:latin typeface="Times New Roman" pitchFamily="18" charset="0"/>
        </a:defRPr>
      </a:lvl5pPr>
      <a:lvl6pPr marL="685800" algn="ctr" rtl="0" fontAlgn="base">
        <a:spcBef>
          <a:spcPct val="0"/>
        </a:spcBef>
        <a:spcAft>
          <a:spcPct val="0"/>
        </a:spcAft>
        <a:defRPr sz="6600">
          <a:solidFill>
            <a:schemeClr val="tx2"/>
          </a:solidFill>
          <a:latin typeface="Times New Roman" pitchFamily="18" charset="0"/>
        </a:defRPr>
      </a:lvl6pPr>
      <a:lvl7pPr marL="1371600" algn="ctr" rtl="0" fontAlgn="base">
        <a:spcBef>
          <a:spcPct val="0"/>
        </a:spcBef>
        <a:spcAft>
          <a:spcPct val="0"/>
        </a:spcAft>
        <a:defRPr sz="6600">
          <a:solidFill>
            <a:schemeClr val="tx2"/>
          </a:solidFill>
          <a:latin typeface="Times New Roman" pitchFamily="18" charset="0"/>
        </a:defRPr>
      </a:lvl7pPr>
      <a:lvl8pPr marL="2057400" algn="ctr" rtl="0" fontAlgn="base">
        <a:spcBef>
          <a:spcPct val="0"/>
        </a:spcBef>
        <a:spcAft>
          <a:spcPct val="0"/>
        </a:spcAft>
        <a:defRPr sz="6600">
          <a:solidFill>
            <a:schemeClr val="tx2"/>
          </a:solidFill>
          <a:latin typeface="Times New Roman" pitchFamily="18" charset="0"/>
        </a:defRPr>
      </a:lvl8pPr>
      <a:lvl9pPr marL="2743200" algn="ctr" rtl="0" fontAlgn="base">
        <a:spcBef>
          <a:spcPct val="0"/>
        </a:spcBef>
        <a:spcAft>
          <a:spcPct val="0"/>
        </a:spcAft>
        <a:defRPr sz="6600">
          <a:solidFill>
            <a:schemeClr val="tx2"/>
          </a:solidFill>
          <a:latin typeface="Times New Roman" pitchFamily="18"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4.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4.sv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4.sv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8.png"/><Relationship Id="rId7" Type="http://schemas.openxmlformats.org/officeDocument/2006/relationships/image" Target="../media/image14.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56.png"/><Relationship Id="rId5" Type="http://schemas.openxmlformats.org/officeDocument/2006/relationships/image" Target="../media/image12.png"/><Relationship Id="rId10"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12" Type="http://schemas.openxmlformats.org/officeDocument/2006/relationships/image" Target="../media/image38.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2.png"/><Relationship Id="rId5" Type="http://schemas.openxmlformats.org/officeDocument/2006/relationships/image" Target="../media/image14.jpeg"/><Relationship Id="rId10" Type="http://schemas.openxmlformats.org/officeDocument/2006/relationships/image" Target="../media/image21.png"/><Relationship Id="rId4" Type="http://schemas.openxmlformats.org/officeDocument/2006/relationships/image" Target="../media/image13.jpe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image" Target="../media/image68.png"/><Relationship Id="rId12" Type="http://schemas.openxmlformats.org/officeDocument/2006/relationships/audio" Target="../media/audio7.wav"/><Relationship Id="rId2" Type="http://schemas.openxmlformats.org/officeDocument/2006/relationships/slideLayout" Target="../slideLayouts/slideLayout18.xml"/><Relationship Id="rId1" Type="http://schemas.openxmlformats.org/officeDocument/2006/relationships/audio" Target="file:///C:\My%20Documents\Youth\Millionaire\thinking.wav" TargetMode="External"/><Relationship Id="rId6" Type="http://schemas.openxmlformats.org/officeDocument/2006/relationships/image" Target="../media/image67.png"/><Relationship Id="rId11" Type="http://schemas.openxmlformats.org/officeDocument/2006/relationships/audio" Target="../media/audio6.wav"/><Relationship Id="rId5" Type="http://schemas.openxmlformats.org/officeDocument/2006/relationships/image" Target="../media/image66.png"/><Relationship Id="rId10" Type="http://schemas.openxmlformats.org/officeDocument/2006/relationships/image" Target="../media/image57.png"/><Relationship Id="rId4" Type="http://schemas.openxmlformats.org/officeDocument/2006/relationships/image" Target="../media/image65.png"/><Relationship Id="rId9" Type="http://schemas.openxmlformats.org/officeDocument/2006/relationships/audio" Target="../media/audio5.wav"/></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8.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xml"/><Relationship Id="rId7" Type="http://schemas.openxmlformats.org/officeDocument/2006/relationships/image" Target="../media/image68.png"/><Relationship Id="rId12" Type="http://schemas.openxmlformats.org/officeDocument/2006/relationships/audio" Target="../media/audio7.wav"/><Relationship Id="rId2" Type="http://schemas.openxmlformats.org/officeDocument/2006/relationships/slideLayout" Target="../slideLayouts/slideLayout18.xml"/><Relationship Id="rId1" Type="http://schemas.openxmlformats.org/officeDocument/2006/relationships/audio" Target="file:///C:\My%20Documents\Youth\Millionaire\thinking.wav" TargetMode="External"/><Relationship Id="rId6" Type="http://schemas.openxmlformats.org/officeDocument/2006/relationships/image" Target="../media/image67.png"/><Relationship Id="rId11" Type="http://schemas.openxmlformats.org/officeDocument/2006/relationships/audio" Target="../media/audio6.wav"/><Relationship Id="rId5" Type="http://schemas.openxmlformats.org/officeDocument/2006/relationships/image" Target="../media/image66.png"/><Relationship Id="rId10" Type="http://schemas.openxmlformats.org/officeDocument/2006/relationships/image" Target="../media/image57.png"/><Relationship Id="rId4" Type="http://schemas.openxmlformats.org/officeDocument/2006/relationships/audio" Target="../media/audio4.wav"/><Relationship Id="rId9" Type="http://schemas.openxmlformats.org/officeDocument/2006/relationships/audio" Target="../media/audio5.wav"/></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8.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4.wav"/><Relationship Id="rId7" Type="http://schemas.openxmlformats.org/officeDocument/2006/relationships/image" Target="../media/image69.png"/><Relationship Id="rId2" Type="http://schemas.openxmlformats.org/officeDocument/2006/relationships/slideLayout" Target="../slideLayouts/slideLayout18.xml"/><Relationship Id="rId1" Type="http://schemas.openxmlformats.org/officeDocument/2006/relationships/audio" Target="file:///C:\My%20Documents\Youth\Millionaire\thinking.wav" TargetMode="External"/><Relationship Id="rId6" Type="http://schemas.openxmlformats.org/officeDocument/2006/relationships/image" Target="../media/image68.png"/><Relationship Id="rId11" Type="http://schemas.openxmlformats.org/officeDocument/2006/relationships/audio" Target="../media/audio7.wav"/><Relationship Id="rId5" Type="http://schemas.openxmlformats.org/officeDocument/2006/relationships/image" Target="../media/image67.png"/><Relationship Id="rId10" Type="http://schemas.openxmlformats.org/officeDocument/2006/relationships/audio" Target="../media/audio6.wav"/><Relationship Id="rId4" Type="http://schemas.openxmlformats.org/officeDocument/2006/relationships/image" Target="../media/image66.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8.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4.wav"/><Relationship Id="rId7" Type="http://schemas.openxmlformats.org/officeDocument/2006/relationships/image" Target="../media/image69.png"/><Relationship Id="rId2" Type="http://schemas.openxmlformats.org/officeDocument/2006/relationships/slideLayout" Target="../slideLayouts/slideLayout18.xml"/><Relationship Id="rId1" Type="http://schemas.openxmlformats.org/officeDocument/2006/relationships/audio" Target="file:///C:\My%20Documents\Youth\Millionaire\thinking.wav" TargetMode="External"/><Relationship Id="rId6" Type="http://schemas.openxmlformats.org/officeDocument/2006/relationships/image" Target="../media/image68.png"/><Relationship Id="rId11" Type="http://schemas.openxmlformats.org/officeDocument/2006/relationships/audio" Target="../media/audio7.wav"/><Relationship Id="rId5" Type="http://schemas.openxmlformats.org/officeDocument/2006/relationships/image" Target="../media/image67.png"/><Relationship Id="rId10" Type="http://schemas.openxmlformats.org/officeDocument/2006/relationships/audio" Target="../media/audio6.wav"/><Relationship Id="rId4" Type="http://schemas.openxmlformats.org/officeDocument/2006/relationships/image" Target="../media/image66.png"/><Relationship Id="rId9"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8.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4.wav"/><Relationship Id="rId7" Type="http://schemas.openxmlformats.org/officeDocument/2006/relationships/image" Target="../media/image69.png"/><Relationship Id="rId2" Type="http://schemas.openxmlformats.org/officeDocument/2006/relationships/slideLayout" Target="../slideLayouts/slideLayout18.xml"/><Relationship Id="rId1" Type="http://schemas.openxmlformats.org/officeDocument/2006/relationships/audio" Target="file:///C:\My%20Documents\Youth\Millionaire\thinking.wav" TargetMode="External"/><Relationship Id="rId6" Type="http://schemas.openxmlformats.org/officeDocument/2006/relationships/image" Target="../media/image68.png"/><Relationship Id="rId11" Type="http://schemas.openxmlformats.org/officeDocument/2006/relationships/audio" Target="../media/audio7.wav"/><Relationship Id="rId5" Type="http://schemas.openxmlformats.org/officeDocument/2006/relationships/image" Target="../media/image67.png"/><Relationship Id="rId10" Type="http://schemas.openxmlformats.org/officeDocument/2006/relationships/audio" Target="../media/audio6.wav"/><Relationship Id="rId4" Type="http://schemas.openxmlformats.org/officeDocument/2006/relationships/image" Target="../media/image66.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8.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4.wav"/><Relationship Id="rId7" Type="http://schemas.openxmlformats.org/officeDocument/2006/relationships/image" Target="../media/image69.png"/><Relationship Id="rId2" Type="http://schemas.openxmlformats.org/officeDocument/2006/relationships/slideLayout" Target="../slideLayouts/slideLayout18.xml"/><Relationship Id="rId1" Type="http://schemas.openxmlformats.org/officeDocument/2006/relationships/audio" Target="file:///C:\My%20Documents\Youth\Millionaire\thinking.wav" TargetMode="External"/><Relationship Id="rId6" Type="http://schemas.openxmlformats.org/officeDocument/2006/relationships/image" Target="../media/image68.png"/><Relationship Id="rId11" Type="http://schemas.openxmlformats.org/officeDocument/2006/relationships/audio" Target="../media/audio7.wav"/><Relationship Id="rId5" Type="http://schemas.openxmlformats.org/officeDocument/2006/relationships/image" Target="../media/image67.png"/><Relationship Id="rId10" Type="http://schemas.openxmlformats.org/officeDocument/2006/relationships/audio" Target="../media/audio6.wav"/><Relationship Id="rId4" Type="http://schemas.openxmlformats.org/officeDocument/2006/relationships/image" Target="../media/image66.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8.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4.wav"/><Relationship Id="rId7" Type="http://schemas.openxmlformats.org/officeDocument/2006/relationships/image" Target="../media/image69.png"/><Relationship Id="rId2" Type="http://schemas.openxmlformats.org/officeDocument/2006/relationships/slideLayout" Target="../slideLayouts/slideLayout18.xml"/><Relationship Id="rId1" Type="http://schemas.openxmlformats.org/officeDocument/2006/relationships/audio" Target="file:///C:\My%20Documents\Youth\Millionaire\thinking.wav" TargetMode="External"/><Relationship Id="rId6" Type="http://schemas.openxmlformats.org/officeDocument/2006/relationships/image" Target="../media/image68.png"/><Relationship Id="rId11" Type="http://schemas.openxmlformats.org/officeDocument/2006/relationships/audio" Target="../media/audio7.wav"/><Relationship Id="rId5" Type="http://schemas.openxmlformats.org/officeDocument/2006/relationships/image" Target="../media/image67.png"/><Relationship Id="rId10" Type="http://schemas.openxmlformats.org/officeDocument/2006/relationships/audio" Target="../media/audio6.wav"/><Relationship Id="rId4" Type="http://schemas.openxmlformats.org/officeDocument/2006/relationships/image" Target="../media/image66.png"/><Relationship Id="rId9"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8.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4.wav"/><Relationship Id="rId7" Type="http://schemas.openxmlformats.org/officeDocument/2006/relationships/image" Target="../media/image69.png"/><Relationship Id="rId2" Type="http://schemas.openxmlformats.org/officeDocument/2006/relationships/slideLayout" Target="../slideLayouts/slideLayout18.xml"/><Relationship Id="rId1" Type="http://schemas.openxmlformats.org/officeDocument/2006/relationships/audio" Target="file:///C:\My%20Documents\Youth\Millionaire\thinking.wav" TargetMode="External"/><Relationship Id="rId6" Type="http://schemas.openxmlformats.org/officeDocument/2006/relationships/image" Target="../media/image68.png"/><Relationship Id="rId11" Type="http://schemas.openxmlformats.org/officeDocument/2006/relationships/audio" Target="../media/audio7.wav"/><Relationship Id="rId5" Type="http://schemas.openxmlformats.org/officeDocument/2006/relationships/image" Target="../media/image67.png"/><Relationship Id="rId10" Type="http://schemas.openxmlformats.org/officeDocument/2006/relationships/audio" Target="../media/audio6.wav"/><Relationship Id="rId4" Type="http://schemas.openxmlformats.org/officeDocument/2006/relationships/image" Target="../media/image66.png"/><Relationship Id="rId9"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8.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4.wav"/><Relationship Id="rId7" Type="http://schemas.openxmlformats.org/officeDocument/2006/relationships/image" Target="../media/image69.png"/><Relationship Id="rId2" Type="http://schemas.openxmlformats.org/officeDocument/2006/relationships/slideLayout" Target="../slideLayouts/slideLayout18.xml"/><Relationship Id="rId1" Type="http://schemas.openxmlformats.org/officeDocument/2006/relationships/audio" Target="file:///C:\My%20Documents\Youth\Millionaire\thinking.wav" TargetMode="External"/><Relationship Id="rId6" Type="http://schemas.openxmlformats.org/officeDocument/2006/relationships/image" Target="../media/image68.png"/><Relationship Id="rId11" Type="http://schemas.openxmlformats.org/officeDocument/2006/relationships/audio" Target="../media/audio7.wav"/><Relationship Id="rId5" Type="http://schemas.openxmlformats.org/officeDocument/2006/relationships/image" Target="../media/image67.png"/><Relationship Id="rId10" Type="http://schemas.openxmlformats.org/officeDocument/2006/relationships/audio" Target="../media/audio6.wav"/><Relationship Id="rId4" Type="http://schemas.openxmlformats.org/officeDocument/2006/relationships/image" Target="../media/image66.png"/><Relationship Id="rId9"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8.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5.wav"/><Relationship Id="rId7" Type="http://schemas.openxmlformats.org/officeDocument/2006/relationships/image" Target="../media/image69.png"/><Relationship Id="rId2" Type="http://schemas.openxmlformats.org/officeDocument/2006/relationships/slideLayout" Target="../slideLayouts/slideLayout29.xml"/><Relationship Id="rId1" Type="http://schemas.openxmlformats.org/officeDocument/2006/relationships/audio" Target="file:///C:\My%20Documents\Youth\Millionaire\thinking.wav" TargetMode="Externa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audio" Target="../media/audio7.wav"/><Relationship Id="rId4" Type="http://schemas.openxmlformats.org/officeDocument/2006/relationships/image" Target="../media/image66.png"/><Relationship Id="rId9" Type="http://schemas.openxmlformats.org/officeDocument/2006/relationships/audio" Target="../media/audio6.wav"/></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1.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7.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32.sv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7.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4.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4.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81967">
            <a:off x="3783958" y="-4120528"/>
            <a:ext cx="10720084" cy="18528056"/>
          </a:xfrm>
          <a:custGeom>
            <a:avLst/>
            <a:gdLst/>
            <a:ahLst/>
            <a:cxnLst/>
            <a:rect l="l" t="t" r="r" b="b"/>
            <a:pathLst>
              <a:path w="10720084" h="18528056">
                <a:moveTo>
                  <a:pt x="10720084" y="245254"/>
                </a:moveTo>
                <a:lnTo>
                  <a:pt x="10284076" y="18528056"/>
                </a:lnTo>
                <a:lnTo>
                  <a:pt x="0" y="18282802"/>
                </a:lnTo>
                <a:lnTo>
                  <a:pt x="436008" y="0"/>
                </a:lnTo>
                <a:lnTo>
                  <a:pt x="10720084" y="245254"/>
                </a:lnTo>
                <a:close/>
              </a:path>
            </a:pathLst>
          </a:custGeom>
          <a:blipFill>
            <a:blip r:embed="rId2"/>
            <a:stretch>
              <a:fillRect l="-30857" t="-22522" r="-42150" b="-16515"/>
            </a:stretch>
          </a:blipFill>
        </p:spPr>
      </p:sp>
      <p:sp>
        <p:nvSpPr>
          <p:cNvPr id="3" name="Freeform 3"/>
          <p:cNvSpPr/>
          <p:nvPr/>
        </p:nvSpPr>
        <p:spPr>
          <a:xfrm rot="7106720">
            <a:off x="-2250644" y="-4199410"/>
            <a:ext cx="8878466" cy="6514614"/>
          </a:xfrm>
          <a:custGeom>
            <a:avLst/>
            <a:gdLst/>
            <a:ahLst/>
            <a:cxnLst/>
            <a:rect l="l" t="t" r="r" b="b"/>
            <a:pathLst>
              <a:path w="8878466" h="6514614">
                <a:moveTo>
                  <a:pt x="0" y="0"/>
                </a:moveTo>
                <a:lnTo>
                  <a:pt x="8878466" y="0"/>
                </a:lnTo>
                <a:lnTo>
                  <a:pt x="8878466" y="6514614"/>
                </a:lnTo>
                <a:lnTo>
                  <a:pt x="0" y="6514614"/>
                </a:lnTo>
                <a:lnTo>
                  <a:pt x="0" y="0"/>
                </a:lnTo>
                <a:close/>
              </a:path>
            </a:pathLst>
          </a:custGeom>
          <a:blipFill>
            <a:blip r:embed="rId3"/>
            <a:stretch>
              <a:fillRect/>
            </a:stretch>
          </a:blipFill>
        </p:spPr>
      </p:sp>
      <p:grpSp>
        <p:nvGrpSpPr>
          <p:cNvPr id="4" name="Group 4"/>
          <p:cNvGrpSpPr/>
          <p:nvPr/>
        </p:nvGrpSpPr>
        <p:grpSpPr>
          <a:xfrm rot="-96689">
            <a:off x="2563639" y="450037"/>
            <a:ext cx="12778571" cy="9386925"/>
            <a:chOff x="0" y="0"/>
            <a:chExt cx="17038095" cy="12515900"/>
          </a:xfrm>
        </p:grpSpPr>
        <p:sp>
          <p:nvSpPr>
            <p:cNvPr id="5" name="Freeform 5"/>
            <p:cNvSpPr/>
            <p:nvPr/>
          </p:nvSpPr>
          <p:spPr>
            <a:xfrm rot="5400000">
              <a:off x="2261097" y="-2261097"/>
              <a:ext cx="12515900" cy="17038095"/>
            </a:xfrm>
            <a:custGeom>
              <a:avLst/>
              <a:gdLst/>
              <a:ahLst/>
              <a:cxnLst/>
              <a:rect l="l" t="t" r="r" b="b"/>
              <a:pathLst>
                <a:path w="12515900" h="17038095">
                  <a:moveTo>
                    <a:pt x="0" y="0"/>
                  </a:moveTo>
                  <a:lnTo>
                    <a:pt x="12515901" y="0"/>
                  </a:lnTo>
                  <a:lnTo>
                    <a:pt x="12515901" y="17038095"/>
                  </a:lnTo>
                  <a:lnTo>
                    <a:pt x="0" y="17038095"/>
                  </a:lnTo>
                  <a:lnTo>
                    <a:pt x="0" y="0"/>
                  </a:lnTo>
                  <a:close/>
                </a:path>
              </a:pathLst>
            </a:custGeom>
            <a:blipFill>
              <a:blip r:embed="rId4"/>
              <a:stretch>
                <a:fillRect/>
              </a:stretch>
            </a:blipFill>
          </p:spPr>
        </p:sp>
        <p:grpSp>
          <p:nvGrpSpPr>
            <p:cNvPr id="6" name="Group 6"/>
            <p:cNvGrpSpPr/>
            <p:nvPr/>
          </p:nvGrpSpPr>
          <p:grpSpPr>
            <a:xfrm rot="243073">
              <a:off x="1357403" y="1613158"/>
              <a:ext cx="14526572" cy="9710951"/>
              <a:chOff x="0" y="0"/>
              <a:chExt cx="2827818" cy="1890384"/>
            </a:xfrm>
          </p:grpSpPr>
          <p:sp>
            <p:nvSpPr>
              <p:cNvPr id="7" name="Freeform 7"/>
              <p:cNvSpPr/>
              <p:nvPr/>
            </p:nvSpPr>
            <p:spPr>
              <a:xfrm>
                <a:off x="0" y="0"/>
                <a:ext cx="2827818" cy="1890384"/>
              </a:xfrm>
              <a:custGeom>
                <a:avLst/>
                <a:gdLst/>
                <a:ahLst/>
                <a:cxnLst/>
                <a:rect l="l" t="t" r="r" b="b"/>
                <a:pathLst>
                  <a:path w="2827818" h="1890384">
                    <a:moveTo>
                      <a:pt x="0" y="0"/>
                    </a:moveTo>
                    <a:lnTo>
                      <a:pt x="2827818" y="0"/>
                    </a:lnTo>
                    <a:lnTo>
                      <a:pt x="2827818" y="1890384"/>
                    </a:lnTo>
                    <a:lnTo>
                      <a:pt x="0" y="1890384"/>
                    </a:lnTo>
                    <a:close/>
                  </a:path>
                </a:pathLst>
              </a:custGeom>
              <a:solidFill>
                <a:srgbClr val="F7F1EC"/>
              </a:solidFill>
            </p:spPr>
          </p:sp>
          <p:sp>
            <p:nvSpPr>
              <p:cNvPr id="8" name="TextBox 8"/>
              <p:cNvSpPr txBox="1"/>
              <p:nvPr/>
            </p:nvSpPr>
            <p:spPr>
              <a:xfrm>
                <a:off x="0" y="-47625"/>
                <a:ext cx="2827818" cy="1938009"/>
              </a:xfrm>
              <a:prstGeom prst="rect">
                <a:avLst/>
              </a:prstGeom>
            </p:spPr>
            <p:txBody>
              <a:bodyPr lIns="50800" tIns="50800" rIns="50800" bIns="50800" rtlCol="0" anchor="ctr"/>
              <a:lstStyle/>
              <a:p>
                <a:pPr algn="ctr">
                  <a:lnSpc>
                    <a:spcPts val="3499"/>
                  </a:lnSpc>
                </a:pPr>
                <a:endParaRPr/>
              </a:p>
            </p:txBody>
          </p:sp>
        </p:grpSp>
      </p:grpSp>
      <p:sp>
        <p:nvSpPr>
          <p:cNvPr id="9" name="Freeform 9"/>
          <p:cNvSpPr/>
          <p:nvPr/>
        </p:nvSpPr>
        <p:spPr>
          <a:xfrm rot="-1401006">
            <a:off x="13861638" y="1326817"/>
            <a:ext cx="3484643" cy="2499533"/>
          </a:xfrm>
          <a:custGeom>
            <a:avLst/>
            <a:gdLst/>
            <a:ahLst/>
            <a:cxnLst/>
            <a:rect l="l" t="t" r="r" b="b"/>
            <a:pathLst>
              <a:path w="3484643" h="2499533">
                <a:moveTo>
                  <a:pt x="0" y="0"/>
                </a:moveTo>
                <a:lnTo>
                  <a:pt x="3484642" y="0"/>
                </a:lnTo>
                <a:lnTo>
                  <a:pt x="3484642" y="2499532"/>
                </a:lnTo>
                <a:lnTo>
                  <a:pt x="0" y="249953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rot="-806703">
            <a:off x="626806" y="3970846"/>
            <a:ext cx="2276523" cy="1603464"/>
          </a:xfrm>
          <a:custGeom>
            <a:avLst/>
            <a:gdLst/>
            <a:ahLst/>
            <a:cxnLst/>
            <a:rect l="l" t="t" r="r" b="b"/>
            <a:pathLst>
              <a:path w="2276523" h="1603464">
                <a:moveTo>
                  <a:pt x="0" y="0"/>
                </a:moveTo>
                <a:lnTo>
                  <a:pt x="2276524" y="0"/>
                </a:lnTo>
                <a:lnTo>
                  <a:pt x="2276524" y="1603464"/>
                </a:lnTo>
                <a:lnTo>
                  <a:pt x="0" y="16034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rot="1306083">
            <a:off x="832070" y="6904070"/>
            <a:ext cx="3702869" cy="2656067"/>
          </a:xfrm>
          <a:custGeom>
            <a:avLst/>
            <a:gdLst/>
            <a:ahLst/>
            <a:cxnLst/>
            <a:rect l="l" t="t" r="r" b="b"/>
            <a:pathLst>
              <a:path w="3702869" h="2656067">
                <a:moveTo>
                  <a:pt x="0" y="0"/>
                </a:moveTo>
                <a:lnTo>
                  <a:pt x="3702869" y="0"/>
                </a:lnTo>
                <a:lnTo>
                  <a:pt x="3702869" y="2656067"/>
                </a:lnTo>
                <a:lnTo>
                  <a:pt x="0" y="26560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3867891" y="1569120"/>
            <a:ext cx="583591" cy="594743"/>
          </a:xfrm>
          <a:custGeom>
            <a:avLst/>
            <a:gdLst/>
            <a:ahLst/>
            <a:cxnLst/>
            <a:rect l="l" t="t" r="r" b="b"/>
            <a:pathLst>
              <a:path w="583591" h="594743">
                <a:moveTo>
                  <a:pt x="0" y="0"/>
                </a:moveTo>
                <a:lnTo>
                  <a:pt x="583591" y="0"/>
                </a:lnTo>
                <a:lnTo>
                  <a:pt x="583591" y="594742"/>
                </a:lnTo>
                <a:lnTo>
                  <a:pt x="0" y="594742"/>
                </a:lnTo>
                <a:lnTo>
                  <a:pt x="0" y="0"/>
                </a:lnTo>
                <a:close/>
              </a:path>
            </a:pathLst>
          </a:custGeom>
          <a:blipFill>
            <a:blip r:embed="rId9"/>
            <a:stretch>
              <a:fillRect/>
            </a:stretch>
          </a:blipFill>
        </p:spPr>
      </p:sp>
      <p:sp>
        <p:nvSpPr>
          <p:cNvPr id="16" name="Freeform 16"/>
          <p:cNvSpPr/>
          <p:nvPr/>
        </p:nvSpPr>
        <p:spPr>
          <a:xfrm rot="1801563" flipH="1">
            <a:off x="13139989" y="5587321"/>
            <a:ext cx="7908000" cy="8093344"/>
          </a:xfrm>
          <a:custGeom>
            <a:avLst/>
            <a:gdLst/>
            <a:ahLst/>
            <a:cxnLst/>
            <a:rect l="l" t="t" r="r" b="b"/>
            <a:pathLst>
              <a:path w="7908000" h="8093344">
                <a:moveTo>
                  <a:pt x="7908000" y="0"/>
                </a:moveTo>
                <a:lnTo>
                  <a:pt x="0" y="0"/>
                </a:lnTo>
                <a:lnTo>
                  <a:pt x="0" y="8093344"/>
                </a:lnTo>
                <a:lnTo>
                  <a:pt x="7908000" y="8093344"/>
                </a:lnTo>
                <a:lnTo>
                  <a:pt x="7908000" y="0"/>
                </a:lnTo>
                <a:close/>
              </a:path>
            </a:pathLst>
          </a:custGeom>
          <a:blipFill>
            <a:blip r:embed="rId10"/>
            <a:stretch>
              <a:fillRect/>
            </a:stretch>
          </a:blipFill>
        </p:spPr>
      </p:sp>
      <p:sp>
        <p:nvSpPr>
          <p:cNvPr id="17" name="Rectangle 16"/>
          <p:cNvSpPr/>
          <p:nvPr/>
        </p:nvSpPr>
        <p:spPr>
          <a:xfrm>
            <a:off x="3928266" y="2833910"/>
            <a:ext cx="10204347" cy="5578450"/>
          </a:xfrm>
          <a:prstGeom prst="rect">
            <a:avLst/>
          </a:prstGeom>
        </p:spPr>
        <p:txBody>
          <a:bodyPr wrap="square">
            <a:spAutoFit/>
          </a:bodyPr>
          <a:lstStyle/>
          <a:p>
            <a:pPr algn="ctr">
              <a:lnSpc>
                <a:spcPct val="115000"/>
              </a:lnSpc>
              <a:spcAft>
                <a:spcPts val="0"/>
              </a:spcAft>
            </a:pPr>
            <a:r>
              <a:rPr lang="pt-BR" sz="11500" b="1" dirty="0">
                <a:latin typeface="iCiel Brush Up" panose="02000000000000000000" pitchFamily="2" charset="-93"/>
                <a:ea typeface="Calibri" panose="020F0502020204030204" pitchFamily="34" charset="0"/>
                <a:cs typeface="Times New Roman" panose="02020603050405020304" pitchFamily="18" charset="0"/>
              </a:rPr>
              <a:t>ÔNG LÃO BÊN </a:t>
            </a:r>
            <a:r>
              <a:rPr lang="pt-BR" sz="11500" b="1" dirty="0" smtClean="0">
                <a:latin typeface="iCiel Brush Up" panose="02000000000000000000" pitchFamily="2" charset="-93"/>
                <a:ea typeface="Calibri" panose="020F0502020204030204" pitchFamily="34" charset="0"/>
                <a:cs typeface="Times New Roman" panose="02020603050405020304" pitchFamily="18" charset="0"/>
              </a:rPr>
              <a:t>CHIẾC </a:t>
            </a:r>
            <a:r>
              <a:rPr lang="pt-BR" sz="11500" b="1" dirty="0" smtClean="0">
                <a:latin typeface="iCiel Brush Up" panose="02000000000000000000" pitchFamily="2" charset="-93"/>
                <a:ea typeface="Calibri" panose="020F0502020204030204" pitchFamily="34" charset="0"/>
                <a:cs typeface="Times New Roman" panose="02020603050405020304" pitchFamily="18" charset="0"/>
              </a:rPr>
              <a:t>CẦU                                                               </a:t>
            </a:r>
            <a:r>
              <a:rPr lang="pt-BR" sz="8000" b="1" dirty="0">
                <a:latin typeface="iCiel Brush Up" panose="02000000000000000000" pitchFamily="2" charset="-93"/>
                <a:ea typeface="Calibri" panose="020F0502020204030204" pitchFamily="34" charset="0"/>
                <a:cs typeface="Times New Roman" panose="02020603050405020304" pitchFamily="18" charset="0"/>
              </a:rPr>
              <a:t>(Hê- Minh- Uê)</a:t>
            </a:r>
            <a:endParaRPr lang="en-GB" sz="8000" dirty="0">
              <a:effectLst/>
              <a:latin typeface="iCiel Brush Up" panose="02000000000000000000" pitchFamily="2" charset="-93"/>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0200" y="6234706"/>
            <a:ext cx="7531482" cy="394653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1032248">
            <a:off x="11868513" y="-6143881"/>
            <a:ext cx="8790117" cy="10077774"/>
          </a:xfrm>
          <a:custGeom>
            <a:avLst/>
            <a:gdLst/>
            <a:ahLst/>
            <a:cxnLst/>
            <a:rect l="l" t="t" r="r" b="b"/>
            <a:pathLst>
              <a:path w="8790117" h="10077774">
                <a:moveTo>
                  <a:pt x="0" y="0"/>
                </a:moveTo>
                <a:lnTo>
                  <a:pt x="8790118" y="0"/>
                </a:lnTo>
                <a:lnTo>
                  <a:pt x="8790118" y="10077774"/>
                </a:lnTo>
                <a:lnTo>
                  <a:pt x="0" y="10077774"/>
                </a:lnTo>
                <a:lnTo>
                  <a:pt x="0" y="0"/>
                </a:lnTo>
                <a:close/>
              </a:path>
            </a:pathLst>
          </a:custGeom>
          <a:blipFill>
            <a:blip r:embed="rId3"/>
            <a:stretch>
              <a:fillRect/>
            </a:stretch>
          </a:blipFill>
        </p:spPr>
      </p:sp>
      <p:sp>
        <p:nvSpPr>
          <p:cNvPr id="8" name="Freeform 8"/>
          <p:cNvSpPr/>
          <p:nvPr/>
        </p:nvSpPr>
        <p:spPr>
          <a:xfrm>
            <a:off x="15201910" y="5812329"/>
            <a:ext cx="3624910" cy="5049486"/>
          </a:xfrm>
          <a:custGeom>
            <a:avLst/>
            <a:gdLst/>
            <a:ahLst/>
            <a:cxnLst/>
            <a:rect l="l" t="t" r="r" b="b"/>
            <a:pathLst>
              <a:path w="3624910" h="5049486">
                <a:moveTo>
                  <a:pt x="0" y="0"/>
                </a:moveTo>
                <a:lnTo>
                  <a:pt x="3624910" y="0"/>
                </a:lnTo>
                <a:lnTo>
                  <a:pt x="3624910" y="5049486"/>
                </a:lnTo>
                <a:lnTo>
                  <a:pt x="0" y="5049486"/>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12" name="TextBox 12"/>
          <p:cNvSpPr txBox="1"/>
          <p:nvPr/>
        </p:nvSpPr>
        <p:spPr>
          <a:xfrm>
            <a:off x="228600" y="1714500"/>
            <a:ext cx="14973310" cy="2095125"/>
          </a:xfrm>
          <a:prstGeom prst="rect">
            <a:avLst/>
          </a:prstGeom>
        </p:spPr>
        <p:txBody>
          <a:bodyPr wrap="square" lIns="0" tIns="0" rIns="0" bIns="0" rtlCol="0" anchor="t">
            <a:spAutoFit/>
          </a:bodyPr>
          <a:lstStyle/>
          <a:p>
            <a:pPr algn="just">
              <a:lnSpc>
                <a:spcPts val="5599"/>
              </a:lnSpc>
            </a:pPr>
            <a:r>
              <a:rPr lang="en-GB" sz="4000" b="1" dirty="0" err="1" smtClean="0">
                <a:latin typeface="Times New Roman" panose="02020603050405020304" pitchFamily="18" charset="0"/>
                <a:cs typeface="Times New Roman" panose="02020603050405020304" pitchFamily="18" charset="0"/>
              </a:rPr>
              <a:t>Lời</a:t>
            </a:r>
            <a:r>
              <a:rPr lang="en-GB" sz="4000" b="1" dirty="0" smtClean="0">
                <a:latin typeface="Times New Roman" panose="02020603050405020304" pitchFamily="18" charset="0"/>
                <a:cs typeface="Times New Roman" panose="02020603050405020304" pitchFamily="18" charset="0"/>
              </a:rPr>
              <a:t> </a:t>
            </a:r>
            <a:r>
              <a:rPr lang="en-GB" sz="4000" b="1" dirty="0" err="1" smtClean="0">
                <a:latin typeface="Times New Roman" panose="02020603050405020304" pitchFamily="18" charset="0"/>
                <a:cs typeface="Times New Roman" panose="02020603050405020304" pitchFamily="18" charset="0"/>
              </a:rPr>
              <a:t>kể</a:t>
            </a:r>
            <a:r>
              <a:rPr lang="en-GB" sz="4000" b="1"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người</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thuật</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chuyện</a:t>
            </a:r>
            <a:r>
              <a:rPr lang="en-GB" sz="4000" dirty="0" smtClean="0">
                <a:latin typeface="Times New Roman" panose="02020603050405020304" pitchFamily="18" charset="0"/>
                <a:cs typeface="Times New Roman" panose="02020603050405020304" pitchFamily="18" charset="0"/>
              </a:rPr>
              <a:t> ở </a:t>
            </a:r>
            <a:r>
              <a:rPr lang="en-GB" sz="4000" dirty="0" err="1" smtClean="0">
                <a:latin typeface="Times New Roman" panose="02020603050405020304" pitchFamily="18" charset="0"/>
                <a:cs typeface="Times New Roman" panose="02020603050405020304" pitchFamily="18" charset="0"/>
              </a:rPr>
              <a:t>ngôi</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thứ</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nhất</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chứng</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kiến</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số</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phận</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hẩm</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hiu</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của</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ông</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lão</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già</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nua</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vì</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thời</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cuộc</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đã</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trở</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thành</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nạn</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nhân</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không</a:t>
            </a:r>
            <a:r>
              <a:rPr lang="en-GB" sz="4000" dirty="0" smtClean="0">
                <a:latin typeface="Times New Roman" panose="02020603050405020304" pitchFamily="18" charset="0"/>
                <a:cs typeface="Times New Roman" panose="02020603050405020304" pitchFamily="18" charset="0"/>
              </a:rPr>
              <a:t> may </a:t>
            </a:r>
            <a:r>
              <a:rPr lang="en-GB" sz="4000" dirty="0" err="1" smtClean="0">
                <a:latin typeface="Times New Roman" panose="02020603050405020304" pitchFamily="18" charset="0"/>
                <a:cs typeface="Times New Roman" panose="02020603050405020304" pitchFamily="18" charset="0"/>
              </a:rPr>
              <a:t>của</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thảm</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cảnh</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chiến</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tranh</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trong</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cuộc</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nội</a:t>
            </a:r>
            <a:r>
              <a:rPr lang="en-GB" sz="4000" dirty="0" smtClean="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chiến</a:t>
            </a:r>
            <a:r>
              <a:rPr lang="en-GB" sz="4000" dirty="0" smtClean="0">
                <a:latin typeface="Times New Roman" panose="02020603050405020304" pitchFamily="18" charset="0"/>
                <a:cs typeface="Times New Roman" panose="02020603050405020304" pitchFamily="18" charset="0"/>
              </a:rPr>
              <a:t> ở </a:t>
            </a:r>
            <a:r>
              <a:rPr lang="en-GB" sz="4000" dirty="0" err="1" smtClean="0">
                <a:latin typeface="Times New Roman" panose="02020603050405020304" pitchFamily="18" charset="0"/>
                <a:cs typeface="Times New Roman" panose="02020603050405020304" pitchFamily="18" charset="0"/>
              </a:rPr>
              <a:t>Tây</a:t>
            </a:r>
            <a:r>
              <a:rPr lang="en-GB" sz="4000" dirty="0" smtClean="0">
                <a:latin typeface="Times New Roman" panose="02020603050405020304" pitchFamily="18" charset="0"/>
                <a:cs typeface="Times New Roman" panose="02020603050405020304" pitchFamily="18" charset="0"/>
              </a:rPr>
              <a:t> Ban </a:t>
            </a:r>
            <a:r>
              <a:rPr lang="en-GB" sz="4000" dirty="0" err="1" smtClean="0">
                <a:latin typeface="Times New Roman" panose="02020603050405020304" pitchFamily="18" charset="0"/>
                <a:cs typeface="Times New Roman" panose="02020603050405020304" pitchFamily="18" charset="0"/>
              </a:rPr>
              <a:t>Nha</a:t>
            </a:r>
            <a:r>
              <a:rPr lang="en-GB" sz="4000" dirty="0" smtClean="0">
                <a:latin typeface="Times New Roman" panose="02020603050405020304" pitchFamily="18" charset="0"/>
                <a:cs typeface="Times New Roman" panose="02020603050405020304" pitchFamily="18" charset="0"/>
              </a:rPr>
              <a:t> (1936-1939)</a:t>
            </a:r>
            <a:endParaRPr lang="en-US" sz="4000" dirty="0">
              <a:latin typeface="Times New Roman" panose="02020603050405020304" pitchFamily="18" charset="0"/>
              <a:ea typeface="TT Chocolates"/>
              <a:cs typeface="Times New Roman" panose="02020603050405020304" pitchFamily="18" charset="0"/>
              <a:sym typeface="TT Chocolates"/>
            </a:endParaRPr>
          </a:p>
        </p:txBody>
      </p:sp>
      <p:sp>
        <p:nvSpPr>
          <p:cNvPr id="13" name="Rectangle 12"/>
          <p:cNvSpPr/>
          <p:nvPr/>
        </p:nvSpPr>
        <p:spPr>
          <a:xfrm>
            <a:off x="278721" y="4054085"/>
            <a:ext cx="5622052" cy="1323439"/>
          </a:xfrm>
          <a:prstGeom prst="rect">
            <a:avLst/>
          </a:prstGeom>
        </p:spPr>
        <p:txBody>
          <a:bodyPr wrap="none">
            <a:spAutoFit/>
          </a:bodyPr>
          <a:lstStyle/>
          <a:p>
            <a:pPr algn="just"/>
            <a:r>
              <a:rPr lang="en-GB" sz="4000" b="1" dirty="0" err="1" smtClean="0">
                <a:latin typeface="Times New Roman" panose="02020603050405020304" pitchFamily="18" charset="0"/>
                <a:ea typeface="Calibri" panose="020F0502020204030204" pitchFamily="34" charset="0"/>
                <a:cs typeface="Times New Roman" panose="02020603050405020304" pitchFamily="18" charset="0"/>
              </a:rPr>
              <a:t>Nhân</a:t>
            </a:r>
            <a:r>
              <a:rPr lang="en-GB"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b="1" dirty="0" err="1" smtClean="0">
                <a:latin typeface="Times New Roman" panose="02020603050405020304" pitchFamily="18" charset="0"/>
                <a:ea typeface="Calibri" panose="020F0502020204030204" pitchFamily="34" charset="0"/>
                <a:cs typeface="Times New Roman" panose="02020603050405020304" pitchFamily="18" charset="0"/>
              </a:rPr>
              <a:t>vật</a:t>
            </a:r>
            <a:r>
              <a:rPr lang="en-GB"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Ông</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lão</a:t>
            </a:r>
            <a:endParaRPr lang="en-GB" sz="4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Nhân</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vật</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tôi</a:t>
            </a:r>
            <a:endParaRPr lang="en-GB" sz="4000" dirty="0">
              <a:latin typeface="Times New Roman" panose="02020603050405020304" pitchFamily="18" charset="0"/>
              <a:cs typeface="Times New Roman" panose="02020603050405020304" pitchFamily="18" charset="0"/>
            </a:endParaRPr>
          </a:p>
        </p:txBody>
      </p:sp>
      <p:sp>
        <p:nvSpPr>
          <p:cNvPr id="14" name="Rectangle 13"/>
          <p:cNvSpPr/>
          <p:nvPr/>
        </p:nvSpPr>
        <p:spPr>
          <a:xfrm>
            <a:off x="289272" y="5373681"/>
            <a:ext cx="10466327" cy="743473"/>
          </a:xfrm>
          <a:prstGeom prst="rect">
            <a:avLst/>
          </a:prstGeom>
        </p:spPr>
        <p:txBody>
          <a:bodyPr wrap="none">
            <a:spAutoFit/>
          </a:bodyPr>
          <a:lstStyle/>
          <a:p>
            <a:pPr algn="just">
              <a:lnSpc>
                <a:spcPct val="115000"/>
              </a:lnSpc>
              <a:spcAft>
                <a:spcPts val="0"/>
              </a:spcAft>
            </a:pPr>
            <a:r>
              <a:rPr lang="en-GB" sz="4000" b="1" dirty="0" err="1" smtClean="0">
                <a:latin typeface="Times New Roman" panose="02020603050405020304" pitchFamily="18" charset="0"/>
                <a:ea typeface="Calibri" panose="020F0502020204030204" pitchFamily="34" charset="0"/>
                <a:cs typeface="Times New Roman" panose="02020603050405020304" pitchFamily="18" charset="0"/>
              </a:rPr>
              <a:t>Đề</a:t>
            </a:r>
            <a:r>
              <a:rPr lang="en-GB"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b="1" dirty="0" err="1" smtClean="0">
                <a:latin typeface="Times New Roman" panose="02020603050405020304" pitchFamily="18" charset="0"/>
                <a:ea typeface="Calibri" panose="020F0502020204030204" pitchFamily="34" charset="0"/>
                <a:cs typeface="Times New Roman" panose="02020603050405020304" pitchFamily="18" charset="0"/>
              </a:rPr>
              <a:t>tài</a:t>
            </a:r>
            <a:r>
              <a:rPr lang="en-GB"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Đời</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sống</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con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chiến</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tranh</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538958" y="67568"/>
            <a:ext cx="15844042" cy="1508105"/>
          </a:xfrm>
          <a:prstGeom prst="rect">
            <a:avLst/>
          </a:prstGeom>
        </p:spPr>
        <p:txBody>
          <a:bodyPr wrap="square">
            <a:spAutoFit/>
          </a:bodyPr>
          <a:lstStyle/>
          <a:p>
            <a:pPr algn="just">
              <a:lnSpc>
                <a:spcPct val="115000"/>
              </a:lnSpc>
              <a:spcAft>
                <a:spcPts val="0"/>
              </a:spcAft>
            </a:pPr>
            <a:r>
              <a:rPr lang="en-GB" sz="4000" b="1" dirty="0" err="1">
                <a:latin typeface="Times New Roman" panose="02020603050405020304" pitchFamily="18" charset="0"/>
                <a:ea typeface="Calibri" panose="020F0502020204030204" pitchFamily="34" charset="0"/>
                <a:cs typeface="Times New Roman" panose="02020603050405020304" pitchFamily="18" charset="0"/>
              </a:rPr>
              <a:t>Ngôi</a:t>
            </a:r>
            <a:r>
              <a:rPr lang="en-GB" sz="4000" b="1" dirty="0">
                <a:latin typeface="Times New Roman" panose="02020603050405020304" pitchFamily="18" charset="0"/>
                <a:ea typeface="Calibri" panose="020F0502020204030204" pitchFamily="34" charset="0"/>
                <a:cs typeface="Times New Roman" panose="02020603050405020304" pitchFamily="18" charset="0"/>
              </a:rPr>
              <a:t> </a:t>
            </a:r>
            <a:r>
              <a:rPr lang="en-GB" sz="4000" b="1" dirty="0" err="1">
                <a:latin typeface="Times New Roman" panose="02020603050405020304" pitchFamily="18" charset="0"/>
                <a:ea typeface="Calibri" panose="020F0502020204030204" pitchFamily="34" charset="0"/>
                <a:cs typeface="Times New Roman" panose="02020603050405020304" pitchFamily="18" charset="0"/>
              </a:rPr>
              <a:t>kể</a:t>
            </a:r>
            <a:r>
              <a:rPr lang="en-GB" sz="4000" b="1"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thứ</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nhất</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kể</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xưng</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i="1" dirty="0" err="1">
                <a:latin typeface="Times New Roman" panose="02020603050405020304" pitchFamily="18" charset="0"/>
                <a:ea typeface="Calibri" panose="020F0502020204030204" pitchFamily="34" charset="0"/>
                <a:cs typeface="Times New Roman" panose="02020603050405020304" pitchFamily="18" charset="0"/>
              </a:rPr>
              <a:t>tôi</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là</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lính</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effectLst/>
                <a:latin typeface="Times New Roman" panose="02020603050405020304" pitchFamily="18" charset="0"/>
                <a:ea typeface="Calibri" panose="020F0502020204030204" pitchFamily="34" charset="0"/>
                <a:cs typeface="Times New Roman" panose="02020603050405020304" pitchFamily="18" charset="0"/>
              </a:rPr>
              <a:t>kiến</a:t>
            </a:r>
            <a:r>
              <a:rPr lang="en-GB" sz="4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381000" y="6309234"/>
            <a:ext cx="13444706" cy="743473"/>
          </a:xfrm>
          <a:prstGeom prst="rect">
            <a:avLst/>
          </a:prstGeom>
        </p:spPr>
        <p:txBody>
          <a:bodyPr wrap="none">
            <a:spAutoFit/>
          </a:bodyPr>
          <a:lstStyle/>
          <a:p>
            <a:pPr algn="just">
              <a:lnSpc>
                <a:spcPct val="115000"/>
              </a:lnSpc>
              <a:spcAft>
                <a:spcPts val="0"/>
              </a:spcAft>
            </a:pPr>
            <a:r>
              <a:rPr lang="en-GB" sz="4000" b="1" dirty="0" err="1" smtClean="0">
                <a:latin typeface="Times New Roman" panose="02020603050405020304" pitchFamily="18" charset="0"/>
                <a:ea typeface="Calibri" panose="020F0502020204030204" pitchFamily="34" charset="0"/>
                <a:cs typeface="Times New Roman" panose="02020603050405020304" pitchFamily="18" charset="0"/>
              </a:rPr>
              <a:t>Chủ</a:t>
            </a:r>
            <a:r>
              <a:rPr lang="en-GB"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b="1" dirty="0" err="1" smtClean="0">
                <a:latin typeface="Times New Roman" panose="02020603050405020304" pitchFamily="18" charset="0"/>
                <a:ea typeface="Calibri" panose="020F0502020204030204" pitchFamily="34" charset="0"/>
                <a:cs typeface="Times New Roman" panose="02020603050405020304" pitchFamily="18" charset="0"/>
              </a:rPr>
              <a:t>đề</a:t>
            </a:r>
            <a:r>
              <a:rPr lang="en-GB"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phận</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bi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thảm</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dân</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vô</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tội</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chiến</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smtClean="0">
                <a:latin typeface="Times New Roman" panose="02020603050405020304" pitchFamily="18" charset="0"/>
                <a:ea typeface="Calibri" panose="020F0502020204030204" pitchFamily="34" charset="0"/>
                <a:cs typeface="Times New Roman" panose="02020603050405020304" pitchFamily="18" charset="0"/>
              </a:rPr>
              <a:t>tranh</a:t>
            </a:r>
            <a:r>
              <a:rPr lang="en-GB" sz="4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154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81967">
            <a:off x="1854223" y="2283354"/>
            <a:ext cx="6328322" cy="7449610"/>
          </a:xfrm>
          <a:custGeom>
            <a:avLst/>
            <a:gdLst/>
            <a:ahLst/>
            <a:cxnLst/>
            <a:rect l="l" t="t" r="r" b="b"/>
            <a:pathLst>
              <a:path w="5305173" h="7368855">
                <a:moveTo>
                  <a:pt x="0" y="0"/>
                </a:moveTo>
                <a:lnTo>
                  <a:pt x="5305174" y="0"/>
                </a:lnTo>
                <a:lnTo>
                  <a:pt x="5305174" y="7368856"/>
                </a:lnTo>
                <a:lnTo>
                  <a:pt x="0" y="7368856"/>
                </a:lnTo>
                <a:lnTo>
                  <a:pt x="0" y="0"/>
                </a:lnTo>
                <a:close/>
              </a:path>
            </a:pathLst>
          </a:custGeom>
          <a:blipFill>
            <a:blip r:embed="rId3"/>
            <a:stretch>
              <a:fillRect/>
            </a:stretch>
          </a:blipFill>
        </p:spPr>
      </p:sp>
      <p:sp>
        <p:nvSpPr>
          <p:cNvPr id="5" name="TextBox 5"/>
          <p:cNvSpPr txBox="1"/>
          <p:nvPr/>
        </p:nvSpPr>
        <p:spPr>
          <a:xfrm>
            <a:off x="2126385" y="3437523"/>
            <a:ext cx="6091732" cy="3323987"/>
          </a:xfrm>
          <a:prstGeom prst="rect">
            <a:avLst/>
          </a:prstGeom>
        </p:spPr>
        <p:txBody>
          <a:bodyPr wrap="square" lIns="0" tIns="0" rIns="0" bIns="0" rtlCol="0" anchor="t">
            <a:spAutoFit/>
          </a:bodyPr>
          <a:lstStyle/>
          <a:p>
            <a:pPr algn="ctr">
              <a:spcBef>
                <a:spcPct val="0"/>
              </a:spcBef>
            </a:pPr>
            <a:r>
              <a:rPr lang="en-US" sz="5400" dirty="0">
                <a:solidFill>
                  <a:schemeClr val="bg1"/>
                </a:solidFill>
                <a:latin typeface="Times New Roman" panose="02020603050405020304" pitchFamily="18" charset="0"/>
                <a:ea typeface="TT Chocolates Bold"/>
                <a:cs typeface="Times New Roman" panose="02020603050405020304" pitchFamily="18" charset="0"/>
                <a:sym typeface="TT Chocolates Bold"/>
              </a:rPr>
              <a:t> </a:t>
            </a:r>
            <a:r>
              <a:rPr lang="en-GB" sz="5400" b="1" dirty="0" err="1">
                <a:solidFill>
                  <a:schemeClr val="bg1"/>
                </a:solidFill>
                <a:latin typeface="Times New Roman" panose="02020603050405020304" pitchFamily="18" charset="0"/>
                <a:cs typeface="Times New Roman" panose="02020603050405020304" pitchFamily="18" charset="0"/>
              </a:rPr>
              <a:t>Phần</a:t>
            </a:r>
            <a:r>
              <a:rPr lang="en-GB" sz="5400" b="1" dirty="0">
                <a:solidFill>
                  <a:schemeClr val="bg1"/>
                </a:solidFill>
                <a:latin typeface="Times New Roman" panose="02020603050405020304" pitchFamily="18" charset="0"/>
                <a:cs typeface="Times New Roman" panose="02020603050405020304" pitchFamily="18" charset="0"/>
              </a:rPr>
              <a:t> 1 </a:t>
            </a:r>
            <a:endParaRPr lang="vi-VN" sz="5400" b="1" dirty="0" smtClean="0">
              <a:solidFill>
                <a:schemeClr val="bg1"/>
              </a:solidFill>
              <a:latin typeface="Times New Roman" panose="02020603050405020304" pitchFamily="18" charset="0"/>
              <a:cs typeface="Times New Roman" panose="02020603050405020304" pitchFamily="18" charset="0"/>
            </a:endParaRPr>
          </a:p>
          <a:p>
            <a:pPr algn="just">
              <a:spcBef>
                <a:spcPct val="0"/>
              </a:spcBef>
            </a:pPr>
            <a:r>
              <a:rPr lang="en-GB" sz="5400" dirty="0" smtClean="0">
                <a:solidFill>
                  <a:schemeClr val="bg1"/>
                </a:solidFill>
                <a:latin typeface="Times New Roman" panose="02020603050405020304" pitchFamily="18" charset="0"/>
                <a:cs typeface="Times New Roman" panose="02020603050405020304" pitchFamily="18" charset="0"/>
              </a:rPr>
              <a:t>(</a:t>
            </a:r>
            <a:r>
              <a:rPr lang="en-GB" sz="5400" dirty="0" err="1">
                <a:solidFill>
                  <a:schemeClr val="bg1"/>
                </a:solidFill>
                <a:latin typeface="Times New Roman" panose="02020603050405020304" pitchFamily="18" charset="0"/>
                <a:cs typeface="Times New Roman" panose="02020603050405020304" pitchFamily="18" charset="0"/>
              </a:rPr>
              <a:t>từ</a:t>
            </a:r>
            <a:r>
              <a:rPr lang="en-GB" sz="5400" dirty="0">
                <a:solidFill>
                  <a:schemeClr val="bg1"/>
                </a:solidFill>
                <a:latin typeface="Times New Roman" panose="02020603050405020304" pitchFamily="18" charset="0"/>
                <a:cs typeface="Times New Roman" panose="02020603050405020304" pitchFamily="18" charset="0"/>
              </a:rPr>
              <a:t> </a:t>
            </a:r>
            <a:r>
              <a:rPr lang="en-GB" sz="5400" dirty="0" err="1">
                <a:solidFill>
                  <a:schemeClr val="bg1"/>
                </a:solidFill>
                <a:latin typeface="Times New Roman" panose="02020603050405020304" pitchFamily="18" charset="0"/>
                <a:cs typeface="Times New Roman" panose="02020603050405020304" pitchFamily="18" charset="0"/>
              </a:rPr>
              <a:t>đầu</a:t>
            </a:r>
            <a:r>
              <a:rPr lang="en-GB" sz="5400" dirty="0">
                <a:solidFill>
                  <a:schemeClr val="bg1"/>
                </a:solidFill>
                <a:latin typeface="Times New Roman" panose="02020603050405020304" pitchFamily="18" charset="0"/>
                <a:cs typeface="Times New Roman" panose="02020603050405020304" pitchFamily="18" charset="0"/>
              </a:rPr>
              <a:t> </a:t>
            </a:r>
            <a:r>
              <a:rPr lang="en-GB" sz="5400" dirty="0" err="1">
                <a:solidFill>
                  <a:schemeClr val="bg1"/>
                </a:solidFill>
                <a:latin typeface="Times New Roman" panose="02020603050405020304" pitchFamily="18" charset="0"/>
                <a:cs typeface="Times New Roman" panose="02020603050405020304" pitchFamily="18" charset="0"/>
              </a:rPr>
              <a:t>đến</a:t>
            </a:r>
            <a:r>
              <a:rPr lang="en-GB" sz="5400" dirty="0">
                <a:solidFill>
                  <a:schemeClr val="bg1"/>
                </a:solidFill>
                <a:latin typeface="Times New Roman" panose="02020603050405020304" pitchFamily="18" charset="0"/>
                <a:cs typeface="Times New Roman" panose="02020603050405020304" pitchFamily="18" charset="0"/>
              </a:rPr>
              <a:t>… </a:t>
            </a:r>
            <a:r>
              <a:rPr lang="en-GB" sz="5400" i="1" dirty="0" err="1">
                <a:solidFill>
                  <a:schemeClr val="bg1"/>
                </a:solidFill>
                <a:latin typeface="Times New Roman" panose="02020603050405020304" pitchFamily="18" charset="0"/>
                <a:cs typeface="Times New Roman" panose="02020603050405020304" pitchFamily="18" charset="0"/>
              </a:rPr>
              <a:t>ông</a:t>
            </a:r>
            <a:r>
              <a:rPr lang="en-GB" sz="5400" i="1" dirty="0">
                <a:solidFill>
                  <a:schemeClr val="bg1"/>
                </a:solidFill>
                <a:latin typeface="Times New Roman" panose="02020603050405020304" pitchFamily="18" charset="0"/>
                <a:cs typeface="Times New Roman" panose="02020603050405020304" pitchFamily="18" charset="0"/>
              </a:rPr>
              <a:t> </a:t>
            </a:r>
            <a:r>
              <a:rPr lang="en-GB" sz="5400" i="1" dirty="0" err="1">
                <a:solidFill>
                  <a:schemeClr val="bg1"/>
                </a:solidFill>
                <a:latin typeface="Times New Roman" panose="02020603050405020304" pitchFamily="18" charset="0"/>
                <a:cs typeface="Times New Roman" panose="02020603050405020304" pitchFamily="18" charset="0"/>
              </a:rPr>
              <a:t>lão</a:t>
            </a:r>
            <a:r>
              <a:rPr lang="en-GB" sz="5400" i="1" dirty="0">
                <a:solidFill>
                  <a:schemeClr val="bg1"/>
                </a:solidFill>
                <a:latin typeface="Times New Roman" panose="02020603050405020304" pitchFamily="18" charset="0"/>
                <a:cs typeface="Times New Roman" panose="02020603050405020304" pitchFamily="18" charset="0"/>
              </a:rPr>
              <a:t> </a:t>
            </a:r>
            <a:r>
              <a:rPr lang="en-GB" sz="5400" i="1" dirty="0" err="1">
                <a:solidFill>
                  <a:schemeClr val="bg1"/>
                </a:solidFill>
                <a:latin typeface="Times New Roman" panose="02020603050405020304" pitchFamily="18" charset="0"/>
                <a:cs typeface="Times New Roman" panose="02020603050405020304" pitchFamily="18" charset="0"/>
              </a:rPr>
              <a:t>vẫn</a:t>
            </a:r>
            <a:r>
              <a:rPr lang="en-GB" sz="5400" i="1" dirty="0">
                <a:solidFill>
                  <a:schemeClr val="bg1"/>
                </a:solidFill>
                <a:latin typeface="Times New Roman" panose="02020603050405020304" pitchFamily="18" charset="0"/>
                <a:cs typeface="Times New Roman" panose="02020603050405020304" pitchFamily="18" charset="0"/>
              </a:rPr>
              <a:t> </a:t>
            </a:r>
            <a:r>
              <a:rPr lang="en-GB" sz="5400" i="1" dirty="0" err="1">
                <a:solidFill>
                  <a:schemeClr val="bg1"/>
                </a:solidFill>
                <a:latin typeface="Times New Roman" panose="02020603050405020304" pitchFamily="18" charset="0"/>
                <a:cs typeface="Times New Roman" panose="02020603050405020304" pitchFamily="18" charset="0"/>
              </a:rPr>
              <a:t>ngồi</a:t>
            </a:r>
            <a:r>
              <a:rPr lang="en-GB" sz="5400" i="1" dirty="0">
                <a:solidFill>
                  <a:schemeClr val="bg1"/>
                </a:solidFill>
                <a:latin typeface="Times New Roman" panose="02020603050405020304" pitchFamily="18" charset="0"/>
                <a:cs typeface="Times New Roman" panose="02020603050405020304" pitchFamily="18" charset="0"/>
              </a:rPr>
              <a:t> </a:t>
            </a:r>
            <a:r>
              <a:rPr lang="en-GB" sz="5400" i="1" dirty="0" err="1">
                <a:solidFill>
                  <a:schemeClr val="bg1"/>
                </a:solidFill>
                <a:latin typeface="Times New Roman" panose="02020603050405020304" pitchFamily="18" charset="0"/>
                <a:cs typeface="Times New Roman" panose="02020603050405020304" pitchFamily="18" charset="0"/>
              </a:rPr>
              <a:t>đó</a:t>
            </a:r>
            <a:r>
              <a:rPr lang="en-GB" sz="5400" dirty="0">
                <a:solidFill>
                  <a:schemeClr val="bg1"/>
                </a:solidFill>
                <a:latin typeface="Times New Roman" panose="02020603050405020304" pitchFamily="18" charset="0"/>
                <a:cs typeface="Times New Roman" panose="02020603050405020304" pitchFamily="18" charset="0"/>
              </a:rPr>
              <a:t>): </a:t>
            </a:r>
            <a:r>
              <a:rPr lang="en-GB" sz="5400" dirty="0" err="1" smtClean="0">
                <a:solidFill>
                  <a:schemeClr val="bg1"/>
                </a:solidFill>
                <a:latin typeface="Times New Roman" panose="02020603050405020304" pitchFamily="18" charset="0"/>
                <a:cs typeface="Times New Roman" panose="02020603050405020304" pitchFamily="18" charset="0"/>
              </a:rPr>
              <a:t>Hoàn</a:t>
            </a:r>
            <a:r>
              <a:rPr lang="en-GB" sz="5400" dirty="0" smtClean="0">
                <a:solidFill>
                  <a:schemeClr val="bg1"/>
                </a:solidFill>
                <a:latin typeface="Times New Roman" panose="02020603050405020304" pitchFamily="18" charset="0"/>
                <a:cs typeface="Times New Roman" panose="02020603050405020304" pitchFamily="18" charset="0"/>
              </a:rPr>
              <a:t> </a:t>
            </a:r>
            <a:r>
              <a:rPr lang="en-GB" sz="5400" dirty="0" err="1" smtClean="0">
                <a:solidFill>
                  <a:schemeClr val="bg1"/>
                </a:solidFill>
                <a:latin typeface="Times New Roman" panose="02020603050405020304" pitchFamily="18" charset="0"/>
                <a:cs typeface="Times New Roman" panose="02020603050405020304" pitchFamily="18" charset="0"/>
              </a:rPr>
              <a:t>cảnh</a:t>
            </a:r>
            <a:r>
              <a:rPr lang="en-GB" sz="5400" dirty="0" smtClean="0">
                <a:solidFill>
                  <a:schemeClr val="bg1"/>
                </a:solidFill>
                <a:latin typeface="Times New Roman" panose="02020603050405020304" pitchFamily="18" charset="0"/>
                <a:cs typeface="Times New Roman" panose="02020603050405020304" pitchFamily="18" charset="0"/>
              </a:rPr>
              <a:t> </a:t>
            </a:r>
            <a:r>
              <a:rPr lang="en-GB" sz="5400" dirty="0" err="1" smtClean="0">
                <a:solidFill>
                  <a:schemeClr val="bg1"/>
                </a:solidFill>
                <a:latin typeface="Times New Roman" panose="02020603050405020304" pitchFamily="18" charset="0"/>
                <a:cs typeface="Times New Roman" panose="02020603050405020304" pitchFamily="18" charset="0"/>
              </a:rPr>
              <a:t>của</a:t>
            </a:r>
            <a:r>
              <a:rPr lang="en-GB" sz="5400" dirty="0" smtClean="0">
                <a:solidFill>
                  <a:schemeClr val="bg1"/>
                </a:solidFill>
                <a:latin typeface="Times New Roman" panose="02020603050405020304" pitchFamily="18" charset="0"/>
                <a:cs typeface="Times New Roman" panose="02020603050405020304" pitchFamily="18" charset="0"/>
              </a:rPr>
              <a:t> </a:t>
            </a:r>
            <a:r>
              <a:rPr lang="en-GB" sz="5400" dirty="0" err="1" smtClean="0">
                <a:solidFill>
                  <a:schemeClr val="bg1"/>
                </a:solidFill>
                <a:latin typeface="Times New Roman" panose="02020603050405020304" pitchFamily="18" charset="0"/>
                <a:cs typeface="Times New Roman" panose="02020603050405020304" pitchFamily="18" charset="0"/>
              </a:rPr>
              <a:t>câu</a:t>
            </a:r>
            <a:r>
              <a:rPr lang="en-GB" sz="5400" dirty="0" smtClean="0">
                <a:solidFill>
                  <a:schemeClr val="bg1"/>
                </a:solidFill>
                <a:latin typeface="Times New Roman" panose="02020603050405020304" pitchFamily="18" charset="0"/>
                <a:cs typeface="Times New Roman" panose="02020603050405020304" pitchFamily="18" charset="0"/>
              </a:rPr>
              <a:t> </a:t>
            </a:r>
            <a:r>
              <a:rPr lang="en-GB" sz="5400" dirty="0" err="1" smtClean="0">
                <a:solidFill>
                  <a:schemeClr val="bg1"/>
                </a:solidFill>
                <a:latin typeface="Times New Roman" panose="02020603050405020304" pitchFamily="18" charset="0"/>
                <a:cs typeface="Times New Roman" panose="02020603050405020304" pitchFamily="18" charset="0"/>
              </a:rPr>
              <a:t>chuyện</a:t>
            </a:r>
            <a:endParaRPr lang="en-US" sz="5400" dirty="0">
              <a:solidFill>
                <a:schemeClr val="bg1"/>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6" name="Freeform 6"/>
          <p:cNvSpPr/>
          <p:nvPr/>
        </p:nvSpPr>
        <p:spPr>
          <a:xfrm rot="-5481967">
            <a:off x="10564467" y="2834198"/>
            <a:ext cx="5305173" cy="7368855"/>
          </a:xfrm>
          <a:custGeom>
            <a:avLst/>
            <a:gdLst/>
            <a:ahLst/>
            <a:cxnLst/>
            <a:rect l="l" t="t" r="r" b="b"/>
            <a:pathLst>
              <a:path w="5305173" h="7368855">
                <a:moveTo>
                  <a:pt x="0" y="0"/>
                </a:moveTo>
                <a:lnTo>
                  <a:pt x="5305174" y="0"/>
                </a:lnTo>
                <a:lnTo>
                  <a:pt x="5305174" y="7368856"/>
                </a:lnTo>
                <a:lnTo>
                  <a:pt x="0" y="7368856"/>
                </a:lnTo>
                <a:lnTo>
                  <a:pt x="0" y="0"/>
                </a:lnTo>
                <a:close/>
              </a:path>
            </a:pathLst>
          </a:custGeom>
          <a:blipFill>
            <a:blip r:embed="rId3"/>
            <a:stretch>
              <a:fillRect/>
            </a:stretch>
          </a:blipFill>
        </p:spPr>
      </p:sp>
      <p:sp>
        <p:nvSpPr>
          <p:cNvPr id="7" name="TextBox 7"/>
          <p:cNvSpPr txBox="1"/>
          <p:nvPr/>
        </p:nvSpPr>
        <p:spPr>
          <a:xfrm>
            <a:off x="4572000" y="846432"/>
            <a:ext cx="12531263" cy="1673535"/>
          </a:xfrm>
          <a:prstGeom prst="rect">
            <a:avLst/>
          </a:prstGeom>
        </p:spPr>
        <p:txBody>
          <a:bodyPr lIns="0" tIns="0" rIns="0" bIns="0" rtlCol="0" anchor="t">
            <a:spAutoFit/>
          </a:bodyPr>
          <a:lstStyle/>
          <a:p>
            <a:pPr>
              <a:lnSpc>
                <a:spcPts val="14389"/>
              </a:lnSpc>
              <a:spcBef>
                <a:spcPct val="0"/>
              </a:spcBef>
            </a:pPr>
            <a:r>
              <a:rPr lang="vi-VN" sz="8000" b="1">
                <a:latin typeface="Times New Roman" panose="02020603050405020304" pitchFamily="18" charset="0"/>
                <a:cs typeface="Times New Roman" panose="02020603050405020304" pitchFamily="18" charset="0"/>
              </a:rPr>
              <a:t>Bố cục</a:t>
            </a:r>
            <a:r>
              <a:rPr lang="vi-VN" sz="8000">
                <a:latin typeface="Times New Roman" panose="02020603050405020304" pitchFamily="18" charset="0"/>
                <a:cs typeface="Times New Roman" panose="02020603050405020304" pitchFamily="18" charset="0"/>
              </a:rPr>
              <a:t>: </a:t>
            </a:r>
            <a:r>
              <a:rPr lang="en-GB" sz="8000">
                <a:latin typeface="Times New Roman" panose="02020603050405020304" pitchFamily="18" charset="0"/>
                <a:cs typeface="Times New Roman" panose="02020603050405020304" pitchFamily="18" charset="0"/>
              </a:rPr>
              <a:t>2</a:t>
            </a:r>
            <a:r>
              <a:rPr lang="vi-VN" sz="8000">
                <a:latin typeface="Times New Roman" panose="02020603050405020304" pitchFamily="18" charset="0"/>
                <a:cs typeface="Times New Roman" panose="02020603050405020304" pitchFamily="18" charset="0"/>
              </a:rPr>
              <a:t> phần</a:t>
            </a:r>
            <a:endParaRPr lang="en-US" sz="8800" spc="113">
              <a:solidFill>
                <a:srgbClr val="5B432F"/>
              </a:solidFill>
              <a:latin typeface="Times New Roman" panose="02020603050405020304" pitchFamily="18" charset="0"/>
              <a:ea typeface="Shrikhand"/>
              <a:cs typeface="Times New Roman" panose="02020603050405020304" pitchFamily="18" charset="0"/>
              <a:sym typeface="Shrikhand"/>
            </a:endParaRPr>
          </a:p>
        </p:txBody>
      </p:sp>
      <p:sp>
        <p:nvSpPr>
          <p:cNvPr id="8" name="Freeform 8"/>
          <p:cNvSpPr/>
          <p:nvPr/>
        </p:nvSpPr>
        <p:spPr>
          <a:xfrm rot="9005520">
            <a:off x="-2837097" y="6279356"/>
            <a:ext cx="5977259" cy="8015289"/>
          </a:xfrm>
          <a:custGeom>
            <a:avLst/>
            <a:gdLst/>
            <a:ahLst/>
            <a:cxnLst/>
            <a:rect l="l" t="t" r="r" b="b"/>
            <a:pathLst>
              <a:path w="5977259" h="8015289">
                <a:moveTo>
                  <a:pt x="0" y="0"/>
                </a:moveTo>
                <a:lnTo>
                  <a:pt x="5977260" y="0"/>
                </a:lnTo>
                <a:lnTo>
                  <a:pt x="5977260" y="8015288"/>
                </a:lnTo>
                <a:lnTo>
                  <a:pt x="0" y="8015288"/>
                </a:lnTo>
                <a:lnTo>
                  <a:pt x="0" y="0"/>
                </a:lnTo>
                <a:close/>
              </a:path>
            </a:pathLst>
          </a:custGeom>
          <a:blipFill>
            <a:blip r:embed="rId4"/>
            <a:stretch>
              <a:fillRect/>
            </a:stretch>
          </a:blipFill>
        </p:spPr>
      </p:sp>
      <p:sp>
        <p:nvSpPr>
          <p:cNvPr id="9" name="Freeform 9"/>
          <p:cNvSpPr/>
          <p:nvPr/>
        </p:nvSpPr>
        <p:spPr>
          <a:xfrm>
            <a:off x="11555488" y="566065"/>
            <a:ext cx="2808930" cy="2276319"/>
          </a:xfrm>
          <a:custGeom>
            <a:avLst/>
            <a:gdLst/>
            <a:ahLst/>
            <a:cxnLst/>
            <a:rect l="l" t="t" r="r" b="b"/>
            <a:pathLst>
              <a:path w="2808930" h="2276319">
                <a:moveTo>
                  <a:pt x="0" y="0"/>
                </a:moveTo>
                <a:lnTo>
                  <a:pt x="2808929" y="0"/>
                </a:lnTo>
                <a:lnTo>
                  <a:pt x="2808929" y="2276319"/>
                </a:lnTo>
                <a:lnTo>
                  <a:pt x="0" y="2276319"/>
                </a:lnTo>
                <a:lnTo>
                  <a:pt x="0" y="0"/>
                </a:lnTo>
                <a:close/>
              </a:path>
            </a:pathLst>
          </a:custGeom>
          <a:blipFill>
            <a:blip r:embed="rId5"/>
            <a:stretch>
              <a:fillRect l="-49179" t="-40274" r="-38129" b="-61358"/>
            </a:stretch>
          </a:blipFill>
        </p:spPr>
      </p:sp>
      <p:sp>
        <p:nvSpPr>
          <p:cNvPr id="10" name="Freeform 10"/>
          <p:cNvSpPr/>
          <p:nvPr/>
        </p:nvSpPr>
        <p:spPr>
          <a:xfrm rot="2167115">
            <a:off x="14653046" y="1874026"/>
            <a:ext cx="2022001" cy="1638603"/>
          </a:xfrm>
          <a:custGeom>
            <a:avLst/>
            <a:gdLst/>
            <a:ahLst/>
            <a:cxnLst/>
            <a:rect l="l" t="t" r="r" b="b"/>
            <a:pathLst>
              <a:path w="2022001" h="1638603">
                <a:moveTo>
                  <a:pt x="0" y="0"/>
                </a:moveTo>
                <a:lnTo>
                  <a:pt x="2022001" y="0"/>
                </a:lnTo>
                <a:lnTo>
                  <a:pt x="2022001" y="1638602"/>
                </a:lnTo>
                <a:lnTo>
                  <a:pt x="0" y="1638602"/>
                </a:lnTo>
                <a:lnTo>
                  <a:pt x="0" y="0"/>
                </a:lnTo>
                <a:close/>
              </a:path>
            </a:pathLst>
          </a:custGeom>
          <a:blipFill>
            <a:blip r:embed="rId5"/>
            <a:stretch>
              <a:fillRect l="-49179" t="-40274" r="-38129" b="-61358"/>
            </a:stretch>
          </a:blipFill>
        </p:spPr>
      </p:sp>
      <p:sp>
        <p:nvSpPr>
          <p:cNvPr id="11" name="Freeform 11"/>
          <p:cNvSpPr/>
          <p:nvPr/>
        </p:nvSpPr>
        <p:spPr>
          <a:xfrm>
            <a:off x="15435216" y="8196285"/>
            <a:ext cx="3684615" cy="4712056"/>
          </a:xfrm>
          <a:custGeom>
            <a:avLst/>
            <a:gdLst/>
            <a:ahLst/>
            <a:cxnLst/>
            <a:rect l="l" t="t" r="r" b="b"/>
            <a:pathLst>
              <a:path w="3684615" h="4712056">
                <a:moveTo>
                  <a:pt x="0" y="0"/>
                </a:moveTo>
                <a:lnTo>
                  <a:pt x="3684615" y="0"/>
                </a:lnTo>
                <a:lnTo>
                  <a:pt x="3684615" y="4712055"/>
                </a:lnTo>
                <a:lnTo>
                  <a:pt x="0" y="4712055"/>
                </a:lnTo>
                <a:lnTo>
                  <a:pt x="0" y="0"/>
                </a:lnTo>
                <a:close/>
              </a:path>
            </a:pathLst>
          </a:custGeom>
          <a:blipFill>
            <a:blip r:embed="rId6"/>
            <a:stretch>
              <a:fillRect/>
            </a:stretch>
          </a:blipFill>
        </p:spPr>
      </p:sp>
      <p:sp>
        <p:nvSpPr>
          <p:cNvPr id="12" name="Freeform 12"/>
          <p:cNvSpPr/>
          <p:nvPr/>
        </p:nvSpPr>
        <p:spPr>
          <a:xfrm>
            <a:off x="16138917" y="6518626"/>
            <a:ext cx="2240766" cy="4726322"/>
          </a:xfrm>
          <a:custGeom>
            <a:avLst/>
            <a:gdLst/>
            <a:ahLst/>
            <a:cxnLst/>
            <a:rect l="l" t="t" r="r" b="b"/>
            <a:pathLst>
              <a:path w="2240766" h="4726322">
                <a:moveTo>
                  <a:pt x="0" y="0"/>
                </a:moveTo>
                <a:lnTo>
                  <a:pt x="2240766" y="0"/>
                </a:lnTo>
                <a:lnTo>
                  <a:pt x="2240766" y="4726323"/>
                </a:lnTo>
                <a:lnTo>
                  <a:pt x="0" y="4726323"/>
                </a:lnTo>
                <a:lnTo>
                  <a:pt x="0" y="0"/>
                </a:lnTo>
                <a:close/>
              </a:path>
            </a:pathLst>
          </a:custGeom>
          <a:blipFill>
            <a:blip r:embed="rId7"/>
            <a:stretch>
              <a:fillRect/>
            </a:stretch>
          </a:blipFill>
        </p:spPr>
      </p:sp>
      <p:sp>
        <p:nvSpPr>
          <p:cNvPr id="13" name="TextBox 13"/>
          <p:cNvSpPr txBox="1"/>
          <p:nvPr/>
        </p:nvSpPr>
        <p:spPr>
          <a:xfrm>
            <a:off x="10273623" y="4520043"/>
            <a:ext cx="5865291" cy="3323987"/>
          </a:xfrm>
          <a:prstGeom prst="rect">
            <a:avLst/>
          </a:prstGeom>
        </p:spPr>
        <p:txBody>
          <a:bodyPr wrap="square" lIns="0" tIns="0" rIns="0" bIns="0" rtlCol="0" anchor="t">
            <a:spAutoFit/>
          </a:bodyPr>
          <a:lstStyle/>
          <a:p>
            <a:pPr algn="ctr">
              <a:spcBef>
                <a:spcPct val="0"/>
              </a:spcBef>
            </a:pPr>
            <a:r>
              <a:rPr lang="en-US" sz="5400">
                <a:solidFill>
                  <a:schemeClr val="bg1"/>
                </a:solidFill>
                <a:latin typeface="Times New Roman" panose="02020603050405020304" pitchFamily="18" charset="0"/>
                <a:ea typeface="TT Chocolates Bold"/>
                <a:cs typeface="Times New Roman" panose="02020603050405020304" pitchFamily="18" charset="0"/>
                <a:sym typeface="TT Chocolates Bold"/>
              </a:rPr>
              <a:t> </a:t>
            </a:r>
            <a:r>
              <a:rPr lang="en-GB" sz="5400" b="1">
                <a:solidFill>
                  <a:schemeClr val="bg1"/>
                </a:solidFill>
                <a:latin typeface="Times New Roman" panose="02020603050405020304" pitchFamily="18" charset="0"/>
                <a:cs typeface="Times New Roman" panose="02020603050405020304" pitchFamily="18" charset="0"/>
              </a:rPr>
              <a:t>Phần 2 </a:t>
            </a:r>
            <a:endParaRPr lang="vi-VN" sz="5400" b="1" smtClean="0">
              <a:solidFill>
                <a:schemeClr val="bg1"/>
              </a:solidFill>
              <a:latin typeface="Times New Roman" panose="02020603050405020304" pitchFamily="18" charset="0"/>
              <a:cs typeface="Times New Roman" panose="02020603050405020304" pitchFamily="18" charset="0"/>
            </a:endParaRPr>
          </a:p>
          <a:p>
            <a:pPr algn="just">
              <a:spcBef>
                <a:spcPct val="0"/>
              </a:spcBef>
            </a:pPr>
            <a:r>
              <a:rPr lang="en-GB" sz="5400" smtClean="0">
                <a:solidFill>
                  <a:schemeClr val="bg1"/>
                </a:solidFill>
                <a:latin typeface="Times New Roman" panose="02020603050405020304" pitchFamily="18" charset="0"/>
                <a:cs typeface="Times New Roman" panose="02020603050405020304" pitchFamily="18" charset="0"/>
              </a:rPr>
              <a:t>(</a:t>
            </a:r>
            <a:r>
              <a:rPr lang="en-GB" sz="5400">
                <a:solidFill>
                  <a:schemeClr val="bg1"/>
                </a:solidFill>
                <a:latin typeface="Times New Roman" panose="02020603050405020304" pitchFamily="18" charset="0"/>
                <a:cs typeface="Times New Roman" panose="02020603050405020304" pitchFamily="18" charset="0"/>
              </a:rPr>
              <a:t>đoạn còn lại): cuộc đối thoại giữa ông lão và nhân vật “tôi”</a:t>
            </a:r>
            <a:endParaRPr lang="en-US" sz="5400">
              <a:solidFill>
                <a:schemeClr val="bg1"/>
              </a:solidFill>
              <a:latin typeface="Times New Roman" panose="02020603050405020304" pitchFamily="18" charset="0"/>
              <a:ea typeface="TT Chocolates Bold"/>
              <a:cs typeface="Times New Roman" panose="02020603050405020304" pitchFamily="18" charset="0"/>
              <a:sym typeface="TT Chocolates Bold"/>
            </a:endParaRPr>
          </a:p>
        </p:txBody>
      </p:sp>
    </p:spTree>
    <p:extLst>
      <p:ext uri="{BB962C8B-B14F-4D97-AF65-F5344CB8AC3E}">
        <p14:creationId xmlns:p14="http://schemas.microsoft.com/office/powerpoint/2010/main" val="365858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6" name="Freeform 6"/>
          <p:cNvSpPr/>
          <p:nvPr/>
        </p:nvSpPr>
        <p:spPr>
          <a:xfrm>
            <a:off x="11631282" y="1047882"/>
            <a:ext cx="6151197" cy="8419835"/>
          </a:xfrm>
          <a:custGeom>
            <a:avLst/>
            <a:gdLst/>
            <a:ahLst/>
            <a:cxnLst/>
            <a:rect l="l" t="t" r="r" b="b"/>
            <a:pathLst>
              <a:path w="6383236" h="8737452">
                <a:moveTo>
                  <a:pt x="3191610" y="380999"/>
                </a:moveTo>
                <a:cubicBezTo>
                  <a:pt x="1784298" y="380999"/>
                  <a:pt x="639369" y="1525933"/>
                  <a:pt x="639369" y="2933247"/>
                </a:cubicBezTo>
                <a:lnTo>
                  <a:pt x="639369" y="5804197"/>
                </a:lnTo>
                <a:cubicBezTo>
                  <a:pt x="639369" y="7211516"/>
                  <a:pt x="1784298" y="8356450"/>
                  <a:pt x="3191610" y="8356450"/>
                </a:cubicBezTo>
                <a:cubicBezTo>
                  <a:pt x="4598929" y="8356450"/>
                  <a:pt x="5743863" y="7211516"/>
                  <a:pt x="5743863" y="5804198"/>
                </a:cubicBezTo>
                <a:lnTo>
                  <a:pt x="5743863" y="2933246"/>
                </a:lnTo>
                <a:cubicBezTo>
                  <a:pt x="5743864" y="1525933"/>
                  <a:pt x="4598929" y="380999"/>
                  <a:pt x="3191610" y="380999"/>
                </a:cubicBezTo>
                <a:close/>
                <a:moveTo>
                  <a:pt x="5724814" y="5804196"/>
                </a:moveTo>
                <a:cubicBezTo>
                  <a:pt x="5724814" y="7201011"/>
                  <a:pt x="4588425" y="8337399"/>
                  <a:pt x="3191612" y="8337399"/>
                </a:cubicBezTo>
                <a:cubicBezTo>
                  <a:pt x="1794803" y="8337399"/>
                  <a:pt x="658420" y="7201009"/>
                  <a:pt x="658420" y="5804196"/>
                </a:cubicBezTo>
                <a:lnTo>
                  <a:pt x="658420" y="2933246"/>
                </a:lnTo>
                <a:cubicBezTo>
                  <a:pt x="658420" y="1536437"/>
                  <a:pt x="1794803" y="400048"/>
                  <a:pt x="3191612" y="400048"/>
                </a:cubicBezTo>
                <a:cubicBezTo>
                  <a:pt x="4588426" y="400048"/>
                  <a:pt x="5724814" y="1536437"/>
                  <a:pt x="5724814" y="2933246"/>
                </a:cubicBezTo>
                <a:lnTo>
                  <a:pt x="5724814" y="5804196"/>
                </a:lnTo>
                <a:close/>
                <a:moveTo>
                  <a:pt x="6124864" y="4188866"/>
                </a:moveTo>
                <a:lnTo>
                  <a:pt x="6124864" y="2933247"/>
                </a:lnTo>
                <a:cubicBezTo>
                  <a:pt x="6124864" y="2149753"/>
                  <a:pt x="5819754" y="1413147"/>
                  <a:pt x="5265741" y="859135"/>
                </a:cubicBezTo>
                <a:cubicBezTo>
                  <a:pt x="4711717" y="305110"/>
                  <a:pt x="3975117" y="0"/>
                  <a:pt x="3191610" y="0"/>
                </a:cubicBezTo>
                <a:cubicBezTo>
                  <a:pt x="2408111" y="0"/>
                  <a:pt x="1671511" y="305110"/>
                  <a:pt x="1117492" y="859135"/>
                </a:cubicBezTo>
                <a:cubicBezTo>
                  <a:pt x="563479" y="1413147"/>
                  <a:pt x="258369" y="2149753"/>
                  <a:pt x="258369" y="2933247"/>
                </a:cubicBezTo>
                <a:lnTo>
                  <a:pt x="258369" y="4188869"/>
                </a:lnTo>
                <a:cubicBezTo>
                  <a:pt x="217862" y="4278875"/>
                  <a:pt x="142047" y="4365847"/>
                  <a:pt x="0" y="4386273"/>
                </a:cubicBezTo>
                <a:cubicBezTo>
                  <a:pt x="142047" y="4406698"/>
                  <a:pt x="217862" y="4493670"/>
                  <a:pt x="258369" y="4583676"/>
                </a:cubicBezTo>
                <a:lnTo>
                  <a:pt x="258369" y="5804197"/>
                </a:lnTo>
                <a:cubicBezTo>
                  <a:pt x="258369" y="6587703"/>
                  <a:pt x="563479" y="7324303"/>
                  <a:pt x="1117492" y="7878328"/>
                </a:cubicBezTo>
                <a:cubicBezTo>
                  <a:pt x="1671511" y="8432340"/>
                  <a:pt x="2408110" y="8737452"/>
                  <a:pt x="3191610" y="8737452"/>
                </a:cubicBezTo>
                <a:cubicBezTo>
                  <a:pt x="3975117" y="8737452"/>
                  <a:pt x="4711717" y="8432342"/>
                  <a:pt x="5265741" y="7878328"/>
                </a:cubicBezTo>
                <a:cubicBezTo>
                  <a:pt x="5819753" y="7324303"/>
                  <a:pt x="6124864" y="6587703"/>
                  <a:pt x="6124864" y="5804198"/>
                </a:cubicBezTo>
                <a:lnTo>
                  <a:pt x="6124864" y="4583678"/>
                </a:lnTo>
                <a:cubicBezTo>
                  <a:pt x="6165374" y="4493672"/>
                  <a:pt x="6241189" y="4406699"/>
                  <a:pt x="6383236" y="4386273"/>
                </a:cubicBezTo>
                <a:cubicBezTo>
                  <a:pt x="6241189" y="4365846"/>
                  <a:pt x="6165374" y="4278873"/>
                  <a:pt x="6124864" y="4188866"/>
                </a:cubicBezTo>
                <a:close/>
                <a:moveTo>
                  <a:pt x="5252260" y="7864846"/>
                </a:moveTo>
                <a:cubicBezTo>
                  <a:pt x="4701845" y="8415275"/>
                  <a:pt x="3970019" y="8718400"/>
                  <a:pt x="3191610" y="8718400"/>
                </a:cubicBezTo>
                <a:cubicBezTo>
                  <a:pt x="2413202" y="8718400"/>
                  <a:pt x="1681384" y="8415274"/>
                  <a:pt x="1130960" y="7864846"/>
                </a:cubicBezTo>
                <a:cubicBezTo>
                  <a:pt x="580545" y="7314431"/>
                  <a:pt x="277419" y="6582605"/>
                  <a:pt x="277419" y="5804196"/>
                </a:cubicBezTo>
                <a:lnTo>
                  <a:pt x="277419" y="4583669"/>
                </a:lnTo>
                <a:cubicBezTo>
                  <a:pt x="317928" y="4493665"/>
                  <a:pt x="393743" y="4406697"/>
                  <a:pt x="535784" y="4386272"/>
                </a:cubicBezTo>
                <a:cubicBezTo>
                  <a:pt x="393743" y="4365846"/>
                  <a:pt x="317927" y="4278877"/>
                  <a:pt x="277419" y="4188873"/>
                </a:cubicBezTo>
                <a:lnTo>
                  <a:pt x="277419" y="2933246"/>
                </a:lnTo>
                <a:cubicBezTo>
                  <a:pt x="277419" y="2154837"/>
                  <a:pt x="580545" y="1423019"/>
                  <a:pt x="1130960" y="872602"/>
                </a:cubicBezTo>
                <a:cubicBezTo>
                  <a:pt x="1681383" y="322180"/>
                  <a:pt x="2413202" y="19049"/>
                  <a:pt x="3191610" y="19049"/>
                </a:cubicBezTo>
                <a:cubicBezTo>
                  <a:pt x="3970019" y="19049"/>
                  <a:pt x="4701844" y="322181"/>
                  <a:pt x="5252260" y="872603"/>
                </a:cubicBezTo>
                <a:cubicBezTo>
                  <a:pt x="5802688" y="1423019"/>
                  <a:pt x="6105815" y="2154838"/>
                  <a:pt x="6105815" y="2933247"/>
                </a:cubicBezTo>
                <a:lnTo>
                  <a:pt x="6105815" y="4188877"/>
                </a:lnTo>
                <a:cubicBezTo>
                  <a:pt x="6065306" y="4278881"/>
                  <a:pt x="5989491" y="4365849"/>
                  <a:pt x="5847448" y="4386273"/>
                </a:cubicBezTo>
                <a:cubicBezTo>
                  <a:pt x="5989489" y="4406697"/>
                  <a:pt x="6065306" y="4493665"/>
                  <a:pt x="6105815" y="4583669"/>
                </a:cubicBezTo>
                <a:lnTo>
                  <a:pt x="6105815" y="5804198"/>
                </a:lnTo>
                <a:cubicBezTo>
                  <a:pt x="6105814" y="6582604"/>
                  <a:pt x="5802688" y="7314430"/>
                  <a:pt x="5252260" y="7864846"/>
                </a:cubicBezTo>
                <a:close/>
              </a:path>
            </a:pathLst>
          </a:custGeom>
          <a:solidFill>
            <a:srgbClr val="E4B17D"/>
          </a:solidFill>
        </p:spPr>
      </p:sp>
      <p:sp>
        <p:nvSpPr>
          <p:cNvPr id="7" name="Freeform 7"/>
          <p:cNvSpPr/>
          <p:nvPr/>
        </p:nvSpPr>
        <p:spPr>
          <a:xfrm rot="856825">
            <a:off x="15454330" y="5994892"/>
            <a:ext cx="5106036" cy="5225709"/>
          </a:xfrm>
          <a:custGeom>
            <a:avLst/>
            <a:gdLst/>
            <a:ahLst/>
            <a:cxnLst/>
            <a:rect l="l" t="t" r="r" b="b"/>
            <a:pathLst>
              <a:path w="5106036" h="5225709">
                <a:moveTo>
                  <a:pt x="0" y="0"/>
                </a:moveTo>
                <a:lnTo>
                  <a:pt x="5106036" y="0"/>
                </a:lnTo>
                <a:lnTo>
                  <a:pt x="5106036" y="5225709"/>
                </a:lnTo>
                <a:lnTo>
                  <a:pt x="0" y="5225709"/>
                </a:lnTo>
                <a:lnTo>
                  <a:pt x="0" y="0"/>
                </a:lnTo>
                <a:close/>
              </a:path>
            </a:pathLst>
          </a:custGeom>
          <a:blipFill>
            <a:blip r:embed="rId3"/>
            <a:stretch>
              <a:fillRect/>
            </a:stretch>
          </a:blipFill>
        </p:spPr>
      </p:sp>
      <p:sp>
        <p:nvSpPr>
          <p:cNvPr id="8" name="TextBox 8"/>
          <p:cNvSpPr txBox="1"/>
          <p:nvPr/>
        </p:nvSpPr>
        <p:spPr>
          <a:xfrm>
            <a:off x="2121934" y="614184"/>
            <a:ext cx="8845883" cy="1227516"/>
          </a:xfrm>
          <a:prstGeom prst="rect">
            <a:avLst/>
          </a:prstGeom>
        </p:spPr>
        <p:txBody>
          <a:bodyPr wrap="square" lIns="0" tIns="0" rIns="0" bIns="0" rtlCol="0" anchor="t">
            <a:spAutoFit/>
          </a:bodyPr>
          <a:lstStyle/>
          <a:p>
            <a:pPr>
              <a:lnSpc>
                <a:spcPts val="10669"/>
              </a:lnSpc>
            </a:pPr>
            <a:r>
              <a:rPr lang="en-US" sz="6600" b="1" dirty="0" err="1" smtClean="0">
                <a:latin typeface="Times New Roman" panose="02020603050405020304" pitchFamily="18" charset="0"/>
                <a:cs typeface="Times New Roman" panose="02020603050405020304" pitchFamily="18" charset="0"/>
              </a:rPr>
              <a:t>Các</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sự</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kiện</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chính</a:t>
            </a:r>
            <a:endParaRPr lang="en-US" sz="6600" spc="104" dirty="0">
              <a:latin typeface="Times New Roman" panose="02020603050405020304" pitchFamily="18" charset="0"/>
              <a:ea typeface="Shrikhand"/>
              <a:cs typeface="Times New Roman" panose="02020603050405020304" pitchFamily="18" charset="0"/>
              <a:sym typeface="Shrikhand"/>
            </a:endParaRPr>
          </a:p>
        </p:txBody>
      </p:sp>
      <p:sp>
        <p:nvSpPr>
          <p:cNvPr id="9" name="Freeform 9"/>
          <p:cNvSpPr/>
          <p:nvPr/>
        </p:nvSpPr>
        <p:spPr>
          <a:xfrm>
            <a:off x="10395590" y="-585216"/>
            <a:ext cx="2984362" cy="2957231"/>
          </a:xfrm>
          <a:custGeom>
            <a:avLst/>
            <a:gdLst/>
            <a:ahLst/>
            <a:cxnLst/>
            <a:rect l="l" t="t" r="r" b="b"/>
            <a:pathLst>
              <a:path w="2984362" h="2957231">
                <a:moveTo>
                  <a:pt x="0" y="0"/>
                </a:moveTo>
                <a:lnTo>
                  <a:pt x="2984362" y="0"/>
                </a:lnTo>
                <a:lnTo>
                  <a:pt x="2984362" y="2957231"/>
                </a:lnTo>
                <a:lnTo>
                  <a:pt x="0" y="2957231"/>
                </a:lnTo>
                <a:lnTo>
                  <a:pt x="0" y="0"/>
                </a:lnTo>
                <a:close/>
              </a:path>
            </a:pathLst>
          </a:custGeom>
          <a:blipFill>
            <a:blip r:embed="rId4"/>
            <a:stretch>
              <a:fillRect/>
            </a:stretch>
          </a:blipFill>
        </p:spPr>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9184" y="2049662"/>
            <a:ext cx="4635392" cy="6416273"/>
          </a:xfrm>
          <a:prstGeom prst="flowChartTerminator">
            <a:avLst/>
          </a:prstGeom>
        </p:spPr>
      </p:pic>
      <p:sp>
        <p:nvSpPr>
          <p:cNvPr id="13" name="Rectangle 12"/>
          <p:cNvSpPr/>
          <p:nvPr/>
        </p:nvSpPr>
        <p:spPr>
          <a:xfrm>
            <a:off x="763558" y="2187778"/>
            <a:ext cx="9144000" cy="5078313"/>
          </a:xfrm>
          <a:prstGeom prst="rect">
            <a:avLst/>
          </a:prstGeom>
        </p:spPr>
        <p:txBody>
          <a:bodyPr>
            <a:spAutoFit/>
          </a:bodyPr>
          <a:lstStyle/>
          <a:p>
            <a:pPr algn="just"/>
            <a:r>
              <a:rPr lang="en-GB"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Nhân</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tôi</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gặp</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ông</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lão</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đang</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ngồi</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bên</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chiếc</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cầu</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khi</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tất</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cả</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mọi</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đang</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vội</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vã</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kéo</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ra</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khỏi</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nơi</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bom</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đạn</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chiến</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tranh</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Nhân</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vật</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tôi</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được</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ông</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lão</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kể</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công</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việc</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mình</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tình</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ông</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dành</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cho</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con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vật</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ông</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latin typeface="Times New Roman" panose="02020603050405020304" pitchFamily="18" charset="0"/>
                <a:ea typeface="Calibri" panose="020F0502020204030204" pitchFamily="34" charset="0"/>
                <a:cs typeface="Times New Roman" panose="02020603050405020304" pitchFamily="18" charset="0"/>
              </a:rPr>
              <a:t>nuôi</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Nhân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vật</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tôi</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khuyên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ông</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lão</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nên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đi</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khỏi</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nơi</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này</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nhưng</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ông</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lão</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đã</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từ</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chối</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và</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quyết</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định</a:t>
            </a:r>
            <a:r>
              <a:rPr lang="en-GB" sz="3600" dirty="0" smtClean="0">
                <a:latin typeface="Times New Roman" panose="02020603050405020304" pitchFamily="18" charset="0"/>
                <a:cs typeface="Times New Roman" panose="02020603050405020304" pitchFamily="18" charset="0"/>
              </a:rPr>
              <a:t> ở </a:t>
            </a:r>
            <a:r>
              <a:rPr lang="en-GB" sz="3600" dirty="0" err="1" smtClean="0">
                <a:latin typeface="Times New Roman" panose="02020603050405020304" pitchFamily="18" charset="0"/>
                <a:cs typeface="Times New Roman" panose="02020603050405020304" pitchFamily="18" charset="0"/>
              </a:rPr>
              <a:t>lại</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cùng</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đàn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gia</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súc</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của</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mình</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551263">
            <a:off x="1864538" y="5992133"/>
            <a:ext cx="15729494" cy="21848178"/>
          </a:xfrm>
          <a:custGeom>
            <a:avLst/>
            <a:gdLst/>
            <a:ahLst/>
            <a:cxnLst/>
            <a:rect l="l" t="t" r="r" b="b"/>
            <a:pathLst>
              <a:path w="15729494" h="21848178">
                <a:moveTo>
                  <a:pt x="0" y="0"/>
                </a:moveTo>
                <a:lnTo>
                  <a:pt x="15729494" y="0"/>
                </a:lnTo>
                <a:lnTo>
                  <a:pt x="15729494" y="21848177"/>
                </a:lnTo>
                <a:lnTo>
                  <a:pt x="0" y="21848177"/>
                </a:lnTo>
                <a:lnTo>
                  <a:pt x="0" y="0"/>
                </a:lnTo>
                <a:close/>
              </a:path>
            </a:pathLst>
          </a:custGeom>
          <a:blipFill>
            <a:blip r:embed="rId3"/>
            <a:stretch>
              <a:fillRect/>
            </a:stretch>
          </a:blipFill>
        </p:spPr>
      </p:sp>
      <p:grpSp>
        <p:nvGrpSpPr>
          <p:cNvPr id="4" name="Group 4"/>
          <p:cNvGrpSpPr/>
          <p:nvPr/>
        </p:nvGrpSpPr>
        <p:grpSpPr>
          <a:xfrm>
            <a:off x="1371600" y="3203517"/>
            <a:ext cx="1503367" cy="940337"/>
            <a:chOff x="0" y="0"/>
            <a:chExt cx="2004490" cy="1253783"/>
          </a:xfrm>
        </p:grpSpPr>
        <p:grpSp>
          <p:nvGrpSpPr>
            <p:cNvPr id="5" name="Group 5"/>
            <p:cNvGrpSpPr/>
            <p:nvPr/>
          </p:nvGrpSpPr>
          <p:grpSpPr>
            <a:xfrm>
              <a:off x="0" y="0"/>
              <a:ext cx="2004490" cy="1253783"/>
              <a:chOff x="0" y="0"/>
              <a:chExt cx="812800" cy="508396"/>
            </a:xfrm>
          </p:grpSpPr>
          <p:sp>
            <p:nvSpPr>
              <p:cNvPr id="6" name="Freeform 6"/>
              <p:cNvSpPr/>
              <p:nvPr/>
            </p:nvSpPr>
            <p:spPr>
              <a:xfrm>
                <a:off x="0" y="0"/>
                <a:ext cx="812800" cy="508396"/>
              </a:xfrm>
              <a:custGeom>
                <a:avLst/>
                <a:gdLst/>
                <a:ahLst/>
                <a:cxnLst/>
                <a:rect l="l" t="t" r="r" b="b"/>
                <a:pathLst>
                  <a:path w="812800" h="508396">
                    <a:moveTo>
                      <a:pt x="609600" y="0"/>
                    </a:moveTo>
                    <a:lnTo>
                      <a:pt x="0" y="0"/>
                    </a:lnTo>
                    <a:lnTo>
                      <a:pt x="0" y="508396"/>
                    </a:lnTo>
                    <a:lnTo>
                      <a:pt x="609600" y="508396"/>
                    </a:lnTo>
                    <a:lnTo>
                      <a:pt x="812800" y="254198"/>
                    </a:lnTo>
                    <a:lnTo>
                      <a:pt x="609600" y="0"/>
                    </a:lnTo>
                    <a:close/>
                  </a:path>
                </a:pathLst>
              </a:custGeom>
              <a:solidFill>
                <a:srgbClr val="654A35"/>
              </a:solidFill>
            </p:spPr>
          </p:sp>
          <p:sp>
            <p:nvSpPr>
              <p:cNvPr id="7" name="TextBox 7"/>
              <p:cNvSpPr txBox="1"/>
              <p:nvPr/>
            </p:nvSpPr>
            <p:spPr>
              <a:xfrm>
                <a:off x="0" y="-19050"/>
                <a:ext cx="698500" cy="527446"/>
              </a:xfrm>
              <a:prstGeom prst="rect">
                <a:avLst/>
              </a:prstGeom>
            </p:spPr>
            <p:txBody>
              <a:bodyPr lIns="58806" tIns="58806" rIns="58806" bIns="58806" rtlCol="0" anchor="ctr"/>
              <a:lstStyle/>
              <a:p>
                <a:pPr algn="ctr">
                  <a:lnSpc>
                    <a:spcPts val="2587"/>
                  </a:lnSpc>
                </a:pPr>
                <a:endParaRPr>
                  <a:solidFill>
                    <a:prstClr val="black"/>
                  </a:solidFill>
                </a:endParaRPr>
              </a:p>
            </p:txBody>
          </p:sp>
        </p:grpSp>
        <p:sp>
          <p:nvSpPr>
            <p:cNvPr id="8" name="TextBox 8"/>
            <p:cNvSpPr txBox="1"/>
            <p:nvPr/>
          </p:nvSpPr>
          <p:spPr>
            <a:xfrm>
              <a:off x="0" y="101930"/>
              <a:ext cx="1685786" cy="908287"/>
            </a:xfrm>
            <a:prstGeom prst="rect">
              <a:avLst/>
            </a:prstGeom>
          </p:spPr>
          <p:txBody>
            <a:bodyPr lIns="0" tIns="0" rIns="0" bIns="0" rtlCol="0" anchor="t">
              <a:spAutoFit/>
            </a:bodyPr>
            <a:lstStyle/>
            <a:p>
              <a:pPr algn="ctr">
                <a:lnSpc>
                  <a:spcPts val="5902"/>
                </a:lnSpc>
              </a:pPr>
              <a:r>
                <a:rPr lang="en-US" sz="3832">
                  <a:solidFill>
                    <a:srgbClr val="F1EEE3"/>
                  </a:solidFill>
                  <a:latin typeface="TT Chocolates Bold"/>
                  <a:ea typeface="TT Chocolates Bold"/>
                  <a:cs typeface="TT Chocolates Bold"/>
                  <a:sym typeface="TT Chocolates Bold"/>
                </a:rPr>
                <a:t>01</a:t>
              </a:r>
            </a:p>
          </p:txBody>
        </p:sp>
      </p:grpSp>
      <p:grpSp>
        <p:nvGrpSpPr>
          <p:cNvPr id="10" name="Group 10"/>
          <p:cNvGrpSpPr/>
          <p:nvPr/>
        </p:nvGrpSpPr>
        <p:grpSpPr>
          <a:xfrm>
            <a:off x="5845981" y="3271214"/>
            <a:ext cx="2516459" cy="965152"/>
            <a:chOff x="-1651071" y="-46478"/>
            <a:chExt cx="3355279" cy="1286868"/>
          </a:xfrm>
        </p:grpSpPr>
        <p:grpSp>
          <p:nvGrpSpPr>
            <p:cNvPr id="11" name="Group 11"/>
            <p:cNvGrpSpPr/>
            <p:nvPr/>
          </p:nvGrpSpPr>
          <p:grpSpPr>
            <a:xfrm>
              <a:off x="-1553598" y="-46478"/>
              <a:ext cx="3257806" cy="1286868"/>
              <a:chOff x="-636770" y="-19050"/>
              <a:chExt cx="1335270" cy="527446"/>
            </a:xfrm>
          </p:grpSpPr>
          <p:sp>
            <p:nvSpPr>
              <p:cNvPr id="12" name="Freeform 12"/>
              <p:cNvSpPr/>
              <p:nvPr/>
            </p:nvSpPr>
            <p:spPr>
              <a:xfrm>
                <a:off x="-636770" y="0"/>
                <a:ext cx="812800" cy="508396"/>
              </a:xfrm>
              <a:custGeom>
                <a:avLst/>
                <a:gdLst/>
                <a:ahLst/>
                <a:cxnLst/>
                <a:rect l="l" t="t" r="r" b="b"/>
                <a:pathLst>
                  <a:path w="812800" h="508396">
                    <a:moveTo>
                      <a:pt x="609600" y="0"/>
                    </a:moveTo>
                    <a:lnTo>
                      <a:pt x="0" y="0"/>
                    </a:lnTo>
                    <a:lnTo>
                      <a:pt x="0" y="508396"/>
                    </a:lnTo>
                    <a:lnTo>
                      <a:pt x="609600" y="508396"/>
                    </a:lnTo>
                    <a:lnTo>
                      <a:pt x="812800" y="254198"/>
                    </a:lnTo>
                    <a:lnTo>
                      <a:pt x="609600" y="0"/>
                    </a:lnTo>
                    <a:close/>
                  </a:path>
                </a:pathLst>
              </a:custGeom>
              <a:solidFill>
                <a:srgbClr val="654A35"/>
              </a:solidFill>
            </p:spPr>
          </p:sp>
          <p:sp>
            <p:nvSpPr>
              <p:cNvPr id="13" name="TextBox 13"/>
              <p:cNvSpPr txBox="1"/>
              <p:nvPr/>
            </p:nvSpPr>
            <p:spPr>
              <a:xfrm>
                <a:off x="0" y="-19050"/>
                <a:ext cx="698500" cy="527446"/>
              </a:xfrm>
              <a:prstGeom prst="rect">
                <a:avLst/>
              </a:prstGeom>
            </p:spPr>
            <p:txBody>
              <a:bodyPr lIns="58806" tIns="58806" rIns="58806" bIns="58806" rtlCol="0" anchor="ctr"/>
              <a:lstStyle/>
              <a:p>
                <a:pPr algn="ctr">
                  <a:lnSpc>
                    <a:spcPts val="2587"/>
                  </a:lnSpc>
                </a:pPr>
                <a:endParaRPr>
                  <a:solidFill>
                    <a:prstClr val="black"/>
                  </a:solidFill>
                </a:endParaRPr>
              </a:p>
            </p:txBody>
          </p:sp>
        </p:grpSp>
        <p:sp>
          <p:nvSpPr>
            <p:cNvPr id="14" name="TextBox 14"/>
            <p:cNvSpPr txBox="1"/>
            <p:nvPr/>
          </p:nvSpPr>
          <p:spPr>
            <a:xfrm>
              <a:off x="-1651071" y="108717"/>
              <a:ext cx="1667779" cy="890484"/>
            </a:xfrm>
            <a:prstGeom prst="rect">
              <a:avLst/>
            </a:prstGeom>
          </p:spPr>
          <p:txBody>
            <a:bodyPr lIns="0" tIns="0" rIns="0" bIns="0" rtlCol="0" anchor="t">
              <a:spAutoFit/>
            </a:bodyPr>
            <a:lstStyle/>
            <a:p>
              <a:pPr algn="ctr">
                <a:lnSpc>
                  <a:spcPts val="5839"/>
                </a:lnSpc>
              </a:pPr>
              <a:r>
                <a:rPr lang="en-US" sz="3791" dirty="0">
                  <a:solidFill>
                    <a:srgbClr val="F1EEE3"/>
                  </a:solidFill>
                  <a:latin typeface="TT Chocolates Bold"/>
                  <a:ea typeface="TT Chocolates Bold"/>
                  <a:cs typeface="TT Chocolates Bold"/>
                  <a:sym typeface="TT Chocolates Bold"/>
                </a:rPr>
                <a:t>02</a:t>
              </a:r>
            </a:p>
          </p:txBody>
        </p:sp>
      </p:grpSp>
      <p:grpSp>
        <p:nvGrpSpPr>
          <p:cNvPr id="15" name="Group 15"/>
          <p:cNvGrpSpPr/>
          <p:nvPr/>
        </p:nvGrpSpPr>
        <p:grpSpPr>
          <a:xfrm>
            <a:off x="11144432" y="3072844"/>
            <a:ext cx="3321381" cy="967351"/>
            <a:chOff x="-2720417" y="-46584"/>
            <a:chExt cx="4428508" cy="1289801"/>
          </a:xfrm>
        </p:grpSpPr>
        <p:grpSp>
          <p:nvGrpSpPr>
            <p:cNvPr id="16" name="Group 16"/>
            <p:cNvGrpSpPr/>
            <p:nvPr/>
          </p:nvGrpSpPr>
          <p:grpSpPr>
            <a:xfrm>
              <a:off x="-2629140" y="-46584"/>
              <a:ext cx="4337231" cy="1289801"/>
              <a:chOff x="-1075150" y="-19050"/>
              <a:chExt cx="1773650" cy="527446"/>
            </a:xfrm>
          </p:grpSpPr>
          <p:sp>
            <p:nvSpPr>
              <p:cNvPr id="17" name="Freeform 17"/>
              <p:cNvSpPr/>
              <p:nvPr/>
            </p:nvSpPr>
            <p:spPr>
              <a:xfrm>
                <a:off x="-1075150" y="-1"/>
                <a:ext cx="812800" cy="508396"/>
              </a:xfrm>
              <a:custGeom>
                <a:avLst/>
                <a:gdLst/>
                <a:ahLst/>
                <a:cxnLst/>
                <a:rect l="l" t="t" r="r" b="b"/>
                <a:pathLst>
                  <a:path w="812800" h="508396">
                    <a:moveTo>
                      <a:pt x="609600" y="0"/>
                    </a:moveTo>
                    <a:lnTo>
                      <a:pt x="0" y="0"/>
                    </a:lnTo>
                    <a:lnTo>
                      <a:pt x="0" y="508396"/>
                    </a:lnTo>
                    <a:lnTo>
                      <a:pt x="609600" y="508396"/>
                    </a:lnTo>
                    <a:lnTo>
                      <a:pt x="812800" y="254198"/>
                    </a:lnTo>
                    <a:lnTo>
                      <a:pt x="609600" y="0"/>
                    </a:lnTo>
                    <a:close/>
                  </a:path>
                </a:pathLst>
              </a:custGeom>
              <a:solidFill>
                <a:srgbClr val="654A35"/>
              </a:solidFill>
            </p:spPr>
          </p:sp>
          <p:sp>
            <p:nvSpPr>
              <p:cNvPr id="18" name="TextBox 18"/>
              <p:cNvSpPr txBox="1"/>
              <p:nvPr/>
            </p:nvSpPr>
            <p:spPr>
              <a:xfrm>
                <a:off x="0" y="-19050"/>
                <a:ext cx="698500" cy="527446"/>
              </a:xfrm>
              <a:prstGeom prst="rect">
                <a:avLst/>
              </a:prstGeom>
            </p:spPr>
            <p:txBody>
              <a:bodyPr lIns="58806" tIns="58806" rIns="58806" bIns="58806" rtlCol="0" anchor="ctr"/>
              <a:lstStyle/>
              <a:p>
                <a:pPr algn="ctr">
                  <a:lnSpc>
                    <a:spcPts val="2587"/>
                  </a:lnSpc>
                </a:pPr>
                <a:endParaRPr>
                  <a:solidFill>
                    <a:prstClr val="black"/>
                  </a:solidFill>
                </a:endParaRPr>
              </a:p>
            </p:txBody>
          </p:sp>
        </p:grpSp>
        <p:sp>
          <p:nvSpPr>
            <p:cNvPr id="19" name="TextBox 19"/>
            <p:cNvSpPr txBox="1"/>
            <p:nvPr/>
          </p:nvSpPr>
          <p:spPr>
            <a:xfrm>
              <a:off x="-2720417" y="107419"/>
              <a:ext cx="1671580" cy="892230"/>
            </a:xfrm>
            <a:prstGeom prst="rect">
              <a:avLst/>
            </a:prstGeom>
          </p:spPr>
          <p:txBody>
            <a:bodyPr lIns="0" tIns="0" rIns="0" bIns="0" rtlCol="0" anchor="t">
              <a:spAutoFit/>
            </a:bodyPr>
            <a:lstStyle/>
            <a:p>
              <a:pPr algn="ctr">
                <a:lnSpc>
                  <a:spcPts val="5852"/>
                </a:lnSpc>
              </a:pPr>
              <a:r>
                <a:rPr lang="en-US" sz="3800">
                  <a:solidFill>
                    <a:srgbClr val="F1EEE3"/>
                  </a:solidFill>
                  <a:latin typeface="TT Chocolates Bold"/>
                  <a:ea typeface="TT Chocolates Bold"/>
                  <a:cs typeface="TT Chocolates Bold"/>
                  <a:sym typeface="TT Chocolates Bold"/>
                </a:rPr>
                <a:t>03</a:t>
              </a:r>
            </a:p>
          </p:txBody>
        </p:sp>
      </p:grpSp>
      <p:sp>
        <p:nvSpPr>
          <p:cNvPr id="20" name="TextBox 20"/>
          <p:cNvSpPr txBox="1"/>
          <p:nvPr/>
        </p:nvSpPr>
        <p:spPr>
          <a:xfrm>
            <a:off x="1831821" y="5364140"/>
            <a:ext cx="4540962" cy="669925"/>
          </a:xfrm>
          <a:prstGeom prst="rect">
            <a:avLst/>
          </a:prstGeom>
        </p:spPr>
        <p:txBody>
          <a:bodyPr lIns="0" tIns="0" rIns="0" bIns="0" rtlCol="0" anchor="t">
            <a:spAutoFit/>
          </a:bodyPr>
          <a:lstStyle/>
          <a:p>
            <a:pPr algn="ctr">
              <a:lnSpc>
                <a:spcPts val="5599"/>
              </a:lnSpc>
              <a:spcBef>
                <a:spcPct val="0"/>
              </a:spcBef>
            </a:pPr>
            <a:r>
              <a:rPr lang="en-US" sz="3999" spc="43">
                <a:solidFill>
                  <a:srgbClr val="FFFAFA"/>
                </a:solidFill>
                <a:latin typeface="The Youngest Script"/>
                <a:ea typeface="The Youngest Script"/>
                <a:cs typeface="The Youngest Script"/>
                <a:sym typeface="The Youngest Script"/>
              </a:rPr>
              <a:t>03 May, 2030</a:t>
            </a:r>
          </a:p>
        </p:txBody>
      </p:sp>
      <p:sp>
        <p:nvSpPr>
          <p:cNvPr id="21" name="TextBox 21"/>
          <p:cNvSpPr txBox="1"/>
          <p:nvPr/>
        </p:nvSpPr>
        <p:spPr>
          <a:xfrm>
            <a:off x="368603" y="4330003"/>
            <a:ext cx="3903255" cy="1846659"/>
          </a:xfrm>
          <a:prstGeom prst="rect">
            <a:avLst/>
          </a:prstGeom>
        </p:spPr>
        <p:txBody>
          <a:bodyPr wrap="square" lIns="0" tIns="0" rIns="0" bIns="0" rtlCol="0" anchor="t">
            <a:spAutoFit/>
          </a:bodyPr>
          <a:lstStyle/>
          <a:p>
            <a:pPr algn="ct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1</a:t>
            </a:r>
            <a:endParaRPr lang="vi-VN" sz="4000" dirty="0">
              <a:latin typeface="Times New Roman" panose="02020603050405020304" pitchFamily="18" charset="0"/>
              <a:cs typeface="Times New Roman" panose="02020603050405020304" pitchFamily="18" charset="0"/>
            </a:endParaRPr>
          </a:p>
          <a:p>
            <a:pPr algn="just"/>
            <a:r>
              <a:rPr lang="en-US" sz="4000" dirty="0" err="1" smtClean="0">
                <a:latin typeface="Times New Roman" panose="02020603050405020304" pitchFamily="18" charset="0"/>
                <a:cs typeface="Times New Roman" panose="02020603050405020304" pitchFamily="18" charset="0"/>
              </a:rPr>
              <a:t>Nêu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truyện</a:t>
            </a:r>
            <a:r>
              <a:rPr lang="en-US" sz="4000" dirty="0" smtClean="0">
                <a:latin typeface="Times New Roman" panose="02020603050405020304" pitchFamily="18" charset="0"/>
                <a:cs typeface="Times New Roman" panose="02020603050405020304" pitchFamily="18" charset="0"/>
              </a:rPr>
              <a:t>?</a:t>
            </a:r>
            <a:endParaRPr lang="en-GB" sz="4000" dirty="0">
              <a:latin typeface="Times New Roman" panose="02020603050405020304" pitchFamily="18" charset="0"/>
              <a:cs typeface="Times New Roman" panose="02020603050405020304" pitchFamily="18" charset="0"/>
            </a:endParaRPr>
          </a:p>
        </p:txBody>
      </p:sp>
      <p:sp>
        <p:nvSpPr>
          <p:cNvPr id="22" name="TextBox 22"/>
          <p:cNvSpPr txBox="1"/>
          <p:nvPr/>
        </p:nvSpPr>
        <p:spPr>
          <a:xfrm>
            <a:off x="334606" y="190500"/>
            <a:ext cx="13763214" cy="1107996"/>
          </a:xfrm>
          <a:prstGeom prst="rect">
            <a:avLst/>
          </a:prstGeom>
        </p:spPr>
        <p:txBody>
          <a:bodyPr lIns="0" tIns="0" rIns="0" bIns="0" rtlCol="0" anchor="t">
            <a:spAutoFit/>
          </a:bodyPr>
          <a:lstStyle/>
          <a:p>
            <a:pPr algn="ctr"/>
            <a:r>
              <a:rPr lang="en-US" sz="7200" b="1" dirty="0">
                <a:latin typeface="Times New Roman" panose="02020603050405020304" pitchFamily="18" charset="0"/>
                <a:cs typeface="Times New Roman" panose="02020603050405020304" pitchFamily="18" charset="0"/>
              </a:rPr>
              <a:t>II. </a:t>
            </a:r>
            <a:r>
              <a:rPr lang="en-US" sz="7200" b="1" dirty="0" err="1">
                <a:latin typeface="Times New Roman" panose="02020603050405020304" pitchFamily="18" charset="0"/>
                <a:cs typeface="Times New Roman" panose="02020603050405020304" pitchFamily="18" charset="0"/>
              </a:rPr>
              <a:t>Đọc</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hiểu</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văn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bản</a:t>
            </a:r>
            <a:endParaRPr lang="en-GB" sz="7200" dirty="0">
              <a:latin typeface="Times New Roman" panose="02020603050405020304" pitchFamily="18" charset="0"/>
              <a:cs typeface="Times New Roman" panose="02020603050405020304" pitchFamily="18" charset="0"/>
            </a:endParaRPr>
          </a:p>
        </p:txBody>
      </p:sp>
      <p:sp>
        <p:nvSpPr>
          <p:cNvPr id="24" name="TextBox 24"/>
          <p:cNvSpPr txBox="1"/>
          <p:nvPr/>
        </p:nvSpPr>
        <p:spPr>
          <a:xfrm>
            <a:off x="4800600" y="4403350"/>
            <a:ext cx="4136172" cy="1661993"/>
          </a:xfrm>
          <a:prstGeom prst="rect">
            <a:avLst/>
          </a:prstGeom>
        </p:spPr>
        <p:txBody>
          <a:bodyPr wrap="square" lIns="0" tIns="0" rIns="0" bIns="0" rtlCol="0" anchor="t">
            <a:spAutoFit/>
          </a:bodyPr>
          <a:lstStyle/>
          <a:p>
            <a:pPr algn="ctr">
              <a:spcBef>
                <a:spcPct val="0"/>
              </a:spcBef>
            </a:pP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2</a:t>
            </a:r>
            <a:endParaRPr lang="vi-VN" sz="3600" dirty="0">
              <a:latin typeface="Times New Roman" panose="02020603050405020304" pitchFamily="18" charset="0"/>
              <a:cs typeface="Times New Roman" panose="02020603050405020304" pitchFamily="18" charset="0"/>
            </a:endParaRPr>
          </a:p>
          <a:p>
            <a:pPr algn="just">
              <a:spcBef>
                <a:spcPct val="0"/>
              </a:spcBef>
            </a:pPr>
            <a:r>
              <a:rPr lang="en-US" sz="3600" dirty="0" err="1" smtClean="0">
                <a:latin typeface="Times New Roman" panose="02020603050405020304" pitchFamily="18" charset="0"/>
                <a:cs typeface="Times New Roman" panose="02020603050405020304" pitchFamily="18" charset="0"/>
              </a:rPr>
              <a:t>Giải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thích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endParaRPr lang="en-US" sz="3600" dirty="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25" name="TextBox 25"/>
          <p:cNvSpPr txBox="1"/>
          <p:nvPr/>
        </p:nvSpPr>
        <p:spPr>
          <a:xfrm>
            <a:off x="10468676" y="4206892"/>
            <a:ext cx="5533324" cy="2215991"/>
          </a:xfrm>
          <a:prstGeom prst="rect">
            <a:avLst/>
          </a:prstGeom>
        </p:spPr>
        <p:txBody>
          <a:bodyPr wrap="square" lIns="0" tIns="0" rIns="0" bIns="0" rtlCol="0" anchor="t">
            <a:spAutoFit/>
          </a:bodyPr>
          <a:lstStyle/>
          <a:p>
            <a:pPr algn="ctr">
              <a:spcBef>
                <a:spcPct val="0"/>
              </a:spcBef>
            </a:pP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3</a:t>
            </a:r>
            <a:endParaRPr lang="vi-VN" sz="3600" dirty="0">
              <a:latin typeface="Times New Roman" panose="02020603050405020304" pitchFamily="18" charset="0"/>
              <a:cs typeface="Times New Roman" panose="02020603050405020304" pitchFamily="18" charset="0"/>
            </a:endParaRPr>
          </a:p>
          <a:p>
            <a:pPr algn="just">
              <a:spcBef>
                <a:spcPct val="0"/>
              </a:spcBef>
            </a:pPr>
            <a:r>
              <a:rPr lang="en-US" sz="3600" dirty="0" err="1" smtClean="0">
                <a:latin typeface="Times New Roman" panose="02020603050405020304" pitchFamily="18" charset="0"/>
                <a:cs typeface="Times New Roman" panose="02020603050405020304" pitchFamily="18" charset="0"/>
              </a:rPr>
              <a:t>Cốt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truyện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tự</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Gắn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liền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nào</a:t>
            </a:r>
            <a:r>
              <a:rPr lang="en-US" sz="3600" dirty="0" smtClean="0">
                <a:latin typeface="Times New Roman" panose="02020603050405020304" pitchFamily="18" charset="0"/>
                <a:cs typeface="Times New Roman" panose="02020603050405020304" pitchFamily="18" charset="0"/>
              </a:rPr>
              <a:t>?</a:t>
            </a:r>
            <a:endParaRPr lang="en-US" sz="3600" dirty="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28" name="Rectangle 27"/>
          <p:cNvSpPr/>
          <p:nvPr/>
        </p:nvSpPr>
        <p:spPr>
          <a:xfrm>
            <a:off x="838200" y="1416113"/>
            <a:ext cx="13466059" cy="1015663"/>
          </a:xfrm>
          <a:prstGeom prst="rect">
            <a:avLst/>
          </a:prstGeom>
        </p:spPr>
        <p:txBody>
          <a:bodyPr wrap="none">
            <a:spAutoFit/>
          </a:bodyPr>
          <a:lstStyle/>
          <a:p>
            <a:r>
              <a:rPr lang="en-US" sz="6000" b="1" dirty="0">
                <a:solidFill>
                  <a:srgbClr val="0D0D0D"/>
                </a:solidFill>
                <a:latin typeface="Times New Roman" panose="02020603050405020304" pitchFamily="18" charset="0"/>
                <a:ea typeface="MS Mincho"/>
                <a:cs typeface="Times New Roman" panose="02020603050405020304" pitchFamily="18" charset="0"/>
              </a:rPr>
              <a:t>1. </a:t>
            </a:r>
            <a:r>
              <a:rPr lang="en-US" sz="6000" b="1" dirty="0" err="1" smtClean="0">
                <a:solidFill>
                  <a:srgbClr val="0D0D0D"/>
                </a:solidFill>
                <a:latin typeface="Times New Roman" panose="02020603050405020304" pitchFamily="18" charset="0"/>
                <a:ea typeface="MS Mincho"/>
                <a:cs typeface="Times New Roman" panose="02020603050405020304" pitchFamily="18" charset="0"/>
              </a:rPr>
              <a:t>Tìm</a:t>
            </a:r>
            <a:r>
              <a:rPr lang="en-US" sz="6000" b="1" dirty="0" smtClean="0">
                <a:solidFill>
                  <a:srgbClr val="0D0D0D"/>
                </a:solidFill>
                <a:latin typeface="Times New Roman" panose="02020603050405020304" pitchFamily="18" charset="0"/>
                <a:ea typeface="MS Mincho"/>
                <a:cs typeface="Times New Roman" panose="02020603050405020304" pitchFamily="18" charset="0"/>
              </a:rPr>
              <a:t> </a:t>
            </a:r>
            <a:r>
              <a:rPr lang="en-US" sz="6000" b="1" dirty="0" err="1" smtClean="0">
                <a:solidFill>
                  <a:srgbClr val="0D0D0D"/>
                </a:solidFill>
                <a:latin typeface="Times New Roman" panose="02020603050405020304" pitchFamily="18" charset="0"/>
                <a:ea typeface="MS Mincho"/>
                <a:cs typeface="Times New Roman" panose="02020603050405020304" pitchFamily="18" charset="0"/>
              </a:rPr>
              <a:t>hiểu</a:t>
            </a:r>
            <a:r>
              <a:rPr lang="en-US" sz="6000" b="1" dirty="0" smtClean="0">
                <a:solidFill>
                  <a:srgbClr val="0D0D0D"/>
                </a:solidFill>
                <a:latin typeface="Times New Roman" panose="02020603050405020304" pitchFamily="18" charset="0"/>
                <a:ea typeface="MS Mincho"/>
                <a:cs typeface="Times New Roman" panose="02020603050405020304" pitchFamily="18" charset="0"/>
              </a:rPr>
              <a:t> </a:t>
            </a:r>
            <a:r>
              <a:rPr lang="en-US" sz="6000" b="1" dirty="0" err="1" smtClean="0">
                <a:solidFill>
                  <a:srgbClr val="0D0D0D"/>
                </a:solidFill>
                <a:latin typeface="Times New Roman" panose="02020603050405020304" pitchFamily="18" charset="0"/>
                <a:ea typeface="MS Mincho"/>
                <a:cs typeface="Times New Roman" panose="02020603050405020304" pitchFamily="18" charset="0"/>
              </a:rPr>
              <a:t>bối</a:t>
            </a:r>
            <a:r>
              <a:rPr lang="en-US" sz="6000" b="1" dirty="0" smtClean="0">
                <a:solidFill>
                  <a:srgbClr val="0D0D0D"/>
                </a:solidFill>
                <a:latin typeface="Times New Roman" panose="02020603050405020304" pitchFamily="18" charset="0"/>
                <a:ea typeface="MS Mincho"/>
                <a:cs typeface="Times New Roman" panose="02020603050405020304" pitchFamily="18" charset="0"/>
              </a:rPr>
              <a:t> </a:t>
            </a:r>
            <a:r>
              <a:rPr lang="en-US" sz="6000" b="1" dirty="0" err="1" smtClean="0">
                <a:solidFill>
                  <a:srgbClr val="0D0D0D"/>
                </a:solidFill>
                <a:latin typeface="Times New Roman" panose="02020603050405020304" pitchFamily="18" charset="0"/>
                <a:ea typeface="MS Mincho"/>
                <a:cs typeface="Times New Roman" panose="02020603050405020304" pitchFamily="18" charset="0"/>
              </a:rPr>
              <a:t>cảnh</a:t>
            </a:r>
            <a:r>
              <a:rPr lang="en-US" sz="6000" b="1" dirty="0" smtClean="0">
                <a:solidFill>
                  <a:srgbClr val="0D0D0D"/>
                </a:solidFill>
                <a:latin typeface="Times New Roman" panose="02020603050405020304" pitchFamily="18" charset="0"/>
                <a:ea typeface="MS Mincho"/>
                <a:cs typeface="Times New Roman" panose="02020603050405020304" pitchFamily="18" charset="0"/>
              </a:rPr>
              <a:t>, </a:t>
            </a:r>
            <a:r>
              <a:rPr lang="en-US" sz="6000" b="1" dirty="0" err="1" smtClean="0">
                <a:solidFill>
                  <a:srgbClr val="0D0D0D"/>
                </a:solidFill>
                <a:latin typeface="Times New Roman" panose="02020603050405020304" pitchFamily="18" charset="0"/>
                <a:ea typeface="MS Mincho"/>
                <a:cs typeface="Times New Roman" panose="02020603050405020304" pitchFamily="18" charset="0"/>
              </a:rPr>
              <a:t>nhan</a:t>
            </a:r>
            <a:r>
              <a:rPr lang="en-US" sz="6000" b="1" dirty="0" smtClean="0">
                <a:solidFill>
                  <a:srgbClr val="0D0D0D"/>
                </a:solidFill>
                <a:latin typeface="Times New Roman" panose="02020603050405020304" pitchFamily="18" charset="0"/>
                <a:ea typeface="MS Mincho"/>
                <a:cs typeface="Times New Roman" panose="02020603050405020304" pitchFamily="18" charset="0"/>
              </a:rPr>
              <a:t> </a:t>
            </a:r>
            <a:r>
              <a:rPr lang="en-US" sz="6000" b="1" dirty="0" err="1" smtClean="0">
                <a:solidFill>
                  <a:srgbClr val="0D0D0D"/>
                </a:solidFill>
                <a:latin typeface="Times New Roman" panose="02020603050405020304" pitchFamily="18" charset="0"/>
                <a:ea typeface="MS Mincho"/>
                <a:cs typeface="Times New Roman" panose="02020603050405020304" pitchFamily="18" charset="0"/>
              </a:rPr>
              <a:t>đề</a:t>
            </a:r>
            <a:r>
              <a:rPr lang="en-US" sz="6000" b="1" dirty="0" smtClean="0">
                <a:solidFill>
                  <a:srgbClr val="0D0D0D"/>
                </a:solidFill>
                <a:latin typeface="Times New Roman" panose="02020603050405020304" pitchFamily="18" charset="0"/>
                <a:ea typeface="MS Mincho"/>
                <a:cs typeface="Times New Roman" panose="02020603050405020304" pitchFamily="18" charset="0"/>
              </a:rPr>
              <a:t> </a:t>
            </a:r>
            <a:r>
              <a:rPr lang="en-US" sz="6000" b="1" dirty="0" err="1" smtClean="0">
                <a:solidFill>
                  <a:srgbClr val="0D0D0D"/>
                </a:solidFill>
                <a:latin typeface="Times New Roman" panose="02020603050405020304" pitchFamily="18" charset="0"/>
                <a:ea typeface="MS Mincho"/>
                <a:cs typeface="Times New Roman" panose="02020603050405020304" pitchFamily="18" charset="0"/>
              </a:rPr>
              <a:t>cốt</a:t>
            </a:r>
            <a:r>
              <a:rPr lang="en-US" sz="6000" b="1" dirty="0" smtClean="0">
                <a:solidFill>
                  <a:srgbClr val="0D0D0D"/>
                </a:solidFill>
                <a:latin typeface="Times New Roman" panose="02020603050405020304" pitchFamily="18" charset="0"/>
                <a:ea typeface="MS Mincho"/>
                <a:cs typeface="Times New Roman" panose="02020603050405020304" pitchFamily="18" charset="0"/>
              </a:rPr>
              <a:t> </a:t>
            </a:r>
            <a:r>
              <a:rPr lang="en-US" sz="6000" b="1" dirty="0" err="1" smtClean="0">
                <a:solidFill>
                  <a:srgbClr val="0D0D0D"/>
                </a:solidFill>
                <a:latin typeface="Times New Roman" panose="02020603050405020304" pitchFamily="18" charset="0"/>
                <a:ea typeface="MS Mincho"/>
                <a:cs typeface="Times New Roman" panose="02020603050405020304" pitchFamily="18" charset="0"/>
              </a:rPr>
              <a:t>truyện</a:t>
            </a:r>
            <a:endParaRPr lang="en-GB"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43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5" name="TextBox 5"/>
          <p:cNvSpPr txBox="1"/>
          <p:nvPr/>
        </p:nvSpPr>
        <p:spPr>
          <a:xfrm>
            <a:off x="304800" y="349394"/>
            <a:ext cx="7848600" cy="3877985"/>
          </a:xfrm>
          <a:prstGeom prst="rect">
            <a:avLst/>
          </a:prstGeom>
        </p:spPr>
        <p:txBody>
          <a:bodyPr wrap="square" lIns="0" tIns="0" rIns="0" bIns="0" rtlCol="0" anchor="t">
            <a:spAutoFit/>
          </a:bodyPr>
          <a:lstStyle/>
          <a:p>
            <a:pPr marL="742950" indent="-742950" algn="just">
              <a:buAutoNum type="alphaLcPeriod"/>
            </a:pPr>
            <a:r>
              <a:rPr lang="en-US" sz="3600" b="1" dirty="0" err="1" smtClean="0">
                <a:latin typeface="Times New Roman" panose="02020603050405020304" pitchFamily="18" charset="0"/>
                <a:cs typeface="Times New Roman" panose="02020603050405020304" pitchFamily="18" charset="0"/>
              </a:rPr>
              <a:t>Bối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cảnh</a:t>
            </a:r>
            <a:endParaRPr lang="en-US" sz="3600" b="1" dirty="0" smtClean="0">
              <a:latin typeface="Times New Roman" panose="02020603050405020304" pitchFamily="18" charset="0"/>
              <a:cs typeface="Times New Roman" panose="02020603050405020304" pitchFamily="18" charset="0"/>
            </a:endParaRPr>
          </a:p>
          <a:p>
            <a:pPr algn="just"/>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Bối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cảnh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chung</a:t>
            </a:r>
            <a:r>
              <a:rPr lang="en-US" sz="3600" b="1"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nội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Tây</a:t>
            </a:r>
            <a:r>
              <a:rPr lang="en-US" sz="3600" dirty="0" smtClean="0">
                <a:latin typeface="Times New Roman" panose="02020603050405020304" pitchFamily="18" charset="0"/>
                <a:cs typeface="Times New Roman" panose="02020603050405020304" pitchFamily="18" charset="0"/>
              </a:rPr>
              <a:t> Ban </a:t>
            </a:r>
            <a:r>
              <a:rPr lang="en-US" sz="3600" dirty="0" err="1" smtClean="0">
                <a:latin typeface="Times New Roman" panose="02020603050405020304" pitchFamily="18" charset="0"/>
                <a:cs typeface="Times New Roman" panose="02020603050405020304" pitchFamily="18" charset="0"/>
              </a:rPr>
              <a:t>Nha</a:t>
            </a:r>
            <a:r>
              <a:rPr lang="en-US" sz="3600" dirty="0" smtClean="0">
                <a:latin typeface="Times New Roman" panose="02020603050405020304" pitchFamily="18" charset="0"/>
                <a:cs typeface="Times New Roman" panose="02020603050405020304" pitchFamily="18" charset="0"/>
              </a:rPr>
              <a:t> (1936-1939)</a:t>
            </a:r>
            <a:endParaRPr lang="vi-VN" sz="3600" dirty="0">
              <a:latin typeface="Times New Roman" panose="02020603050405020304" pitchFamily="18" charset="0"/>
              <a:cs typeface="Times New Roman" panose="02020603050405020304" pitchFamily="18" charset="0"/>
            </a:endParaRPr>
          </a:p>
          <a:p>
            <a:pPr algn="just"/>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Bối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cảnh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riêng</a:t>
            </a:r>
            <a:r>
              <a:rPr lang="en-US" sz="3600" b="1"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B</a:t>
            </a:r>
            <a:r>
              <a:rPr lang="en-US" sz="3600" dirty="0" err="1" smtClean="0">
                <a:latin typeface="Times New Roman" panose="02020603050405020304" pitchFamily="18" charset="0"/>
                <a:cs typeface="Times New Roman" panose="02020603050405020304" pitchFamily="18" charset="0"/>
              </a:rPr>
              <a:t>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chiếc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cầu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nối</a:t>
            </a:r>
            <a:r>
              <a:rPr lang="en-US" sz="3600" dirty="0" smtClean="0">
                <a:latin typeface="Times New Roman" panose="02020603050405020304" pitchFamily="18" charset="0"/>
                <a:cs typeface="Times New Roman" panose="02020603050405020304" pitchFamily="18" charset="0"/>
              </a:rPr>
              <a:t> qua </a:t>
            </a:r>
            <a:r>
              <a:rPr lang="en-US" sz="3600" dirty="0" err="1" smtClean="0">
                <a:latin typeface="Times New Roman" panose="02020603050405020304" pitchFamily="18" charset="0"/>
                <a:cs typeface="Times New Roman" panose="02020603050405020304" pitchFamily="18" charset="0"/>
              </a:rPr>
              <a:t>sông</a:t>
            </a:r>
            <a:r>
              <a:rPr lang="en-US" sz="3600" dirty="0" smtClean="0">
                <a:latin typeface="Times New Roman" panose="02020603050405020304" pitchFamily="18" charset="0"/>
                <a:cs typeface="Times New Roman" panose="02020603050405020304" pitchFamily="18" charset="0"/>
              </a:rPr>
              <a:t> Ê-</a:t>
            </a:r>
            <a:r>
              <a:rPr lang="en-US" sz="3600" dirty="0" err="1" smtClean="0">
                <a:latin typeface="Times New Roman" panose="02020603050405020304" pitchFamily="18" charset="0"/>
                <a:cs typeface="Times New Roman" panose="02020603050405020304" pitchFamily="18" charset="0"/>
              </a:rPr>
              <a:t>brô</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giữa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trấn</a:t>
            </a:r>
            <a:r>
              <a:rPr lang="en-US" sz="3600" dirty="0" smtClean="0">
                <a:latin typeface="Times New Roman" panose="02020603050405020304" pitchFamily="18" charset="0"/>
                <a:cs typeface="Times New Roman" panose="02020603050405020304" pitchFamily="18" charset="0"/>
              </a:rPr>
              <a:t> Xan-</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a:t>
            </a:r>
            <a:r>
              <a:rPr lang="en-US" sz="3600" dirty="0" err="1" smtClean="0">
                <a:latin typeface="Times New Roman" panose="02020603050405020304" pitchFamily="18" charset="0"/>
                <a:cs typeface="Times New Roman" panose="02020603050405020304" pitchFamily="18" charset="0"/>
              </a:rPr>
              <a:t>Lốt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Tơ-rô-tơ-sa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chủ</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phục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p:txBody>
      </p:sp>
      <p:sp>
        <p:nvSpPr>
          <p:cNvPr id="8" name="Freeform 8"/>
          <p:cNvSpPr/>
          <p:nvPr/>
        </p:nvSpPr>
        <p:spPr>
          <a:xfrm rot="9005520">
            <a:off x="-2119269" y="4927355"/>
            <a:ext cx="5977259" cy="8015289"/>
          </a:xfrm>
          <a:custGeom>
            <a:avLst/>
            <a:gdLst/>
            <a:ahLst/>
            <a:cxnLst/>
            <a:rect l="l" t="t" r="r" b="b"/>
            <a:pathLst>
              <a:path w="5977259" h="8015289">
                <a:moveTo>
                  <a:pt x="0" y="0"/>
                </a:moveTo>
                <a:lnTo>
                  <a:pt x="5977260" y="0"/>
                </a:lnTo>
                <a:lnTo>
                  <a:pt x="5977260" y="8015288"/>
                </a:lnTo>
                <a:lnTo>
                  <a:pt x="0" y="8015288"/>
                </a:lnTo>
                <a:lnTo>
                  <a:pt x="0" y="0"/>
                </a:lnTo>
                <a:close/>
              </a:path>
            </a:pathLst>
          </a:custGeom>
          <a:blipFill>
            <a:blip r:embed="rId3"/>
            <a:stretch>
              <a:fillRect/>
            </a:stretch>
          </a:blipFill>
        </p:spPr>
      </p:sp>
      <p:sp>
        <p:nvSpPr>
          <p:cNvPr id="9" name="Freeform 9"/>
          <p:cNvSpPr/>
          <p:nvPr/>
        </p:nvSpPr>
        <p:spPr>
          <a:xfrm>
            <a:off x="10287000" y="-22860"/>
            <a:ext cx="2808930" cy="2276319"/>
          </a:xfrm>
          <a:custGeom>
            <a:avLst/>
            <a:gdLst/>
            <a:ahLst/>
            <a:cxnLst/>
            <a:rect l="l" t="t" r="r" b="b"/>
            <a:pathLst>
              <a:path w="2808930" h="2276319">
                <a:moveTo>
                  <a:pt x="0" y="0"/>
                </a:moveTo>
                <a:lnTo>
                  <a:pt x="2808929" y="0"/>
                </a:lnTo>
                <a:lnTo>
                  <a:pt x="2808929" y="2276319"/>
                </a:lnTo>
                <a:lnTo>
                  <a:pt x="0" y="2276319"/>
                </a:lnTo>
                <a:lnTo>
                  <a:pt x="0" y="0"/>
                </a:lnTo>
                <a:close/>
              </a:path>
            </a:pathLst>
          </a:custGeom>
          <a:blipFill>
            <a:blip r:embed="rId4"/>
            <a:stretch>
              <a:fillRect l="-49179" t="-40274" r="-38129" b="-61358"/>
            </a:stretch>
          </a:blipFill>
        </p:spPr>
      </p:sp>
      <p:sp>
        <p:nvSpPr>
          <p:cNvPr id="10" name="Freeform 10"/>
          <p:cNvSpPr/>
          <p:nvPr/>
        </p:nvSpPr>
        <p:spPr>
          <a:xfrm rot="2167115">
            <a:off x="14424215" y="616252"/>
            <a:ext cx="2022001" cy="1638603"/>
          </a:xfrm>
          <a:custGeom>
            <a:avLst/>
            <a:gdLst/>
            <a:ahLst/>
            <a:cxnLst/>
            <a:rect l="l" t="t" r="r" b="b"/>
            <a:pathLst>
              <a:path w="2022001" h="1638603">
                <a:moveTo>
                  <a:pt x="0" y="0"/>
                </a:moveTo>
                <a:lnTo>
                  <a:pt x="2022001" y="0"/>
                </a:lnTo>
                <a:lnTo>
                  <a:pt x="2022001" y="1638602"/>
                </a:lnTo>
                <a:lnTo>
                  <a:pt x="0" y="1638602"/>
                </a:lnTo>
                <a:lnTo>
                  <a:pt x="0" y="0"/>
                </a:lnTo>
                <a:close/>
              </a:path>
            </a:pathLst>
          </a:custGeom>
          <a:blipFill>
            <a:blip r:embed="rId4"/>
            <a:stretch>
              <a:fillRect l="-49179" t="-40274" r="-38129" b="-61358"/>
            </a:stretch>
          </a:blipFill>
        </p:spPr>
      </p:sp>
      <p:sp>
        <p:nvSpPr>
          <p:cNvPr id="11" name="Freeform 11"/>
          <p:cNvSpPr/>
          <p:nvPr/>
        </p:nvSpPr>
        <p:spPr>
          <a:xfrm>
            <a:off x="15435216" y="8196285"/>
            <a:ext cx="3684615" cy="4712056"/>
          </a:xfrm>
          <a:custGeom>
            <a:avLst/>
            <a:gdLst/>
            <a:ahLst/>
            <a:cxnLst/>
            <a:rect l="l" t="t" r="r" b="b"/>
            <a:pathLst>
              <a:path w="3684615" h="4712056">
                <a:moveTo>
                  <a:pt x="0" y="0"/>
                </a:moveTo>
                <a:lnTo>
                  <a:pt x="3684615" y="0"/>
                </a:lnTo>
                <a:lnTo>
                  <a:pt x="3684615" y="4712055"/>
                </a:lnTo>
                <a:lnTo>
                  <a:pt x="0" y="4712055"/>
                </a:lnTo>
                <a:lnTo>
                  <a:pt x="0" y="0"/>
                </a:lnTo>
                <a:close/>
              </a:path>
            </a:pathLst>
          </a:custGeom>
          <a:blipFill>
            <a:blip r:embed="rId5"/>
            <a:stretch>
              <a:fillRect/>
            </a:stretch>
          </a:blipFill>
        </p:spPr>
      </p:sp>
      <p:sp>
        <p:nvSpPr>
          <p:cNvPr id="12" name="Freeform 12"/>
          <p:cNvSpPr/>
          <p:nvPr/>
        </p:nvSpPr>
        <p:spPr>
          <a:xfrm>
            <a:off x="16138917" y="6518626"/>
            <a:ext cx="2240766" cy="4726322"/>
          </a:xfrm>
          <a:custGeom>
            <a:avLst/>
            <a:gdLst/>
            <a:ahLst/>
            <a:cxnLst/>
            <a:rect l="l" t="t" r="r" b="b"/>
            <a:pathLst>
              <a:path w="2240766" h="4726322">
                <a:moveTo>
                  <a:pt x="0" y="0"/>
                </a:moveTo>
                <a:lnTo>
                  <a:pt x="2240766" y="0"/>
                </a:lnTo>
                <a:lnTo>
                  <a:pt x="2240766" y="4726323"/>
                </a:lnTo>
                <a:lnTo>
                  <a:pt x="0" y="4726323"/>
                </a:lnTo>
                <a:lnTo>
                  <a:pt x="0" y="0"/>
                </a:lnTo>
                <a:close/>
              </a:path>
            </a:pathLst>
          </a:custGeom>
          <a:blipFill>
            <a:blip r:embed="rId6"/>
            <a:stretch>
              <a:fillRect/>
            </a:stretch>
          </a:blipFill>
        </p:spPr>
      </p:sp>
      <p:sp>
        <p:nvSpPr>
          <p:cNvPr id="13" name="TextBox 13"/>
          <p:cNvSpPr txBox="1"/>
          <p:nvPr/>
        </p:nvSpPr>
        <p:spPr>
          <a:xfrm>
            <a:off x="10134600" y="3162300"/>
            <a:ext cx="8153400" cy="2708434"/>
          </a:xfrm>
          <a:prstGeom prst="rect">
            <a:avLst/>
          </a:prstGeom>
        </p:spPr>
        <p:txBody>
          <a:bodyPr wrap="square" lIns="0" tIns="0" rIns="0" bIns="0" rtlCol="0" anchor="t">
            <a:spAutoFit/>
          </a:bodyPr>
          <a:lstStyle/>
          <a:p>
            <a:r>
              <a:rPr lang="en-US" sz="4400" b="1" dirty="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Nhan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đề</a:t>
            </a:r>
            <a:r>
              <a:rPr lang="en-US" sz="4400" b="1" dirty="0" smtClean="0">
                <a:latin typeface="Times New Roman" panose="02020603050405020304" pitchFamily="18" charset="0"/>
                <a:cs typeface="Times New Roman" panose="02020603050405020304" pitchFamily="18" charset="0"/>
              </a:rPr>
              <a:t>:</a:t>
            </a:r>
          </a:p>
          <a:p>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riêng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lão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nào</a:t>
            </a:r>
            <a:r>
              <a:rPr lang="en-US" sz="4400" dirty="0" smtClean="0">
                <a:latin typeface="Times New Roman" panose="02020603050405020304" pitchFamily="18" charset="0"/>
                <a:cs typeface="Times New Roman" panose="02020603050405020304" pitchFamily="18" charset="0"/>
              </a:rPr>
              <a:t>.</a:t>
            </a:r>
          </a:p>
          <a:p>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ợi</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gần</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gũi</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thân</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thuộc</a:t>
            </a:r>
            <a:endParaRPr lang="vi-VN" sz="44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9080" y="6248329"/>
            <a:ext cx="7531482" cy="3946538"/>
          </a:xfrm>
          <a:prstGeom prst="rect">
            <a:avLst/>
          </a:prstGeom>
        </p:spPr>
      </p:pic>
    </p:spTree>
    <p:extLst>
      <p:ext uri="{BB962C8B-B14F-4D97-AF65-F5344CB8AC3E}">
        <p14:creationId xmlns:p14="http://schemas.microsoft.com/office/powerpoint/2010/main" val="65050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4" name="Freeform 4"/>
          <p:cNvSpPr/>
          <p:nvPr/>
        </p:nvSpPr>
        <p:spPr>
          <a:xfrm>
            <a:off x="4143255" y="172870"/>
            <a:ext cx="2581408" cy="2091938"/>
          </a:xfrm>
          <a:custGeom>
            <a:avLst/>
            <a:gdLst/>
            <a:ahLst/>
            <a:cxnLst/>
            <a:rect l="l" t="t" r="r" b="b"/>
            <a:pathLst>
              <a:path w="2581408" h="2091938">
                <a:moveTo>
                  <a:pt x="0" y="0"/>
                </a:moveTo>
                <a:lnTo>
                  <a:pt x="2581408" y="0"/>
                </a:lnTo>
                <a:lnTo>
                  <a:pt x="2581408" y="2091938"/>
                </a:lnTo>
                <a:lnTo>
                  <a:pt x="0" y="2091938"/>
                </a:lnTo>
                <a:lnTo>
                  <a:pt x="0" y="0"/>
                </a:lnTo>
                <a:close/>
              </a:path>
            </a:pathLst>
          </a:custGeom>
          <a:blipFill>
            <a:blip r:embed="rId3"/>
            <a:stretch>
              <a:fillRect l="-49179" t="-40274" r="-38129" b="-61358"/>
            </a:stretch>
          </a:blipFill>
        </p:spPr>
      </p:sp>
      <p:sp>
        <p:nvSpPr>
          <p:cNvPr id="6" name="TextBox 6"/>
          <p:cNvSpPr txBox="1"/>
          <p:nvPr/>
        </p:nvSpPr>
        <p:spPr>
          <a:xfrm>
            <a:off x="7637812" y="1409700"/>
            <a:ext cx="10116788" cy="1107996"/>
          </a:xfrm>
          <a:prstGeom prst="rect">
            <a:avLst/>
          </a:prstGeom>
        </p:spPr>
        <p:txBody>
          <a:bodyPr wrap="square" lIns="0" tIns="0" rIns="0" bIns="0" rtlCol="0" anchor="t">
            <a:spAutoFit/>
          </a:bodyPr>
          <a:lstStyle/>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Mở đầu </a:t>
            </a:r>
            <a:r>
              <a:rPr lang="vi-VN" sz="3600" dirty="0">
                <a:latin typeface="Times New Roman" panose="02020603050405020304" pitchFamily="18" charset="0"/>
                <a:cs typeface="Times New Roman" panose="02020603050405020304" pitchFamily="18" charset="0"/>
              </a:rPr>
              <a:t>tác phẩm tác giả đã nhắc đến </a:t>
            </a:r>
            <a:r>
              <a:rPr lang="en-US" sz="3600" dirty="0" err="1">
                <a:latin typeface="Times New Roman" panose="02020603050405020304" pitchFamily="18" charset="0"/>
                <a:cs typeface="Times New Roman" panose="02020603050405020304" pitchFamily="18" charset="0"/>
              </a:rPr>
              <a:t>bối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vi-VN" sz="3600" dirty="0" smtClean="0">
                <a:latin typeface="Times New Roman" panose="02020603050405020304" pitchFamily="18" charset="0"/>
                <a:cs typeface="Times New Roman" panose="02020603050405020304" pitchFamily="18" charset="0"/>
              </a:rPr>
              <a:t>.</a:t>
            </a:r>
            <a:r>
              <a:rPr lang="en-US" sz="3600" dirty="0" smtClean="0">
                <a:solidFill>
                  <a:schemeClr val="bg1"/>
                </a:solidFill>
                <a:latin typeface="Times New Roman" panose="02020603050405020304" pitchFamily="18" charset="0"/>
                <a:cs typeface="Times New Roman" panose="02020603050405020304" pitchFamily="18" charset="0"/>
              </a:rPr>
              <a:t>.</a:t>
            </a:r>
            <a:endParaRPr lang="en-GB" sz="3600" dirty="0">
              <a:solidFill>
                <a:schemeClr val="bg1"/>
              </a:solidFill>
              <a:latin typeface="Times New Roman" panose="02020603050405020304" pitchFamily="18" charset="0"/>
              <a:cs typeface="Times New Roman" panose="02020603050405020304" pitchFamily="18" charset="0"/>
            </a:endParaRPr>
          </a:p>
        </p:txBody>
      </p:sp>
      <p:grpSp>
        <p:nvGrpSpPr>
          <p:cNvPr id="7" name="Group 7"/>
          <p:cNvGrpSpPr>
            <a:grpSpLocks noChangeAspect="1"/>
          </p:cNvGrpSpPr>
          <p:nvPr/>
        </p:nvGrpSpPr>
        <p:grpSpPr>
          <a:xfrm>
            <a:off x="274758" y="1562100"/>
            <a:ext cx="6196850" cy="7531781"/>
            <a:chOff x="0" y="0"/>
            <a:chExt cx="7336282" cy="8916670"/>
          </a:xfrm>
        </p:grpSpPr>
        <p:sp>
          <p:nvSpPr>
            <p:cNvPr id="8" name="Freeform 8"/>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E4B17D"/>
            </a:solidFill>
          </p:spPr>
        </p:sp>
        <p:sp>
          <p:nvSpPr>
            <p:cNvPr id="9" name="Freeform 9"/>
            <p:cNvSpPr/>
            <p:nvPr/>
          </p:nvSpPr>
          <p:spPr>
            <a:xfrm>
              <a:off x="155575" y="155575"/>
              <a:ext cx="7025387" cy="8605520"/>
            </a:xfrm>
            <a:custGeom>
              <a:avLst/>
              <a:gdLst/>
              <a:ahLst/>
              <a:cxnLst/>
              <a:rect l="l" t="t" r="r" b="b"/>
              <a:pathLst>
                <a:path w="7025387" h="8605520">
                  <a:moveTo>
                    <a:pt x="0" y="8605520"/>
                  </a:moveTo>
                  <a:lnTo>
                    <a:pt x="0" y="3465957"/>
                  </a:lnTo>
                  <a:cubicBezTo>
                    <a:pt x="18415" y="2013458"/>
                    <a:pt x="960374" y="699643"/>
                    <a:pt x="2344166" y="196977"/>
                  </a:cubicBezTo>
                  <a:lnTo>
                    <a:pt x="2347087" y="195961"/>
                  </a:lnTo>
                  <a:cubicBezTo>
                    <a:pt x="2351532" y="194818"/>
                    <a:pt x="2360676" y="192278"/>
                    <a:pt x="2371090" y="187960"/>
                  </a:cubicBezTo>
                  <a:cubicBezTo>
                    <a:pt x="2738247" y="63373"/>
                    <a:pt x="3121914" y="0"/>
                    <a:pt x="3510661" y="0"/>
                  </a:cubicBezTo>
                  <a:cubicBezTo>
                    <a:pt x="3511296" y="0"/>
                    <a:pt x="3511931" y="0"/>
                    <a:pt x="3512693" y="0"/>
                  </a:cubicBezTo>
                  <a:cubicBezTo>
                    <a:pt x="3513328" y="0"/>
                    <a:pt x="3513963" y="0"/>
                    <a:pt x="3514725" y="0"/>
                  </a:cubicBezTo>
                  <a:cubicBezTo>
                    <a:pt x="3903345" y="0"/>
                    <a:pt x="4287139" y="63373"/>
                    <a:pt x="4654296" y="187960"/>
                  </a:cubicBezTo>
                  <a:cubicBezTo>
                    <a:pt x="4664710" y="192278"/>
                    <a:pt x="4673854" y="194818"/>
                    <a:pt x="4678299" y="195961"/>
                  </a:cubicBezTo>
                  <a:lnTo>
                    <a:pt x="4681220" y="196977"/>
                  </a:lnTo>
                  <a:cubicBezTo>
                    <a:pt x="6065012" y="699643"/>
                    <a:pt x="7007099" y="2013458"/>
                    <a:pt x="7025387" y="3465957"/>
                  </a:cubicBezTo>
                  <a:lnTo>
                    <a:pt x="7025387" y="8605520"/>
                  </a:lnTo>
                  <a:lnTo>
                    <a:pt x="0" y="8605520"/>
                  </a:lnTo>
                  <a:close/>
                </a:path>
              </a:pathLst>
            </a:custGeom>
            <a:blipFill>
              <a:blip r:embed="rId4"/>
              <a:stretch>
                <a:fillRect l="-15159" r="-77364" b="-4814"/>
              </a:stretch>
            </a:blipFill>
          </p:spPr>
        </p:sp>
      </p:grpSp>
      <p:sp>
        <p:nvSpPr>
          <p:cNvPr id="10" name="Freeform 10"/>
          <p:cNvSpPr/>
          <p:nvPr/>
        </p:nvSpPr>
        <p:spPr>
          <a:xfrm>
            <a:off x="-2993540" y="-785807"/>
            <a:ext cx="5433959" cy="5206520"/>
          </a:xfrm>
          <a:custGeom>
            <a:avLst/>
            <a:gdLst/>
            <a:ahLst/>
            <a:cxnLst/>
            <a:rect l="l" t="t" r="r" b="b"/>
            <a:pathLst>
              <a:path w="5433959" h="5206520">
                <a:moveTo>
                  <a:pt x="0" y="0"/>
                </a:moveTo>
                <a:lnTo>
                  <a:pt x="5433959" y="0"/>
                </a:lnTo>
                <a:lnTo>
                  <a:pt x="5433959" y="5206520"/>
                </a:lnTo>
                <a:lnTo>
                  <a:pt x="0" y="5206520"/>
                </a:lnTo>
                <a:lnTo>
                  <a:pt x="0" y="0"/>
                </a:lnTo>
                <a:close/>
              </a:path>
            </a:pathLst>
          </a:custGeom>
          <a:blipFill>
            <a:blip r:embed="rId5"/>
            <a:stretch>
              <a:fillRect/>
            </a:stretch>
          </a:blipFill>
        </p:spPr>
      </p:sp>
      <p:sp>
        <p:nvSpPr>
          <p:cNvPr id="11" name="TextBox 11"/>
          <p:cNvSpPr txBox="1"/>
          <p:nvPr/>
        </p:nvSpPr>
        <p:spPr>
          <a:xfrm>
            <a:off x="8001000" y="641758"/>
            <a:ext cx="8882158" cy="577081"/>
          </a:xfrm>
          <a:prstGeom prst="rect">
            <a:avLst/>
          </a:prstGeom>
        </p:spPr>
        <p:txBody>
          <a:bodyPr wrap="square" lIns="0" tIns="0" rIns="0" bIns="0" rtlCol="0" anchor="t">
            <a:spAutoFit/>
          </a:bodyPr>
          <a:lstStyle/>
          <a:p>
            <a:pPr algn="just">
              <a:lnSpc>
                <a:spcPts val="4497"/>
              </a:lnSpc>
            </a:pPr>
            <a:r>
              <a:rPr lang="en-US" sz="4400" b="1" dirty="0">
                <a:latin typeface="Times New Roman" panose="02020603050405020304" pitchFamily="18" charset="0"/>
                <a:cs typeface="Times New Roman" panose="02020603050405020304" pitchFamily="18" charset="0"/>
              </a:rPr>
              <a:t>c. </a:t>
            </a:r>
            <a:r>
              <a:rPr lang="en-US" sz="4400" b="1" dirty="0" err="1" smtClean="0">
                <a:latin typeface="Times New Roman" panose="02020603050405020304" pitchFamily="18" charset="0"/>
                <a:cs typeface="Times New Roman" panose="02020603050405020304" pitchFamily="18" charset="0"/>
              </a:rPr>
              <a:t>Cốt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truyện</a:t>
            </a:r>
            <a:endParaRPr lang="en-US" sz="4015" spc="44" dirty="0">
              <a:latin typeface="Times New Roman" panose="02020603050405020304" pitchFamily="18" charset="0"/>
              <a:ea typeface="The Youngest Script"/>
              <a:cs typeface="Times New Roman" panose="02020603050405020304" pitchFamily="18" charset="0"/>
              <a:sym typeface="The Youngest Script"/>
            </a:endParaRPr>
          </a:p>
        </p:txBody>
      </p:sp>
      <p:sp>
        <p:nvSpPr>
          <p:cNvPr id="12" name="Rectangle 11"/>
          <p:cNvSpPr/>
          <p:nvPr/>
        </p:nvSpPr>
        <p:spPr>
          <a:xfrm>
            <a:off x="7704645" y="2552700"/>
            <a:ext cx="10216999" cy="1754326"/>
          </a:xfrm>
          <a:prstGeom prst="rect">
            <a:avLst/>
          </a:prstGeom>
        </p:spPr>
        <p:txBody>
          <a:bodyPr wrap="square">
            <a:spAutoFit/>
          </a:bodyPr>
          <a:lstStyle/>
          <a:p>
            <a:r>
              <a:rPr lang="en-US"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Sau đó </a:t>
            </a:r>
            <a:r>
              <a:rPr lang="vi-VN" sz="3600" dirty="0">
                <a:latin typeface="Times New Roman" panose="02020603050405020304" pitchFamily="18" charset="0"/>
                <a:cs typeface="Times New Roman" panose="02020603050405020304" pitchFamily="18" charset="0"/>
              </a:rPr>
              <a:t>nhân vật </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p>
        </p:txBody>
      </p:sp>
      <p:sp>
        <p:nvSpPr>
          <p:cNvPr id="13" name="Rectangle 12"/>
          <p:cNvSpPr/>
          <p:nvPr/>
        </p:nvSpPr>
        <p:spPr>
          <a:xfrm>
            <a:off x="7739158" y="4479915"/>
            <a:ext cx="10320242" cy="1200329"/>
          </a:xfrm>
          <a:prstGeom prst="rect">
            <a:avLst/>
          </a:prstGeom>
        </p:spPr>
        <p:txBody>
          <a:bodyPr wrap="square">
            <a:spAutoFit/>
          </a:bodyPr>
          <a:lstStyle/>
          <a:p>
            <a:r>
              <a:rPr lang="en-US"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Cuối cùng </a:t>
            </a:r>
            <a:r>
              <a:rPr lang="vi-VN" sz="3600" dirty="0">
                <a:latin typeface="Times New Roman" panose="02020603050405020304" pitchFamily="18" charset="0"/>
                <a:cs typeface="Times New Roman" panose="02020603050405020304" pitchFamily="18" charset="0"/>
              </a:rPr>
              <a:t>kết truyện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lắng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liệt</a:t>
            </a:r>
            <a:r>
              <a:rPr lang="en-US" sz="36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7400306" y="5989711"/>
            <a:ext cx="10591800" cy="1754326"/>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sym typeface="Wingdings"/>
              </a:rPr>
              <a:t></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Cốt truyện đơn giản, kể theo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mà</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 nhân vật “tôi”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chứng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qua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kể</a:t>
            </a:r>
            <a:r>
              <a:rPr lang="vi-VN"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294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a:off x="711307" y="592233"/>
            <a:ext cx="3686144" cy="3666037"/>
          </a:xfrm>
          <a:custGeom>
            <a:avLst/>
            <a:gdLst/>
            <a:ahLst/>
            <a:cxnLst/>
            <a:rect l="l" t="t" r="r" b="b"/>
            <a:pathLst>
              <a:path w="3686144" h="3666037">
                <a:moveTo>
                  <a:pt x="0" y="0"/>
                </a:moveTo>
                <a:lnTo>
                  <a:pt x="3686144" y="0"/>
                </a:lnTo>
                <a:lnTo>
                  <a:pt x="3686144" y="3666038"/>
                </a:lnTo>
                <a:lnTo>
                  <a:pt x="0" y="366603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2978680" y="1182708"/>
            <a:ext cx="12531263" cy="1015663"/>
          </a:xfrm>
          <a:prstGeom prst="rect">
            <a:avLst/>
          </a:prstGeom>
        </p:spPr>
        <p:txBody>
          <a:bodyPr lIns="0" tIns="0" rIns="0" bIns="0" rtlCol="0" anchor="t">
            <a:spAutoFit/>
          </a:bodyPr>
          <a:lstStyle/>
          <a:p>
            <a:pPr algn="ctr">
              <a:spcBef>
                <a:spcPct val="0"/>
              </a:spcBef>
            </a:pPr>
            <a:r>
              <a:rPr lang="fr-FR" sz="6600" b="1" dirty="0" smtClean="0">
                <a:latin typeface="Times New Roman" panose="02020603050405020304" pitchFamily="18" charset="0"/>
                <a:cs typeface="Times New Roman" panose="02020603050405020304" pitchFamily="18" charset="0"/>
                <a:sym typeface="Shrikhand"/>
              </a:rPr>
              <a:t>2. </a:t>
            </a:r>
            <a:r>
              <a:rPr lang="fr-FR" sz="6600" b="1" dirty="0" err="1" smtClean="0">
                <a:latin typeface="Times New Roman" panose="02020603050405020304" pitchFamily="18" charset="0"/>
                <a:cs typeface="Times New Roman" panose="02020603050405020304" pitchFamily="18" charset="0"/>
                <a:sym typeface="Shrikhand"/>
              </a:rPr>
              <a:t>Nhân</a:t>
            </a:r>
            <a:r>
              <a:rPr lang="fr-FR" sz="6600" b="1" dirty="0" smtClean="0">
                <a:latin typeface="Times New Roman" panose="02020603050405020304" pitchFamily="18" charset="0"/>
                <a:cs typeface="Times New Roman" panose="02020603050405020304" pitchFamily="18" charset="0"/>
                <a:sym typeface="Shrikhand"/>
              </a:rPr>
              <a:t> </a:t>
            </a:r>
            <a:r>
              <a:rPr lang="fr-FR" sz="6600" b="1" dirty="0" err="1" smtClean="0">
                <a:latin typeface="Times New Roman" panose="02020603050405020304" pitchFamily="18" charset="0"/>
                <a:cs typeface="Times New Roman" panose="02020603050405020304" pitchFamily="18" charset="0"/>
                <a:sym typeface="Shrikhand"/>
              </a:rPr>
              <a:t>vật</a:t>
            </a:r>
            <a:r>
              <a:rPr lang="fr-FR" sz="6600" b="1" dirty="0" smtClean="0">
                <a:latin typeface="Times New Roman" panose="02020603050405020304" pitchFamily="18" charset="0"/>
                <a:cs typeface="Times New Roman" panose="02020603050405020304" pitchFamily="18" charset="0"/>
                <a:sym typeface="Shrikhand"/>
              </a:rPr>
              <a:t> </a:t>
            </a:r>
            <a:r>
              <a:rPr lang="fr-FR" sz="6600" b="1" dirty="0" err="1" smtClean="0">
                <a:latin typeface="Times New Roman" panose="02020603050405020304" pitchFamily="18" charset="0"/>
                <a:cs typeface="Times New Roman" panose="02020603050405020304" pitchFamily="18" charset="0"/>
                <a:sym typeface="Shrikhand"/>
              </a:rPr>
              <a:t>ông</a:t>
            </a:r>
            <a:r>
              <a:rPr lang="fr-FR" sz="6600" b="1" dirty="0" smtClean="0">
                <a:latin typeface="Times New Roman" panose="02020603050405020304" pitchFamily="18" charset="0"/>
                <a:cs typeface="Times New Roman" panose="02020603050405020304" pitchFamily="18" charset="0"/>
                <a:sym typeface="Shrikhand"/>
              </a:rPr>
              <a:t> </a:t>
            </a:r>
            <a:r>
              <a:rPr lang="fr-FR" sz="6600" b="1" dirty="0" err="1" smtClean="0">
                <a:latin typeface="Times New Roman" panose="02020603050405020304" pitchFamily="18" charset="0"/>
                <a:cs typeface="Times New Roman" panose="02020603050405020304" pitchFamily="18" charset="0"/>
                <a:sym typeface="Shrikhand"/>
              </a:rPr>
              <a:t>lão</a:t>
            </a:r>
            <a:endParaRPr lang="en-US" sz="7200" spc="113" dirty="0">
              <a:solidFill>
                <a:srgbClr val="5B432F"/>
              </a:solidFill>
              <a:latin typeface="Times New Roman" panose="02020603050405020304" pitchFamily="18" charset="0"/>
              <a:ea typeface="Shrikhand"/>
              <a:cs typeface="Times New Roman" panose="02020603050405020304" pitchFamily="18" charset="0"/>
              <a:sym typeface="Shrikhand"/>
            </a:endParaRPr>
          </a:p>
        </p:txBody>
      </p:sp>
      <p:graphicFrame>
        <p:nvGraphicFramePr>
          <p:cNvPr id="15" name="Table 14"/>
          <p:cNvGraphicFramePr>
            <a:graphicFrameLocks noGrp="1"/>
          </p:cNvGraphicFramePr>
          <p:nvPr>
            <p:extLst>
              <p:ext uri="{D42A27DB-BD31-4B8C-83A1-F6EECF244321}">
                <p14:modId xmlns:p14="http://schemas.microsoft.com/office/powerpoint/2010/main" val="2779306901"/>
              </p:ext>
            </p:extLst>
          </p:nvPr>
        </p:nvGraphicFramePr>
        <p:xfrm>
          <a:off x="1600200" y="3009900"/>
          <a:ext cx="11803366" cy="4696461"/>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889106"/>
                <a:gridCol w="3957130"/>
                <a:gridCol w="3957130"/>
              </a:tblGrid>
              <a:tr h="266233">
                <a:tc gridSpan="2">
                  <a:txBody>
                    <a:bodyPr/>
                    <a:lstStyle/>
                    <a:p>
                      <a:pPr algn="r">
                        <a:lnSpc>
                          <a:spcPct val="107000"/>
                        </a:lnSpc>
                        <a:spcAft>
                          <a:spcPts val="0"/>
                        </a:spcAft>
                      </a:pPr>
                      <a:r>
                        <a:rPr lang="en-GB" sz="3600" b="1" dirty="0" smtClean="0">
                          <a:effectLst/>
                          <a:latin typeface="Times New Roman" panose="02020603050405020304" pitchFamily="18" charset="0"/>
                          <a:ea typeface="Calibri" panose="020F0502020204030204" pitchFamily="34" charset="0"/>
                          <a:cs typeface="Times New Roman" panose="02020603050405020304" pitchFamily="18" charset="0"/>
                        </a:rPr>
                        <a:t>Chi </a:t>
                      </a:r>
                      <a:r>
                        <a:rPr lang="en-GB"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tiết</a:t>
                      </a:r>
                      <a:r>
                        <a:rPr lang="en-GB" sz="36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tiêu</a:t>
                      </a:r>
                      <a:r>
                        <a:rPr lang="en-GB" sz="36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endParaRPr lang="en-GB"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07000"/>
                        </a:lnSpc>
                        <a:spcAft>
                          <a:spcPts val="0"/>
                        </a:spcAft>
                      </a:pPr>
                      <a:r>
                        <a:rPr lang="en-GB"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GB" sz="36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xét</a:t>
                      </a:r>
                      <a:endParaRPr lang="en-GB"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233">
                <a:tc>
                  <a:txBody>
                    <a:bodyPr/>
                    <a:lstStyle/>
                    <a:p>
                      <a:pPr>
                        <a:lnSpc>
                          <a:spcPct val="107000"/>
                        </a:lnSpc>
                        <a:spcAft>
                          <a:spcPts val="0"/>
                        </a:spcAft>
                      </a:pPr>
                      <a:r>
                        <a:rPr lang="en-US" sz="3600" dirty="0" err="1" smtClean="0">
                          <a:effectLst/>
                          <a:latin typeface="Times New Roman" panose="02020603050405020304" pitchFamily="18" charset="0"/>
                          <a:ea typeface="Calibri" panose="020F0502020204030204" pitchFamily="34" charset="0"/>
                          <a:cs typeface="Times New Roman" panose="02020603050405020304" pitchFamily="18" charset="0"/>
                        </a:rPr>
                        <a:t>Bối</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6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233">
                <a:tc>
                  <a:txBody>
                    <a:bodyPr/>
                    <a:lstStyle/>
                    <a:p>
                      <a:pPr>
                        <a:lnSpc>
                          <a:spcPct val="107000"/>
                        </a:lnSpc>
                        <a:spcAft>
                          <a:spcPts val="0"/>
                        </a:spcAft>
                      </a:pPr>
                      <a:r>
                        <a:rPr lang="en-US" sz="36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dánh</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6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233">
                <a:tc>
                  <a:txBody>
                    <a:bodyPr/>
                    <a:lstStyle/>
                    <a:p>
                      <a:pPr>
                        <a:lnSpc>
                          <a:spcPct val="107000"/>
                        </a:lnSpc>
                        <a:spcAft>
                          <a:spcPts val="0"/>
                        </a:spcAft>
                      </a:pPr>
                      <a:r>
                        <a:rPr lang="en-US" sz="36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6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466">
                <a:tc>
                  <a:txBody>
                    <a:bodyPr/>
                    <a:lstStyle/>
                    <a:p>
                      <a:pPr>
                        <a:lnSpc>
                          <a:spcPct val="107000"/>
                        </a:lnSpc>
                        <a:spcAft>
                          <a:spcPts val="0"/>
                        </a:spcAft>
                      </a:pPr>
                      <a:r>
                        <a:rPr lang="en-US" sz="36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6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16" name="Straight Connector 15"/>
          <p:cNvCxnSpPr/>
          <p:nvPr/>
        </p:nvCxnSpPr>
        <p:spPr>
          <a:xfrm>
            <a:off x="5486400" y="2933700"/>
            <a:ext cx="0" cy="685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26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6928012"/>
              </p:ext>
            </p:extLst>
          </p:nvPr>
        </p:nvGraphicFramePr>
        <p:xfrm>
          <a:off x="152400" y="190500"/>
          <a:ext cx="17830800" cy="8978225"/>
        </p:xfrm>
        <a:graphic>
          <a:graphicData uri="http://schemas.openxmlformats.org/drawingml/2006/table">
            <a:tbl>
              <a:tblPr firstRow="1" firstCol="1" bandRow="1"/>
              <a:tblGrid>
                <a:gridCol w="1828799"/>
                <a:gridCol w="10363201"/>
                <a:gridCol w="5638800"/>
              </a:tblGrid>
              <a:tr h="188582">
                <a:tc>
                  <a:txBody>
                    <a:bodyPr/>
                    <a:lstStyle/>
                    <a:p>
                      <a:pPr algn="ct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Nhân vật ông lão</a:t>
                      </a:r>
                      <a:endParaRPr lang="en-US" sz="320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Chi tiết</a:t>
                      </a:r>
                      <a:endParaRPr lang="en-US" sz="3200">
                        <a:effectLst/>
                        <a:latin typeface="Times New Roman" panose="02020603050405020304" pitchFamily="18" charset="0"/>
                        <a:ea typeface="Times New Roman"/>
                        <a:cs typeface="Times New Roman" panose="02020603050405020304" pitchFamily="18" charset="0"/>
                      </a:endParaRPr>
                    </a:p>
                    <a:p>
                      <a:pPr algn="ct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tiêu biểu</a:t>
                      </a:r>
                      <a:endParaRPr lang="en-US" sz="320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Nhận xét</a:t>
                      </a:r>
                      <a:endParaRPr lang="en-US" sz="320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2909">
                <a:tc>
                  <a:txBody>
                    <a:bodyPr/>
                    <a:lstStyle/>
                    <a:p>
                      <a:pPr>
                        <a:lnSpc>
                          <a:spcPct val="115000"/>
                        </a:lnSpc>
                        <a:spcAft>
                          <a:spcPts val="0"/>
                        </a:spcAft>
                        <a:tabLst>
                          <a:tab pos="90170" algn="l"/>
                          <a:tab pos="180340" algn="l"/>
                        </a:tabLst>
                      </a:pP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Bối</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cảnh</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xuất</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hiện</a:t>
                      </a:r>
                      <a:endParaRPr lang="en-US" sz="3200" dirty="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90170" algn="l"/>
                          <a:tab pos="180340" algn="l"/>
                        </a:tabLst>
                      </a:pP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Chiếc</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cầu</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bắc</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qua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sông</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chiếc</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xe</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nối</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đuôi</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nhau</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đi</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qua</a:t>
                      </a:r>
                      <a:endParaRPr lang="en-US" sz="3200" dirty="0">
                        <a:effectLst/>
                        <a:latin typeface="Times New Roman" panose="02020603050405020304" pitchFamily="18" charset="0"/>
                        <a:ea typeface="Times New Roman"/>
                        <a:cs typeface="Times New Roman" panose="02020603050405020304" pitchFamily="18" charset="0"/>
                      </a:endParaRPr>
                    </a:p>
                    <a:p>
                      <a:pPr>
                        <a:lnSpc>
                          <a:spcPct val="115000"/>
                        </a:lnSpc>
                        <a:spcAft>
                          <a:spcPts val="0"/>
                        </a:spcAft>
                        <a:tabLst>
                          <a:tab pos="90170" algn="l"/>
                          <a:tab pos="180340" algn="l"/>
                        </a:tabLst>
                      </a:pP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Binh</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lính</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đẩy</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hộ</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xe</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smtClean="0">
                          <a:solidFill>
                            <a:srgbClr val="0D0D0D"/>
                          </a:solidFill>
                          <a:effectLst/>
                          <a:latin typeface="Times New Roman" panose="02020603050405020304" pitchFamily="18" charset="0"/>
                          <a:ea typeface="Times New Roman"/>
                          <a:cs typeface="Times New Roman" panose="02020603050405020304" pitchFamily="18" charset="0"/>
                        </a:rPr>
                        <a:t>hàng</a:t>
                      </a:r>
                      <a:endParaRPr lang="en-US" sz="3200" dirty="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=&gt; Bối cảnh chiến tranh khốc liệt, hoang tàn</a:t>
                      </a:r>
                      <a:endParaRPr lang="en-US" sz="3200">
                        <a:effectLst/>
                        <a:latin typeface="Times New Roman" panose="02020603050405020304" pitchFamily="18" charset="0"/>
                        <a:ea typeface="Times New Roman"/>
                        <a:cs typeface="Times New Roman" panose="02020603050405020304" pitchFamily="18" charset="0"/>
                      </a:endParaRPr>
                    </a:p>
                    <a:p>
                      <a:pPr algn="ct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 </a:t>
                      </a:r>
                      <a:endParaRPr lang="en-US" sz="320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5745">
                <a:tc>
                  <a:txBody>
                    <a:bodyPr/>
                    <a:lstStyle/>
                    <a:p>
                      <a:pPr>
                        <a:lnSpc>
                          <a:spcPct val="115000"/>
                        </a:lnSpc>
                        <a:spcAft>
                          <a:spcPts val="0"/>
                        </a:spcAft>
                        <a:tabLst>
                          <a:tab pos="90170" algn="l"/>
                          <a:tab pos="180340" algn="l"/>
                        </a:tabLst>
                      </a:pP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Hình</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dáng</a:t>
                      </a:r>
                      <a:endParaRPr lang="en-US" sz="3200" dirty="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Bộ đồ bẩn màu đen, khuôn mặt xám bẩn, đôi gọng kính thép </a:t>
                      </a:r>
                      <a:endParaRPr lang="en-US" sz="320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Ông lão được hiện ra bằng sự quan sát và kể chuyện. Chủ yếu sử dụng nhiều câu văn đối thoại và độc thoại</a:t>
                      </a:r>
                      <a:endParaRPr lang="en-US" sz="3200">
                        <a:effectLst/>
                        <a:latin typeface="Times New Roman" panose="02020603050405020304" pitchFamily="18" charset="0"/>
                        <a:ea typeface="Times New Roman"/>
                        <a:cs typeface="Times New Roman" panose="02020603050405020304" pitchFamily="18" charset="0"/>
                      </a:endParaRPr>
                    </a:p>
                    <a:p>
                      <a:pP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 </a:t>
                      </a:r>
                      <a:endParaRPr lang="en-US" sz="320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0036">
                <a:tc>
                  <a:txBody>
                    <a:bodyPr/>
                    <a:lstStyle/>
                    <a:p>
                      <a:pP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Hành động</a:t>
                      </a:r>
                      <a:endParaRPr lang="en-US" sz="320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90170" algn="l"/>
                          <a:tab pos="180340" algn="l"/>
                        </a:tabLst>
                      </a:pP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Ông</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vẫn</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ngồi</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đấy</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không</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nhúc</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nhích</a:t>
                      </a:r>
                      <a:endParaRPr lang="en-US" sz="3200" dirty="0">
                        <a:effectLst/>
                        <a:latin typeface="Times New Roman" panose="02020603050405020304" pitchFamily="18" charset="0"/>
                        <a:ea typeface="Times New Roman"/>
                        <a:cs typeface="Times New Roman" panose="02020603050405020304" pitchFamily="18" charset="0"/>
                      </a:endParaRPr>
                    </a:p>
                    <a:p>
                      <a:pPr>
                        <a:lnSpc>
                          <a:spcPct val="115000"/>
                        </a:lnSpc>
                        <a:spcAft>
                          <a:spcPts val="0"/>
                        </a:spcAft>
                        <a:tabLst>
                          <a:tab pos="90170" algn="l"/>
                          <a:tab pos="180340" algn="l"/>
                        </a:tabLst>
                      </a:pP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Không</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muốn</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rời</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quê</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hương</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và</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xa</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đàn</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gia</a:t>
                      </a:r>
                      <a:r>
                        <a:rPr lang="en-US" sz="3200"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a:cs typeface="Times New Roman" panose="02020603050405020304" pitchFamily="18" charset="0"/>
                        </a:rPr>
                        <a:t>súc</a:t>
                      </a:r>
                      <a:endParaRPr lang="en-US" sz="3200" dirty="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602945">
                <a:tc>
                  <a:txBody>
                    <a:bodyPr/>
                    <a:lstStyle/>
                    <a:p>
                      <a:pP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Lời nói</a:t>
                      </a:r>
                      <a:endParaRPr lang="en-US" sz="320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 Tôi nuôi gia súc…tôi ở lại để chăm nom gia   súc…nhưng chúng làm sao tránh được đạn pháo một khi tôi bị buộc phải rời đi vì pháo kích</a:t>
                      </a:r>
                      <a:endParaRPr lang="en-US" sz="3200">
                        <a:effectLst/>
                        <a:latin typeface="Times New Roman" panose="02020603050405020304" pitchFamily="18" charset="0"/>
                        <a:ea typeface="Times New Roman"/>
                        <a:cs typeface="Times New Roman" panose="02020603050405020304" pitchFamily="18" charset="0"/>
                      </a:endParaRPr>
                    </a:p>
                    <a:p>
                      <a:pPr>
                        <a:lnSpc>
                          <a:spcPct val="115000"/>
                        </a:lnSpc>
                        <a:spcAft>
                          <a:spcPts val="0"/>
                        </a:spcAft>
                        <a:tabLst>
                          <a:tab pos="90170" algn="l"/>
                          <a:tab pos="180340" algn="l"/>
                        </a:tabLst>
                      </a:pPr>
                      <a:r>
                        <a:rPr lang="en-US" sz="3200">
                          <a:solidFill>
                            <a:srgbClr val="0D0D0D"/>
                          </a:solidFill>
                          <a:effectLst/>
                          <a:latin typeface="Times New Roman" panose="02020603050405020304" pitchFamily="18" charset="0"/>
                          <a:ea typeface="Times New Roman"/>
                          <a:cs typeface="Times New Roman" panose="02020603050405020304" pitchFamily="18" charset="0"/>
                        </a:rPr>
                        <a:t>- Tôi phải ở lại để trông nom chúng … tôi chỉ quan tâm đến mấy con vật</a:t>
                      </a:r>
                      <a:endParaRPr lang="en-US" sz="320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565745">
                <a:tc gridSpan="3">
                  <a:txBody>
                    <a:bodyPr/>
                    <a:lstStyle/>
                    <a:p>
                      <a:pPr>
                        <a:lnSpc>
                          <a:spcPct val="115000"/>
                        </a:lnSpc>
                        <a:spcAft>
                          <a:spcPts val="0"/>
                        </a:spcAft>
                        <a:tabLst>
                          <a:tab pos="90170" algn="l"/>
                          <a:tab pos="180340" algn="l"/>
                        </a:tabLst>
                      </a:pP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-&gt;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Ông</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lão</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một</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con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người</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bình</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thường</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vô</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tội</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luôn</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có</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tấm</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lòng</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lương</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thiện</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sâu</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sắc</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dành</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cho</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các</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con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vật</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nuôi</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của</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mình</a:t>
                      </a:r>
                      <a:endParaRPr lang="en-US" sz="3200" b="1" dirty="0">
                        <a:effectLst/>
                        <a:latin typeface="Times New Roman" panose="02020603050405020304" pitchFamily="18" charset="0"/>
                        <a:ea typeface="Times New Roman"/>
                        <a:cs typeface="Times New Roman" panose="02020603050405020304" pitchFamily="18" charset="0"/>
                      </a:endParaRPr>
                    </a:p>
                    <a:p>
                      <a:pPr>
                        <a:lnSpc>
                          <a:spcPct val="115000"/>
                        </a:lnSpc>
                        <a:spcAft>
                          <a:spcPts val="0"/>
                        </a:spcAft>
                        <a:tabLst>
                          <a:tab pos="90170" algn="l"/>
                          <a:tab pos="180340" algn="l"/>
                        </a:tabLst>
                      </a:pP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Nhưng</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lão</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đã</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trở</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thành</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nạn</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nhân</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của</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chiến</a:t>
                      </a:r>
                      <a:r>
                        <a:rPr lang="en-US" sz="3200" b="1" dirty="0">
                          <a:solidFill>
                            <a:srgbClr val="0D0D0D"/>
                          </a:solidFill>
                          <a:effectLst/>
                          <a:latin typeface="Times New Roman" panose="02020603050405020304" pitchFamily="18" charset="0"/>
                          <a:ea typeface="Times New Roman"/>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a:cs typeface="Times New Roman" panose="02020603050405020304" pitchFamily="18" charset="0"/>
                        </a:rPr>
                        <a:t>tranh</a:t>
                      </a:r>
                      <a:endParaRPr lang="en-US" sz="3200" b="1" dirty="0">
                        <a:effectLst/>
                        <a:latin typeface="Times New Roman" panose="02020603050405020304" pitchFamily="18" charset="0"/>
                        <a:ea typeface="Times New Roman"/>
                        <a:cs typeface="Times New Roman" panose="02020603050405020304" pitchFamily="18" charset="0"/>
                      </a:endParaRPr>
                    </a:p>
                  </a:txBody>
                  <a:tcPr marL="26355" marR="26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276241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6553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00000">
            <a:off x="1134495" y="-16909059"/>
            <a:ext cx="16019008" cy="22250311"/>
          </a:xfrm>
          <a:custGeom>
            <a:avLst/>
            <a:gdLst/>
            <a:ahLst/>
            <a:cxnLst/>
            <a:rect l="l" t="t" r="r" b="b"/>
            <a:pathLst>
              <a:path w="16019008" h="22250311">
                <a:moveTo>
                  <a:pt x="0" y="0"/>
                </a:moveTo>
                <a:lnTo>
                  <a:pt x="16019008" y="0"/>
                </a:lnTo>
                <a:lnTo>
                  <a:pt x="16019008" y="22250311"/>
                </a:lnTo>
                <a:lnTo>
                  <a:pt x="0" y="22250311"/>
                </a:lnTo>
                <a:lnTo>
                  <a:pt x="0" y="0"/>
                </a:lnTo>
                <a:close/>
              </a:path>
            </a:pathLst>
          </a:custGeom>
          <a:blipFill>
            <a:blip r:embed="rId3"/>
            <a:stretch>
              <a:fillRect/>
            </a:stretch>
          </a:blipFill>
        </p:spPr>
      </p:sp>
      <p:sp>
        <p:nvSpPr>
          <p:cNvPr id="5" name="Freeform 5"/>
          <p:cNvSpPr/>
          <p:nvPr/>
        </p:nvSpPr>
        <p:spPr>
          <a:xfrm rot="-2013255">
            <a:off x="15736783" y="603091"/>
            <a:ext cx="4320956" cy="9080817"/>
          </a:xfrm>
          <a:custGeom>
            <a:avLst/>
            <a:gdLst/>
            <a:ahLst/>
            <a:cxnLst/>
            <a:rect l="l" t="t" r="r" b="b"/>
            <a:pathLst>
              <a:path w="4320956" h="9080817">
                <a:moveTo>
                  <a:pt x="0" y="0"/>
                </a:moveTo>
                <a:lnTo>
                  <a:pt x="4320956" y="0"/>
                </a:lnTo>
                <a:lnTo>
                  <a:pt x="4320956" y="9080818"/>
                </a:lnTo>
                <a:lnTo>
                  <a:pt x="0" y="9080818"/>
                </a:lnTo>
                <a:lnTo>
                  <a:pt x="0" y="0"/>
                </a:lnTo>
                <a:close/>
              </a:path>
            </a:pathLst>
          </a:custGeom>
          <a:blipFill>
            <a:blip r:embed="rId4"/>
            <a:stretch>
              <a:fillRect/>
            </a:stretch>
          </a:blipFill>
        </p:spPr>
      </p:sp>
      <p:sp>
        <p:nvSpPr>
          <p:cNvPr id="6" name="Freeform 6"/>
          <p:cNvSpPr/>
          <p:nvPr/>
        </p:nvSpPr>
        <p:spPr>
          <a:xfrm rot="-2906107">
            <a:off x="16178082" y="-2152882"/>
            <a:ext cx="3438358" cy="7225970"/>
          </a:xfrm>
          <a:custGeom>
            <a:avLst/>
            <a:gdLst/>
            <a:ahLst/>
            <a:cxnLst/>
            <a:rect l="l" t="t" r="r" b="b"/>
            <a:pathLst>
              <a:path w="3438358" h="7225970">
                <a:moveTo>
                  <a:pt x="0" y="0"/>
                </a:moveTo>
                <a:lnTo>
                  <a:pt x="3438358" y="0"/>
                </a:lnTo>
                <a:lnTo>
                  <a:pt x="3438358" y="7225970"/>
                </a:lnTo>
                <a:lnTo>
                  <a:pt x="0" y="7225970"/>
                </a:lnTo>
                <a:lnTo>
                  <a:pt x="0" y="0"/>
                </a:lnTo>
                <a:close/>
              </a:path>
            </a:pathLst>
          </a:custGeom>
          <a:blipFill>
            <a:blip r:embed="rId4"/>
            <a:stretch>
              <a:fillRect/>
            </a:stretch>
          </a:blipFill>
        </p:spPr>
      </p:sp>
      <p:sp>
        <p:nvSpPr>
          <p:cNvPr id="7" name="Freeform 7"/>
          <p:cNvSpPr/>
          <p:nvPr/>
        </p:nvSpPr>
        <p:spPr>
          <a:xfrm rot="5400000">
            <a:off x="1151984" y="5152048"/>
            <a:ext cx="16019008" cy="22250311"/>
          </a:xfrm>
          <a:custGeom>
            <a:avLst/>
            <a:gdLst/>
            <a:ahLst/>
            <a:cxnLst/>
            <a:rect l="l" t="t" r="r" b="b"/>
            <a:pathLst>
              <a:path w="16019008" h="22250311">
                <a:moveTo>
                  <a:pt x="0" y="0"/>
                </a:moveTo>
                <a:lnTo>
                  <a:pt x="16019008" y="0"/>
                </a:lnTo>
                <a:lnTo>
                  <a:pt x="16019008" y="22250311"/>
                </a:lnTo>
                <a:lnTo>
                  <a:pt x="0" y="22250311"/>
                </a:lnTo>
                <a:lnTo>
                  <a:pt x="0" y="0"/>
                </a:lnTo>
                <a:close/>
              </a:path>
            </a:pathLst>
          </a:custGeom>
          <a:blipFill>
            <a:blip r:embed="rId3"/>
            <a:stretch>
              <a:fillRect/>
            </a:stretch>
          </a:blipFill>
        </p:spPr>
      </p:sp>
      <p:sp>
        <p:nvSpPr>
          <p:cNvPr id="8" name="Freeform 8"/>
          <p:cNvSpPr/>
          <p:nvPr/>
        </p:nvSpPr>
        <p:spPr>
          <a:xfrm>
            <a:off x="-5613994" y="847009"/>
            <a:ext cx="8291107" cy="9505664"/>
          </a:xfrm>
          <a:custGeom>
            <a:avLst/>
            <a:gdLst/>
            <a:ahLst/>
            <a:cxnLst/>
            <a:rect l="l" t="t" r="r" b="b"/>
            <a:pathLst>
              <a:path w="8291107" h="9505664">
                <a:moveTo>
                  <a:pt x="0" y="0"/>
                </a:moveTo>
                <a:lnTo>
                  <a:pt x="8291107" y="0"/>
                </a:lnTo>
                <a:lnTo>
                  <a:pt x="8291107" y="9505663"/>
                </a:lnTo>
                <a:lnTo>
                  <a:pt x="0" y="9505663"/>
                </a:lnTo>
                <a:lnTo>
                  <a:pt x="0" y="0"/>
                </a:lnTo>
                <a:close/>
              </a:path>
            </a:pathLst>
          </a:custGeom>
          <a:blipFill>
            <a:blip r:embed="rId5"/>
            <a:stretch>
              <a:fillRect/>
            </a:stretch>
          </a:blipFill>
        </p:spPr>
      </p:sp>
      <p:sp>
        <p:nvSpPr>
          <p:cNvPr id="9" name="TextBox 9"/>
          <p:cNvSpPr txBox="1"/>
          <p:nvPr/>
        </p:nvSpPr>
        <p:spPr>
          <a:xfrm>
            <a:off x="533400" y="1570653"/>
            <a:ext cx="14395686" cy="1846659"/>
          </a:xfrm>
          <a:prstGeom prst="rect">
            <a:avLst/>
          </a:prstGeom>
        </p:spPr>
        <p:txBody>
          <a:bodyPr wrap="square" lIns="0" tIns="0" rIns="0" bIns="0" rtlCol="0" anchor="t">
            <a:spAutoFit/>
          </a:bodyPr>
          <a:lstStyle/>
          <a:p>
            <a:r>
              <a:rPr lang="pt-BR" sz="6000" b="1" dirty="0" smtClean="0">
                <a:latin typeface="Times New Roman" panose="02020603050405020304" pitchFamily="18" charset="0"/>
                <a:cs typeface="Times New Roman" panose="02020603050405020304" pitchFamily="18" charset="0"/>
              </a:rPr>
              <a:t>3. Tìm hiểu chi tiết tiêu biểu và ngôn ngữ kể chuyện</a:t>
            </a:r>
            <a:endParaRPr lang="en-GB" sz="6000" dirty="0">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205484680"/>
              </p:ext>
            </p:extLst>
          </p:nvPr>
        </p:nvGraphicFramePr>
        <p:xfrm>
          <a:off x="2819518" y="4233324"/>
          <a:ext cx="13100050" cy="4304920"/>
        </p:xfrm>
        <a:graphic>
          <a:graphicData uri="http://schemas.openxmlformats.org/drawingml/2006/table">
            <a:tbl>
              <a:tblPr firstRow="1" firstCol="1" bandRow="1">
                <a:effectLst>
                  <a:outerShdw blurRad="50800" dist="38100" algn="l" rotWithShape="0">
                    <a:prstClr val="black">
                      <a:alpha val="40000"/>
                    </a:prstClr>
                  </a:outerShdw>
                </a:effectLst>
              </a:tblPr>
              <a:tblGrid>
                <a:gridCol w="8070850"/>
                <a:gridCol w="5029200"/>
              </a:tblGrid>
              <a:tr h="0">
                <a:tc gridSpan="2">
                  <a:txBody>
                    <a:bodyPr/>
                    <a:lstStyle/>
                    <a:p>
                      <a:pPr algn="ctr">
                        <a:lnSpc>
                          <a:spcPct val="107000"/>
                        </a:lnSpc>
                        <a:spcAft>
                          <a:spcPts val="0"/>
                        </a:spcAft>
                      </a:pP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a:t>
                      </a:r>
                      <a:r>
                        <a:rPr lang="en-US" sz="4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 HIỂU ĐẶC SẮC NGHỆ THUẬT</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gn="just">
                        <a:lnSpc>
                          <a:spcPct val="107000"/>
                        </a:lnSpc>
                        <a:spcAft>
                          <a:spcPts val="0"/>
                        </a:spcAft>
                      </a:pPr>
                      <a:r>
                        <a:rPr lang="en-US" sz="44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07000"/>
                        </a:lnSpc>
                        <a:spcAft>
                          <a:spcPts val="0"/>
                        </a:spcAft>
                      </a:pPr>
                      <a:r>
                        <a:rPr lang="en-US" sz="4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07000"/>
                        </a:lnSpc>
                        <a:spcAft>
                          <a:spcPts val="0"/>
                        </a:spcAft>
                      </a:pPr>
                      <a:r>
                        <a:rPr lang="en-US" sz="4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4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62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1032248">
            <a:off x="11868513" y="-6143881"/>
            <a:ext cx="8790117" cy="10077774"/>
          </a:xfrm>
          <a:custGeom>
            <a:avLst/>
            <a:gdLst/>
            <a:ahLst/>
            <a:cxnLst/>
            <a:rect l="l" t="t" r="r" b="b"/>
            <a:pathLst>
              <a:path w="8790117" h="10077774">
                <a:moveTo>
                  <a:pt x="0" y="0"/>
                </a:moveTo>
                <a:lnTo>
                  <a:pt x="8790118" y="0"/>
                </a:lnTo>
                <a:lnTo>
                  <a:pt x="8790118" y="10077774"/>
                </a:lnTo>
                <a:lnTo>
                  <a:pt x="0" y="10077774"/>
                </a:lnTo>
                <a:lnTo>
                  <a:pt x="0" y="0"/>
                </a:lnTo>
                <a:close/>
              </a:path>
            </a:pathLst>
          </a:custGeom>
          <a:blipFill>
            <a:blip r:embed="rId3"/>
            <a:stretch>
              <a:fillRect/>
            </a:stretch>
          </a:blipFill>
        </p:spPr>
      </p:sp>
      <p:sp>
        <p:nvSpPr>
          <p:cNvPr id="4" name="Freeform 4"/>
          <p:cNvSpPr/>
          <p:nvPr/>
        </p:nvSpPr>
        <p:spPr>
          <a:xfrm rot="-5481967">
            <a:off x="3488808" y="-2228956"/>
            <a:ext cx="10454993" cy="14935978"/>
          </a:xfrm>
          <a:custGeom>
            <a:avLst/>
            <a:gdLst/>
            <a:ahLst/>
            <a:cxnLst/>
            <a:rect l="l" t="t" r="r" b="b"/>
            <a:pathLst>
              <a:path w="9142276" h="12698569">
                <a:moveTo>
                  <a:pt x="0" y="0"/>
                </a:moveTo>
                <a:lnTo>
                  <a:pt x="9142276" y="0"/>
                </a:lnTo>
                <a:lnTo>
                  <a:pt x="9142276" y="12698568"/>
                </a:lnTo>
                <a:lnTo>
                  <a:pt x="0" y="12698568"/>
                </a:lnTo>
                <a:lnTo>
                  <a:pt x="0" y="0"/>
                </a:lnTo>
                <a:close/>
              </a:path>
            </a:pathLst>
          </a:custGeom>
          <a:blipFill>
            <a:blip r:embed="rId4"/>
            <a:stretch>
              <a:fillRect/>
            </a:stretch>
          </a:blipFill>
        </p:spPr>
      </p:sp>
      <p:sp>
        <p:nvSpPr>
          <p:cNvPr id="6" name="Freeform 6"/>
          <p:cNvSpPr/>
          <p:nvPr/>
        </p:nvSpPr>
        <p:spPr>
          <a:xfrm>
            <a:off x="296392" y="2434037"/>
            <a:ext cx="2549790" cy="2066316"/>
          </a:xfrm>
          <a:custGeom>
            <a:avLst/>
            <a:gdLst/>
            <a:ahLst/>
            <a:cxnLst/>
            <a:rect l="l" t="t" r="r" b="b"/>
            <a:pathLst>
              <a:path w="2549790" h="2066316">
                <a:moveTo>
                  <a:pt x="0" y="0"/>
                </a:moveTo>
                <a:lnTo>
                  <a:pt x="2549791" y="0"/>
                </a:lnTo>
                <a:lnTo>
                  <a:pt x="2549791" y="2066316"/>
                </a:lnTo>
                <a:lnTo>
                  <a:pt x="0" y="2066316"/>
                </a:lnTo>
                <a:lnTo>
                  <a:pt x="0" y="0"/>
                </a:lnTo>
                <a:close/>
              </a:path>
            </a:pathLst>
          </a:custGeom>
          <a:blipFill>
            <a:blip r:embed="rId5"/>
            <a:stretch>
              <a:fillRect l="-49179" t="-40274" r="-38129" b="-61358"/>
            </a:stretch>
          </a:blipFill>
        </p:spPr>
      </p:sp>
      <p:sp>
        <p:nvSpPr>
          <p:cNvPr id="7" name="Freeform 7"/>
          <p:cNvSpPr/>
          <p:nvPr/>
        </p:nvSpPr>
        <p:spPr>
          <a:xfrm rot="2942658">
            <a:off x="797203" y="950454"/>
            <a:ext cx="1548169" cy="1254615"/>
          </a:xfrm>
          <a:custGeom>
            <a:avLst/>
            <a:gdLst/>
            <a:ahLst/>
            <a:cxnLst/>
            <a:rect l="l" t="t" r="r" b="b"/>
            <a:pathLst>
              <a:path w="1548169" h="1254615">
                <a:moveTo>
                  <a:pt x="0" y="0"/>
                </a:moveTo>
                <a:lnTo>
                  <a:pt x="1548169" y="0"/>
                </a:lnTo>
                <a:lnTo>
                  <a:pt x="1548169" y="1254615"/>
                </a:lnTo>
                <a:lnTo>
                  <a:pt x="0" y="1254615"/>
                </a:lnTo>
                <a:lnTo>
                  <a:pt x="0" y="0"/>
                </a:lnTo>
                <a:close/>
              </a:path>
            </a:pathLst>
          </a:custGeom>
          <a:blipFill>
            <a:blip r:embed="rId5"/>
            <a:stretch>
              <a:fillRect l="-49179" t="-40274" r="-38129" b="-61358"/>
            </a:stretch>
          </a:blipFill>
        </p:spPr>
      </p:sp>
      <p:sp>
        <p:nvSpPr>
          <p:cNvPr id="8" name="Freeform 8"/>
          <p:cNvSpPr/>
          <p:nvPr/>
        </p:nvSpPr>
        <p:spPr>
          <a:xfrm>
            <a:off x="15201910" y="5812329"/>
            <a:ext cx="3624910" cy="5049486"/>
          </a:xfrm>
          <a:custGeom>
            <a:avLst/>
            <a:gdLst/>
            <a:ahLst/>
            <a:cxnLst/>
            <a:rect l="l" t="t" r="r" b="b"/>
            <a:pathLst>
              <a:path w="3624910" h="5049486">
                <a:moveTo>
                  <a:pt x="0" y="0"/>
                </a:moveTo>
                <a:lnTo>
                  <a:pt x="3624910" y="0"/>
                </a:lnTo>
                <a:lnTo>
                  <a:pt x="3624910" y="5049486"/>
                </a:lnTo>
                <a:lnTo>
                  <a:pt x="0" y="5049486"/>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1" name="TextBox 11"/>
          <p:cNvSpPr txBox="1"/>
          <p:nvPr/>
        </p:nvSpPr>
        <p:spPr>
          <a:xfrm>
            <a:off x="2552434" y="609087"/>
            <a:ext cx="12649476" cy="923330"/>
          </a:xfrm>
          <a:prstGeom prst="rect">
            <a:avLst/>
          </a:prstGeom>
        </p:spPr>
        <p:txBody>
          <a:bodyPr wrap="square" lIns="0" tIns="0" rIns="0" bIns="0" rtlCol="0" anchor="t">
            <a:spAutoFit/>
          </a:bodyPr>
          <a:lstStyle/>
          <a:p>
            <a:pPr algn="ctr"/>
            <a:r>
              <a:rPr lang="pt-BR" sz="6000" b="1" dirty="0">
                <a:solidFill>
                  <a:schemeClr val="bg1"/>
                </a:solidFill>
                <a:latin typeface="Times New Roman" panose="02020603050405020304" pitchFamily="18" charset="0"/>
                <a:cs typeface="Times New Roman" panose="02020603050405020304" pitchFamily="18" charset="0"/>
              </a:rPr>
              <a:t>- Ý nghĩa biểu tượng của các hình ảnh</a:t>
            </a:r>
            <a:endParaRPr lang="en-US" sz="6000" b="1" dirty="0">
              <a:solidFill>
                <a:schemeClr val="bg1"/>
              </a:solidFill>
              <a:latin typeface="Times New Roman" panose="02020603050405020304" pitchFamily="18" charset="0"/>
              <a:ea typeface="TT Chocolates"/>
              <a:cs typeface="Times New Roman" panose="02020603050405020304" pitchFamily="18" charset="0"/>
              <a:sym typeface="TT Chocolates"/>
            </a:endParaRPr>
          </a:p>
        </p:txBody>
      </p:sp>
      <p:sp>
        <p:nvSpPr>
          <p:cNvPr id="13" name="Rectangle 12"/>
          <p:cNvSpPr/>
          <p:nvPr/>
        </p:nvSpPr>
        <p:spPr>
          <a:xfrm>
            <a:off x="2846182" y="1573776"/>
            <a:ext cx="12698618" cy="7171194"/>
          </a:xfrm>
          <a:prstGeom prst="rect">
            <a:avLst/>
          </a:prstGeom>
        </p:spPr>
        <p:txBody>
          <a:bodyPr wrap="square">
            <a:spAutoFit/>
          </a:bodyPr>
          <a:lstStyle/>
          <a:p>
            <a:pPr algn="just">
              <a:lnSpc>
                <a:spcPct val="115000"/>
              </a:lnSpc>
              <a:spcAft>
                <a:spcPts val="0"/>
              </a:spcAft>
            </a:pPr>
            <a:r>
              <a:rPr lang="pt-BR"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Hình ảnh cây cầu: là ranh giới của hai phe chiến tranh.</a:t>
            </a:r>
            <a:endParaRPr lang="en-GB"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pt-BR"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Nhân vật ông lão là biểu tượng cho những nạn nhân bé nhỏ, đáng thương và vô tội của chiến tranh</a:t>
            </a:r>
            <a:r>
              <a:rPr lang="pt-BR" sz="40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en-US" sz="4000" dirty="0">
                <a:solidFill>
                  <a:schemeClr val="bg1"/>
                </a:solidFill>
                <a:latin typeface="Times New Roman" panose="02020603050405020304" pitchFamily="18" charset="0"/>
                <a:cs typeface="Times New Roman" panose="02020603050405020304" pitchFamily="18" charset="0"/>
              </a:rPr>
              <a:t>+ Con </a:t>
            </a:r>
            <a:r>
              <a:rPr lang="en-US" sz="4000" dirty="0" err="1">
                <a:solidFill>
                  <a:schemeClr val="bg1"/>
                </a:solidFill>
                <a:latin typeface="Times New Roman" panose="02020603050405020304" pitchFamily="18" charset="0"/>
                <a:cs typeface="Times New Roman" panose="02020603050405020304" pitchFamily="18" charset="0"/>
              </a:rPr>
              <a:t>mèo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phải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tự</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xoay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xở</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a:solidFill>
                  <a:schemeClr val="bg1"/>
                </a:solidFill>
                <a:latin typeface="Times New Roman" panose="02020603050405020304" pitchFamily="18" charset="0"/>
                <a:cs typeface="Times New Roman" panose="02020603050405020304" pitchFamily="18" charset="0"/>
                <a:sym typeface="Wingdings"/>
              </a:rPr>
              <a: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số</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phận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người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dân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vô</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tội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phải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tự</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tìm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tránh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khỏi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hòn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tên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mũi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đạn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chiến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tranh</a:t>
            </a:r>
            <a:endParaRPr lang="en-GB"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pt-BR"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Chim bồ câu vốn là biểu tượng của hoà bình, khi chiến tranh nổ ra, loài chim muốn sống được cũng phải cất cánh bay đi. Điều đó tượng trưng cho hoà bình đã bay mất, chỉ còn lại chiến tranh, chết chóc…</a:t>
            </a:r>
            <a:endParaRPr lang="en-GB"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25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00000">
            <a:off x="1134496" y="-17269543"/>
            <a:ext cx="16019008" cy="22250311"/>
          </a:xfrm>
          <a:custGeom>
            <a:avLst/>
            <a:gdLst/>
            <a:ahLst/>
            <a:cxnLst/>
            <a:rect l="l" t="t" r="r" b="b"/>
            <a:pathLst>
              <a:path w="16019008" h="22250311">
                <a:moveTo>
                  <a:pt x="0" y="0"/>
                </a:moveTo>
                <a:lnTo>
                  <a:pt x="16019008" y="0"/>
                </a:lnTo>
                <a:lnTo>
                  <a:pt x="16019008" y="22250311"/>
                </a:lnTo>
                <a:lnTo>
                  <a:pt x="0" y="22250311"/>
                </a:lnTo>
                <a:lnTo>
                  <a:pt x="0" y="0"/>
                </a:lnTo>
                <a:close/>
              </a:path>
            </a:pathLst>
          </a:custGeom>
          <a:blipFill>
            <a:blip r:embed="rId3"/>
            <a:stretch>
              <a:fillRect/>
            </a:stretch>
          </a:blipFill>
        </p:spPr>
      </p:sp>
      <p:sp>
        <p:nvSpPr>
          <p:cNvPr id="13" name="TextBox 13"/>
          <p:cNvSpPr txBox="1"/>
          <p:nvPr/>
        </p:nvSpPr>
        <p:spPr>
          <a:xfrm>
            <a:off x="6897452" y="3392072"/>
            <a:ext cx="11966869" cy="27084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r>
              <a:rPr lang="vi-VN" sz="8800" b="1">
                <a:latin typeface="+mj-lt"/>
              </a:rPr>
              <a:t>HOẠT ĐỘNG </a:t>
            </a:r>
            <a:r>
              <a:rPr lang="vi-VN" sz="8800" b="1" smtClean="0">
                <a:latin typeface="+mj-lt"/>
              </a:rPr>
              <a:t>1</a:t>
            </a:r>
          </a:p>
          <a:p>
            <a:pPr algn="ctr"/>
            <a:r>
              <a:rPr lang="vi-VN" sz="8800" b="1" smtClean="0">
                <a:latin typeface="+mj-lt"/>
              </a:rPr>
              <a:t> </a:t>
            </a:r>
            <a:r>
              <a:rPr lang="vi-VN" sz="8800" b="1">
                <a:latin typeface="+mj-lt"/>
              </a:rPr>
              <a:t>KHỞI ĐỘNG</a:t>
            </a:r>
            <a:endParaRPr lang="en-GB" sz="8800">
              <a:latin typeface="+mj-lt"/>
            </a:endParaRPr>
          </a:p>
        </p:txBody>
      </p:sp>
      <p:sp>
        <p:nvSpPr>
          <p:cNvPr id="18" name="Freeform 18"/>
          <p:cNvSpPr/>
          <p:nvPr/>
        </p:nvSpPr>
        <p:spPr>
          <a:xfrm rot="-2013255">
            <a:off x="16052989" y="614240"/>
            <a:ext cx="3688544" cy="7751756"/>
          </a:xfrm>
          <a:custGeom>
            <a:avLst/>
            <a:gdLst/>
            <a:ahLst/>
            <a:cxnLst/>
            <a:rect l="l" t="t" r="r" b="b"/>
            <a:pathLst>
              <a:path w="3688544" h="7751756">
                <a:moveTo>
                  <a:pt x="0" y="0"/>
                </a:moveTo>
                <a:lnTo>
                  <a:pt x="3688544" y="0"/>
                </a:lnTo>
                <a:lnTo>
                  <a:pt x="3688544" y="7751756"/>
                </a:lnTo>
                <a:lnTo>
                  <a:pt x="0" y="7751756"/>
                </a:lnTo>
                <a:lnTo>
                  <a:pt x="0" y="0"/>
                </a:lnTo>
                <a:close/>
              </a:path>
            </a:pathLst>
          </a:custGeom>
          <a:blipFill>
            <a:blip r:embed="rId4"/>
            <a:stretch>
              <a:fillRect/>
            </a:stretch>
          </a:blipFill>
        </p:spPr>
      </p:sp>
      <p:sp>
        <p:nvSpPr>
          <p:cNvPr id="19" name="Freeform 19"/>
          <p:cNvSpPr/>
          <p:nvPr/>
        </p:nvSpPr>
        <p:spPr>
          <a:xfrm rot="-2906107">
            <a:off x="16178082" y="-2152882"/>
            <a:ext cx="3438358" cy="7225970"/>
          </a:xfrm>
          <a:custGeom>
            <a:avLst/>
            <a:gdLst/>
            <a:ahLst/>
            <a:cxnLst/>
            <a:rect l="l" t="t" r="r" b="b"/>
            <a:pathLst>
              <a:path w="3438358" h="7225970">
                <a:moveTo>
                  <a:pt x="0" y="0"/>
                </a:moveTo>
                <a:lnTo>
                  <a:pt x="3438358" y="0"/>
                </a:lnTo>
                <a:lnTo>
                  <a:pt x="3438358" y="7225970"/>
                </a:lnTo>
                <a:lnTo>
                  <a:pt x="0" y="7225970"/>
                </a:lnTo>
                <a:lnTo>
                  <a:pt x="0" y="0"/>
                </a:lnTo>
                <a:close/>
              </a:path>
            </a:pathLst>
          </a:custGeom>
          <a:blipFill>
            <a:blip r:embed="rId4"/>
            <a:stretch>
              <a:fillRect/>
            </a:stretch>
          </a:blipFill>
        </p:spPr>
      </p:sp>
      <p:grpSp>
        <p:nvGrpSpPr>
          <p:cNvPr id="21" name="Group 3"/>
          <p:cNvGrpSpPr>
            <a:grpSpLocks noChangeAspect="1"/>
          </p:cNvGrpSpPr>
          <p:nvPr/>
        </p:nvGrpSpPr>
        <p:grpSpPr>
          <a:xfrm>
            <a:off x="5965809" y="5087193"/>
            <a:ext cx="2673977" cy="4130256"/>
            <a:chOff x="0" y="0"/>
            <a:chExt cx="2192020" cy="3385820"/>
          </a:xfrm>
        </p:grpSpPr>
        <p:sp>
          <p:nvSpPr>
            <p:cNvPr id="22" name="Freeform 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2517" r="-717"/>
              </a:stretch>
            </a:blipFill>
          </p:spPr>
        </p:sp>
      </p:grpSp>
      <p:grpSp>
        <p:nvGrpSpPr>
          <p:cNvPr id="23" name="Group 5"/>
          <p:cNvGrpSpPr>
            <a:grpSpLocks noChangeAspect="1"/>
          </p:cNvGrpSpPr>
          <p:nvPr/>
        </p:nvGrpSpPr>
        <p:grpSpPr>
          <a:xfrm>
            <a:off x="4526779" y="1603234"/>
            <a:ext cx="4113007" cy="3483959"/>
            <a:chOff x="0" y="0"/>
            <a:chExt cx="2374900" cy="2011680"/>
          </a:xfrm>
        </p:grpSpPr>
        <p:sp>
          <p:nvSpPr>
            <p:cNvPr id="24" name="Freeform 6"/>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l="-24233" r="-18073"/>
              </a:stretch>
            </a:blipFill>
          </p:spPr>
        </p:sp>
      </p:grpSp>
      <p:grpSp>
        <p:nvGrpSpPr>
          <p:cNvPr id="25" name="Group 7"/>
          <p:cNvGrpSpPr>
            <a:grpSpLocks noChangeAspect="1"/>
          </p:cNvGrpSpPr>
          <p:nvPr/>
        </p:nvGrpSpPr>
        <p:grpSpPr>
          <a:xfrm>
            <a:off x="1354538" y="1603234"/>
            <a:ext cx="2676735" cy="4134517"/>
            <a:chOff x="0" y="0"/>
            <a:chExt cx="2192020" cy="3385820"/>
          </a:xfrm>
        </p:grpSpPr>
        <p:sp>
          <p:nvSpPr>
            <p:cNvPr id="26" name="Freeform 8"/>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l="-75538" r="-56741"/>
              </a:stretch>
            </a:blipFill>
          </p:spPr>
        </p:sp>
      </p:grpSp>
      <p:sp>
        <p:nvSpPr>
          <p:cNvPr id="27" name="Freeform 9"/>
          <p:cNvSpPr/>
          <p:nvPr/>
        </p:nvSpPr>
        <p:spPr>
          <a:xfrm rot="-72581">
            <a:off x="1734903" y="4856328"/>
            <a:ext cx="3860668" cy="3787107"/>
          </a:xfrm>
          <a:custGeom>
            <a:avLst/>
            <a:gdLst/>
            <a:ahLst/>
            <a:cxnLst/>
            <a:rect l="l" t="t" r="r" b="b"/>
            <a:pathLst>
              <a:path w="3860668" h="3787107">
                <a:moveTo>
                  <a:pt x="0" y="0"/>
                </a:moveTo>
                <a:lnTo>
                  <a:pt x="3860667" y="0"/>
                </a:lnTo>
                <a:lnTo>
                  <a:pt x="3860667" y="3787108"/>
                </a:lnTo>
                <a:lnTo>
                  <a:pt x="0" y="3787108"/>
                </a:lnTo>
                <a:lnTo>
                  <a:pt x="0" y="0"/>
                </a:lnTo>
                <a:close/>
              </a:path>
            </a:pathLst>
          </a:custGeom>
          <a:blipFill>
            <a:blip r:embed="rId8"/>
            <a:stretch>
              <a:fillRect l="-16149" r="-30992"/>
            </a:stretch>
          </a:blipFill>
        </p:spPr>
      </p:sp>
      <p:sp>
        <p:nvSpPr>
          <p:cNvPr id="28" name="Freeform 17"/>
          <p:cNvSpPr/>
          <p:nvPr/>
        </p:nvSpPr>
        <p:spPr>
          <a:xfrm>
            <a:off x="-5427682" y="2781300"/>
            <a:ext cx="8291107" cy="9505664"/>
          </a:xfrm>
          <a:custGeom>
            <a:avLst/>
            <a:gdLst/>
            <a:ahLst/>
            <a:cxnLst/>
            <a:rect l="l" t="t" r="r" b="b"/>
            <a:pathLst>
              <a:path w="8291107" h="9505664">
                <a:moveTo>
                  <a:pt x="0" y="0"/>
                </a:moveTo>
                <a:lnTo>
                  <a:pt x="8291106" y="0"/>
                </a:lnTo>
                <a:lnTo>
                  <a:pt x="8291106" y="9505664"/>
                </a:lnTo>
                <a:lnTo>
                  <a:pt x="0" y="9505664"/>
                </a:lnTo>
                <a:lnTo>
                  <a:pt x="0" y="0"/>
                </a:lnTo>
                <a:close/>
              </a:path>
            </a:pathLst>
          </a:custGeom>
          <a:blipFill>
            <a:blip r:embed="rId9"/>
            <a:stretch>
              <a:fillRect/>
            </a:stretch>
          </a:blipFill>
        </p:spPr>
      </p:sp>
    </p:spTree>
    <p:extLst>
      <p:ext uri="{BB962C8B-B14F-4D97-AF65-F5344CB8AC3E}">
        <p14:creationId xmlns:p14="http://schemas.microsoft.com/office/powerpoint/2010/main" val="148279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1032248">
            <a:off x="11868513" y="-6143881"/>
            <a:ext cx="8790117" cy="10077774"/>
          </a:xfrm>
          <a:custGeom>
            <a:avLst/>
            <a:gdLst/>
            <a:ahLst/>
            <a:cxnLst/>
            <a:rect l="l" t="t" r="r" b="b"/>
            <a:pathLst>
              <a:path w="8790117" h="10077774">
                <a:moveTo>
                  <a:pt x="0" y="0"/>
                </a:moveTo>
                <a:lnTo>
                  <a:pt x="8790118" y="0"/>
                </a:lnTo>
                <a:lnTo>
                  <a:pt x="8790118" y="10077774"/>
                </a:lnTo>
                <a:lnTo>
                  <a:pt x="0" y="10077774"/>
                </a:lnTo>
                <a:lnTo>
                  <a:pt x="0" y="0"/>
                </a:lnTo>
                <a:close/>
              </a:path>
            </a:pathLst>
          </a:custGeom>
          <a:blipFill>
            <a:blip r:embed="rId3"/>
            <a:stretch>
              <a:fillRect/>
            </a:stretch>
          </a:blipFill>
        </p:spPr>
      </p:sp>
      <p:sp>
        <p:nvSpPr>
          <p:cNvPr id="4" name="Freeform 4"/>
          <p:cNvSpPr/>
          <p:nvPr/>
        </p:nvSpPr>
        <p:spPr>
          <a:xfrm rot="-5481967">
            <a:off x="3488808" y="-2228956"/>
            <a:ext cx="10454993" cy="14935978"/>
          </a:xfrm>
          <a:custGeom>
            <a:avLst/>
            <a:gdLst/>
            <a:ahLst/>
            <a:cxnLst/>
            <a:rect l="l" t="t" r="r" b="b"/>
            <a:pathLst>
              <a:path w="9142276" h="12698569">
                <a:moveTo>
                  <a:pt x="0" y="0"/>
                </a:moveTo>
                <a:lnTo>
                  <a:pt x="9142276" y="0"/>
                </a:lnTo>
                <a:lnTo>
                  <a:pt x="9142276" y="12698568"/>
                </a:lnTo>
                <a:lnTo>
                  <a:pt x="0" y="12698568"/>
                </a:lnTo>
                <a:lnTo>
                  <a:pt x="0" y="0"/>
                </a:lnTo>
                <a:close/>
              </a:path>
            </a:pathLst>
          </a:custGeom>
          <a:blipFill>
            <a:blip r:embed="rId4"/>
            <a:stretch>
              <a:fillRect/>
            </a:stretch>
          </a:blipFill>
        </p:spPr>
      </p:sp>
      <p:sp>
        <p:nvSpPr>
          <p:cNvPr id="5" name="Freeform 5"/>
          <p:cNvSpPr/>
          <p:nvPr/>
        </p:nvSpPr>
        <p:spPr>
          <a:xfrm>
            <a:off x="-551354" y="5940698"/>
            <a:ext cx="5063792" cy="6151999"/>
          </a:xfrm>
          <a:custGeom>
            <a:avLst/>
            <a:gdLst/>
            <a:ahLst/>
            <a:cxnLst/>
            <a:rect l="l" t="t" r="r" b="b"/>
            <a:pathLst>
              <a:path w="5063792" h="6151999">
                <a:moveTo>
                  <a:pt x="0" y="0"/>
                </a:moveTo>
                <a:lnTo>
                  <a:pt x="5063791" y="0"/>
                </a:lnTo>
                <a:lnTo>
                  <a:pt x="5063791" y="6151999"/>
                </a:lnTo>
                <a:lnTo>
                  <a:pt x="0" y="6151999"/>
                </a:lnTo>
                <a:lnTo>
                  <a:pt x="0" y="0"/>
                </a:lnTo>
                <a:close/>
              </a:path>
            </a:pathLst>
          </a:custGeom>
          <a:blipFill>
            <a:blip r:embed="rId5"/>
            <a:stretch>
              <a:fillRect/>
            </a:stretch>
          </a:blipFill>
        </p:spPr>
      </p:sp>
      <p:sp>
        <p:nvSpPr>
          <p:cNvPr id="6" name="Freeform 6"/>
          <p:cNvSpPr/>
          <p:nvPr/>
        </p:nvSpPr>
        <p:spPr>
          <a:xfrm>
            <a:off x="296392" y="2434037"/>
            <a:ext cx="2549790" cy="2066316"/>
          </a:xfrm>
          <a:custGeom>
            <a:avLst/>
            <a:gdLst/>
            <a:ahLst/>
            <a:cxnLst/>
            <a:rect l="l" t="t" r="r" b="b"/>
            <a:pathLst>
              <a:path w="2549790" h="2066316">
                <a:moveTo>
                  <a:pt x="0" y="0"/>
                </a:moveTo>
                <a:lnTo>
                  <a:pt x="2549791" y="0"/>
                </a:lnTo>
                <a:lnTo>
                  <a:pt x="2549791" y="2066316"/>
                </a:lnTo>
                <a:lnTo>
                  <a:pt x="0" y="2066316"/>
                </a:lnTo>
                <a:lnTo>
                  <a:pt x="0" y="0"/>
                </a:lnTo>
                <a:close/>
              </a:path>
            </a:pathLst>
          </a:custGeom>
          <a:blipFill>
            <a:blip r:embed="rId6"/>
            <a:stretch>
              <a:fillRect l="-49179" t="-40274" r="-38129" b="-61358"/>
            </a:stretch>
          </a:blipFill>
        </p:spPr>
      </p:sp>
      <p:sp>
        <p:nvSpPr>
          <p:cNvPr id="7" name="Freeform 7"/>
          <p:cNvSpPr/>
          <p:nvPr/>
        </p:nvSpPr>
        <p:spPr>
          <a:xfrm rot="2942658">
            <a:off x="797203" y="950454"/>
            <a:ext cx="1548169" cy="1254615"/>
          </a:xfrm>
          <a:custGeom>
            <a:avLst/>
            <a:gdLst/>
            <a:ahLst/>
            <a:cxnLst/>
            <a:rect l="l" t="t" r="r" b="b"/>
            <a:pathLst>
              <a:path w="1548169" h="1254615">
                <a:moveTo>
                  <a:pt x="0" y="0"/>
                </a:moveTo>
                <a:lnTo>
                  <a:pt x="1548169" y="0"/>
                </a:lnTo>
                <a:lnTo>
                  <a:pt x="1548169" y="1254615"/>
                </a:lnTo>
                <a:lnTo>
                  <a:pt x="0" y="1254615"/>
                </a:lnTo>
                <a:lnTo>
                  <a:pt x="0" y="0"/>
                </a:lnTo>
                <a:close/>
              </a:path>
            </a:pathLst>
          </a:custGeom>
          <a:blipFill>
            <a:blip r:embed="rId6"/>
            <a:stretch>
              <a:fillRect l="-49179" t="-40274" r="-38129" b="-61358"/>
            </a:stretch>
          </a:blipFill>
        </p:spPr>
      </p:sp>
      <p:sp>
        <p:nvSpPr>
          <p:cNvPr id="8" name="Freeform 8"/>
          <p:cNvSpPr/>
          <p:nvPr/>
        </p:nvSpPr>
        <p:spPr>
          <a:xfrm>
            <a:off x="15201910" y="5812329"/>
            <a:ext cx="3624910" cy="5049486"/>
          </a:xfrm>
          <a:custGeom>
            <a:avLst/>
            <a:gdLst/>
            <a:ahLst/>
            <a:cxnLst/>
            <a:rect l="l" t="t" r="r" b="b"/>
            <a:pathLst>
              <a:path w="3624910" h="5049486">
                <a:moveTo>
                  <a:pt x="0" y="0"/>
                </a:moveTo>
                <a:lnTo>
                  <a:pt x="3624910" y="0"/>
                </a:lnTo>
                <a:lnTo>
                  <a:pt x="3624910" y="5049486"/>
                </a:lnTo>
                <a:lnTo>
                  <a:pt x="0" y="504948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TextBox 8"/>
          <p:cNvSpPr txBox="1"/>
          <p:nvPr/>
        </p:nvSpPr>
        <p:spPr>
          <a:xfrm>
            <a:off x="2438400" y="952500"/>
            <a:ext cx="12115800" cy="2031325"/>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Ngôn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ngữ</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đối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thoại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giữa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nhân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tôi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lão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a:solidFill>
                  <a:schemeClr val="bg1"/>
                </a:solidFill>
                <a:latin typeface="Times New Roman" panose="02020603050405020304" pitchFamily="18" charset="0"/>
                <a:cs typeface="Times New Roman" panose="02020603050405020304" pitchFamily="18" charset="0"/>
                <a:sym typeface="Wingdings"/>
              </a:rPr>
              <a: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nổi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đặc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điểm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tâm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trạng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phẩm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nhân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luôn</a:t>
            </a:r>
            <a:r>
              <a:rPr lang="en-US" sz="3600" dirty="0">
                <a:solidFill>
                  <a:schemeClr val="bg1"/>
                </a:solidFill>
                <a:latin typeface="Times New Roman" panose="02020603050405020304" pitchFamily="18" charset="0"/>
                <a:cs typeface="Times New Roman" panose="02020603050405020304" pitchFamily="18" charset="0"/>
              </a:rPr>
              <a:t> lo </a:t>
            </a:r>
            <a:r>
              <a:rPr lang="en-US" sz="3600" dirty="0" err="1">
                <a:solidFill>
                  <a:schemeClr val="bg1"/>
                </a:solidFill>
                <a:latin typeface="Times New Roman" panose="02020603050405020304" pitchFamily="18" charset="0"/>
                <a:cs typeface="Times New Roman" panose="02020603050405020304" pitchFamily="18" charset="0"/>
              </a:rPr>
              <a:t>lắng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về</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phận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con </a:t>
            </a:r>
            <a:r>
              <a:rPr lang="en-US" sz="3600" dirty="0" err="1">
                <a:solidFill>
                  <a:schemeClr val="bg1"/>
                </a:solidFill>
                <a:latin typeface="Times New Roman" panose="02020603050405020304" pitchFamily="18" charset="0"/>
                <a:cs typeface="Times New Roman" panose="02020603050405020304" pitchFamily="18" charset="0"/>
              </a:rPr>
              <a:t>người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loài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chiến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tranh</a:t>
            </a:r>
            <a:r>
              <a:rPr lang="en-US" sz="3600" dirty="0">
                <a:solidFill>
                  <a:schemeClr val="bg1"/>
                </a:solidFill>
                <a:latin typeface="Times New Roman" panose="02020603050405020304" pitchFamily="18" charset="0"/>
                <a:cs typeface="Times New Roman" panose="02020603050405020304" pitchFamily="18" charset="0"/>
              </a:rPr>
              <a:t>.</a:t>
            </a:r>
          </a:p>
          <a:p>
            <a:endParaRPr lang="en-US" dirty="0"/>
          </a:p>
        </p:txBody>
      </p:sp>
      <p:sp>
        <p:nvSpPr>
          <p:cNvPr id="10" name="TextBox 9"/>
          <p:cNvSpPr txBox="1"/>
          <p:nvPr/>
        </p:nvSpPr>
        <p:spPr>
          <a:xfrm>
            <a:off x="2846182" y="3162300"/>
            <a:ext cx="12012818" cy="1754326"/>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thoại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nội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tâm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Đấy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quê</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hương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lão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Lão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hãnh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diện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mỉm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cười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người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nhắc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thấy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nội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tâm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suy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nghĩ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lão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về</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quê</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hương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mình</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36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253307">
            <a:off x="-777935" y="-1255528"/>
            <a:ext cx="12034144" cy="14753155"/>
          </a:xfrm>
          <a:custGeom>
            <a:avLst/>
            <a:gdLst/>
            <a:ahLst/>
            <a:cxnLst/>
            <a:rect l="l" t="t" r="r" b="b"/>
            <a:pathLst>
              <a:path w="10621465" h="14753155">
                <a:moveTo>
                  <a:pt x="0" y="0"/>
                </a:moveTo>
                <a:lnTo>
                  <a:pt x="10621465" y="0"/>
                </a:lnTo>
                <a:lnTo>
                  <a:pt x="10621465" y="14753155"/>
                </a:lnTo>
                <a:lnTo>
                  <a:pt x="0" y="14753155"/>
                </a:lnTo>
                <a:lnTo>
                  <a:pt x="0" y="0"/>
                </a:lnTo>
                <a:close/>
              </a:path>
            </a:pathLst>
          </a:custGeom>
          <a:blipFill>
            <a:blip r:embed="rId3"/>
            <a:stretch>
              <a:fillRect/>
            </a:stretch>
          </a:blipFill>
        </p:spPr>
      </p:sp>
      <p:grpSp>
        <p:nvGrpSpPr>
          <p:cNvPr id="4" name="Group 4"/>
          <p:cNvGrpSpPr>
            <a:grpSpLocks noChangeAspect="1"/>
          </p:cNvGrpSpPr>
          <p:nvPr/>
        </p:nvGrpSpPr>
        <p:grpSpPr>
          <a:xfrm>
            <a:off x="10602879" y="1028700"/>
            <a:ext cx="6151210" cy="8430725"/>
            <a:chOff x="0" y="0"/>
            <a:chExt cx="6383249" cy="8748753"/>
          </a:xfrm>
        </p:grpSpPr>
        <p:sp>
          <p:nvSpPr>
            <p:cNvPr id="5" name="Freeform 5"/>
            <p:cNvSpPr/>
            <p:nvPr/>
          </p:nvSpPr>
          <p:spPr>
            <a:xfrm>
              <a:off x="648908" y="396173"/>
              <a:ext cx="5085446" cy="7956401"/>
            </a:xfrm>
            <a:custGeom>
              <a:avLst/>
              <a:gdLst/>
              <a:ahLst/>
              <a:cxnLst/>
              <a:rect l="l" t="t" r="r" b="b"/>
              <a:pathLst>
                <a:path w="5085446" h="7956401">
                  <a:moveTo>
                    <a:pt x="2542716" y="7956401"/>
                  </a:moveTo>
                  <a:cubicBezTo>
                    <a:pt x="1140657" y="7956401"/>
                    <a:pt x="0" y="6815733"/>
                    <a:pt x="0" y="5413673"/>
                  </a:cubicBezTo>
                  <a:lnTo>
                    <a:pt x="0" y="2542723"/>
                  </a:lnTo>
                  <a:cubicBezTo>
                    <a:pt x="0" y="1140663"/>
                    <a:pt x="1140655" y="0"/>
                    <a:pt x="2542716" y="0"/>
                  </a:cubicBezTo>
                  <a:cubicBezTo>
                    <a:pt x="3944777" y="0"/>
                    <a:pt x="5085444" y="1140662"/>
                    <a:pt x="5085444" y="2542723"/>
                  </a:cubicBezTo>
                  <a:lnTo>
                    <a:pt x="5085444" y="5413673"/>
                  </a:lnTo>
                  <a:cubicBezTo>
                    <a:pt x="5085445" y="6815733"/>
                    <a:pt x="3944777" y="7956401"/>
                    <a:pt x="2542716" y="7956401"/>
                  </a:cubicBezTo>
                  <a:close/>
                </a:path>
              </a:pathLst>
            </a:custGeom>
            <a:blipFill>
              <a:blip r:embed="rId4"/>
              <a:stretch>
                <a:fillRect l="-41429" t="-34624" r="-16803"/>
              </a:stretch>
            </a:blipFill>
          </p:spPr>
        </p:sp>
        <p:sp>
          <p:nvSpPr>
            <p:cNvPr id="6" name="Freeform 6"/>
            <p:cNvSpPr/>
            <p:nvPr/>
          </p:nvSpPr>
          <p:spPr>
            <a:xfrm>
              <a:off x="14" y="5650"/>
              <a:ext cx="6383236" cy="8737452"/>
            </a:xfrm>
            <a:custGeom>
              <a:avLst/>
              <a:gdLst/>
              <a:ahLst/>
              <a:cxnLst/>
              <a:rect l="l" t="t" r="r" b="b"/>
              <a:pathLst>
                <a:path w="6383236" h="8737452">
                  <a:moveTo>
                    <a:pt x="3191610" y="380999"/>
                  </a:moveTo>
                  <a:cubicBezTo>
                    <a:pt x="1784298" y="380999"/>
                    <a:pt x="639369" y="1525933"/>
                    <a:pt x="639369" y="2933247"/>
                  </a:cubicBezTo>
                  <a:lnTo>
                    <a:pt x="639369" y="5804197"/>
                  </a:lnTo>
                  <a:cubicBezTo>
                    <a:pt x="639369" y="7211516"/>
                    <a:pt x="1784298" y="8356450"/>
                    <a:pt x="3191610" y="8356450"/>
                  </a:cubicBezTo>
                  <a:cubicBezTo>
                    <a:pt x="4598929" y="8356450"/>
                    <a:pt x="5743863" y="7211516"/>
                    <a:pt x="5743863" y="5804198"/>
                  </a:cubicBezTo>
                  <a:lnTo>
                    <a:pt x="5743863" y="2933246"/>
                  </a:lnTo>
                  <a:cubicBezTo>
                    <a:pt x="5743864" y="1525933"/>
                    <a:pt x="4598929" y="380999"/>
                    <a:pt x="3191610" y="380999"/>
                  </a:cubicBezTo>
                  <a:close/>
                  <a:moveTo>
                    <a:pt x="5724814" y="5804196"/>
                  </a:moveTo>
                  <a:cubicBezTo>
                    <a:pt x="5724814" y="7201011"/>
                    <a:pt x="4588425" y="8337399"/>
                    <a:pt x="3191612" y="8337399"/>
                  </a:cubicBezTo>
                  <a:cubicBezTo>
                    <a:pt x="1794803" y="8337399"/>
                    <a:pt x="658420" y="7201009"/>
                    <a:pt x="658420" y="5804196"/>
                  </a:cubicBezTo>
                  <a:lnTo>
                    <a:pt x="658420" y="2933246"/>
                  </a:lnTo>
                  <a:cubicBezTo>
                    <a:pt x="658420" y="1536437"/>
                    <a:pt x="1794803" y="400048"/>
                    <a:pt x="3191612" y="400048"/>
                  </a:cubicBezTo>
                  <a:cubicBezTo>
                    <a:pt x="4588426" y="400048"/>
                    <a:pt x="5724814" y="1536437"/>
                    <a:pt x="5724814" y="2933246"/>
                  </a:cubicBezTo>
                  <a:lnTo>
                    <a:pt x="5724814" y="5804196"/>
                  </a:lnTo>
                  <a:close/>
                  <a:moveTo>
                    <a:pt x="6124864" y="4188866"/>
                  </a:moveTo>
                  <a:lnTo>
                    <a:pt x="6124864" y="2933247"/>
                  </a:lnTo>
                  <a:cubicBezTo>
                    <a:pt x="6124864" y="2149753"/>
                    <a:pt x="5819754" y="1413147"/>
                    <a:pt x="5265741" y="859135"/>
                  </a:cubicBezTo>
                  <a:cubicBezTo>
                    <a:pt x="4711717" y="305110"/>
                    <a:pt x="3975117" y="0"/>
                    <a:pt x="3191610" y="0"/>
                  </a:cubicBezTo>
                  <a:cubicBezTo>
                    <a:pt x="2408111" y="0"/>
                    <a:pt x="1671511" y="305110"/>
                    <a:pt x="1117492" y="859135"/>
                  </a:cubicBezTo>
                  <a:cubicBezTo>
                    <a:pt x="563479" y="1413147"/>
                    <a:pt x="258369" y="2149753"/>
                    <a:pt x="258369" y="2933247"/>
                  </a:cubicBezTo>
                  <a:lnTo>
                    <a:pt x="258369" y="4188869"/>
                  </a:lnTo>
                  <a:cubicBezTo>
                    <a:pt x="217862" y="4278875"/>
                    <a:pt x="142047" y="4365847"/>
                    <a:pt x="0" y="4386273"/>
                  </a:cubicBezTo>
                  <a:cubicBezTo>
                    <a:pt x="142047" y="4406698"/>
                    <a:pt x="217862" y="4493670"/>
                    <a:pt x="258369" y="4583676"/>
                  </a:cubicBezTo>
                  <a:lnTo>
                    <a:pt x="258369" y="5804197"/>
                  </a:lnTo>
                  <a:cubicBezTo>
                    <a:pt x="258369" y="6587703"/>
                    <a:pt x="563479" y="7324303"/>
                    <a:pt x="1117492" y="7878328"/>
                  </a:cubicBezTo>
                  <a:cubicBezTo>
                    <a:pt x="1671511" y="8432340"/>
                    <a:pt x="2408110" y="8737452"/>
                    <a:pt x="3191610" y="8737452"/>
                  </a:cubicBezTo>
                  <a:cubicBezTo>
                    <a:pt x="3975117" y="8737452"/>
                    <a:pt x="4711717" y="8432342"/>
                    <a:pt x="5265741" y="7878328"/>
                  </a:cubicBezTo>
                  <a:cubicBezTo>
                    <a:pt x="5819753" y="7324303"/>
                    <a:pt x="6124864" y="6587703"/>
                    <a:pt x="6124864" y="5804198"/>
                  </a:cubicBezTo>
                  <a:lnTo>
                    <a:pt x="6124864" y="4583678"/>
                  </a:lnTo>
                  <a:cubicBezTo>
                    <a:pt x="6165374" y="4493672"/>
                    <a:pt x="6241189" y="4406699"/>
                    <a:pt x="6383236" y="4386273"/>
                  </a:cubicBezTo>
                  <a:cubicBezTo>
                    <a:pt x="6241189" y="4365846"/>
                    <a:pt x="6165374" y="4278873"/>
                    <a:pt x="6124864" y="4188866"/>
                  </a:cubicBezTo>
                  <a:close/>
                  <a:moveTo>
                    <a:pt x="5252260" y="7864846"/>
                  </a:moveTo>
                  <a:cubicBezTo>
                    <a:pt x="4701845" y="8415275"/>
                    <a:pt x="3970019" y="8718400"/>
                    <a:pt x="3191610" y="8718400"/>
                  </a:cubicBezTo>
                  <a:cubicBezTo>
                    <a:pt x="2413202" y="8718400"/>
                    <a:pt x="1681384" y="8415274"/>
                    <a:pt x="1130960" y="7864846"/>
                  </a:cubicBezTo>
                  <a:cubicBezTo>
                    <a:pt x="580545" y="7314431"/>
                    <a:pt x="277419" y="6582605"/>
                    <a:pt x="277419" y="5804196"/>
                  </a:cubicBezTo>
                  <a:lnTo>
                    <a:pt x="277419" y="4583669"/>
                  </a:lnTo>
                  <a:cubicBezTo>
                    <a:pt x="317928" y="4493665"/>
                    <a:pt x="393743" y="4406697"/>
                    <a:pt x="535784" y="4386272"/>
                  </a:cubicBezTo>
                  <a:cubicBezTo>
                    <a:pt x="393743" y="4365846"/>
                    <a:pt x="317927" y="4278877"/>
                    <a:pt x="277419" y="4188873"/>
                  </a:cubicBezTo>
                  <a:lnTo>
                    <a:pt x="277419" y="2933246"/>
                  </a:lnTo>
                  <a:cubicBezTo>
                    <a:pt x="277419" y="2154837"/>
                    <a:pt x="580545" y="1423019"/>
                    <a:pt x="1130960" y="872602"/>
                  </a:cubicBezTo>
                  <a:cubicBezTo>
                    <a:pt x="1681383" y="322180"/>
                    <a:pt x="2413202" y="19049"/>
                    <a:pt x="3191610" y="19049"/>
                  </a:cubicBezTo>
                  <a:cubicBezTo>
                    <a:pt x="3970019" y="19049"/>
                    <a:pt x="4701844" y="322181"/>
                    <a:pt x="5252260" y="872603"/>
                  </a:cubicBezTo>
                  <a:cubicBezTo>
                    <a:pt x="5802688" y="1423019"/>
                    <a:pt x="6105815" y="2154838"/>
                    <a:pt x="6105815" y="2933247"/>
                  </a:cubicBezTo>
                  <a:lnTo>
                    <a:pt x="6105815" y="4188877"/>
                  </a:lnTo>
                  <a:cubicBezTo>
                    <a:pt x="6065306" y="4278881"/>
                    <a:pt x="5989491" y="4365849"/>
                    <a:pt x="5847448" y="4386273"/>
                  </a:cubicBezTo>
                  <a:cubicBezTo>
                    <a:pt x="5989489" y="4406697"/>
                    <a:pt x="6065306" y="4493665"/>
                    <a:pt x="6105815" y="4583669"/>
                  </a:cubicBezTo>
                  <a:lnTo>
                    <a:pt x="6105815" y="5804198"/>
                  </a:lnTo>
                  <a:cubicBezTo>
                    <a:pt x="6105814" y="6582604"/>
                    <a:pt x="5802688" y="7314430"/>
                    <a:pt x="5252260" y="7864846"/>
                  </a:cubicBezTo>
                  <a:close/>
                </a:path>
              </a:pathLst>
            </a:custGeom>
            <a:solidFill>
              <a:srgbClr val="E4B17D"/>
            </a:solidFill>
          </p:spPr>
        </p:sp>
      </p:grpSp>
      <p:sp>
        <p:nvSpPr>
          <p:cNvPr id="7" name="Freeform 7"/>
          <p:cNvSpPr/>
          <p:nvPr/>
        </p:nvSpPr>
        <p:spPr>
          <a:xfrm rot="856825">
            <a:off x="15454330" y="5994892"/>
            <a:ext cx="5106036" cy="5225709"/>
          </a:xfrm>
          <a:custGeom>
            <a:avLst/>
            <a:gdLst/>
            <a:ahLst/>
            <a:cxnLst/>
            <a:rect l="l" t="t" r="r" b="b"/>
            <a:pathLst>
              <a:path w="5106036" h="5225709">
                <a:moveTo>
                  <a:pt x="0" y="0"/>
                </a:moveTo>
                <a:lnTo>
                  <a:pt x="5106036" y="0"/>
                </a:lnTo>
                <a:lnTo>
                  <a:pt x="5106036" y="5225709"/>
                </a:lnTo>
                <a:lnTo>
                  <a:pt x="0" y="5225709"/>
                </a:lnTo>
                <a:lnTo>
                  <a:pt x="0" y="0"/>
                </a:lnTo>
                <a:close/>
              </a:path>
            </a:pathLst>
          </a:custGeom>
          <a:blipFill>
            <a:blip r:embed="rId5"/>
            <a:stretch>
              <a:fillRect/>
            </a:stretch>
          </a:blipFill>
        </p:spPr>
      </p:sp>
      <p:sp>
        <p:nvSpPr>
          <p:cNvPr id="9" name="Freeform 9"/>
          <p:cNvSpPr/>
          <p:nvPr/>
        </p:nvSpPr>
        <p:spPr>
          <a:xfrm>
            <a:off x="13769727" y="12700"/>
            <a:ext cx="2984362" cy="2957231"/>
          </a:xfrm>
          <a:custGeom>
            <a:avLst/>
            <a:gdLst/>
            <a:ahLst/>
            <a:cxnLst/>
            <a:rect l="l" t="t" r="r" b="b"/>
            <a:pathLst>
              <a:path w="2984362" h="2957231">
                <a:moveTo>
                  <a:pt x="0" y="0"/>
                </a:moveTo>
                <a:lnTo>
                  <a:pt x="2984362" y="0"/>
                </a:lnTo>
                <a:lnTo>
                  <a:pt x="2984362" y="2957231"/>
                </a:lnTo>
                <a:lnTo>
                  <a:pt x="0" y="2957231"/>
                </a:lnTo>
                <a:lnTo>
                  <a:pt x="0" y="0"/>
                </a:lnTo>
                <a:close/>
              </a:path>
            </a:pathLst>
          </a:custGeom>
          <a:blipFill>
            <a:blip r:embed="rId6"/>
            <a:stretch>
              <a:fillRect/>
            </a:stretch>
          </a:blipFill>
        </p:spPr>
      </p:sp>
      <p:sp>
        <p:nvSpPr>
          <p:cNvPr id="10" name="TextBox 10"/>
          <p:cNvSpPr txBox="1"/>
          <p:nvPr/>
        </p:nvSpPr>
        <p:spPr>
          <a:xfrm>
            <a:off x="152400" y="2171700"/>
            <a:ext cx="9854214" cy="3385542"/>
          </a:xfrm>
          <a:prstGeom prst="rect">
            <a:avLst/>
          </a:prstGeom>
        </p:spPr>
        <p:txBody>
          <a:bodyPr wrap="square" lIns="0" tIns="0" rIns="0" bIns="0" rtlCol="0" anchor="t">
            <a:spAutoFit/>
          </a:bodyPr>
          <a:lstStyle/>
          <a:p>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đem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đau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thương</a:t>
            </a:r>
            <a:endParaRPr lang="en-US" sz="4400" dirty="0">
              <a:solidFill>
                <a:schemeClr val="bg1"/>
              </a:solidFill>
              <a:latin typeface="Times New Roman" panose="02020603050405020304" pitchFamily="18" charset="0"/>
              <a:cs typeface="Times New Roman" panose="02020603050405020304" pitchFamily="18" charset="0"/>
            </a:endParaRPr>
          </a:p>
          <a:p>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người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dù</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hoàn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giữ</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lương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thiện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yêu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thương</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814384" y="1410472"/>
            <a:ext cx="8788508" cy="795089"/>
          </a:xfrm>
          <a:prstGeom prst="rect">
            <a:avLst/>
          </a:prstGeom>
        </p:spPr>
        <p:txBody>
          <a:bodyPr wrap="square" lIns="0" tIns="0" rIns="0" bIns="0" rtlCol="0" anchor="t">
            <a:spAutoFit/>
          </a:bodyPr>
          <a:lstStyle/>
          <a:p>
            <a:pPr>
              <a:lnSpc>
                <a:spcPts val="6248"/>
              </a:lnSpc>
            </a:pPr>
            <a:r>
              <a:rPr lang="pt-BR" sz="6000" b="1" dirty="0" smtClean="0">
                <a:solidFill>
                  <a:schemeClr val="bg1"/>
                </a:solidFill>
                <a:latin typeface="Times New Roman" panose="02020603050405020304" pitchFamily="18" charset="0"/>
                <a:cs typeface="Times New Roman" panose="02020603050405020304" pitchFamily="18" charset="0"/>
              </a:rPr>
              <a:t>4. Chủ đề, thông điệp</a:t>
            </a:r>
            <a:endParaRPr lang="en-US" sz="5400" b="1" dirty="0">
              <a:solidFill>
                <a:schemeClr val="bg1"/>
              </a:solidFill>
              <a:latin typeface="Times New Roman" panose="02020603050405020304" pitchFamily="18" charset="0"/>
              <a:ea typeface="The Youngest Script"/>
              <a:cs typeface="Times New Roman" panose="02020603050405020304" pitchFamily="18" charset="0"/>
              <a:sym typeface="The Youngest Script"/>
            </a:endParaRPr>
          </a:p>
        </p:txBody>
      </p:sp>
      <p:sp>
        <p:nvSpPr>
          <p:cNvPr id="8" name="TextBox 7"/>
          <p:cNvSpPr txBox="1"/>
          <p:nvPr/>
        </p:nvSpPr>
        <p:spPr>
          <a:xfrm>
            <a:off x="152400" y="5676900"/>
            <a:ext cx="10134600" cy="2400657"/>
          </a:xfrm>
          <a:prstGeom prst="rect">
            <a:avLst/>
          </a:prstGeom>
          <a:noFill/>
        </p:spPr>
        <p:txBody>
          <a:bodyPr wrap="square" rtlCol="0">
            <a:spAutoFit/>
          </a:bodyPr>
          <a:lstStyle/>
          <a:p>
            <a:r>
              <a:rPr lang="en-US" sz="4400" b="1" dirty="0">
                <a:solidFill>
                  <a:schemeClr val="bg1"/>
                </a:solidFill>
                <a:latin typeface="Times New Roman" panose="02020603050405020304" pitchFamily="18" charset="0"/>
                <a:cs typeface="Times New Roman" panose="02020603050405020304" pitchFamily="18" charset="0"/>
              </a:rPr>
              <a:t>Ý </a:t>
            </a:r>
            <a:r>
              <a:rPr lang="en-US" sz="4400" b="1" dirty="0" err="1">
                <a:solidFill>
                  <a:schemeClr val="bg1"/>
                </a:solidFill>
                <a:latin typeface="Times New Roman" panose="02020603050405020304" pitchFamily="18" charset="0"/>
                <a:cs typeface="Times New Roman" panose="02020603050405020304" pitchFamily="18" charset="0"/>
              </a:rPr>
              <a:t>nghĩa</a:t>
            </a:r>
            <a:r>
              <a:rPr lang="en-US" sz="4400" b="1" dirty="0">
                <a:solidFill>
                  <a:schemeClr val="bg1"/>
                </a:solidFill>
                <a:latin typeface="Times New Roman" panose="02020603050405020304" pitchFamily="18" charset="0"/>
                <a:cs typeface="Times New Roman" panose="02020603050405020304" pitchFamily="18" charset="0"/>
              </a:rPr>
              <a: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nhắc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nhở</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người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phải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trọng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giữ</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gìn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nền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hòa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toàn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giới</a:t>
            </a:r>
            <a:endParaRPr lang="en-US" sz="4400" dirty="0">
              <a:solidFill>
                <a:schemeClr val="bg1"/>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1692" y="7239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00000">
            <a:off x="1134496" y="-17269543"/>
            <a:ext cx="16019008" cy="22250311"/>
          </a:xfrm>
          <a:custGeom>
            <a:avLst/>
            <a:gdLst/>
            <a:ahLst/>
            <a:cxnLst/>
            <a:rect l="l" t="t" r="r" b="b"/>
            <a:pathLst>
              <a:path w="16019008" h="22250311">
                <a:moveTo>
                  <a:pt x="0" y="0"/>
                </a:moveTo>
                <a:lnTo>
                  <a:pt x="16019008" y="0"/>
                </a:lnTo>
                <a:lnTo>
                  <a:pt x="16019008" y="22250311"/>
                </a:lnTo>
                <a:lnTo>
                  <a:pt x="0" y="22250311"/>
                </a:lnTo>
                <a:lnTo>
                  <a:pt x="0" y="0"/>
                </a:lnTo>
                <a:close/>
              </a:path>
            </a:pathLst>
          </a:custGeom>
          <a:blipFill>
            <a:blip r:embed="rId3"/>
            <a:stretch>
              <a:fillRect/>
            </a:stretch>
          </a:blipFill>
        </p:spPr>
      </p:sp>
      <p:sp>
        <p:nvSpPr>
          <p:cNvPr id="17" name="Freeform 17"/>
          <p:cNvSpPr/>
          <p:nvPr/>
        </p:nvSpPr>
        <p:spPr>
          <a:xfrm>
            <a:off x="-5762784" y="2968797"/>
            <a:ext cx="8291107" cy="9505664"/>
          </a:xfrm>
          <a:custGeom>
            <a:avLst/>
            <a:gdLst/>
            <a:ahLst/>
            <a:cxnLst/>
            <a:rect l="l" t="t" r="r" b="b"/>
            <a:pathLst>
              <a:path w="8291107" h="9505664">
                <a:moveTo>
                  <a:pt x="0" y="0"/>
                </a:moveTo>
                <a:lnTo>
                  <a:pt x="8291106" y="0"/>
                </a:lnTo>
                <a:lnTo>
                  <a:pt x="8291106" y="9505664"/>
                </a:lnTo>
                <a:lnTo>
                  <a:pt x="0" y="9505664"/>
                </a:lnTo>
                <a:lnTo>
                  <a:pt x="0" y="0"/>
                </a:lnTo>
                <a:close/>
              </a:path>
            </a:pathLst>
          </a:custGeom>
          <a:blipFill>
            <a:blip r:embed="rId4"/>
            <a:stretch>
              <a:fillRect/>
            </a:stretch>
          </a:blipFill>
        </p:spPr>
      </p:sp>
      <p:sp>
        <p:nvSpPr>
          <p:cNvPr id="18" name="Freeform 18"/>
          <p:cNvSpPr/>
          <p:nvPr/>
        </p:nvSpPr>
        <p:spPr>
          <a:xfrm rot="-2013255">
            <a:off x="16052989" y="614240"/>
            <a:ext cx="3688544" cy="7751756"/>
          </a:xfrm>
          <a:custGeom>
            <a:avLst/>
            <a:gdLst/>
            <a:ahLst/>
            <a:cxnLst/>
            <a:rect l="l" t="t" r="r" b="b"/>
            <a:pathLst>
              <a:path w="3688544" h="7751756">
                <a:moveTo>
                  <a:pt x="0" y="0"/>
                </a:moveTo>
                <a:lnTo>
                  <a:pt x="3688544" y="0"/>
                </a:lnTo>
                <a:lnTo>
                  <a:pt x="3688544" y="7751756"/>
                </a:lnTo>
                <a:lnTo>
                  <a:pt x="0" y="7751756"/>
                </a:lnTo>
                <a:lnTo>
                  <a:pt x="0" y="0"/>
                </a:lnTo>
                <a:close/>
              </a:path>
            </a:pathLst>
          </a:custGeom>
          <a:blipFill>
            <a:blip r:embed="rId5"/>
            <a:stretch>
              <a:fillRect/>
            </a:stretch>
          </a:blipFill>
        </p:spPr>
      </p:sp>
      <p:sp>
        <p:nvSpPr>
          <p:cNvPr id="19" name="Freeform 19"/>
          <p:cNvSpPr/>
          <p:nvPr/>
        </p:nvSpPr>
        <p:spPr>
          <a:xfrm rot="-2906107">
            <a:off x="16178082" y="-2152882"/>
            <a:ext cx="3438358" cy="7225970"/>
          </a:xfrm>
          <a:custGeom>
            <a:avLst/>
            <a:gdLst/>
            <a:ahLst/>
            <a:cxnLst/>
            <a:rect l="l" t="t" r="r" b="b"/>
            <a:pathLst>
              <a:path w="3438358" h="7225970">
                <a:moveTo>
                  <a:pt x="0" y="0"/>
                </a:moveTo>
                <a:lnTo>
                  <a:pt x="3438358" y="0"/>
                </a:lnTo>
                <a:lnTo>
                  <a:pt x="3438358" y="7225970"/>
                </a:lnTo>
                <a:lnTo>
                  <a:pt x="0" y="7225970"/>
                </a:lnTo>
                <a:lnTo>
                  <a:pt x="0" y="0"/>
                </a:lnTo>
                <a:close/>
              </a:path>
            </a:pathLst>
          </a:custGeom>
          <a:blipFill>
            <a:blip r:embed="rId5"/>
            <a:stretch>
              <a:fillRect/>
            </a:stretch>
          </a:blipFill>
        </p:spPr>
      </p:sp>
      <p:sp>
        <p:nvSpPr>
          <p:cNvPr id="20" name="Rectangle 19"/>
          <p:cNvSpPr/>
          <p:nvPr/>
        </p:nvSpPr>
        <p:spPr>
          <a:xfrm>
            <a:off x="1905000" y="3314700"/>
            <a:ext cx="11201400" cy="6321731"/>
          </a:xfrm>
          <a:prstGeom prst="rect">
            <a:avLst/>
          </a:prstGeom>
        </p:spPr>
        <p:txBody>
          <a:bodyPr wrap="square">
            <a:spAutoFit/>
          </a:bodyPr>
          <a:lstStyle/>
          <a:p>
            <a:pPr algn="just">
              <a:lnSpc>
                <a:spcPct val="115000"/>
              </a:lnSpc>
              <a:spcAft>
                <a:spcPts val="0"/>
              </a:spcAft>
            </a:pPr>
            <a:r>
              <a:rPr lang="pt-BR" sz="4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nghĩa việc không đặt tên nhân vật</a:t>
            </a:r>
            <a:r>
              <a:rPr lang="pt-B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Nhân vật chính của truyện không được đặt tên riêng mà được gọi là ông lão có ý nghĩa khái quát lớn. Đó không chỉ là một ông lão ngồi bên cầu mà nhân vật tôi gặp được mà ông là đại diện cho rất nhiều số phận con người bị ảnh hưởng bởi chiến tranh. Điều này góp phần tạo nên sức khái quát và hàm súc cho câu chuyện.</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533400" y="1460103"/>
            <a:ext cx="16002000" cy="1446550"/>
          </a:xfrm>
          <a:prstGeom prst="rect">
            <a:avLst/>
          </a:prstGeom>
          <a:noFill/>
        </p:spPr>
        <p:txBody>
          <a:bodyPr wrap="squar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Việc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giả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không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đặt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tên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cho</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nhân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vật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ông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lão</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trong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phẩm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có</a:t>
            </a:r>
            <a:r>
              <a:rPr lang="en-US" sz="4400" b="1" dirty="0" smtClean="0">
                <a:solidFill>
                  <a:srgbClr val="FF0000"/>
                </a:solidFill>
                <a:latin typeface="Times New Roman" panose="02020603050405020304" pitchFamily="18" charset="0"/>
                <a:cs typeface="Times New Roman" panose="02020603050405020304" pitchFamily="18" charset="0"/>
              </a:rPr>
              <a:t> ý </a:t>
            </a:r>
            <a:r>
              <a:rPr lang="en-US" sz="4400" b="1" dirty="0" err="1" smtClean="0">
                <a:solidFill>
                  <a:srgbClr val="FF0000"/>
                </a:solidFill>
                <a:latin typeface="Times New Roman" panose="02020603050405020304" pitchFamily="18" charset="0"/>
                <a:cs typeface="Times New Roman" panose="02020603050405020304" pitchFamily="18" charset="0"/>
              </a:rPr>
              <a:t>nghĩa</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sp>
      <p:sp>
        <p:nvSpPr>
          <p:cNvPr id="3" name="Freeform 3"/>
          <p:cNvSpPr/>
          <p:nvPr/>
        </p:nvSpPr>
        <p:spPr>
          <a:xfrm flipV="1">
            <a:off x="2282056" y="1751745"/>
            <a:ext cx="13723888" cy="7272027"/>
          </a:xfrm>
          <a:custGeom>
            <a:avLst/>
            <a:gdLst/>
            <a:ahLst/>
            <a:cxnLst/>
            <a:rect l="l" t="t" r="r" b="b"/>
            <a:pathLst>
              <a:path w="13723888" h="7272027">
                <a:moveTo>
                  <a:pt x="0" y="7272027"/>
                </a:moveTo>
                <a:lnTo>
                  <a:pt x="13723888" y="7272027"/>
                </a:lnTo>
                <a:lnTo>
                  <a:pt x="13723888" y="0"/>
                </a:lnTo>
                <a:lnTo>
                  <a:pt x="0" y="0"/>
                </a:lnTo>
                <a:lnTo>
                  <a:pt x="0" y="7272027"/>
                </a:lnTo>
                <a:close/>
              </a:path>
            </a:pathLst>
          </a:custGeom>
          <a:blipFill>
            <a:blip r:embed="rId3"/>
            <a:stretch>
              <a:fillRect t="-33313" r="-102940" b="-140526"/>
            </a:stretch>
          </a:blipFill>
        </p:spPr>
      </p:sp>
      <p:sp>
        <p:nvSpPr>
          <p:cNvPr id="4" name="Freeform 4"/>
          <p:cNvSpPr/>
          <p:nvPr/>
        </p:nvSpPr>
        <p:spPr>
          <a:xfrm rot="-108631">
            <a:off x="6817914" y="1377405"/>
            <a:ext cx="4652173" cy="748680"/>
          </a:xfrm>
          <a:custGeom>
            <a:avLst/>
            <a:gdLst/>
            <a:ahLst/>
            <a:cxnLst/>
            <a:rect l="l" t="t" r="r" b="b"/>
            <a:pathLst>
              <a:path w="4652173" h="748680">
                <a:moveTo>
                  <a:pt x="0" y="0"/>
                </a:moveTo>
                <a:lnTo>
                  <a:pt x="4652172" y="0"/>
                </a:lnTo>
                <a:lnTo>
                  <a:pt x="4652172" y="748680"/>
                </a:lnTo>
                <a:lnTo>
                  <a:pt x="0" y="748680"/>
                </a:lnTo>
                <a:lnTo>
                  <a:pt x="0" y="0"/>
                </a:lnTo>
                <a:close/>
              </a:path>
            </a:pathLst>
          </a:custGeom>
          <a:blipFill>
            <a:blip r:embed="rId4"/>
            <a:stretch>
              <a:fillRect t="-55730" b="-108357"/>
            </a:stretch>
          </a:blipFill>
        </p:spPr>
      </p:sp>
      <p:sp>
        <p:nvSpPr>
          <p:cNvPr id="5" name="Freeform 5"/>
          <p:cNvSpPr/>
          <p:nvPr/>
        </p:nvSpPr>
        <p:spPr>
          <a:xfrm>
            <a:off x="8685075" y="2713899"/>
            <a:ext cx="917850" cy="697566"/>
          </a:xfrm>
          <a:custGeom>
            <a:avLst/>
            <a:gdLst/>
            <a:ahLst/>
            <a:cxnLst/>
            <a:rect l="l" t="t" r="r" b="b"/>
            <a:pathLst>
              <a:path w="917850" h="697566">
                <a:moveTo>
                  <a:pt x="0" y="0"/>
                </a:moveTo>
                <a:lnTo>
                  <a:pt x="917850" y="0"/>
                </a:lnTo>
                <a:lnTo>
                  <a:pt x="917850" y="697567"/>
                </a:lnTo>
                <a:lnTo>
                  <a:pt x="0" y="6975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565265">
            <a:off x="-160274" y="5305008"/>
            <a:ext cx="5814805" cy="4477400"/>
          </a:xfrm>
          <a:custGeom>
            <a:avLst/>
            <a:gdLst/>
            <a:ahLst/>
            <a:cxnLst/>
            <a:rect l="l" t="t" r="r" b="b"/>
            <a:pathLst>
              <a:path w="5814805" h="4477400">
                <a:moveTo>
                  <a:pt x="0" y="0"/>
                </a:moveTo>
                <a:lnTo>
                  <a:pt x="5814805" y="0"/>
                </a:lnTo>
                <a:lnTo>
                  <a:pt x="5814805" y="4477400"/>
                </a:lnTo>
                <a:lnTo>
                  <a:pt x="0" y="4477400"/>
                </a:lnTo>
                <a:lnTo>
                  <a:pt x="0" y="0"/>
                </a:lnTo>
                <a:close/>
              </a:path>
            </a:pathLst>
          </a:custGeom>
          <a:blipFill>
            <a:blip r:embed="rId7"/>
            <a:stretch>
              <a:fillRect/>
            </a:stretch>
          </a:blipFill>
        </p:spPr>
      </p:sp>
      <p:sp>
        <p:nvSpPr>
          <p:cNvPr id="7" name="Freeform 7"/>
          <p:cNvSpPr/>
          <p:nvPr/>
        </p:nvSpPr>
        <p:spPr>
          <a:xfrm rot="8768189">
            <a:off x="12368940" y="9378991"/>
            <a:ext cx="7659012" cy="3484850"/>
          </a:xfrm>
          <a:custGeom>
            <a:avLst/>
            <a:gdLst/>
            <a:ahLst/>
            <a:cxnLst/>
            <a:rect l="l" t="t" r="r" b="b"/>
            <a:pathLst>
              <a:path w="7659012" h="3484850">
                <a:moveTo>
                  <a:pt x="0" y="0"/>
                </a:moveTo>
                <a:lnTo>
                  <a:pt x="7659012" y="0"/>
                </a:lnTo>
                <a:lnTo>
                  <a:pt x="7659012" y="3484850"/>
                </a:lnTo>
                <a:lnTo>
                  <a:pt x="0" y="3484850"/>
                </a:lnTo>
                <a:lnTo>
                  <a:pt x="0" y="0"/>
                </a:lnTo>
                <a:close/>
              </a:path>
            </a:pathLst>
          </a:custGeom>
          <a:blipFill>
            <a:blip r:embed="rId8"/>
            <a:stretch>
              <a:fillRect/>
            </a:stretch>
          </a:blipFill>
        </p:spPr>
      </p:sp>
      <p:sp>
        <p:nvSpPr>
          <p:cNvPr id="8" name="Freeform 8"/>
          <p:cNvSpPr/>
          <p:nvPr/>
        </p:nvSpPr>
        <p:spPr>
          <a:xfrm>
            <a:off x="-7372359" y="-1725022"/>
            <a:ext cx="13581442" cy="4342400"/>
          </a:xfrm>
          <a:custGeom>
            <a:avLst/>
            <a:gdLst/>
            <a:ahLst/>
            <a:cxnLst/>
            <a:rect l="l" t="t" r="r" b="b"/>
            <a:pathLst>
              <a:path w="13581442" h="4342400">
                <a:moveTo>
                  <a:pt x="0" y="0"/>
                </a:moveTo>
                <a:lnTo>
                  <a:pt x="13581441" y="0"/>
                </a:lnTo>
                <a:lnTo>
                  <a:pt x="13581441" y="4342400"/>
                </a:lnTo>
                <a:lnTo>
                  <a:pt x="0" y="4342400"/>
                </a:lnTo>
                <a:lnTo>
                  <a:pt x="0" y="0"/>
                </a:lnTo>
                <a:close/>
              </a:path>
            </a:pathLst>
          </a:custGeom>
          <a:blipFill>
            <a:blip r:embed="rId9"/>
            <a:stretch>
              <a:fillRect r="-19505" b="-8393"/>
            </a:stretch>
          </a:blipFill>
        </p:spPr>
      </p:sp>
      <p:sp>
        <p:nvSpPr>
          <p:cNvPr id="9" name="Freeform 9"/>
          <p:cNvSpPr/>
          <p:nvPr/>
        </p:nvSpPr>
        <p:spPr>
          <a:xfrm rot="-609219">
            <a:off x="14448238" y="6356086"/>
            <a:ext cx="2582193" cy="2825930"/>
          </a:xfrm>
          <a:custGeom>
            <a:avLst/>
            <a:gdLst/>
            <a:ahLst/>
            <a:cxnLst/>
            <a:rect l="l" t="t" r="r" b="b"/>
            <a:pathLst>
              <a:path w="2582193" h="2825930">
                <a:moveTo>
                  <a:pt x="0" y="0"/>
                </a:moveTo>
                <a:lnTo>
                  <a:pt x="2582193" y="0"/>
                </a:lnTo>
                <a:lnTo>
                  <a:pt x="2582193" y="2825930"/>
                </a:lnTo>
                <a:lnTo>
                  <a:pt x="0" y="2825930"/>
                </a:lnTo>
                <a:lnTo>
                  <a:pt x="0" y="0"/>
                </a:lnTo>
                <a:close/>
              </a:path>
            </a:pathLst>
          </a:custGeom>
          <a:blipFill>
            <a:blip r:embed="rId10"/>
            <a:stretch>
              <a:fillRect/>
            </a:stretch>
          </a:blipFill>
        </p:spPr>
      </p:sp>
      <p:sp>
        <p:nvSpPr>
          <p:cNvPr id="10" name="TextBox 10"/>
          <p:cNvSpPr txBox="1"/>
          <p:nvPr/>
        </p:nvSpPr>
        <p:spPr>
          <a:xfrm>
            <a:off x="3084133" y="3494091"/>
            <a:ext cx="12635214" cy="923330"/>
          </a:xfrm>
          <a:prstGeom prst="rect">
            <a:avLst/>
          </a:prstGeom>
        </p:spPr>
        <p:txBody>
          <a:bodyPr wrap="square" lIns="0" tIns="0" rIns="0" bIns="0" rtlCol="0" anchor="t">
            <a:spAutoFit/>
          </a:bodyPr>
          <a:lstStyle/>
          <a:p>
            <a:r>
              <a:rPr lang="en-US" sz="6000" b="1" dirty="0" smtClean="0">
                <a:latin typeface="Times New Roman" panose="02020603050405020304" pitchFamily="18" charset="0"/>
                <a:ea typeface="#9Slide05 Amtenar" panose="02000000000000000000" pitchFamily="2" charset="-93"/>
                <a:cs typeface="Times New Roman" panose="02020603050405020304" pitchFamily="18" charset="0"/>
              </a:rPr>
              <a:t>III. </a:t>
            </a:r>
            <a:r>
              <a:rPr lang="vi-VN" sz="6000" b="1" dirty="0" smtClean="0">
                <a:latin typeface="Times New Roman" panose="02020603050405020304" pitchFamily="18" charset="0"/>
                <a:ea typeface="#9Slide05 Amtenar" panose="02000000000000000000" pitchFamily="2" charset="-93"/>
                <a:cs typeface="Times New Roman" panose="02020603050405020304" pitchFamily="18" charset="0"/>
              </a:rPr>
              <a:t>Tổng </a:t>
            </a:r>
            <a:r>
              <a:rPr lang="vi-VN" sz="6000" b="1" dirty="0">
                <a:latin typeface="Times New Roman" panose="02020603050405020304" pitchFamily="18" charset="0"/>
                <a:ea typeface="#9Slide05 Amtenar" panose="02000000000000000000" pitchFamily="2" charset="-93"/>
                <a:cs typeface="Times New Roman" panose="02020603050405020304" pitchFamily="18" charset="0"/>
              </a:rPr>
              <a:t>kết</a:t>
            </a:r>
            <a:endParaRPr lang="en-GB" sz="6000" dirty="0">
              <a:latin typeface="Times New Roman" panose="02020603050405020304" pitchFamily="18" charset="0"/>
              <a:ea typeface="#9Slide05 Amtenar" panose="02000000000000000000" pitchFamily="2" charset="-93"/>
              <a:cs typeface="Times New Roman" panose="02020603050405020304" pitchFamily="18" charset="0"/>
            </a:endParaRPr>
          </a:p>
        </p:txBody>
      </p:sp>
    </p:spTree>
    <p:extLst>
      <p:ext uri="{BB962C8B-B14F-4D97-AF65-F5344CB8AC3E}">
        <p14:creationId xmlns:p14="http://schemas.microsoft.com/office/powerpoint/2010/main" val="4058541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81967">
            <a:off x="3783958" y="-4120528"/>
            <a:ext cx="10720084" cy="18528056"/>
          </a:xfrm>
          <a:custGeom>
            <a:avLst/>
            <a:gdLst/>
            <a:ahLst/>
            <a:cxnLst/>
            <a:rect l="l" t="t" r="r" b="b"/>
            <a:pathLst>
              <a:path w="10720084" h="18528056">
                <a:moveTo>
                  <a:pt x="10720084" y="245254"/>
                </a:moveTo>
                <a:lnTo>
                  <a:pt x="10284076" y="18528056"/>
                </a:lnTo>
                <a:lnTo>
                  <a:pt x="0" y="18282802"/>
                </a:lnTo>
                <a:lnTo>
                  <a:pt x="436008" y="0"/>
                </a:lnTo>
                <a:lnTo>
                  <a:pt x="10720084" y="245254"/>
                </a:lnTo>
                <a:close/>
              </a:path>
            </a:pathLst>
          </a:custGeom>
          <a:blipFill>
            <a:blip r:embed="rId2"/>
            <a:stretch>
              <a:fillRect l="-44686" t="-21700" r="-13084" b="-5092"/>
            </a:stretch>
          </a:blipFill>
        </p:spPr>
      </p:sp>
      <p:grpSp>
        <p:nvGrpSpPr>
          <p:cNvPr id="3" name="Group 3"/>
          <p:cNvGrpSpPr/>
          <p:nvPr/>
        </p:nvGrpSpPr>
        <p:grpSpPr>
          <a:xfrm rot="5194179">
            <a:off x="-728025" y="2373000"/>
            <a:ext cx="19662695" cy="13445120"/>
            <a:chOff x="0" y="0"/>
            <a:chExt cx="24404074" cy="17926826"/>
          </a:xfrm>
        </p:grpSpPr>
        <p:sp>
          <p:nvSpPr>
            <p:cNvPr id="4" name="Freeform 4"/>
            <p:cNvSpPr/>
            <p:nvPr/>
          </p:nvSpPr>
          <p:spPr>
            <a:xfrm rot="5400000">
              <a:off x="3238624" y="-3238624"/>
              <a:ext cx="17926826" cy="24404074"/>
            </a:xfrm>
            <a:custGeom>
              <a:avLst/>
              <a:gdLst/>
              <a:ahLst/>
              <a:cxnLst/>
              <a:rect l="l" t="t" r="r" b="b"/>
              <a:pathLst>
                <a:path w="17926826" h="24404074">
                  <a:moveTo>
                    <a:pt x="0" y="0"/>
                  </a:moveTo>
                  <a:lnTo>
                    <a:pt x="17926826" y="0"/>
                  </a:lnTo>
                  <a:lnTo>
                    <a:pt x="17926826" y="24404074"/>
                  </a:lnTo>
                  <a:lnTo>
                    <a:pt x="0" y="24404074"/>
                  </a:lnTo>
                  <a:lnTo>
                    <a:pt x="0" y="0"/>
                  </a:lnTo>
                  <a:close/>
                </a:path>
              </a:pathLst>
            </a:custGeom>
            <a:blipFill>
              <a:blip r:embed="rId3"/>
              <a:stretch>
                <a:fillRect/>
              </a:stretch>
            </a:blipFill>
          </p:spPr>
        </p:sp>
        <p:grpSp>
          <p:nvGrpSpPr>
            <p:cNvPr id="5" name="Group 5"/>
            <p:cNvGrpSpPr/>
            <p:nvPr/>
          </p:nvGrpSpPr>
          <p:grpSpPr>
            <a:xfrm rot="243073">
              <a:off x="1944242" y="2310565"/>
              <a:ext cx="20806759" cy="13909230"/>
              <a:chOff x="0" y="0"/>
              <a:chExt cx="2827818" cy="1890384"/>
            </a:xfrm>
          </p:grpSpPr>
          <p:sp>
            <p:nvSpPr>
              <p:cNvPr id="6" name="Freeform 6"/>
              <p:cNvSpPr/>
              <p:nvPr/>
            </p:nvSpPr>
            <p:spPr>
              <a:xfrm>
                <a:off x="0" y="0"/>
                <a:ext cx="2827818" cy="1890384"/>
              </a:xfrm>
              <a:custGeom>
                <a:avLst/>
                <a:gdLst/>
                <a:ahLst/>
                <a:cxnLst/>
                <a:rect l="l" t="t" r="r" b="b"/>
                <a:pathLst>
                  <a:path w="2827818" h="1890384">
                    <a:moveTo>
                      <a:pt x="0" y="0"/>
                    </a:moveTo>
                    <a:lnTo>
                      <a:pt x="2827818" y="0"/>
                    </a:lnTo>
                    <a:lnTo>
                      <a:pt x="2827818" y="1890384"/>
                    </a:lnTo>
                    <a:lnTo>
                      <a:pt x="0" y="1890384"/>
                    </a:lnTo>
                    <a:close/>
                  </a:path>
                </a:pathLst>
              </a:custGeom>
              <a:solidFill>
                <a:srgbClr val="F7F1EC">
                  <a:alpha val="65882"/>
                </a:srgbClr>
              </a:solidFill>
            </p:spPr>
          </p:sp>
          <p:sp>
            <p:nvSpPr>
              <p:cNvPr id="7" name="TextBox 7"/>
              <p:cNvSpPr txBox="1"/>
              <p:nvPr/>
            </p:nvSpPr>
            <p:spPr>
              <a:xfrm>
                <a:off x="0" y="-47625"/>
                <a:ext cx="2827818" cy="1938009"/>
              </a:xfrm>
              <a:prstGeom prst="rect">
                <a:avLst/>
              </a:prstGeom>
            </p:spPr>
            <p:txBody>
              <a:bodyPr lIns="50800" tIns="50800" rIns="50800" bIns="50800" rtlCol="0" anchor="ctr"/>
              <a:lstStyle/>
              <a:p>
                <a:pPr algn="ctr">
                  <a:lnSpc>
                    <a:spcPts val="3499"/>
                  </a:lnSpc>
                </a:pPr>
                <a:endParaRPr>
                  <a:solidFill>
                    <a:prstClr val="black"/>
                  </a:solidFill>
                </a:endParaRPr>
              </a:p>
            </p:txBody>
          </p:sp>
        </p:grpSp>
      </p:grpSp>
      <p:sp>
        <p:nvSpPr>
          <p:cNvPr id="8" name="TextBox 8"/>
          <p:cNvSpPr txBox="1"/>
          <p:nvPr/>
        </p:nvSpPr>
        <p:spPr>
          <a:xfrm>
            <a:off x="3429000" y="767504"/>
            <a:ext cx="8545215" cy="1107996"/>
          </a:xfrm>
          <a:prstGeom prst="rect">
            <a:avLst/>
          </a:prstGeom>
        </p:spPr>
        <p:txBody>
          <a:bodyPr lIns="0" tIns="0" rIns="0" bIns="0" rtlCol="0" anchor="t">
            <a:spAutoFit/>
          </a:bodyPr>
          <a:lstStyle/>
          <a:p>
            <a:r>
              <a:rPr lang="en-US" sz="7200" b="1" dirty="0" smtClean="0">
                <a:latin typeface="Times New Roman" panose="02020603050405020304" pitchFamily="18" charset="0"/>
                <a:cs typeface="Times New Roman" panose="02020603050405020304" pitchFamily="18" charset="0"/>
              </a:rPr>
              <a:t>1</a:t>
            </a:r>
            <a:r>
              <a:rPr lang="vi-VN"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Giá</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trị</a:t>
            </a:r>
            <a:r>
              <a:rPr lang="en-US" sz="7200" b="1" dirty="0" smtClean="0">
                <a:latin typeface="Times New Roman" panose="02020603050405020304" pitchFamily="18" charset="0"/>
                <a:cs typeface="Times New Roman" panose="02020603050405020304" pitchFamily="18" charset="0"/>
              </a:rPr>
              <a:t> </a:t>
            </a:r>
            <a:r>
              <a:rPr lang="en-US" sz="7200" b="1" dirty="0">
                <a:latin typeface="Times New Roman" panose="02020603050405020304" pitchFamily="18" charset="0"/>
                <a:cs typeface="Times New Roman" panose="02020603050405020304" pitchFamily="18" charset="0"/>
              </a:rPr>
              <a:t>n</a:t>
            </a:r>
            <a:r>
              <a:rPr lang="vi-VN" sz="7200" b="1" dirty="0" smtClean="0">
                <a:latin typeface="Times New Roman" panose="02020603050405020304" pitchFamily="18" charset="0"/>
                <a:cs typeface="Times New Roman" panose="02020603050405020304" pitchFamily="18" charset="0"/>
              </a:rPr>
              <a:t>ội </a:t>
            </a:r>
            <a:r>
              <a:rPr lang="vi-VN" sz="7200" b="1" dirty="0">
                <a:latin typeface="Times New Roman" panose="02020603050405020304" pitchFamily="18" charset="0"/>
                <a:cs typeface="Times New Roman" panose="02020603050405020304" pitchFamily="18" charset="0"/>
              </a:rPr>
              <a:t>dung</a:t>
            </a:r>
            <a:endParaRPr lang="en-GB" sz="7200" dirty="0">
              <a:latin typeface="Times New Roman" panose="02020603050405020304" pitchFamily="18" charset="0"/>
              <a:cs typeface="Times New Roman" panose="02020603050405020304" pitchFamily="18" charset="0"/>
            </a:endParaRPr>
          </a:p>
        </p:txBody>
      </p:sp>
      <p:sp>
        <p:nvSpPr>
          <p:cNvPr id="10" name="Freeform 10"/>
          <p:cNvSpPr/>
          <p:nvPr/>
        </p:nvSpPr>
        <p:spPr>
          <a:xfrm>
            <a:off x="14929094" y="5725245"/>
            <a:ext cx="12801600" cy="5815423"/>
          </a:xfrm>
          <a:custGeom>
            <a:avLst/>
            <a:gdLst/>
            <a:ahLst/>
            <a:cxnLst/>
            <a:rect l="l" t="t" r="r" b="b"/>
            <a:pathLst>
              <a:path w="12801600" h="5815423">
                <a:moveTo>
                  <a:pt x="0" y="0"/>
                </a:moveTo>
                <a:lnTo>
                  <a:pt x="12801600" y="0"/>
                </a:lnTo>
                <a:lnTo>
                  <a:pt x="12801600" y="5815424"/>
                </a:lnTo>
                <a:lnTo>
                  <a:pt x="0" y="5815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2559936" flipH="1">
            <a:off x="-2049775" y="-848163"/>
            <a:ext cx="3063745" cy="7659363"/>
          </a:xfrm>
          <a:custGeom>
            <a:avLst/>
            <a:gdLst/>
            <a:ahLst/>
            <a:cxnLst/>
            <a:rect l="l" t="t" r="r" b="b"/>
            <a:pathLst>
              <a:path w="3063745" h="7659363">
                <a:moveTo>
                  <a:pt x="3063745" y="0"/>
                </a:moveTo>
                <a:lnTo>
                  <a:pt x="0" y="0"/>
                </a:lnTo>
                <a:lnTo>
                  <a:pt x="0" y="7659363"/>
                </a:lnTo>
                <a:lnTo>
                  <a:pt x="3063745" y="7659363"/>
                </a:lnTo>
                <a:lnTo>
                  <a:pt x="3063745" y="0"/>
                </a:lnTo>
                <a:close/>
              </a:path>
            </a:pathLst>
          </a:custGeom>
          <a:blipFill>
            <a:blip r:embed="rId6"/>
            <a:stretch>
              <a:fillRect/>
            </a:stretch>
          </a:blipFill>
        </p:spPr>
      </p:sp>
      <p:sp>
        <p:nvSpPr>
          <p:cNvPr id="12" name="Freeform 12"/>
          <p:cNvSpPr/>
          <p:nvPr/>
        </p:nvSpPr>
        <p:spPr>
          <a:xfrm rot="614224">
            <a:off x="-2295" y="6974133"/>
            <a:ext cx="3512708" cy="3963563"/>
          </a:xfrm>
          <a:custGeom>
            <a:avLst/>
            <a:gdLst/>
            <a:ahLst/>
            <a:cxnLst/>
            <a:rect l="l" t="t" r="r" b="b"/>
            <a:pathLst>
              <a:path w="3512708" h="3963563">
                <a:moveTo>
                  <a:pt x="0" y="0"/>
                </a:moveTo>
                <a:lnTo>
                  <a:pt x="3512708" y="0"/>
                </a:lnTo>
                <a:lnTo>
                  <a:pt x="3512708" y="3963563"/>
                </a:lnTo>
                <a:lnTo>
                  <a:pt x="0" y="3963563"/>
                </a:lnTo>
                <a:lnTo>
                  <a:pt x="0" y="0"/>
                </a:lnTo>
                <a:close/>
              </a:path>
            </a:pathLst>
          </a:custGeom>
          <a:blipFill>
            <a:blip r:embed="rId7"/>
            <a:stretch>
              <a:fillRect/>
            </a:stretch>
          </a:blipFill>
        </p:spPr>
      </p:sp>
      <p:sp>
        <p:nvSpPr>
          <p:cNvPr id="13" name="Freeform 13"/>
          <p:cNvSpPr/>
          <p:nvPr/>
        </p:nvSpPr>
        <p:spPr>
          <a:xfrm>
            <a:off x="8300830" y="-29768"/>
            <a:ext cx="583591" cy="594743"/>
          </a:xfrm>
          <a:custGeom>
            <a:avLst/>
            <a:gdLst/>
            <a:ahLst/>
            <a:cxnLst/>
            <a:rect l="l" t="t" r="r" b="b"/>
            <a:pathLst>
              <a:path w="583591" h="594743">
                <a:moveTo>
                  <a:pt x="0" y="0"/>
                </a:moveTo>
                <a:lnTo>
                  <a:pt x="583591" y="0"/>
                </a:lnTo>
                <a:lnTo>
                  <a:pt x="583591" y="594743"/>
                </a:lnTo>
                <a:lnTo>
                  <a:pt x="0" y="594743"/>
                </a:lnTo>
                <a:lnTo>
                  <a:pt x="0" y="0"/>
                </a:lnTo>
                <a:close/>
              </a:path>
            </a:pathLst>
          </a:custGeom>
          <a:blipFill>
            <a:blip r:embed="rId8"/>
            <a:stretch>
              <a:fillRect/>
            </a:stretch>
          </a:blipFill>
        </p:spPr>
      </p:sp>
      <p:sp>
        <p:nvSpPr>
          <p:cNvPr id="14" name="Rectangle 13"/>
          <p:cNvSpPr/>
          <p:nvPr/>
        </p:nvSpPr>
        <p:spPr>
          <a:xfrm>
            <a:off x="3602996" y="2717814"/>
            <a:ext cx="10619048" cy="6740307"/>
          </a:xfrm>
          <a:prstGeom prst="rect">
            <a:avLst/>
          </a:prstGeom>
        </p:spPr>
        <p:txBody>
          <a:bodyPr wrap="square">
            <a:spAutoFit/>
          </a:bodyPr>
          <a:lstStyle/>
          <a:p>
            <a:pPr algn="just"/>
            <a:r>
              <a:rPr lang="vi-VN" sz="5400">
                <a:latin typeface="Times New Roman" panose="02020603050405020304" pitchFamily="18" charset="0"/>
                <a:cs typeface="Times New Roman" panose="02020603050405020304" pitchFamily="18" charset="0"/>
              </a:rPr>
              <a:t>- Cảm thông, chia sẻ với hoàn cảnh đáng thương của con người trong chiến tranh.</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Trân trọng, ngợi ca tấm lòng nhân hậu, lương thiện của con người dù trong bất kì hoàn cảnh nào.</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Phê phán, lên án chiến tranh gây đau thương cho con người và vạn vật.  </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38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81967">
            <a:off x="3783958" y="-4120528"/>
            <a:ext cx="10720084" cy="18528056"/>
          </a:xfrm>
          <a:custGeom>
            <a:avLst/>
            <a:gdLst/>
            <a:ahLst/>
            <a:cxnLst/>
            <a:rect l="l" t="t" r="r" b="b"/>
            <a:pathLst>
              <a:path w="10720084" h="18528056">
                <a:moveTo>
                  <a:pt x="10720084" y="245254"/>
                </a:moveTo>
                <a:lnTo>
                  <a:pt x="10284076" y="18528056"/>
                </a:lnTo>
                <a:lnTo>
                  <a:pt x="0" y="18282802"/>
                </a:lnTo>
                <a:lnTo>
                  <a:pt x="436008" y="0"/>
                </a:lnTo>
                <a:lnTo>
                  <a:pt x="10720084" y="245254"/>
                </a:lnTo>
                <a:close/>
              </a:path>
            </a:pathLst>
          </a:custGeom>
          <a:blipFill>
            <a:blip r:embed="rId2"/>
            <a:stretch>
              <a:fillRect l="-44686" t="-21700" r="-13084" b="-5092"/>
            </a:stretch>
          </a:blipFill>
        </p:spPr>
      </p:sp>
      <p:grpSp>
        <p:nvGrpSpPr>
          <p:cNvPr id="3" name="Group 3"/>
          <p:cNvGrpSpPr/>
          <p:nvPr/>
        </p:nvGrpSpPr>
        <p:grpSpPr>
          <a:xfrm rot="5194179">
            <a:off x="-181937" y="1793197"/>
            <a:ext cx="19662695" cy="14539258"/>
            <a:chOff x="0" y="0"/>
            <a:chExt cx="24404074" cy="17926826"/>
          </a:xfrm>
        </p:grpSpPr>
        <p:sp>
          <p:nvSpPr>
            <p:cNvPr id="4" name="Freeform 4"/>
            <p:cNvSpPr/>
            <p:nvPr/>
          </p:nvSpPr>
          <p:spPr>
            <a:xfrm rot="5400000">
              <a:off x="3238624" y="-3238624"/>
              <a:ext cx="17926826" cy="24404074"/>
            </a:xfrm>
            <a:custGeom>
              <a:avLst/>
              <a:gdLst/>
              <a:ahLst/>
              <a:cxnLst/>
              <a:rect l="l" t="t" r="r" b="b"/>
              <a:pathLst>
                <a:path w="17926826" h="24404074">
                  <a:moveTo>
                    <a:pt x="0" y="0"/>
                  </a:moveTo>
                  <a:lnTo>
                    <a:pt x="17926826" y="0"/>
                  </a:lnTo>
                  <a:lnTo>
                    <a:pt x="17926826" y="24404074"/>
                  </a:lnTo>
                  <a:lnTo>
                    <a:pt x="0" y="24404074"/>
                  </a:lnTo>
                  <a:lnTo>
                    <a:pt x="0" y="0"/>
                  </a:lnTo>
                  <a:close/>
                </a:path>
              </a:pathLst>
            </a:custGeom>
            <a:blipFill>
              <a:blip r:embed="rId3"/>
              <a:stretch>
                <a:fillRect/>
              </a:stretch>
            </a:blipFill>
          </p:spPr>
        </p:sp>
        <p:grpSp>
          <p:nvGrpSpPr>
            <p:cNvPr id="5" name="Group 5"/>
            <p:cNvGrpSpPr/>
            <p:nvPr/>
          </p:nvGrpSpPr>
          <p:grpSpPr>
            <a:xfrm rot="243073">
              <a:off x="1944242" y="2310565"/>
              <a:ext cx="20806759" cy="13909230"/>
              <a:chOff x="0" y="0"/>
              <a:chExt cx="2827818" cy="1890384"/>
            </a:xfrm>
          </p:grpSpPr>
          <p:sp>
            <p:nvSpPr>
              <p:cNvPr id="6" name="Freeform 6"/>
              <p:cNvSpPr/>
              <p:nvPr/>
            </p:nvSpPr>
            <p:spPr>
              <a:xfrm>
                <a:off x="0" y="0"/>
                <a:ext cx="2827818" cy="1890384"/>
              </a:xfrm>
              <a:custGeom>
                <a:avLst/>
                <a:gdLst/>
                <a:ahLst/>
                <a:cxnLst/>
                <a:rect l="l" t="t" r="r" b="b"/>
                <a:pathLst>
                  <a:path w="2827818" h="1890384">
                    <a:moveTo>
                      <a:pt x="0" y="0"/>
                    </a:moveTo>
                    <a:lnTo>
                      <a:pt x="2827818" y="0"/>
                    </a:lnTo>
                    <a:lnTo>
                      <a:pt x="2827818" y="1890384"/>
                    </a:lnTo>
                    <a:lnTo>
                      <a:pt x="0" y="1890384"/>
                    </a:lnTo>
                    <a:close/>
                  </a:path>
                </a:pathLst>
              </a:custGeom>
              <a:solidFill>
                <a:srgbClr val="F7F1EC">
                  <a:alpha val="65882"/>
                </a:srgbClr>
              </a:solidFill>
            </p:spPr>
          </p:sp>
          <p:sp>
            <p:nvSpPr>
              <p:cNvPr id="7" name="TextBox 7"/>
              <p:cNvSpPr txBox="1"/>
              <p:nvPr/>
            </p:nvSpPr>
            <p:spPr>
              <a:xfrm>
                <a:off x="0" y="-47625"/>
                <a:ext cx="2827818" cy="1938009"/>
              </a:xfrm>
              <a:prstGeom prst="rect">
                <a:avLst/>
              </a:prstGeom>
            </p:spPr>
            <p:txBody>
              <a:bodyPr lIns="50800" tIns="50800" rIns="50800" bIns="50800" rtlCol="0" anchor="ctr"/>
              <a:lstStyle/>
              <a:p>
                <a:pPr algn="ctr">
                  <a:lnSpc>
                    <a:spcPts val="3499"/>
                  </a:lnSpc>
                </a:pPr>
                <a:endParaRPr/>
              </a:p>
            </p:txBody>
          </p:sp>
        </p:grpSp>
      </p:grpSp>
      <p:sp>
        <p:nvSpPr>
          <p:cNvPr id="8" name="TextBox 8"/>
          <p:cNvSpPr txBox="1"/>
          <p:nvPr/>
        </p:nvSpPr>
        <p:spPr>
          <a:xfrm>
            <a:off x="4520234" y="889374"/>
            <a:ext cx="8545215" cy="1107996"/>
          </a:xfrm>
          <a:prstGeom prst="rect">
            <a:avLst/>
          </a:prstGeom>
        </p:spPr>
        <p:txBody>
          <a:bodyPr lIns="0" tIns="0" rIns="0" bIns="0" rtlCol="0" anchor="t">
            <a:spAutoFit/>
          </a:bodyPr>
          <a:lstStyle/>
          <a:p>
            <a:pPr algn="ctr"/>
            <a:r>
              <a:rPr lang="en-US" sz="7200" b="1" dirty="0">
                <a:latin typeface="Times New Roman" panose="02020603050405020304" pitchFamily="18" charset="0"/>
                <a:cs typeface="Times New Roman" panose="02020603050405020304" pitchFamily="18" charset="0"/>
              </a:rPr>
              <a:t>2</a:t>
            </a:r>
            <a:r>
              <a:rPr lang="vi-VN" sz="7200" b="1" dirty="0" smtClean="0">
                <a:latin typeface="Times New Roman" panose="02020603050405020304" pitchFamily="18" charset="0"/>
                <a:cs typeface="Times New Roman" panose="02020603050405020304" pitchFamily="18" charset="0"/>
              </a:rPr>
              <a:t>.</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Giá</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trị</a:t>
            </a:r>
            <a:r>
              <a:rPr lang="vi-VN" sz="7200" b="1" dirty="0" smtClean="0">
                <a:latin typeface="Times New Roman" panose="02020603050405020304" pitchFamily="18" charset="0"/>
                <a:cs typeface="Times New Roman" panose="02020603050405020304" pitchFamily="18" charset="0"/>
              </a:rPr>
              <a:t> </a:t>
            </a:r>
            <a:r>
              <a:rPr lang="en-US" sz="7200" b="1" dirty="0">
                <a:latin typeface="Times New Roman" panose="02020603050405020304" pitchFamily="18" charset="0"/>
                <a:cs typeface="Times New Roman" panose="02020603050405020304" pitchFamily="18" charset="0"/>
              </a:rPr>
              <a:t>n</a:t>
            </a:r>
            <a:r>
              <a:rPr lang="vi-VN" sz="7200" b="1" dirty="0" smtClean="0">
                <a:latin typeface="Times New Roman" panose="02020603050405020304" pitchFamily="18" charset="0"/>
                <a:cs typeface="Times New Roman" panose="02020603050405020304" pitchFamily="18" charset="0"/>
              </a:rPr>
              <a:t>ghệ </a:t>
            </a:r>
            <a:r>
              <a:rPr lang="vi-VN" sz="7200" b="1" dirty="0">
                <a:latin typeface="Times New Roman" panose="02020603050405020304" pitchFamily="18" charset="0"/>
                <a:cs typeface="Times New Roman" panose="02020603050405020304" pitchFamily="18" charset="0"/>
              </a:rPr>
              <a:t>thuật</a:t>
            </a:r>
            <a:endParaRPr lang="en-GB" sz="7200" dirty="0">
              <a:latin typeface="Times New Roman" panose="02020603050405020304" pitchFamily="18" charset="0"/>
              <a:cs typeface="Times New Roman" panose="02020603050405020304" pitchFamily="18" charset="0"/>
            </a:endParaRPr>
          </a:p>
        </p:txBody>
      </p:sp>
      <p:sp>
        <p:nvSpPr>
          <p:cNvPr id="10" name="Freeform 10"/>
          <p:cNvSpPr/>
          <p:nvPr/>
        </p:nvSpPr>
        <p:spPr>
          <a:xfrm>
            <a:off x="14929094" y="5725245"/>
            <a:ext cx="12801600" cy="5815423"/>
          </a:xfrm>
          <a:custGeom>
            <a:avLst/>
            <a:gdLst/>
            <a:ahLst/>
            <a:cxnLst/>
            <a:rect l="l" t="t" r="r" b="b"/>
            <a:pathLst>
              <a:path w="12801600" h="5815423">
                <a:moveTo>
                  <a:pt x="0" y="0"/>
                </a:moveTo>
                <a:lnTo>
                  <a:pt x="12801600" y="0"/>
                </a:lnTo>
                <a:lnTo>
                  <a:pt x="12801600" y="5815424"/>
                </a:lnTo>
                <a:lnTo>
                  <a:pt x="0" y="5815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2559936" flipH="1">
            <a:off x="-2049775" y="-848163"/>
            <a:ext cx="3063745" cy="7659363"/>
          </a:xfrm>
          <a:custGeom>
            <a:avLst/>
            <a:gdLst/>
            <a:ahLst/>
            <a:cxnLst/>
            <a:rect l="l" t="t" r="r" b="b"/>
            <a:pathLst>
              <a:path w="3063745" h="7659363">
                <a:moveTo>
                  <a:pt x="3063745" y="0"/>
                </a:moveTo>
                <a:lnTo>
                  <a:pt x="0" y="0"/>
                </a:lnTo>
                <a:lnTo>
                  <a:pt x="0" y="7659363"/>
                </a:lnTo>
                <a:lnTo>
                  <a:pt x="3063745" y="7659363"/>
                </a:lnTo>
                <a:lnTo>
                  <a:pt x="3063745" y="0"/>
                </a:lnTo>
                <a:close/>
              </a:path>
            </a:pathLst>
          </a:custGeom>
          <a:blipFill>
            <a:blip r:embed="rId6"/>
            <a:stretch>
              <a:fillRect/>
            </a:stretch>
          </a:blipFill>
        </p:spPr>
      </p:sp>
      <p:sp>
        <p:nvSpPr>
          <p:cNvPr id="12" name="Freeform 12"/>
          <p:cNvSpPr/>
          <p:nvPr/>
        </p:nvSpPr>
        <p:spPr>
          <a:xfrm rot="614224">
            <a:off x="143436" y="7296511"/>
            <a:ext cx="3512708" cy="3963563"/>
          </a:xfrm>
          <a:custGeom>
            <a:avLst/>
            <a:gdLst/>
            <a:ahLst/>
            <a:cxnLst/>
            <a:rect l="l" t="t" r="r" b="b"/>
            <a:pathLst>
              <a:path w="3512708" h="3963563">
                <a:moveTo>
                  <a:pt x="0" y="0"/>
                </a:moveTo>
                <a:lnTo>
                  <a:pt x="3512708" y="0"/>
                </a:lnTo>
                <a:lnTo>
                  <a:pt x="3512708" y="3963563"/>
                </a:lnTo>
                <a:lnTo>
                  <a:pt x="0" y="3963563"/>
                </a:lnTo>
                <a:lnTo>
                  <a:pt x="0" y="0"/>
                </a:lnTo>
                <a:close/>
              </a:path>
            </a:pathLst>
          </a:custGeom>
          <a:blipFill>
            <a:blip r:embed="rId7"/>
            <a:stretch>
              <a:fillRect/>
            </a:stretch>
          </a:blipFill>
        </p:spPr>
      </p:sp>
      <p:sp>
        <p:nvSpPr>
          <p:cNvPr id="13" name="Freeform 13"/>
          <p:cNvSpPr/>
          <p:nvPr/>
        </p:nvSpPr>
        <p:spPr>
          <a:xfrm>
            <a:off x="8300830" y="-29768"/>
            <a:ext cx="583591" cy="594743"/>
          </a:xfrm>
          <a:custGeom>
            <a:avLst/>
            <a:gdLst/>
            <a:ahLst/>
            <a:cxnLst/>
            <a:rect l="l" t="t" r="r" b="b"/>
            <a:pathLst>
              <a:path w="583591" h="594743">
                <a:moveTo>
                  <a:pt x="0" y="0"/>
                </a:moveTo>
                <a:lnTo>
                  <a:pt x="583591" y="0"/>
                </a:lnTo>
                <a:lnTo>
                  <a:pt x="583591" y="594743"/>
                </a:lnTo>
                <a:lnTo>
                  <a:pt x="0" y="594743"/>
                </a:lnTo>
                <a:lnTo>
                  <a:pt x="0" y="0"/>
                </a:lnTo>
                <a:close/>
              </a:path>
            </a:pathLst>
          </a:custGeom>
          <a:blipFill>
            <a:blip r:embed="rId8"/>
            <a:stretch>
              <a:fillRect/>
            </a:stretch>
          </a:blipFill>
        </p:spPr>
      </p:sp>
      <p:sp>
        <p:nvSpPr>
          <p:cNvPr id="14" name="Rectangle 13"/>
          <p:cNvSpPr/>
          <p:nvPr/>
        </p:nvSpPr>
        <p:spPr>
          <a:xfrm>
            <a:off x="3708390" y="2652751"/>
            <a:ext cx="11379209" cy="6463308"/>
          </a:xfrm>
          <a:prstGeom prst="rect">
            <a:avLst/>
          </a:prstGeom>
        </p:spPr>
        <p:txBody>
          <a:bodyPr wrap="square">
            <a:spAutoFit/>
          </a:bodyPr>
          <a:lstStyle/>
          <a:p>
            <a:pPr algn="just">
              <a:lnSpc>
                <a:spcPct val="115000"/>
              </a:lnSpc>
              <a:spcAft>
                <a:spcPts val="0"/>
              </a:spcAft>
            </a:pP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Xây dựng cốt truyện giản dị, giàu ý nghĩa nhân văn.</a:t>
            </a:r>
            <a:endParaRPr lang="en-GB"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Nhân vật chính được xây dựng qua nhiều phương diện như ngoại hình, gia cảnh, lời nói.</a:t>
            </a:r>
            <a:endParaRPr lang="en-GB"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Ngôi kể thứ nhất, người kể chuyện cũng là người được gặp gỡ, trò chuyện với nhân vật chính nên câu chuyện càng thêm chân thực, sinh động.</a:t>
            </a:r>
            <a:endParaRPr lang="en-GB"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Xây dựng những hình ảnh mang ý nghĩa biểu tượng.</a:t>
            </a:r>
            <a:endParaRPr lang="en-GB"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Ngôn ngữ kể chuyện đan xen ngôn ngữ đối thoại, độc thoại của nhân vật.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927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81967">
            <a:off x="3783958" y="-4120528"/>
            <a:ext cx="10720084" cy="18528056"/>
          </a:xfrm>
          <a:custGeom>
            <a:avLst/>
            <a:gdLst/>
            <a:ahLst/>
            <a:cxnLst/>
            <a:rect l="l" t="t" r="r" b="b"/>
            <a:pathLst>
              <a:path w="10720084" h="18528056">
                <a:moveTo>
                  <a:pt x="10720084" y="245254"/>
                </a:moveTo>
                <a:lnTo>
                  <a:pt x="10284076" y="18528056"/>
                </a:lnTo>
                <a:lnTo>
                  <a:pt x="0" y="18282802"/>
                </a:lnTo>
                <a:lnTo>
                  <a:pt x="436008" y="0"/>
                </a:lnTo>
                <a:lnTo>
                  <a:pt x="10720084" y="245254"/>
                </a:lnTo>
                <a:close/>
              </a:path>
            </a:pathLst>
          </a:custGeom>
          <a:blipFill>
            <a:blip r:embed="rId2"/>
            <a:stretch>
              <a:fillRect l="-44686" t="-21700" r="-13084" b="-5092"/>
            </a:stretch>
          </a:blipFill>
        </p:spPr>
      </p:sp>
      <p:grpSp>
        <p:nvGrpSpPr>
          <p:cNvPr id="3" name="Group 3"/>
          <p:cNvGrpSpPr/>
          <p:nvPr/>
        </p:nvGrpSpPr>
        <p:grpSpPr>
          <a:xfrm rot="5194179">
            <a:off x="-728025" y="2373000"/>
            <a:ext cx="19662695" cy="13445120"/>
            <a:chOff x="0" y="0"/>
            <a:chExt cx="24404074" cy="17926826"/>
          </a:xfrm>
        </p:grpSpPr>
        <p:sp>
          <p:nvSpPr>
            <p:cNvPr id="4" name="Freeform 4"/>
            <p:cNvSpPr/>
            <p:nvPr/>
          </p:nvSpPr>
          <p:spPr>
            <a:xfrm rot="5400000">
              <a:off x="3238624" y="-3238624"/>
              <a:ext cx="17926826" cy="24404074"/>
            </a:xfrm>
            <a:custGeom>
              <a:avLst/>
              <a:gdLst/>
              <a:ahLst/>
              <a:cxnLst/>
              <a:rect l="l" t="t" r="r" b="b"/>
              <a:pathLst>
                <a:path w="17926826" h="24404074">
                  <a:moveTo>
                    <a:pt x="0" y="0"/>
                  </a:moveTo>
                  <a:lnTo>
                    <a:pt x="17926826" y="0"/>
                  </a:lnTo>
                  <a:lnTo>
                    <a:pt x="17926826" y="24404074"/>
                  </a:lnTo>
                  <a:lnTo>
                    <a:pt x="0" y="24404074"/>
                  </a:lnTo>
                  <a:lnTo>
                    <a:pt x="0" y="0"/>
                  </a:lnTo>
                  <a:close/>
                </a:path>
              </a:pathLst>
            </a:custGeom>
            <a:blipFill>
              <a:blip r:embed="rId3"/>
              <a:stretch>
                <a:fillRect/>
              </a:stretch>
            </a:blipFill>
          </p:spPr>
        </p:sp>
        <p:grpSp>
          <p:nvGrpSpPr>
            <p:cNvPr id="5" name="Group 5"/>
            <p:cNvGrpSpPr/>
            <p:nvPr/>
          </p:nvGrpSpPr>
          <p:grpSpPr>
            <a:xfrm rot="243073">
              <a:off x="1944242" y="2310565"/>
              <a:ext cx="20806759" cy="13909230"/>
              <a:chOff x="0" y="0"/>
              <a:chExt cx="2827818" cy="1890384"/>
            </a:xfrm>
          </p:grpSpPr>
          <p:sp>
            <p:nvSpPr>
              <p:cNvPr id="6" name="Freeform 6"/>
              <p:cNvSpPr/>
              <p:nvPr/>
            </p:nvSpPr>
            <p:spPr>
              <a:xfrm>
                <a:off x="0" y="0"/>
                <a:ext cx="2827818" cy="1890384"/>
              </a:xfrm>
              <a:custGeom>
                <a:avLst/>
                <a:gdLst/>
                <a:ahLst/>
                <a:cxnLst/>
                <a:rect l="l" t="t" r="r" b="b"/>
                <a:pathLst>
                  <a:path w="2827818" h="1890384">
                    <a:moveTo>
                      <a:pt x="0" y="0"/>
                    </a:moveTo>
                    <a:lnTo>
                      <a:pt x="2827818" y="0"/>
                    </a:lnTo>
                    <a:lnTo>
                      <a:pt x="2827818" y="1890384"/>
                    </a:lnTo>
                    <a:lnTo>
                      <a:pt x="0" y="1890384"/>
                    </a:lnTo>
                    <a:close/>
                  </a:path>
                </a:pathLst>
              </a:custGeom>
              <a:solidFill>
                <a:srgbClr val="F7F1EC">
                  <a:alpha val="65882"/>
                </a:srgbClr>
              </a:solidFill>
            </p:spPr>
          </p:sp>
          <p:sp>
            <p:nvSpPr>
              <p:cNvPr id="7" name="TextBox 7"/>
              <p:cNvSpPr txBox="1"/>
              <p:nvPr/>
            </p:nvSpPr>
            <p:spPr>
              <a:xfrm>
                <a:off x="0" y="-47625"/>
                <a:ext cx="2827818" cy="1938009"/>
              </a:xfrm>
              <a:prstGeom prst="rect">
                <a:avLst/>
              </a:prstGeom>
            </p:spPr>
            <p:txBody>
              <a:bodyPr lIns="50800" tIns="50800" rIns="50800" bIns="50800" rtlCol="0" anchor="ctr"/>
              <a:lstStyle/>
              <a:p>
                <a:pPr algn="ctr">
                  <a:lnSpc>
                    <a:spcPts val="3499"/>
                  </a:lnSpc>
                </a:pPr>
                <a:endParaRPr>
                  <a:solidFill>
                    <a:prstClr val="black"/>
                  </a:solidFill>
                </a:endParaRPr>
              </a:p>
            </p:txBody>
          </p:sp>
        </p:grpSp>
      </p:grpSp>
      <p:sp>
        <p:nvSpPr>
          <p:cNvPr id="8" name="TextBox 8"/>
          <p:cNvSpPr txBox="1"/>
          <p:nvPr/>
        </p:nvSpPr>
        <p:spPr>
          <a:xfrm>
            <a:off x="3403441" y="1186041"/>
            <a:ext cx="11224760" cy="923330"/>
          </a:xfrm>
          <a:prstGeom prst="rect">
            <a:avLst/>
          </a:prstGeom>
        </p:spPr>
        <p:txBody>
          <a:bodyPr wrap="square" lIns="0" tIns="0" rIns="0" bIns="0" rtlCol="0" anchor="t">
            <a:spAutoFit/>
          </a:bodyPr>
          <a:lstStyle/>
          <a:p>
            <a:r>
              <a:rPr lang="vi-VN" sz="6000" b="1" dirty="0">
                <a:latin typeface="Times New Roman" panose="02020603050405020304" pitchFamily="18" charset="0"/>
                <a:cs typeface="Times New Roman" panose="02020603050405020304" pitchFamily="18" charset="0"/>
              </a:rPr>
              <a:t>3. </a:t>
            </a:r>
            <a:r>
              <a:rPr lang="en-US" sz="6000" b="1" dirty="0" err="1" smtClean="0">
                <a:latin typeface="Times New Roman" panose="02020603050405020304" pitchFamily="18" charset="0"/>
                <a:cs typeface="Times New Roman" panose="02020603050405020304" pitchFamily="18" charset="0"/>
              </a:rPr>
              <a:t>Cách</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đọc</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truyện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ngắn</a:t>
            </a:r>
            <a:endParaRPr lang="en-GB" sz="6000" dirty="0">
              <a:latin typeface="Times New Roman" panose="02020603050405020304" pitchFamily="18" charset="0"/>
              <a:cs typeface="Times New Roman" panose="02020603050405020304" pitchFamily="18" charset="0"/>
            </a:endParaRPr>
          </a:p>
        </p:txBody>
      </p:sp>
      <p:sp>
        <p:nvSpPr>
          <p:cNvPr id="10" name="Freeform 10"/>
          <p:cNvSpPr/>
          <p:nvPr/>
        </p:nvSpPr>
        <p:spPr>
          <a:xfrm>
            <a:off x="14929094" y="5725245"/>
            <a:ext cx="12801600" cy="5815423"/>
          </a:xfrm>
          <a:custGeom>
            <a:avLst/>
            <a:gdLst/>
            <a:ahLst/>
            <a:cxnLst/>
            <a:rect l="l" t="t" r="r" b="b"/>
            <a:pathLst>
              <a:path w="12801600" h="5815423">
                <a:moveTo>
                  <a:pt x="0" y="0"/>
                </a:moveTo>
                <a:lnTo>
                  <a:pt x="12801600" y="0"/>
                </a:lnTo>
                <a:lnTo>
                  <a:pt x="12801600" y="5815424"/>
                </a:lnTo>
                <a:lnTo>
                  <a:pt x="0" y="5815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2559936" flipH="1">
            <a:off x="-2049775" y="-848163"/>
            <a:ext cx="3063745" cy="7659363"/>
          </a:xfrm>
          <a:custGeom>
            <a:avLst/>
            <a:gdLst/>
            <a:ahLst/>
            <a:cxnLst/>
            <a:rect l="l" t="t" r="r" b="b"/>
            <a:pathLst>
              <a:path w="3063745" h="7659363">
                <a:moveTo>
                  <a:pt x="3063745" y="0"/>
                </a:moveTo>
                <a:lnTo>
                  <a:pt x="0" y="0"/>
                </a:lnTo>
                <a:lnTo>
                  <a:pt x="0" y="7659363"/>
                </a:lnTo>
                <a:lnTo>
                  <a:pt x="3063745" y="7659363"/>
                </a:lnTo>
                <a:lnTo>
                  <a:pt x="3063745" y="0"/>
                </a:lnTo>
                <a:close/>
              </a:path>
            </a:pathLst>
          </a:custGeom>
          <a:blipFill>
            <a:blip r:embed="rId6"/>
            <a:stretch>
              <a:fillRect/>
            </a:stretch>
          </a:blipFill>
        </p:spPr>
      </p:sp>
      <p:sp>
        <p:nvSpPr>
          <p:cNvPr id="12" name="Freeform 12"/>
          <p:cNvSpPr/>
          <p:nvPr/>
        </p:nvSpPr>
        <p:spPr>
          <a:xfrm rot="614224">
            <a:off x="916309" y="7296512"/>
            <a:ext cx="3512708" cy="3963563"/>
          </a:xfrm>
          <a:custGeom>
            <a:avLst/>
            <a:gdLst/>
            <a:ahLst/>
            <a:cxnLst/>
            <a:rect l="l" t="t" r="r" b="b"/>
            <a:pathLst>
              <a:path w="3512708" h="3963563">
                <a:moveTo>
                  <a:pt x="0" y="0"/>
                </a:moveTo>
                <a:lnTo>
                  <a:pt x="3512708" y="0"/>
                </a:lnTo>
                <a:lnTo>
                  <a:pt x="3512708" y="3963563"/>
                </a:lnTo>
                <a:lnTo>
                  <a:pt x="0" y="3963563"/>
                </a:lnTo>
                <a:lnTo>
                  <a:pt x="0" y="0"/>
                </a:lnTo>
                <a:close/>
              </a:path>
            </a:pathLst>
          </a:custGeom>
          <a:blipFill>
            <a:blip r:embed="rId7"/>
            <a:stretch>
              <a:fillRect/>
            </a:stretch>
          </a:blipFill>
        </p:spPr>
      </p:sp>
      <p:sp>
        <p:nvSpPr>
          <p:cNvPr id="13" name="Freeform 13"/>
          <p:cNvSpPr/>
          <p:nvPr/>
        </p:nvSpPr>
        <p:spPr>
          <a:xfrm>
            <a:off x="8300830" y="-29768"/>
            <a:ext cx="583591" cy="594743"/>
          </a:xfrm>
          <a:custGeom>
            <a:avLst/>
            <a:gdLst/>
            <a:ahLst/>
            <a:cxnLst/>
            <a:rect l="l" t="t" r="r" b="b"/>
            <a:pathLst>
              <a:path w="583591" h="594743">
                <a:moveTo>
                  <a:pt x="0" y="0"/>
                </a:moveTo>
                <a:lnTo>
                  <a:pt x="583591" y="0"/>
                </a:lnTo>
                <a:lnTo>
                  <a:pt x="583591" y="594743"/>
                </a:lnTo>
                <a:lnTo>
                  <a:pt x="0" y="594743"/>
                </a:lnTo>
                <a:lnTo>
                  <a:pt x="0" y="0"/>
                </a:lnTo>
                <a:close/>
              </a:path>
            </a:pathLst>
          </a:custGeom>
          <a:blipFill>
            <a:blip r:embed="rId8"/>
            <a:stretch>
              <a:fillRect/>
            </a:stretch>
          </a:blipFill>
        </p:spPr>
      </p:sp>
      <p:sp>
        <p:nvSpPr>
          <p:cNvPr id="14" name="Rectangle 13"/>
          <p:cNvSpPr/>
          <p:nvPr/>
        </p:nvSpPr>
        <p:spPr>
          <a:xfrm>
            <a:off x="4175846" y="2793908"/>
            <a:ext cx="10277860" cy="6186309"/>
          </a:xfrm>
          <a:prstGeom prst="rect">
            <a:avLst/>
          </a:prstGeom>
        </p:spPr>
        <p:txBody>
          <a:bodyPr wrap="square">
            <a:spAutoFit/>
          </a:bodyPr>
          <a:lstStyle/>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endParaRPr lang="en-GB"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083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sp>
      <p:sp>
        <p:nvSpPr>
          <p:cNvPr id="3" name="Freeform 3"/>
          <p:cNvSpPr/>
          <p:nvPr/>
        </p:nvSpPr>
        <p:spPr>
          <a:xfrm flipV="1">
            <a:off x="8351245" y="2116840"/>
            <a:ext cx="8908055" cy="6275893"/>
          </a:xfrm>
          <a:custGeom>
            <a:avLst/>
            <a:gdLst/>
            <a:ahLst/>
            <a:cxnLst/>
            <a:rect l="l" t="t" r="r" b="b"/>
            <a:pathLst>
              <a:path w="8908055" h="6275893">
                <a:moveTo>
                  <a:pt x="0" y="6275893"/>
                </a:moveTo>
                <a:lnTo>
                  <a:pt x="8908055" y="6275893"/>
                </a:lnTo>
                <a:lnTo>
                  <a:pt x="8908055" y="0"/>
                </a:lnTo>
                <a:lnTo>
                  <a:pt x="0" y="0"/>
                </a:lnTo>
                <a:lnTo>
                  <a:pt x="0" y="6275893"/>
                </a:lnTo>
                <a:close/>
              </a:path>
            </a:pathLst>
          </a:custGeom>
          <a:blipFill>
            <a:blip r:embed="rId3"/>
            <a:stretch>
              <a:fillRect l="-23406" t="-30920" r="-127035" b="-123247"/>
            </a:stretch>
          </a:blipFill>
        </p:spPr>
      </p:sp>
      <p:sp>
        <p:nvSpPr>
          <p:cNvPr id="4" name="Freeform 4"/>
          <p:cNvSpPr/>
          <p:nvPr/>
        </p:nvSpPr>
        <p:spPr>
          <a:xfrm>
            <a:off x="12427084" y="1731425"/>
            <a:ext cx="756378" cy="770831"/>
          </a:xfrm>
          <a:custGeom>
            <a:avLst/>
            <a:gdLst/>
            <a:ahLst/>
            <a:cxnLst/>
            <a:rect l="l" t="t" r="r" b="b"/>
            <a:pathLst>
              <a:path w="756378" h="770831">
                <a:moveTo>
                  <a:pt x="0" y="0"/>
                </a:moveTo>
                <a:lnTo>
                  <a:pt x="756377" y="0"/>
                </a:lnTo>
                <a:lnTo>
                  <a:pt x="756377" y="770831"/>
                </a:lnTo>
                <a:lnTo>
                  <a:pt x="0" y="770831"/>
                </a:lnTo>
                <a:lnTo>
                  <a:pt x="0" y="0"/>
                </a:lnTo>
                <a:close/>
              </a:path>
            </a:pathLst>
          </a:custGeom>
          <a:blipFill>
            <a:blip r:embed="rId4"/>
            <a:stretch>
              <a:fillRect/>
            </a:stretch>
          </a:blipFill>
        </p:spPr>
      </p:sp>
      <p:grpSp>
        <p:nvGrpSpPr>
          <p:cNvPr id="5" name="Group 5"/>
          <p:cNvGrpSpPr>
            <a:grpSpLocks noChangeAspect="1"/>
          </p:cNvGrpSpPr>
          <p:nvPr/>
        </p:nvGrpSpPr>
        <p:grpSpPr>
          <a:xfrm>
            <a:off x="5965809" y="5087193"/>
            <a:ext cx="2673977" cy="4130256"/>
            <a:chOff x="0" y="0"/>
            <a:chExt cx="2192020" cy="3385820"/>
          </a:xfrm>
        </p:grpSpPr>
        <p:sp>
          <p:nvSpPr>
            <p:cNvPr id="6" name="Freeform 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2517" r="-717"/>
              </a:stretch>
            </a:blipFill>
          </p:spPr>
        </p:sp>
      </p:grpSp>
      <p:grpSp>
        <p:nvGrpSpPr>
          <p:cNvPr id="7" name="Group 7"/>
          <p:cNvGrpSpPr>
            <a:grpSpLocks noChangeAspect="1"/>
          </p:cNvGrpSpPr>
          <p:nvPr/>
        </p:nvGrpSpPr>
        <p:grpSpPr>
          <a:xfrm>
            <a:off x="4526779" y="1603234"/>
            <a:ext cx="4113007" cy="3483959"/>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l="-24233" r="-18073"/>
              </a:stretch>
            </a:blipFill>
          </p:spPr>
        </p:sp>
      </p:grpSp>
      <p:grpSp>
        <p:nvGrpSpPr>
          <p:cNvPr id="9" name="Group 9"/>
          <p:cNvGrpSpPr>
            <a:grpSpLocks noChangeAspect="1"/>
          </p:cNvGrpSpPr>
          <p:nvPr/>
        </p:nvGrpSpPr>
        <p:grpSpPr>
          <a:xfrm>
            <a:off x="1354538" y="1603234"/>
            <a:ext cx="2676735" cy="4134517"/>
            <a:chOff x="0" y="0"/>
            <a:chExt cx="2192020" cy="3385820"/>
          </a:xfrm>
        </p:grpSpPr>
        <p:sp>
          <p:nvSpPr>
            <p:cNvPr id="10" name="Freeform 10"/>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l="-75538" r="-56741"/>
              </a:stretch>
            </a:blipFill>
          </p:spPr>
        </p:sp>
      </p:grpSp>
      <p:sp>
        <p:nvSpPr>
          <p:cNvPr id="11" name="Freeform 11"/>
          <p:cNvSpPr/>
          <p:nvPr/>
        </p:nvSpPr>
        <p:spPr>
          <a:xfrm rot="-72581">
            <a:off x="1734903" y="4856328"/>
            <a:ext cx="3860668" cy="3787107"/>
          </a:xfrm>
          <a:custGeom>
            <a:avLst/>
            <a:gdLst/>
            <a:ahLst/>
            <a:cxnLst/>
            <a:rect l="l" t="t" r="r" b="b"/>
            <a:pathLst>
              <a:path w="3860668" h="3787107">
                <a:moveTo>
                  <a:pt x="0" y="0"/>
                </a:moveTo>
                <a:lnTo>
                  <a:pt x="3860667" y="0"/>
                </a:lnTo>
                <a:lnTo>
                  <a:pt x="3860667" y="3787108"/>
                </a:lnTo>
                <a:lnTo>
                  <a:pt x="0" y="3787108"/>
                </a:lnTo>
                <a:lnTo>
                  <a:pt x="0" y="0"/>
                </a:lnTo>
                <a:close/>
              </a:path>
            </a:pathLst>
          </a:custGeom>
          <a:blipFill>
            <a:blip r:embed="rId8"/>
            <a:stretch>
              <a:fillRect l="-16149" r="-30992"/>
            </a:stretch>
          </a:blipFill>
        </p:spPr>
      </p:sp>
      <p:sp>
        <p:nvSpPr>
          <p:cNvPr id="12" name="TextBox 12"/>
          <p:cNvSpPr txBox="1"/>
          <p:nvPr/>
        </p:nvSpPr>
        <p:spPr>
          <a:xfrm>
            <a:off x="9332163" y="3562208"/>
            <a:ext cx="7537971" cy="24622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8000" b="1">
                <a:latin typeface="Times New Roman" panose="02020603050405020304" pitchFamily="18" charset="0"/>
                <a:cs typeface="Times New Roman" panose="02020603050405020304" pitchFamily="18" charset="0"/>
              </a:rPr>
              <a:t>HOẠT ĐỘNG 3 </a:t>
            </a:r>
          </a:p>
          <a:p>
            <a:pPr algn="ctr"/>
            <a:r>
              <a:rPr lang="vi-VN" sz="8000" b="1" smtClean="0">
                <a:latin typeface="Times New Roman" panose="02020603050405020304" pitchFamily="18" charset="0"/>
                <a:cs typeface="Times New Roman" panose="02020603050405020304" pitchFamily="18" charset="0"/>
              </a:rPr>
              <a:t>LUYỆN </a:t>
            </a:r>
            <a:r>
              <a:rPr lang="vi-VN" sz="8000" b="1">
                <a:latin typeface="Times New Roman" panose="02020603050405020304" pitchFamily="18" charset="0"/>
                <a:cs typeface="Times New Roman" panose="02020603050405020304" pitchFamily="18" charset="0"/>
              </a:rPr>
              <a:t>TẬP</a:t>
            </a:r>
            <a:endParaRPr lang="en-GB" sz="8000">
              <a:latin typeface="Times New Roman" panose="02020603050405020304" pitchFamily="18" charset="0"/>
              <a:cs typeface="Times New Roman" panose="02020603050405020304" pitchFamily="18" charset="0"/>
            </a:endParaRPr>
          </a:p>
        </p:txBody>
      </p:sp>
      <p:sp>
        <p:nvSpPr>
          <p:cNvPr id="13" name="Freeform 13"/>
          <p:cNvSpPr/>
          <p:nvPr/>
        </p:nvSpPr>
        <p:spPr>
          <a:xfrm rot="565265">
            <a:off x="13686774" y="6040443"/>
            <a:ext cx="4016913" cy="3865761"/>
          </a:xfrm>
          <a:custGeom>
            <a:avLst/>
            <a:gdLst/>
            <a:ahLst/>
            <a:cxnLst/>
            <a:rect l="l" t="t" r="r" b="b"/>
            <a:pathLst>
              <a:path w="4016913" h="3865761">
                <a:moveTo>
                  <a:pt x="0" y="0"/>
                </a:moveTo>
                <a:lnTo>
                  <a:pt x="4016913" y="0"/>
                </a:lnTo>
                <a:lnTo>
                  <a:pt x="4016913" y="3865761"/>
                </a:lnTo>
                <a:lnTo>
                  <a:pt x="0" y="3865761"/>
                </a:lnTo>
                <a:lnTo>
                  <a:pt x="0" y="0"/>
                </a:lnTo>
                <a:close/>
              </a:path>
            </a:pathLst>
          </a:custGeom>
          <a:blipFill>
            <a:blip r:embed="rId9"/>
            <a:stretch>
              <a:fillRect l="-12491" r="-12491"/>
            </a:stretch>
          </a:blipFill>
        </p:spPr>
      </p:sp>
      <p:sp>
        <p:nvSpPr>
          <p:cNvPr id="14" name="Freeform 14"/>
          <p:cNvSpPr/>
          <p:nvPr/>
        </p:nvSpPr>
        <p:spPr>
          <a:xfrm>
            <a:off x="-844099" y="0"/>
            <a:ext cx="8405218" cy="3029764"/>
          </a:xfrm>
          <a:custGeom>
            <a:avLst/>
            <a:gdLst/>
            <a:ahLst/>
            <a:cxnLst/>
            <a:rect l="l" t="t" r="r" b="b"/>
            <a:pathLst>
              <a:path w="8405218" h="3029764">
                <a:moveTo>
                  <a:pt x="0" y="0"/>
                </a:moveTo>
                <a:lnTo>
                  <a:pt x="8405217" y="0"/>
                </a:lnTo>
                <a:lnTo>
                  <a:pt x="8405217" y="3029764"/>
                </a:lnTo>
                <a:lnTo>
                  <a:pt x="0" y="3029764"/>
                </a:lnTo>
                <a:lnTo>
                  <a:pt x="0" y="0"/>
                </a:lnTo>
                <a:close/>
              </a:path>
            </a:pathLst>
          </a:custGeom>
          <a:blipFill>
            <a:blip r:embed="rId10"/>
            <a:stretch>
              <a:fillRect l="-61583" t="-43324" r="-31518" b="-12029"/>
            </a:stretch>
          </a:blipFill>
        </p:spPr>
      </p:sp>
      <p:sp>
        <p:nvSpPr>
          <p:cNvPr id="15" name="Freeform 15"/>
          <p:cNvSpPr/>
          <p:nvPr/>
        </p:nvSpPr>
        <p:spPr>
          <a:xfrm rot="-671709">
            <a:off x="676078" y="1121065"/>
            <a:ext cx="2876024" cy="1754374"/>
          </a:xfrm>
          <a:custGeom>
            <a:avLst/>
            <a:gdLst/>
            <a:ahLst/>
            <a:cxnLst/>
            <a:rect l="l" t="t" r="r" b="b"/>
            <a:pathLst>
              <a:path w="2876024" h="1754374">
                <a:moveTo>
                  <a:pt x="0" y="0"/>
                </a:moveTo>
                <a:lnTo>
                  <a:pt x="2876024" y="0"/>
                </a:lnTo>
                <a:lnTo>
                  <a:pt x="2876024" y="1754374"/>
                </a:lnTo>
                <a:lnTo>
                  <a:pt x="0" y="1754374"/>
                </a:lnTo>
                <a:lnTo>
                  <a:pt x="0" y="0"/>
                </a:lnTo>
                <a:close/>
              </a:path>
            </a:pathLst>
          </a:custGeom>
          <a:blipFill>
            <a:blip r:embed="rId11"/>
            <a:stretch>
              <a:fillRect/>
            </a:stretch>
          </a:blipFill>
        </p:spPr>
      </p:sp>
    </p:spTree>
    <p:extLst>
      <p:ext uri="{BB962C8B-B14F-4D97-AF65-F5344CB8AC3E}">
        <p14:creationId xmlns:p14="http://schemas.microsoft.com/office/powerpoint/2010/main" val="8573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big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395" y="1833563"/>
            <a:ext cx="6653213" cy="66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big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395" y="1833563"/>
            <a:ext cx="6653213" cy="66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AutoShape 7"/>
          <p:cNvSpPr>
            <a:spLocks noChangeArrowheads="1"/>
          </p:cNvSpPr>
          <p:nvPr/>
        </p:nvSpPr>
        <p:spPr bwMode="auto">
          <a:xfrm>
            <a:off x="9296400" y="5372100"/>
            <a:ext cx="228600" cy="342900"/>
          </a:xfrm>
          <a:prstGeom prst="sun">
            <a:avLst>
              <a:gd name="adj" fmla="val 25000"/>
            </a:avLst>
          </a:prstGeom>
          <a:solidFill>
            <a:schemeClr val="bg1"/>
          </a:solidFill>
          <a:ln w="38100">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pic>
        <p:nvPicPr>
          <p:cNvPr id="5" name="7 - Εικόνα" descr="1.png"/>
          <p:cNvPicPr/>
          <p:nvPr/>
        </p:nvPicPr>
        <p:blipFill>
          <a:blip r:embed="rId4" cstate="print"/>
          <a:stretch>
            <a:fillRect/>
          </a:stretch>
        </p:blipFill>
        <p:spPr>
          <a:xfrm>
            <a:off x="6236494" y="342900"/>
            <a:ext cx="5815013" cy="1257300"/>
          </a:xfrm>
          <a:prstGeom prst="roundRect">
            <a:avLst/>
          </a:prstGeom>
          <a:solidFill>
            <a:srgbClr val="FB9D4F"/>
          </a:solidFill>
        </p:spPr>
      </p:pic>
      <p:pic>
        <p:nvPicPr>
          <p:cNvPr id="2054" name="4 - Εικόνα" descr="pumpkin-23439_64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5351" y="1371601"/>
            <a:ext cx="2616995" cy="202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2 - Εικόνα" descr="320px-Jack-o-lantern.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1" y="1257301"/>
            <a:ext cx="3769520"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1 - Εικόνα" descr="Architetto_--_Gatto_nero.png"/>
          <p:cNvPicPr/>
          <p:nvPr/>
        </p:nvPicPr>
        <p:blipFill>
          <a:blip r:embed="rId7"/>
          <a:stretch>
            <a:fillRect/>
          </a:stretch>
        </p:blipFill>
        <p:spPr>
          <a:xfrm>
            <a:off x="3188495" y="7215188"/>
            <a:ext cx="2628900" cy="2471738"/>
          </a:xfrm>
          <a:prstGeom prst="rect">
            <a:avLst/>
          </a:prstGeom>
          <a:gradFill>
            <a:gsLst>
              <a:gs pos="0">
                <a:srgbClr val="FB9D4F"/>
              </a:gs>
              <a:gs pos="50000">
                <a:schemeClr val="accent1">
                  <a:tint val="44500"/>
                  <a:satMod val="160000"/>
                </a:schemeClr>
              </a:gs>
              <a:gs pos="100000">
                <a:schemeClr val="accent1">
                  <a:tint val="23500"/>
                  <a:satMod val="160000"/>
                </a:schemeClr>
              </a:gs>
            </a:gsLst>
            <a:lin ang="5400000" scaled="0"/>
          </a:gradFill>
        </p:spPr>
      </p:pic>
      <p:pic>
        <p:nvPicPr>
          <p:cNvPr id="12" name="24 - Εικόνα" descr="liftarn_Owl_in_tree.png"/>
          <p:cNvPicPr/>
          <p:nvPr/>
        </p:nvPicPr>
        <p:blipFill>
          <a:blip r:embed="rId8"/>
          <a:stretch>
            <a:fillRect/>
          </a:stretch>
        </p:blipFill>
        <p:spPr>
          <a:xfrm>
            <a:off x="12470608" y="7215188"/>
            <a:ext cx="2471738" cy="2471738"/>
          </a:xfrm>
          <a:prstGeom prst="rect">
            <a:avLst/>
          </a:prstGeom>
          <a:gradFill>
            <a:gsLst>
              <a:gs pos="0">
                <a:srgbClr val="FB9D4F"/>
              </a:gs>
              <a:gs pos="50000">
                <a:schemeClr val="accent1">
                  <a:tint val="44500"/>
                  <a:satMod val="160000"/>
                </a:schemeClr>
              </a:gs>
              <a:gs pos="100000">
                <a:schemeClr val="accent1">
                  <a:tint val="23500"/>
                  <a:satMod val="160000"/>
                </a:schemeClr>
              </a:gs>
            </a:gsLst>
            <a:lin ang="5400000" scaled="0"/>
          </a:gradFill>
        </p:spPr>
      </p:pic>
    </p:spTree>
    <p:extLst>
      <p:ext uri="{BB962C8B-B14F-4D97-AF65-F5344CB8AC3E}">
        <p14:creationId xmlns:p14="http://schemas.microsoft.com/office/powerpoint/2010/main" val="74605790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0" fill="hold"/>
                                        <p:tgtEl>
                                          <p:spTgt spid="6147"/>
                                        </p:tgtEl>
                                        <p:attrNameLst>
                                          <p:attrName>ppt_w</p:attrName>
                                        </p:attrNameLst>
                                      </p:cBhvr>
                                      <p:tavLst>
                                        <p:tav tm="0" fmla="#ppt_w*sin(2.5*pi*$)">
                                          <p:val>
                                            <p:fltVal val="0"/>
                                          </p:val>
                                        </p:tav>
                                        <p:tav tm="100000">
                                          <p:val>
                                            <p:fltVal val="1"/>
                                          </p:val>
                                        </p:tav>
                                      </p:tavLst>
                                    </p:anim>
                                    <p:anim calcmode="lin" valueType="num">
                                      <p:cBhvr>
                                        <p:cTn id="8" dur="5000" fill="hold"/>
                                        <p:tgtEl>
                                          <p:spTgt spid="614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Million Intro.wav"/>
                                        </p:tgtEl>
                                      </p:cMediaNode>
                                    </p:audio>
                                  </p:subTnLst>
                                </p:cTn>
                              </p:par>
                            </p:childTnLst>
                          </p:cTn>
                        </p:par>
                        <p:par>
                          <p:cTn id="9" fill="hold" nodeType="afterGroup">
                            <p:stCondLst>
                              <p:cond delay="5000"/>
                            </p:stCondLst>
                            <p:childTnLst>
                              <p:par>
                                <p:cTn id="10" presetID="23" presetClass="entr" presetSubtype="16" fill="hold" grpId="0" nodeType="afterEffect">
                                  <p:stCondLst>
                                    <p:cond delay="0"/>
                                  </p:stCondLst>
                                  <p:childTnLst>
                                    <p:set>
                                      <p:cBhvr>
                                        <p:cTn id="11" dur="1" fill="hold">
                                          <p:stCondLst>
                                            <p:cond delay="0"/>
                                          </p:stCondLst>
                                        </p:cTn>
                                        <p:tgtEl>
                                          <p:spTgt spid="6151"/>
                                        </p:tgtEl>
                                        <p:attrNameLst>
                                          <p:attrName>style.visibility</p:attrName>
                                        </p:attrNameLst>
                                      </p:cBhvr>
                                      <p:to>
                                        <p:strVal val="visible"/>
                                      </p:to>
                                    </p:set>
                                    <p:anim calcmode="lin" valueType="num">
                                      <p:cBhvr>
                                        <p:cTn id="12" dur="500" fill="hold"/>
                                        <p:tgtEl>
                                          <p:spTgt spid="6151"/>
                                        </p:tgtEl>
                                        <p:attrNameLst>
                                          <p:attrName>ppt_w</p:attrName>
                                        </p:attrNameLst>
                                      </p:cBhvr>
                                      <p:tavLst>
                                        <p:tav tm="0">
                                          <p:val>
                                            <p:fltVal val="0"/>
                                          </p:val>
                                        </p:tav>
                                        <p:tav tm="100000">
                                          <p:val>
                                            <p:strVal val="#ppt_w"/>
                                          </p:val>
                                        </p:tav>
                                      </p:tavLst>
                                    </p:anim>
                                    <p:anim calcmode="lin" valueType="num">
                                      <p:cBhvr>
                                        <p:cTn id="13" dur="500" fill="hold"/>
                                        <p:tgtEl>
                                          <p:spTgt spid="6151"/>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0"/>
                                            </p:cond>
                                          </p:stCondLst>
                                        </p:cTn>
                                        <p:tgtEl>
                                          <p:spTgt spid="6151"/>
                                        </p:tgtEl>
                                        <p:attrNameLst>
                                          <p:attrName>style.visibility</p:attrName>
                                        </p:attrNameLst>
                                      </p:cBhvr>
                                      <p:to>
                                        <p:strVal val="hidden"/>
                                      </p:to>
                                    </p:set>
                                  </p:subTnLst>
                                </p:cTn>
                              </p:par>
                            </p:childTnLst>
                          </p:cTn>
                        </p:par>
                        <p:par>
                          <p:cTn id="14" fill="hold" nodeType="afterGroup">
                            <p:stCondLst>
                              <p:cond delay="5500"/>
                            </p:stCondLst>
                            <p:childTnLst>
                              <p:par>
                                <p:cTn id="15" presetID="16" presetClass="entr" presetSubtype="26" fill="hold" nodeType="afterEffect">
                                  <p:stCondLst>
                                    <p:cond delay="3000"/>
                                  </p:stCondLst>
                                  <p:childTnLst>
                                    <p:set>
                                      <p:cBhvr>
                                        <p:cTn id="16" dur="1" fill="hold">
                                          <p:stCondLst>
                                            <p:cond delay="0"/>
                                          </p:stCondLst>
                                        </p:cTn>
                                        <p:tgtEl>
                                          <p:spTgt spid="6150"/>
                                        </p:tgtEl>
                                        <p:attrNameLst>
                                          <p:attrName>style.visibility</p:attrName>
                                        </p:attrNameLst>
                                      </p:cBhvr>
                                      <p:to>
                                        <p:strVal val="visible"/>
                                      </p:to>
                                    </p:set>
                                    <p:animEffect transition="in" filter="barn(inHorizontal)">
                                      <p:cBhvr>
                                        <p:cTn id="1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3074" name="AutoShape 5"/>
          <p:cNvSpPr>
            <a:spLocks noChangeArrowheads="1"/>
          </p:cNvSpPr>
          <p:nvPr/>
        </p:nvSpPr>
        <p:spPr bwMode="auto">
          <a:xfrm>
            <a:off x="18630900" y="8458200"/>
            <a:ext cx="228600" cy="114300"/>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pic>
        <p:nvPicPr>
          <p:cNvPr id="2253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2532" name="Rectangle 4" descr="5%"/>
          <p:cNvSpPr>
            <a:spLocks noChangeArrowheads="1"/>
          </p:cNvSpPr>
          <p:nvPr/>
        </p:nvSpPr>
        <p:spPr bwMode="auto">
          <a:xfrm>
            <a:off x="11201400" y="9117807"/>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Tree>
    <p:extLst>
      <p:ext uri="{BB962C8B-B14F-4D97-AF65-F5344CB8AC3E}">
        <p14:creationId xmlns:p14="http://schemas.microsoft.com/office/powerpoint/2010/main" val="36424742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slide(fromRight)">
                                      <p:cBhvr>
                                        <p:cTn id="7" dur="500"/>
                                        <p:tgtEl>
                                          <p:spTgt spid="22537"/>
                                        </p:tgtEl>
                                      </p:cBhvr>
                                    </p:animEffect>
                                  </p:childTnLst>
                                  <p:subTnLst>
                                    <p:audio>
                                      <p:cMediaNode>
                                        <p:cTn display="0" masterRel="sameClick">
                                          <p:stCondLst>
                                            <p:cond evt="begin" delay="0">
                                              <p:tn val="5"/>
                                            </p:cond>
                                          </p:stCondLst>
                                          <p:endCondLst>
                                            <p:cond evt="onStopAudio" delay="0">
                                              <p:tgtEl>
                                                <p:sldTgt/>
                                              </p:tgtEl>
                                            </p:cond>
                                          </p:endCondLst>
                                        </p:cTn>
                                        <p:tgtEl>
                                          <p:sndTgt r:embed="rId2" name="scoreopen.wav"/>
                                        </p:tgtEl>
                                      </p:cMediaNode>
                                    </p:audio>
                                  </p:subTnLst>
                                </p:cTn>
                              </p:par>
                            </p:childTnLst>
                          </p:cTn>
                        </p:par>
                        <p:par>
                          <p:cTn id="8" fill="hold" nodeType="afterGroup">
                            <p:stCondLst>
                              <p:cond delay="500"/>
                            </p:stCondLst>
                            <p:childTnLst>
                              <p:par>
                                <p:cTn id="9" presetID="1" presetClass="entr" presetSubtype="0" fill="hold" grpId="0" nodeType="afterEffect">
                                  <p:stCondLst>
                                    <p:cond delay="3000"/>
                                  </p:stCondLst>
                                  <p:childTnLst>
                                    <p:set>
                                      <p:cBhvr>
                                        <p:cTn id="10" dur="1" fill="hold">
                                          <p:stCondLst>
                                            <p:cond delay="499"/>
                                          </p:stCondLst>
                                        </p:cTn>
                                        <p:tgtEl>
                                          <p:spTgt spid="225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sp>
      <p:grpSp>
        <p:nvGrpSpPr>
          <p:cNvPr id="3" name="Group 3"/>
          <p:cNvGrpSpPr>
            <a:grpSpLocks noChangeAspect="1"/>
          </p:cNvGrpSpPr>
          <p:nvPr/>
        </p:nvGrpSpPr>
        <p:grpSpPr>
          <a:xfrm>
            <a:off x="5965809" y="5087193"/>
            <a:ext cx="2673977" cy="4130256"/>
            <a:chOff x="0" y="0"/>
            <a:chExt cx="2192020" cy="3385820"/>
          </a:xfrm>
        </p:grpSpPr>
        <p:sp>
          <p:nvSpPr>
            <p:cNvPr id="4" name="Freeform 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2517" r="-717"/>
              </a:stretch>
            </a:blipFill>
          </p:spPr>
        </p:sp>
      </p:grpSp>
      <p:grpSp>
        <p:nvGrpSpPr>
          <p:cNvPr id="5" name="Group 5"/>
          <p:cNvGrpSpPr>
            <a:grpSpLocks noChangeAspect="1"/>
          </p:cNvGrpSpPr>
          <p:nvPr/>
        </p:nvGrpSpPr>
        <p:grpSpPr>
          <a:xfrm>
            <a:off x="4526779" y="1603234"/>
            <a:ext cx="4113007" cy="3483959"/>
            <a:chOff x="0" y="0"/>
            <a:chExt cx="2374900" cy="2011680"/>
          </a:xfrm>
        </p:grpSpPr>
        <p:sp>
          <p:nvSpPr>
            <p:cNvPr id="6" name="Freeform 6"/>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4"/>
              <a:stretch>
                <a:fillRect l="-24233" r="-18073"/>
              </a:stretch>
            </a:blipFill>
          </p:spPr>
        </p:sp>
      </p:grpSp>
      <p:grpSp>
        <p:nvGrpSpPr>
          <p:cNvPr id="7" name="Group 7"/>
          <p:cNvGrpSpPr>
            <a:grpSpLocks noChangeAspect="1"/>
          </p:cNvGrpSpPr>
          <p:nvPr/>
        </p:nvGrpSpPr>
        <p:grpSpPr>
          <a:xfrm>
            <a:off x="1354538" y="1603234"/>
            <a:ext cx="2676735" cy="4134517"/>
            <a:chOff x="0" y="0"/>
            <a:chExt cx="2192020" cy="3385820"/>
          </a:xfrm>
        </p:grpSpPr>
        <p:sp>
          <p:nvSpPr>
            <p:cNvPr id="8" name="Freeform 8"/>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75538" r="-56741"/>
              </a:stretch>
            </a:blipFill>
          </p:spPr>
        </p:sp>
      </p:grpSp>
      <p:sp>
        <p:nvSpPr>
          <p:cNvPr id="9" name="Freeform 9"/>
          <p:cNvSpPr/>
          <p:nvPr/>
        </p:nvSpPr>
        <p:spPr>
          <a:xfrm rot="-72581">
            <a:off x="1734903" y="4856328"/>
            <a:ext cx="3860668" cy="3787107"/>
          </a:xfrm>
          <a:custGeom>
            <a:avLst/>
            <a:gdLst/>
            <a:ahLst/>
            <a:cxnLst/>
            <a:rect l="l" t="t" r="r" b="b"/>
            <a:pathLst>
              <a:path w="3860668" h="3787107">
                <a:moveTo>
                  <a:pt x="0" y="0"/>
                </a:moveTo>
                <a:lnTo>
                  <a:pt x="3860667" y="0"/>
                </a:lnTo>
                <a:lnTo>
                  <a:pt x="3860667" y="3787108"/>
                </a:lnTo>
                <a:lnTo>
                  <a:pt x="0" y="3787108"/>
                </a:lnTo>
                <a:lnTo>
                  <a:pt x="0" y="0"/>
                </a:lnTo>
                <a:close/>
              </a:path>
            </a:pathLst>
          </a:custGeom>
          <a:blipFill>
            <a:blip r:embed="rId6"/>
            <a:stretch>
              <a:fillRect l="-16149" r="-30992"/>
            </a:stretch>
          </a:blipFill>
        </p:spPr>
      </p:sp>
      <p:sp>
        <p:nvSpPr>
          <p:cNvPr id="10" name="Freeform 10"/>
          <p:cNvSpPr/>
          <p:nvPr/>
        </p:nvSpPr>
        <p:spPr>
          <a:xfrm>
            <a:off x="8973160" y="1889173"/>
            <a:ext cx="8286140" cy="6945578"/>
          </a:xfrm>
          <a:custGeom>
            <a:avLst/>
            <a:gdLst/>
            <a:ahLst/>
            <a:cxnLst/>
            <a:rect l="l" t="t" r="r" b="b"/>
            <a:pathLst>
              <a:path w="8286140" h="6945578">
                <a:moveTo>
                  <a:pt x="0" y="0"/>
                </a:moveTo>
                <a:lnTo>
                  <a:pt x="8286140" y="0"/>
                </a:lnTo>
                <a:lnTo>
                  <a:pt x="8286140" y="6945578"/>
                </a:lnTo>
                <a:lnTo>
                  <a:pt x="0" y="6945578"/>
                </a:lnTo>
                <a:lnTo>
                  <a:pt x="0" y="0"/>
                </a:lnTo>
                <a:close/>
              </a:path>
            </a:pathLst>
          </a:custGeom>
          <a:blipFill>
            <a:blip r:embed="rId7"/>
            <a:stretch>
              <a:fillRect l="-20158" r="-4642" b="-13713"/>
            </a:stretch>
          </a:blipFill>
        </p:spPr>
      </p:sp>
      <p:sp>
        <p:nvSpPr>
          <p:cNvPr id="13" name="Freeform 13"/>
          <p:cNvSpPr/>
          <p:nvPr/>
        </p:nvSpPr>
        <p:spPr>
          <a:xfrm>
            <a:off x="5329013" y="-1300216"/>
            <a:ext cx="16230600" cy="355044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8"/>
            <a:stretch>
              <a:fillRect/>
            </a:stretch>
          </a:blipFill>
        </p:spPr>
      </p:sp>
      <p:sp>
        <p:nvSpPr>
          <p:cNvPr id="14" name="Freeform 14"/>
          <p:cNvSpPr/>
          <p:nvPr/>
        </p:nvSpPr>
        <p:spPr>
          <a:xfrm rot="-9334208">
            <a:off x="-1208752" y="7920162"/>
            <a:ext cx="8614985" cy="4055220"/>
          </a:xfrm>
          <a:custGeom>
            <a:avLst/>
            <a:gdLst/>
            <a:ahLst/>
            <a:cxnLst/>
            <a:rect l="l" t="t" r="r" b="b"/>
            <a:pathLst>
              <a:path w="8614985" h="4055220">
                <a:moveTo>
                  <a:pt x="0" y="0"/>
                </a:moveTo>
                <a:lnTo>
                  <a:pt x="8614985" y="0"/>
                </a:lnTo>
                <a:lnTo>
                  <a:pt x="8614985" y="4055220"/>
                </a:lnTo>
                <a:lnTo>
                  <a:pt x="0" y="4055220"/>
                </a:lnTo>
                <a:lnTo>
                  <a:pt x="0" y="0"/>
                </a:lnTo>
                <a:close/>
              </a:path>
            </a:pathLst>
          </a:custGeom>
          <a:blipFill>
            <a:blip r:embed="rId9"/>
            <a:stretch>
              <a:fillRect l="-106346" t="-67728" r="-12207"/>
            </a:stretch>
          </a:blipFill>
        </p:spPr>
      </p:sp>
      <p:sp>
        <p:nvSpPr>
          <p:cNvPr id="15" name="Freeform 15"/>
          <p:cNvSpPr/>
          <p:nvPr/>
        </p:nvSpPr>
        <p:spPr>
          <a:xfrm rot="-1647300">
            <a:off x="16613016" y="5330914"/>
            <a:ext cx="1509492" cy="4421577"/>
          </a:xfrm>
          <a:custGeom>
            <a:avLst/>
            <a:gdLst/>
            <a:ahLst/>
            <a:cxnLst/>
            <a:rect l="l" t="t" r="r" b="b"/>
            <a:pathLst>
              <a:path w="1509492" h="4421577">
                <a:moveTo>
                  <a:pt x="0" y="0"/>
                </a:moveTo>
                <a:lnTo>
                  <a:pt x="1509492" y="0"/>
                </a:lnTo>
                <a:lnTo>
                  <a:pt x="1509492" y="4421576"/>
                </a:lnTo>
                <a:lnTo>
                  <a:pt x="0" y="4421576"/>
                </a:lnTo>
                <a:lnTo>
                  <a:pt x="0" y="0"/>
                </a:lnTo>
                <a:close/>
              </a:path>
            </a:pathLst>
          </a:custGeom>
          <a:blipFill>
            <a:blip r:embed="rId10"/>
            <a:stretch>
              <a:fillRect l="-2725" r="-2725"/>
            </a:stretch>
          </a:blipFill>
        </p:spPr>
      </p:sp>
      <p:sp>
        <p:nvSpPr>
          <p:cNvPr id="16" name="Freeform 16"/>
          <p:cNvSpPr/>
          <p:nvPr/>
        </p:nvSpPr>
        <p:spPr>
          <a:xfrm rot="-1647300">
            <a:off x="17153617" y="2514203"/>
            <a:ext cx="1718360" cy="5258593"/>
          </a:xfrm>
          <a:custGeom>
            <a:avLst/>
            <a:gdLst/>
            <a:ahLst/>
            <a:cxnLst/>
            <a:rect l="l" t="t" r="r" b="b"/>
            <a:pathLst>
              <a:path w="1718360" h="5258593">
                <a:moveTo>
                  <a:pt x="0" y="0"/>
                </a:moveTo>
                <a:lnTo>
                  <a:pt x="1718361" y="0"/>
                </a:lnTo>
                <a:lnTo>
                  <a:pt x="1718361" y="5258594"/>
                </a:lnTo>
                <a:lnTo>
                  <a:pt x="0" y="5258594"/>
                </a:lnTo>
                <a:lnTo>
                  <a:pt x="0" y="0"/>
                </a:lnTo>
                <a:close/>
              </a:path>
            </a:pathLst>
          </a:custGeom>
          <a:blipFill>
            <a:blip r:embed="rId10"/>
            <a:stretch>
              <a:fillRect l="-5084" r="-5084"/>
            </a:stretch>
          </a:blipFill>
        </p:spPr>
      </p:sp>
      <p:sp>
        <p:nvSpPr>
          <p:cNvPr id="17" name="Freeform 17"/>
          <p:cNvSpPr/>
          <p:nvPr/>
        </p:nvSpPr>
        <p:spPr>
          <a:xfrm>
            <a:off x="12491508" y="1463872"/>
            <a:ext cx="1029076" cy="1025334"/>
          </a:xfrm>
          <a:custGeom>
            <a:avLst/>
            <a:gdLst/>
            <a:ahLst/>
            <a:cxnLst/>
            <a:rect l="l" t="t" r="r" b="b"/>
            <a:pathLst>
              <a:path w="1029076" h="1025334">
                <a:moveTo>
                  <a:pt x="0" y="0"/>
                </a:moveTo>
                <a:lnTo>
                  <a:pt x="1029076" y="0"/>
                </a:lnTo>
                <a:lnTo>
                  <a:pt x="1029076" y="1025334"/>
                </a:lnTo>
                <a:lnTo>
                  <a:pt x="0" y="102533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8" name="Rectangle 17"/>
          <p:cNvSpPr/>
          <p:nvPr/>
        </p:nvSpPr>
        <p:spPr>
          <a:xfrm>
            <a:off x="9081912" y="3132901"/>
            <a:ext cx="7377455" cy="359636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ct val="115000"/>
              </a:lnSpc>
              <a:spcAft>
                <a:spcPts val="0"/>
              </a:spcAft>
              <a:tabLst>
                <a:tab pos="57150" algn="l"/>
              </a:tabLst>
            </a:pPr>
            <a:r>
              <a:rPr lang="pt-BR" sz="6600" b="1">
                <a:latin typeface="Times New Roman" panose="02020603050405020304" pitchFamily="18" charset="0"/>
                <a:ea typeface="Times New Roman" panose="02020603050405020304" pitchFamily="18" charset="0"/>
                <a:cs typeface="Times New Roman" panose="02020603050405020304" pitchFamily="18" charset="0"/>
              </a:rPr>
              <a:t>HOẠT ĐỘNG </a:t>
            </a:r>
            <a:r>
              <a:rPr lang="pt-BR" sz="6600" b="1" smtClean="0">
                <a:latin typeface="Times New Roman" panose="02020603050405020304" pitchFamily="18" charset="0"/>
                <a:ea typeface="Times New Roman" panose="02020603050405020304" pitchFamily="18" charset="0"/>
                <a:cs typeface="Times New Roman" panose="02020603050405020304" pitchFamily="18" charset="0"/>
              </a:rPr>
              <a:t>2</a:t>
            </a:r>
            <a:endParaRPr lang="vi-VN" sz="6600" b="1" smtClean="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57150" algn="l"/>
              </a:tabLst>
            </a:pPr>
            <a:r>
              <a:rPr lang="pt-BR" sz="6600" b="1"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6600" b="1">
                <a:latin typeface="Times New Roman" panose="02020603050405020304" pitchFamily="18" charset="0"/>
                <a:ea typeface="Times New Roman" panose="02020603050405020304" pitchFamily="18" charset="0"/>
                <a:cs typeface="Times New Roman" panose="02020603050405020304" pitchFamily="18" charset="0"/>
              </a:rPr>
              <a:t>HÌNH THÀNH KIẾN THỨC MỚI</a:t>
            </a:r>
            <a:endParaRPr lang="en-GB" sz="6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304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286000" y="2400301"/>
            <a:ext cx="13716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8067" name="Rectangle 3"/>
          <p:cNvSpPr>
            <a:spLocks noChangeArrowheads="1"/>
          </p:cNvSpPr>
          <p:nvPr/>
        </p:nvSpPr>
        <p:spPr bwMode="auto">
          <a:xfrm>
            <a:off x="3257550" y="2309472"/>
            <a:ext cx="1200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4400" b="1">
                <a:latin typeface="Times New Roman" panose="02020603050405020304" pitchFamily="18" charset="0"/>
                <a:cs typeface="Times New Roman" panose="02020603050405020304" pitchFamily="18" charset="0"/>
              </a:rPr>
              <a:t>Câu 1</a:t>
            </a:r>
            <a:r>
              <a:rPr lang="vi-VN" sz="4400">
                <a:latin typeface="Times New Roman" panose="02020603050405020304" pitchFamily="18" charset="0"/>
                <a:cs typeface="Times New Roman" panose="02020603050405020304" pitchFamily="18" charset="0"/>
              </a:rPr>
              <a:t>. Chiếc cầu được nhắc đến ở nhan đề </a:t>
            </a:r>
            <a:endParaRPr lang="vi-VN" sz="4400" smtClean="0">
              <a:latin typeface="Times New Roman" panose="02020603050405020304" pitchFamily="18" charset="0"/>
              <a:cs typeface="Times New Roman" panose="02020603050405020304" pitchFamily="18" charset="0"/>
            </a:endParaRPr>
          </a:p>
          <a:p>
            <a:pPr algn="ctr"/>
            <a:r>
              <a:rPr lang="vi-VN" sz="4400" i="1" smtClean="0">
                <a:latin typeface="Times New Roman" panose="02020603050405020304" pitchFamily="18" charset="0"/>
                <a:cs typeface="Times New Roman" panose="02020603050405020304" pitchFamily="18" charset="0"/>
              </a:rPr>
              <a:t>Ông </a:t>
            </a:r>
            <a:r>
              <a:rPr lang="vi-VN" sz="4400" i="1">
                <a:latin typeface="Times New Roman" panose="02020603050405020304" pitchFamily="18" charset="0"/>
                <a:cs typeface="Times New Roman" panose="02020603050405020304" pitchFamily="18" charset="0"/>
              </a:rPr>
              <a:t>lão bên chiếc cầu</a:t>
            </a:r>
            <a:r>
              <a:rPr lang="vi-VN" sz="4400">
                <a:latin typeface="Times New Roman" panose="02020603050405020304" pitchFamily="18" charset="0"/>
                <a:cs typeface="Times New Roman" panose="02020603050405020304" pitchFamily="18" charset="0"/>
              </a:rPr>
              <a:t> là địa điểm nào?</a:t>
            </a:r>
            <a:endParaRPr lang="en-GB" sz="4400">
              <a:latin typeface="Times New Roman" panose="02020603050405020304" pitchFamily="18" charset="0"/>
              <a:cs typeface="Times New Roman" panose="02020603050405020304" pitchFamily="18" charset="0"/>
            </a:endParaRPr>
          </a:p>
        </p:txBody>
      </p: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6667500"/>
            <a:ext cx="6972300" cy="115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8001001"/>
            <a:ext cx="6972300" cy="130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0459" y="6667161"/>
            <a:ext cx="6972300" cy="119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5643" y="8001000"/>
            <a:ext cx="69723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8073" name="Rectangle 9" descr="30%">
            <a:hlinkClick r:id="" action="ppaction://noaction" highlightClick="1"/>
          </p:cNvPr>
          <p:cNvSpPr>
            <a:spLocks noChangeArrowheads="1"/>
          </p:cNvSpPr>
          <p:nvPr/>
        </p:nvSpPr>
        <p:spPr bwMode="auto">
          <a:xfrm>
            <a:off x="3086100" y="685800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eaLnBrk="1" fontAlgn="base" hangingPunct="1">
              <a:spcBef>
                <a:spcPct val="0"/>
              </a:spcBef>
              <a:spcAft>
                <a:spcPct val="0"/>
              </a:spcAft>
            </a:pPr>
            <a:endParaRPr lang="en-US" altLang="en-US" sz="3200" b="1">
              <a:solidFill>
                <a:srgbClr val="FFFFFF"/>
              </a:solidFill>
              <a:latin typeface="Tahoma" panose="020B0604030504040204" pitchFamily="34" charset="0"/>
            </a:endParaRPr>
          </a:p>
          <a:p>
            <a:r>
              <a:rPr lang="vi-VN" sz="3200">
                <a:latin typeface="Times New Roman" panose="02020603050405020304" pitchFamily="18" charset="0"/>
                <a:cs typeface="Times New Roman" panose="02020603050405020304" pitchFamily="18" charset="0"/>
              </a:rPr>
              <a:t>A. Là một cây cầu nổi tiếng ở Mỹ.</a:t>
            </a:r>
            <a:endParaRPr lang="en-GB" sz="3200">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en-US" altLang="en-US" sz="3200" b="1">
              <a:solidFill>
                <a:srgbClr val="FFFFFF"/>
              </a:solidFill>
              <a:latin typeface="Tahoma" panose="020B0604030504040204" pitchFamily="34" charset="0"/>
            </a:endParaRPr>
          </a:p>
        </p:txBody>
      </p:sp>
      <p:sp>
        <p:nvSpPr>
          <p:cNvPr id="88074" name="Rectangle 10" descr="30%">
            <a:hlinkClick r:id="" action="ppaction://noaction" highlightClick="1"/>
          </p:cNvPr>
          <p:cNvSpPr>
            <a:spLocks noChangeArrowheads="1"/>
          </p:cNvSpPr>
          <p:nvPr/>
        </p:nvSpPr>
        <p:spPr bwMode="auto">
          <a:xfrm>
            <a:off x="9715500" y="6738939"/>
            <a:ext cx="5486400" cy="1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200">
                <a:latin typeface="Times New Roman" panose="02020603050405020304" pitchFamily="18" charset="0"/>
                <a:cs typeface="Times New Roman" panose="02020603050405020304" pitchFamily="18" charset="0"/>
              </a:rPr>
              <a:t>B. Một cây cầu phà bắc qua </a:t>
            </a:r>
            <a:r>
              <a:rPr lang="vi-VN" sz="3200" smtClean="0">
                <a:latin typeface="Times New Roman" panose="02020603050405020304" pitchFamily="18" charset="0"/>
                <a:cs typeface="Times New Roman" panose="02020603050405020304" pitchFamily="18" charset="0"/>
              </a:rPr>
              <a:t>sông</a:t>
            </a:r>
          </a:p>
          <a:p>
            <a:r>
              <a:rPr lang="vi-VN" sz="3200"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ở Tây Ban Nha.</a:t>
            </a:r>
            <a:endParaRPr lang="en-GB" sz="3200">
              <a:latin typeface="Times New Roman" panose="02020603050405020304" pitchFamily="18" charset="0"/>
              <a:cs typeface="Times New Roman" panose="02020603050405020304" pitchFamily="18" charset="0"/>
            </a:endParaRPr>
          </a:p>
        </p:txBody>
      </p:sp>
      <p:sp>
        <p:nvSpPr>
          <p:cNvPr id="88075" name="Rectangle 11" descr="30%"/>
          <p:cNvSpPr>
            <a:spLocks noChangeArrowheads="1"/>
          </p:cNvSpPr>
          <p:nvPr/>
        </p:nvSpPr>
        <p:spPr bwMode="auto">
          <a:xfrm>
            <a:off x="3086100" y="800100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200">
                <a:latin typeface="Times New Roman" panose="02020603050405020304" pitchFamily="18" charset="0"/>
                <a:cs typeface="Times New Roman" panose="02020603050405020304" pitchFamily="18" charset="0"/>
              </a:rPr>
              <a:t>C. Cây cầu ở thị trấn Xan Các-lốt.</a:t>
            </a:r>
            <a:endParaRPr lang="en-GB" sz="3200">
              <a:latin typeface="Times New Roman" panose="02020603050405020304" pitchFamily="18" charset="0"/>
              <a:cs typeface="Times New Roman" panose="02020603050405020304" pitchFamily="18" charset="0"/>
            </a:endParaRPr>
          </a:p>
        </p:txBody>
      </p:sp>
      <p:sp>
        <p:nvSpPr>
          <p:cNvPr id="88076" name="Rectangle 12" descr="30%"/>
          <p:cNvSpPr>
            <a:spLocks noChangeArrowheads="1"/>
          </p:cNvSpPr>
          <p:nvPr/>
        </p:nvSpPr>
        <p:spPr bwMode="auto">
          <a:xfrm>
            <a:off x="9382102" y="8055654"/>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200">
                <a:latin typeface="Times New Roman" panose="02020603050405020304" pitchFamily="18" charset="0"/>
                <a:cs typeface="Times New Roman" panose="02020603050405020304" pitchFamily="18" charset="0"/>
              </a:rPr>
              <a:t>D. Địa danh lịch sử của Tây Ban Nha.</a:t>
            </a:r>
            <a:endParaRPr lang="en-GB" sz="3200">
              <a:latin typeface="Times New Roman" panose="02020603050405020304" pitchFamily="18" charset="0"/>
              <a:cs typeface="Times New Roman" panose="02020603050405020304" pitchFamily="18" charset="0"/>
            </a:endParaRPr>
          </a:p>
        </p:txBody>
      </p:sp>
      <p:pic>
        <p:nvPicPr>
          <p:cNvPr id="88077" name="thinking.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4" descr="biglogo">
            <a:hlinkClick r:id="" action="ppaction://noaction">
              <a:snd r:embed="rId9" name="millionaire3.wav"/>
            </a:hlinkClick>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AutoShape 15">
            <a:hlinkClick r:id="" action="ppaction://noaction" highlightClick="1">
              <a:snd r:embed="rId11" name="laugh track.wav"/>
            </a:hlinkClick>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L</a:t>
            </a:r>
          </a:p>
        </p:txBody>
      </p:sp>
      <p:sp>
        <p:nvSpPr>
          <p:cNvPr id="88086" name="AutoShape 22"/>
          <p:cNvSpPr>
            <a:spLocks noChangeArrowheads="1"/>
          </p:cNvSpPr>
          <p:nvPr/>
        </p:nvSpPr>
        <p:spPr bwMode="auto">
          <a:xfrm>
            <a:off x="9350829" y="6738939"/>
            <a:ext cx="6629400" cy="1067989"/>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altLang="en-US" sz="6000" b="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 xác</a:t>
            </a:r>
            <a:endParaRPr lang="en-US" altLang="en-US" sz="6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12" name="AutoShape 24">
            <a:hlinkClick r:id="" action="ppaction://noaction" highlightClick="1">
              <a:snd r:embed="rId12" name="finalanswer.wav"/>
            </a:hlinkClick>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F</a:t>
            </a:r>
          </a:p>
        </p:txBody>
      </p:sp>
    </p:spTree>
    <p:extLst>
      <p:ext uri="{BB962C8B-B14F-4D97-AF65-F5344CB8AC3E}">
        <p14:creationId xmlns:p14="http://schemas.microsoft.com/office/powerpoint/2010/main" val="435184392"/>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88077"/>
                                        </p:tgtEl>
                                      </p:cBhvr>
                                    </p:cmd>
                                  </p:childTnLst>
                                </p:cTn>
                              </p:par>
                              <p:par>
                                <p:cTn id="7" presetID="1" presetClass="entr" presetSubtype="0" fill="hold" grpId="0" nodeType="withEffect">
                                  <p:stCondLst>
                                    <p:cond delay="0"/>
                                  </p:stCondLst>
                                  <p:childTnLst>
                                    <p:set>
                                      <p:cBhvr>
                                        <p:cTn id="8" dur="1" fill="hold">
                                          <p:stCondLst>
                                            <p:cond delay="499"/>
                                          </p:stCondLst>
                                        </p:cTn>
                                        <p:tgtEl>
                                          <p:spTgt spid="880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880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8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880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8807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8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88077"/>
                </p:tgtEl>
              </p:cMediaNode>
            </p:audio>
          </p:childTnLst>
        </p:cTn>
      </p:par>
    </p:tnLst>
    <p:bldLst>
      <p:bldP spid="88067" grpId="0" autoUpdateAnimBg="0"/>
      <p:bldP spid="88073" grpId="0" autoUpdateAnimBg="0"/>
      <p:bldP spid="88074" grpId="0" autoUpdateAnimBg="0"/>
      <p:bldP spid="88075" grpId="0" autoUpdateAnimBg="0"/>
      <p:bldP spid="88076" grpId="0" autoUpdateAnimBg="0"/>
      <p:bldP spid="8808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7588" name="Rectangle 4" descr="5%"/>
          <p:cNvSpPr>
            <a:spLocks noChangeArrowheads="1"/>
          </p:cNvSpPr>
          <p:nvPr/>
        </p:nvSpPr>
        <p:spPr bwMode="auto">
          <a:xfrm>
            <a:off x="11201400" y="8572500"/>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67586" name="AutoShape 2"/>
          <p:cNvSpPr>
            <a:spLocks noChangeArrowheads="1"/>
          </p:cNvSpPr>
          <p:nvPr/>
        </p:nvSpPr>
        <p:spPr bwMode="auto">
          <a:xfrm>
            <a:off x="12001500" y="9258300"/>
            <a:ext cx="228600" cy="114300"/>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Tree>
    <p:extLst>
      <p:ext uri="{BB962C8B-B14F-4D97-AF65-F5344CB8AC3E}">
        <p14:creationId xmlns:p14="http://schemas.microsoft.com/office/powerpoint/2010/main" val="3705117994"/>
      </p:ext>
    </p:extLst>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slide(fromRight)">
                                      <p:cBhvr>
                                        <p:cTn id="7" dur="500"/>
                                        <p:tgtEl>
                                          <p:spTgt spid="67587"/>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67586"/>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6758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8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286000" y="2400301"/>
            <a:ext cx="13716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9091" name="Rectangle 3"/>
          <p:cNvSpPr>
            <a:spLocks noChangeArrowheads="1"/>
          </p:cNvSpPr>
          <p:nvPr/>
        </p:nvSpPr>
        <p:spPr bwMode="auto">
          <a:xfrm>
            <a:off x="3200400" y="2514600"/>
            <a:ext cx="1200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4800" b="1">
                <a:latin typeface="Times New Roman" panose="02020603050405020304" pitchFamily="18" charset="0"/>
                <a:cs typeface="Times New Roman" panose="02020603050405020304" pitchFamily="18" charset="0"/>
              </a:rPr>
              <a:t>Câu 2. </a:t>
            </a:r>
            <a:r>
              <a:rPr lang="vi-VN" sz="4800">
                <a:latin typeface="Times New Roman" panose="02020603050405020304" pitchFamily="18" charset="0"/>
                <a:cs typeface="Times New Roman" panose="02020603050405020304" pitchFamily="18" charset="0"/>
              </a:rPr>
              <a:t>Ở quê hương Xan Các-lốt, ông lão </a:t>
            </a:r>
            <a:endParaRPr lang="vi-VN" sz="4800" smtClean="0">
              <a:latin typeface="Times New Roman" panose="02020603050405020304" pitchFamily="18" charset="0"/>
              <a:cs typeface="Times New Roman" panose="02020603050405020304" pitchFamily="18" charset="0"/>
            </a:endParaRPr>
          </a:p>
          <a:p>
            <a:pPr algn="ctr"/>
            <a:r>
              <a:rPr lang="vi-VN" sz="4800" smtClean="0">
                <a:latin typeface="Times New Roman" panose="02020603050405020304" pitchFamily="18" charset="0"/>
                <a:cs typeface="Times New Roman" panose="02020603050405020304" pitchFamily="18" charset="0"/>
              </a:rPr>
              <a:t>làm </a:t>
            </a:r>
            <a:r>
              <a:rPr lang="vi-VN" sz="4800">
                <a:latin typeface="Times New Roman" panose="02020603050405020304" pitchFamily="18" charset="0"/>
                <a:cs typeface="Times New Roman" panose="02020603050405020304" pitchFamily="18" charset="0"/>
              </a:rPr>
              <a:t>công việc gì?</a:t>
            </a:r>
            <a:endParaRPr lang="en-GB" sz="480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endParaRPr lang="en-US" altLang="en-US" sz="4200" b="1">
              <a:solidFill>
                <a:srgbClr val="FFFFFF"/>
              </a:solidFill>
              <a:latin typeface="Times New Roman" panose="02020603050405020304" pitchFamily="18" charset="0"/>
              <a:cs typeface="Times New Roman" panose="02020603050405020304" pitchFamily="18" charset="0"/>
            </a:endParaRPr>
          </a:p>
        </p:txBody>
      </p:sp>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6858001"/>
            <a:ext cx="69723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8001001"/>
            <a:ext cx="69723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6858000"/>
            <a:ext cx="69723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8001000"/>
            <a:ext cx="69723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9096" name="Rectangle 8" descr="30%">
            <a:hlinkClick r:id="" action="ppaction://noaction" highlightClick="1"/>
          </p:cNvPr>
          <p:cNvSpPr>
            <a:spLocks noChangeArrowheads="1"/>
          </p:cNvSpPr>
          <p:nvPr/>
        </p:nvSpPr>
        <p:spPr bwMode="auto">
          <a:xfrm>
            <a:off x="3086100" y="685800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A. Trồng cây trái</a:t>
            </a:r>
            <a:endParaRPr lang="en-US" altLang="en-US" sz="3600" b="1">
              <a:solidFill>
                <a:srgbClr val="FFFFFF"/>
              </a:solidFill>
              <a:latin typeface="Times New Roman" panose="02020603050405020304" pitchFamily="18" charset="0"/>
              <a:cs typeface="Times New Roman" panose="02020603050405020304" pitchFamily="18" charset="0"/>
            </a:endParaRPr>
          </a:p>
        </p:txBody>
      </p:sp>
      <p:sp>
        <p:nvSpPr>
          <p:cNvPr id="89097" name="Rectangle 9" descr="30%">
            <a:hlinkClick r:id="" action="ppaction://noaction" highlightClick="1"/>
          </p:cNvPr>
          <p:cNvSpPr>
            <a:spLocks noChangeArrowheads="1"/>
          </p:cNvSpPr>
          <p:nvPr/>
        </p:nvSpPr>
        <p:spPr bwMode="auto">
          <a:xfrm>
            <a:off x="2993571"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600">
                <a:latin typeface="Times New Roman" panose="02020603050405020304" pitchFamily="18" charset="0"/>
                <a:cs typeface="Times New Roman" panose="02020603050405020304" pitchFamily="18" charset="0"/>
              </a:rPr>
              <a:t>C. Đánh bắt thủy sản.</a:t>
            </a:r>
            <a:endParaRPr lang="en-GB" sz="3600">
              <a:latin typeface="Times New Roman" panose="02020603050405020304" pitchFamily="18" charset="0"/>
              <a:cs typeface="Times New Roman" panose="02020603050405020304" pitchFamily="18" charset="0"/>
            </a:endParaRPr>
          </a:p>
        </p:txBody>
      </p:sp>
      <p:sp>
        <p:nvSpPr>
          <p:cNvPr id="89098" name="Rectangle 10" descr="30%"/>
          <p:cNvSpPr>
            <a:spLocks noChangeArrowheads="1"/>
          </p:cNvSpPr>
          <p:nvPr/>
        </p:nvSpPr>
        <p:spPr bwMode="auto">
          <a:xfrm>
            <a:off x="9525000" y="6831465"/>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600">
                <a:latin typeface="Times New Roman" panose="02020603050405020304" pitchFamily="18" charset="0"/>
                <a:cs typeface="Times New Roman" panose="02020603050405020304" pitchFamily="18" charset="0"/>
              </a:rPr>
              <a:t>B. Chăn nuôi gia súc.</a:t>
            </a:r>
            <a:endParaRPr lang="en-GB" sz="3600">
              <a:latin typeface="Times New Roman" panose="02020603050405020304" pitchFamily="18" charset="0"/>
              <a:cs typeface="Times New Roman" panose="02020603050405020304" pitchFamily="18" charset="0"/>
            </a:endParaRPr>
          </a:p>
        </p:txBody>
      </p:sp>
      <p:sp>
        <p:nvSpPr>
          <p:cNvPr id="89099" name="Rectangle 11" descr="30%"/>
          <p:cNvSpPr>
            <a:spLocks noChangeArrowheads="1"/>
          </p:cNvSpPr>
          <p:nvPr/>
        </p:nvSpPr>
        <p:spPr bwMode="auto">
          <a:xfrm>
            <a:off x="9715500"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600">
                <a:latin typeface="Times New Roman" panose="02020603050405020304" pitchFamily="18" charset="0"/>
                <a:cs typeface="Times New Roman" panose="02020603050405020304" pitchFamily="18" charset="0"/>
              </a:rPr>
              <a:t>D. Làm thợ mộc.</a:t>
            </a:r>
            <a:endParaRPr lang="en-GB" sz="3600">
              <a:latin typeface="Times New Roman" panose="02020603050405020304" pitchFamily="18" charset="0"/>
              <a:cs typeface="Times New Roman" panose="02020603050405020304" pitchFamily="18" charset="0"/>
            </a:endParaRPr>
          </a:p>
        </p:txBody>
      </p:sp>
      <p:pic>
        <p:nvPicPr>
          <p:cNvPr id="89100" name="thinking.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3" descr="biglogo">
            <a:hlinkClick r:id="" action="ppaction://noaction">
              <a:snd r:embed="rId9" name="millionaire3.wav"/>
            </a:hlinkClick>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AutoShape 14">
            <a:hlinkClick r:id="" action="ppaction://noaction" highlightClick="1">
              <a:snd r:embed="rId11" name="laugh track.wav"/>
            </a:hlinkClick>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L</a:t>
            </a:r>
          </a:p>
        </p:txBody>
      </p:sp>
      <p:sp>
        <p:nvSpPr>
          <p:cNvPr id="6159" name="AutoShape 15">
            <a:hlinkClick r:id="" action="ppaction://noaction" highlightClick="1">
              <a:snd r:embed="rId12" name="finalanswer.wav"/>
            </a:hlinkClick>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F</a:t>
            </a:r>
          </a:p>
        </p:txBody>
      </p:sp>
      <p:sp>
        <p:nvSpPr>
          <p:cNvPr id="89104" name="AutoShape 16"/>
          <p:cNvSpPr>
            <a:spLocks noChangeArrowheads="1"/>
          </p:cNvSpPr>
          <p:nvPr/>
        </p:nvSpPr>
        <p:spPr bwMode="auto">
          <a:xfrm>
            <a:off x="9212036" y="6937036"/>
            <a:ext cx="6629400" cy="9144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altLang="en-US" sz="5400" b="1" smtClean="0">
                <a:solidFill>
                  <a:schemeClr val="tx1"/>
                </a:solidFill>
                <a:latin typeface="Times New Roman" panose="02020603050405020304" pitchFamily="18" charset="0"/>
                <a:cs typeface="Times New Roman" panose="02020603050405020304" pitchFamily="18" charset="0"/>
              </a:rPr>
              <a:t>Chính xác</a:t>
            </a:r>
            <a:endParaRPr lang="en-US" altLang="en-US" sz="54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4695741"/>
      </p:ext>
    </p:extLst>
  </p:cSld>
  <p:clrMapOvr>
    <a:masterClrMapping/>
  </p:clrMapOvr>
  <p:transition spd="slow">
    <p:wipe dir="d"/>
    <p:sndAc>
      <p:stSnd>
        <p:snd r:embed="rId4"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89100"/>
                                        </p:tgtEl>
                                      </p:cBhvr>
                                    </p:cmd>
                                  </p:childTnLst>
                                </p:cTn>
                              </p:par>
                              <p:par>
                                <p:cTn id="7" presetID="1" presetClass="entr" presetSubtype="0" fill="hold" grpId="0" nodeType="withEffect">
                                  <p:stCondLst>
                                    <p:cond delay="0"/>
                                  </p:stCondLst>
                                  <p:childTnLst>
                                    <p:set>
                                      <p:cBhvr>
                                        <p:cTn id="8" dur="1" fill="hold">
                                          <p:stCondLst>
                                            <p:cond delay="499"/>
                                          </p:stCondLst>
                                        </p:cTn>
                                        <p:tgtEl>
                                          <p:spTgt spid="890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890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90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89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8909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9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89100"/>
                </p:tgtEl>
              </p:cMediaNode>
            </p:audio>
          </p:childTnLst>
        </p:cTn>
      </p:par>
    </p:tnLst>
    <p:bldLst>
      <p:bldP spid="89091" grpId="0" autoUpdateAnimBg="0"/>
      <p:bldP spid="89096" grpId="0" autoUpdateAnimBg="0"/>
      <p:bldP spid="89097" grpId="0" autoUpdateAnimBg="0"/>
      <p:bldP spid="89098" grpId="0" autoUpdateAnimBg="0"/>
      <p:bldP spid="89099" grpId="0" autoUpdateAnimBg="0"/>
      <p:bldP spid="8910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8611" name="Rectangle 3" descr="5%"/>
          <p:cNvSpPr>
            <a:spLocks noChangeArrowheads="1"/>
          </p:cNvSpPr>
          <p:nvPr/>
        </p:nvSpPr>
        <p:spPr bwMode="auto">
          <a:xfrm>
            <a:off x="11201400" y="8053388"/>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nvGrpSpPr>
          <p:cNvPr id="2" name="Group 6"/>
          <p:cNvGrpSpPr>
            <a:grpSpLocks/>
          </p:cNvGrpSpPr>
          <p:nvPr/>
        </p:nvGrpSpPr>
        <p:grpSpPr bwMode="auto">
          <a:xfrm>
            <a:off x="12001500" y="8748713"/>
            <a:ext cx="228600" cy="650082"/>
            <a:chOff x="4080" y="3674"/>
            <a:chExt cx="96" cy="273"/>
          </a:xfrm>
        </p:grpSpPr>
        <p:sp>
          <p:nvSpPr>
            <p:cNvPr id="7173" name="AutoShape 4"/>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7174" name="AutoShape 5"/>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spTree>
    <p:extLst>
      <p:ext uri="{BB962C8B-B14F-4D97-AF65-F5344CB8AC3E}">
        <p14:creationId xmlns:p14="http://schemas.microsoft.com/office/powerpoint/2010/main" val="3115736186"/>
      </p:ext>
    </p:extLst>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slide(fromRight)">
                                      <p:cBhvr>
                                        <p:cTn id="7" dur="500"/>
                                        <p:tgtEl>
                                          <p:spTgt spid="68610"/>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6861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286000" y="2400301"/>
            <a:ext cx="13716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0115" name="Rectangle 3"/>
          <p:cNvSpPr>
            <a:spLocks noChangeArrowheads="1"/>
          </p:cNvSpPr>
          <p:nvPr/>
        </p:nvSpPr>
        <p:spPr bwMode="auto">
          <a:xfrm>
            <a:off x="3200400" y="2185535"/>
            <a:ext cx="1200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6000" b="1">
                <a:latin typeface="Times New Roman" panose="02020603050405020304" pitchFamily="18" charset="0"/>
                <a:cs typeface="Times New Roman" panose="02020603050405020304" pitchFamily="18" charset="0"/>
              </a:rPr>
              <a:t>Câu 3</a:t>
            </a:r>
            <a:r>
              <a:rPr lang="vi-VN" sz="6000">
                <a:latin typeface="Times New Roman" panose="02020603050405020304" pitchFamily="18" charset="0"/>
                <a:cs typeface="Times New Roman" panose="02020603050405020304" pitchFamily="18" charset="0"/>
              </a:rPr>
              <a:t>. Ông lão sống với những ai?</a:t>
            </a:r>
            <a:endParaRPr lang="en-GB" sz="6000">
              <a:latin typeface="Times New Roman" panose="02020603050405020304" pitchFamily="18" charset="0"/>
              <a:cs typeface="Times New Roman" panose="02020603050405020304" pitchFamily="18" charset="0"/>
            </a:endParaRP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6858001"/>
            <a:ext cx="69723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8001000"/>
            <a:ext cx="6972300" cy="133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858000"/>
            <a:ext cx="69723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1150" y="8021240"/>
            <a:ext cx="6972300" cy="131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0120" name="Rectangle 8" descr="30%">
            <a:hlinkClick r:id="" action="ppaction://noaction" highlightClick="1"/>
          </p:cNvPr>
          <p:cNvSpPr>
            <a:spLocks noChangeArrowheads="1"/>
          </p:cNvSpPr>
          <p:nvPr/>
        </p:nvSpPr>
        <p:spPr bwMode="auto">
          <a:xfrm>
            <a:off x="3086100" y="685800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600">
                <a:latin typeface="Times New Roman" panose="02020603050405020304" pitchFamily="18" charset="0"/>
                <a:cs typeface="Times New Roman" panose="02020603050405020304" pitchFamily="18" charset="0"/>
              </a:rPr>
              <a:t>A. Gia đình.</a:t>
            </a:r>
            <a:endParaRPr lang="en-GB" sz="3600">
              <a:latin typeface="Times New Roman" panose="02020603050405020304" pitchFamily="18" charset="0"/>
              <a:cs typeface="Times New Roman" panose="02020603050405020304" pitchFamily="18" charset="0"/>
            </a:endParaRPr>
          </a:p>
        </p:txBody>
      </p:sp>
      <p:sp>
        <p:nvSpPr>
          <p:cNvPr id="90121" name="Rectangle 9" descr="30%">
            <a:hlinkClick r:id="" action="ppaction://noaction" highlightClick="1"/>
          </p:cNvPr>
          <p:cNvSpPr>
            <a:spLocks noChangeArrowheads="1"/>
          </p:cNvSpPr>
          <p:nvPr/>
        </p:nvSpPr>
        <p:spPr bwMode="auto">
          <a:xfrm>
            <a:off x="9715500" y="691277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600">
                <a:latin typeface="Times New Roman" panose="02020603050405020304" pitchFamily="18" charset="0"/>
                <a:cs typeface="Times New Roman" panose="02020603050405020304" pitchFamily="18" charset="0"/>
              </a:rPr>
              <a:t>B. Họ hàng thân thích.</a:t>
            </a:r>
            <a:endParaRPr lang="en-GB" sz="3600">
              <a:latin typeface="Times New Roman" panose="02020603050405020304" pitchFamily="18" charset="0"/>
              <a:cs typeface="Times New Roman" panose="02020603050405020304" pitchFamily="18" charset="0"/>
            </a:endParaRPr>
          </a:p>
        </p:txBody>
      </p:sp>
      <p:sp>
        <p:nvSpPr>
          <p:cNvPr id="90122" name="Rectangle 10" descr="30%"/>
          <p:cNvSpPr>
            <a:spLocks noChangeArrowheads="1"/>
          </p:cNvSpPr>
          <p:nvPr/>
        </p:nvSpPr>
        <p:spPr bwMode="auto">
          <a:xfrm>
            <a:off x="2971800" y="816729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600">
                <a:latin typeface="Times New Roman" panose="02020603050405020304" pitchFamily="18" charset="0"/>
                <a:cs typeface="Times New Roman" panose="02020603050405020304" pitchFamily="18" charset="0"/>
              </a:rPr>
              <a:t>C. Những người hàng xóm.</a:t>
            </a:r>
            <a:endParaRPr lang="en-GB" sz="3600">
              <a:latin typeface="Times New Roman" panose="02020603050405020304" pitchFamily="18" charset="0"/>
              <a:cs typeface="Times New Roman" panose="02020603050405020304" pitchFamily="18" charset="0"/>
            </a:endParaRPr>
          </a:p>
        </p:txBody>
      </p:sp>
      <p:sp>
        <p:nvSpPr>
          <p:cNvPr id="90123" name="Rectangle 11" descr="30%"/>
          <p:cNvSpPr>
            <a:spLocks noChangeArrowheads="1"/>
          </p:cNvSpPr>
          <p:nvPr/>
        </p:nvSpPr>
        <p:spPr bwMode="auto">
          <a:xfrm>
            <a:off x="9798050" y="8172733"/>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600">
                <a:latin typeface="Times New Roman" panose="02020603050405020304" pitchFamily="18" charset="0"/>
                <a:cs typeface="Times New Roman" panose="02020603050405020304" pitchFamily="18" charset="0"/>
              </a:rPr>
              <a:t>D. Hai con dê, một con mèo </a:t>
            </a:r>
            <a:endParaRPr lang="vi-VN" sz="3600" smtClean="0">
              <a:latin typeface="Times New Roman" panose="02020603050405020304" pitchFamily="18" charset="0"/>
              <a:cs typeface="Times New Roman" panose="02020603050405020304" pitchFamily="18" charset="0"/>
            </a:endParaRPr>
          </a:p>
          <a:p>
            <a:r>
              <a:rPr lang="vi-VN" sz="3600" smtClean="0">
                <a:latin typeface="Times New Roman" panose="02020603050405020304" pitchFamily="18" charset="0"/>
                <a:cs typeface="Times New Roman" panose="02020603050405020304" pitchFamily="18" charset="0"/>
              </a:rPr>
              <a:t>và </a:t>
            </a:r>
            <a:r>
              <a:rPr lang="vi-VN" sz="3600">
                <a:latin typeface="Times New Roman" panose="02020603050405020304" pitchFamily="18" charset="0"/>
                <a:cs typeface="Times New Roman" panose="02020603050405020304" pitchFamily="18" charset="0"/>
              </a:rPr>
              <a:t>bốn cặp chim bồ câu.</a:t>
            </a:r>
            <a:endParaRPr lang="en-GB" sz="3600">
              <a:latin typeface="Times New Roman" panose="02020603050405020304" pitchFamily="18" charset="0"/>
              <a:cs typeface="Times New Roman" panose="02020603050405020304" pitchFamily="18" charset="0"/>
            </a:endParaRPr>
          </a:p>
        </p:txBody>
      </p:sp>
      <p:pic>
        <p:nvPicPr>
          <p:cNvPr id="90124" name="thinking.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descr="biglogo">
            <a:hlinkClick r:id="" action="ppaction://noaction">
              <a:snd r:embed="rId8"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AutoShape 14">
            <a:hlinkClick r:id="" action="ppaction://noaction" highlightClick="1">
              <a:snd r:embed="rId10" name="laugh track.wav"/>
            </a:hlinkClick>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L</a:t>
            </a:r>
          </a:p>
        </p:txBody>
      </p:sp>
      <p:sp>
        <p:nvSpPr>
          <p:cNvPr id="90128" name="AutoShape 16"/>
          <p:cNvSpPr>
            <a:spLocks noChangeArrowheads="1"/>
          </p:cNvSpPr>
          <p:nvPr/>
        </p:nvSpPr>
        <p:spPr bwMode="auto">
          <a:xfrm>
            <a:off x="9315450" y="8021240"/>
            <a:ext cx="6629400" cy="1313259"/>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altLang="en-US" sz="6600" b="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 xác</a:t>
            </a:r>
            <a:endParaRPr lang="en-US" altLang="en-US" sz="66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208" name="AutoShape 17">
            <a:hlinkClick r:id="" action="ppaction://noaction" highlightClick="1">
              <a:snd r:embed="rId11" name="finalanswer.wav"/>
            </a:hlinkClick>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F</a:t>
            </a:r>
          </a:p>
        </p:txBody>
      </p:sp>
    </p:spTree>
    <p:extLst>
      <p:ext uri="{BB962C8B-B14F-4D97-AF65-F5344CB8AC3E}">
        <p14:creationId xmlns:p14="http://schemas.microsoft.com/office/powerpoint/2010/main" val="2823512002"/>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0124"/>
                                        </p:tgtEl>
                                      </p:cBhvr>
                                    </p:cmd>
                                  </p:childTnLst>
                                </p:cTn>
                              </p:par>
                              <p:par>
                                <p:cTn id="7" presetID="1" presetClass="entr" presetSubtype="0" fill="hold" grpId="0" nodeType="withEffect">
                                  <p:stCondLst>
                                    <p:cond delay="0"/>
                                  </p:stCondLst>
                                  <p:childTnLst>
                                    <p:set>
                                      <p:cBhvr>
                                        <p:cTn id="8" dur="1" fill="hold">
                                          <p:stCondLst>
                                            <p:cond delay="499"/>
                                          </p:stCondLst>
                                        </p:cTn>
                                        <p:tgtEl>
                                          <p:spTgt spid="901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01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01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0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012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0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0124"/>
                </p:tgtEl>
              </p:cMediaNode>
            </p:audio>
          </p:childTnLst>
        </p:cTn>
      </p:par>
    </p:tnLst>
    <p:bldLst>
      <p:bldP spid="90115" grpId="0" autoUpdateAnimBg="0"/>
      <p:bldP spid="90120" grpId="0" autoUpdateAnimBg="0"/>
      <p:bldP spid="90121" grpId="0" autoUpdateAnimBg="0"/>
      <p:bldP spid="90122" grpId="0" autoUpdateAnimBg="0"/>
      <p:bldP spid="90123" grpId="0" autoUpdateAnimBg="0"/>
      <p:bldP spid="901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9635" name="Rectangle 3" descr="5%"/>
          <p:cNvSpPr>
            <a:spLocks noChangeArrowheads="1"/>
          </p:cNvSpPr>
          <p:nvPr/>
        </p:nvSpPr>
        <p:spPr bwMode="auto">
          <a:xfrm>
            <a:off x="11201400" y="7508082"/>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nvGrpSpPr>
          <p:cNvPr id="2" name="Group 7"/>
          <p:cNvGrpSpPr>
            <a:grpSpLocks/>
          </p:cNvGrpSpPr>
          <p:nvPr/>
        </p:nvGrpSpPr>
        <p:grpSpPr bwMode="auto">
          <a:xfrm>
            <a:off x="12001500" y="8229601"/>
            <a:ext cx="228600" cy="1169195"/>
            <a:chOff x="4080" y="3456"/>
            <a:chExt cx="96" cy="491"/>
          </a:xfrm>
        </p:grpSpPr>
        <p:sp>
          <p:nvSpPr>
            <p:cNvPr id="9221" name="AutoShape 4"/>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9222" name="AutoShape 5"/>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9223" name="AutoShape 6"/>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spTree>
    <p:extLst>
      <p:ext uri="{BB962C8B-B14F-4D97-AF65-F5344CB8AC3E}">
        <p14:creationId xmlns:p14="http://schemas.microsoft.com/office/powerpoint/2010/main" val="3583008906"/>
      </p:ext>
    </p:extLst>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slide(fromRight)">
                                      <p:cBhvr>
                                        <p:cTn id="7" dur="500"/>
                                        <p:tgtEl>
                                          <p:spTgt spid="69634"/>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6963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286000" y="2400301"/>
            <a:ext cx="13716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1139" name="Rectangle 3"/>
          <p:cNvSpPr>
            <a:spLocks noChangeArrowheads="1"/>
          </p:cNvSpPr>
          <p:nvPr/>
        </p:nvSpPr>
        <p:spPr bwMode="auto">
          <a:xfrm>
            <a:off x="3200400" y="2514600"/>
            <a:ext cx="1200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6000" b="1">
                <a:latin typeface="Times New Roman" panose="02020603050405020304" pitchFamily="18" charset="0"/>
                <a:cs typeface="Times New Roman" panose="02020603050405020304" pitchFamily="18" charset="0"/>
              </a:rPr>
              <a:t>Câu 4</a:t>
            </a:r>
            <a:r>
              <a:rPr lang="vi-VN" sz="6000">
                <a:latin typeface="Times New Roman" panose="02020603050405020304" pitchFamily="18" charset="0"/>
                <a:cs typeface="Times New Roman" panose="02020603050405020304" pitchFamily="18" charset="0"/>
              </a:rPr>
              <a:t>. Ông lão lo lắng về điều gì?</a:t>
            </a:r>
            <a:endParaRPr lang="en-GB" sz="600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endParaRPr lang="en-US" altLang="en-US" sz="4200" b="1">
              <a:solidFill>
                <a:srgbClr val="FFFFFF"/>
              </a:solidFill>
              <a:latin typeface="Lucida Sans" panose="020B0602030504020204" pitchFamily="34" charset="0"/>
            </a:endParaRPr>
          </a:p>
        </p:txBody>
      </p:sp>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6067427"/>
            <a:ext cx="6972300" cy="175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8001000"/>
            <a:ext cx="6972300" cy="165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067428"/>
            <a:ext cx="6972300" cy="177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6972300" cy="165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1144" name="Rectangle 8" descr="30%">
            <a:hlinkClick r:id="" action="ppaction://noaction" highlightClick="1"/>
          </p:cNvPr>
          <p:cNvSpPr>
            <a:spLocks noChangeArrowheads="1"/>
          </p:cNvSpPr>
          <p:nvPr/>
        </p:nvSpPr>
        <p:spPr bwMode="auto">
          <a:xfrm>
            <a:off x="3352800" y="6441282"/>
            <a:ext cx="5219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marL="742950" indent="-742950" algn="ctr">
              <a:buAutoNum type="alphaUcPeriod"/>
            </a:pPr>
            <a:r>
              <a:rPr lang="vi-VN" sz="3600" smtClean="0">
                <a:latin typeface="Times New Roman" panose="02020603050405020304" pitchFamily="18" charset="0"/>
                <a:cs typeface="Times New Roman" panose="02020603050405020304" pitchFamily="18" charset="0"/>
              </a:rPr>
              <a:t>Tình </a:t>
            </a:r>
            <a:r>
              <a:rPr lang="vi-VN" sz="3600">
                <a:latin typeface="Times New Roman" panose="02020603050405020304" pitchFamily="18" charset="0"/>
                <a:cs typeface="Times New Roman" panose="02020603050405020304" pitchFamily="18" charset="0"/>
              </a:rPr>
              <a:t>hình chính trị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bất </a:t>
            </a:r>
            <a:r>
              <a:rPr lang="vi-VN" sz="3600">
                <a:latin typeface="Times New Roman" panose="02020603050405020304" pitchFamily="18" charset="0"/>
                <a:cs typeface="Times New Roman" panose="02020603050405020304" pitchFamily="18" charset="0"/>
              </a:rPr>
              <a:t>ổn trong hiện tại.</a:t>
            </a:r>
            <a:endParaRPr lang="en-GB" sz="3600">
              <a:latin typeface="Times New Roman" panose="02020603050405020304" pitchFamily="18" charset="0"/>
              <a:cs typeface="Times New Roman" panose="02020603050405020304" pitchFamily="18" charset="0"/>
            </a:endParaRPr>
          </a:p>
        </p:txBody>
      </p:sp>
      <p:sp>
        <p:nvSpPr>
          <p:cNvPr id="91145" name="Rectangle 9" descr="30%">
            <a:hlinkClick r:id="" action="ppaction://noaction" highlightClick="1"/>
          </p:cNvPr>
          <p:cNvSpPr>
            <a:spLocks noChangeArrowheads="1"/>
          </p:cNvSpPr>
          <p:nvPr/>
        </p:nvSpPr>
        <p:spPr bwMode="auto">
          <a:xfrm>
            <a:off x="9697357" y="6360516"/>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a:latin typeface="Times New Roman" panose="02020603050405020304" pitchFamily="18" charset="0"/>
                <a:cs typeface="Times New Roman" panose="02020603050405020304" pitchFamily="18" charset="0"/>
              </a:rPr>
              <a:t>B. Các con vật ông lão thả </a:t>
            </a:r>
            <a:r>
              <a:rPr lang="vi-VN" sz="3600" smtClean="0">
                <a:latin typeface="Times New Roman" panose="02020603050405020304" pitchFamily="18" charset="0"/>
                <a:cs typeface="Times New Roman" panose="02020603050405020304" pitchFamily="18" charset="0"/>
              </a:rPr>
              <a:t>đi</a:t>
            </a:r>
          </a:p>
          <a:p>
            <a:pPr algn="ct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không thể xoay sở được để sống.</a:t>
            </a:r>
            <a:endParaRPr lang="en-GB" sz="3600">
              <a:latin typeface="Times New Roman" panose="02020603050405020304" pitchFamily="18" charset="0"/>
              <a:cs typeface="Times New Roman" panose="02020603050405020304" pitchFamily="18" charset="0"/>
            </a:endParaRPr>
          </a:p>
        </p:txBody>
      </p:sp>
      <p:sp>
        <p:nvSpPr>
          <p:cNvPr id="91146" name="Rectangle 10" descr="30%"/>
          <p:cNvSpPr>
            <a:spLocks noChangeArrowheads="1"/>
          </p:cNvSpPr>
          <p:nvPr/>
        </p:nvSpPr>
        <p:spPr bwMode="auto">
          <a:xfrm>
            <a:off x="3200400" y="835683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a:latin typeface="Times New Roman" panose="02020603050405020304" pitchFamily="18" charset="0"/>
                <a:cs typeface="Times New Roman" panose="02020603050405020304" pitchFamily="18" charset="0"/>
              </a:rPr>
              <a:t>C. Không tìm được chỗ ở khi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phải </a:t>
            </a:r>
            <a:r>
              <a:rPr lang="vi-VN" sz="3600">
                <a:latin typeface="Times New Roman" panose="02020603050405020304" pitchFamily="18" charset="0"/>
                <a:cs typeface="Times New Roman" panose="02020603050405020304" pitchFamily="18" charset="0"/>
              </a:rPr>
              <a:t>rời khỏi quê hương.</a:t>
            </a:r>
            <a:endParaRPr lang="en-GB" sz="3600">
              <a:latin typeface="Times New Roman" panose="02020603050405020304" pitchFamily="18" charset="0"/>
              <a:cs typeface="Times New Roman" panose="02020603050405020304" pitchFamily="18" charset="0"/>
            </a:endParaRPr>
          </a:p>
        </p:txBody>
      </p:sp>
      <p:sp>
        <p:nvSpPr>
          <p:cNvPr id="91147" name="Rectangle 11" descr="30%"/>
          <p:cNvSpPr>
            <a:spLocks noChangeArrowheads="1"/>
          </p:cNvSpPr>
          <p:nvPr/>
        </p:nvSpPr>
        <p:spPr bwMode="auto">
          <a:xfrm>
            <a:off x="9744529" y="835683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a:latin typeface="Times New Roman" panose="02020603050405020304" pitchFamily="18" charset="0"/>
                <a:cs typeface="Times New Roman" panose="02020603050405020304" pitchFamily="18" charset="0"/>
              </a:rPr>
              <a:t>D. Không có thức ăn, nước </a:t>
            </a:r>
            <a:r>
              <a:rPr lang="vi-VN" sz="3600" smtClean="0">
                <a:latin typeface="Times New Roman" panose="02020603050405020304" pitchFamily="18" charset="0"/>
                <a:cs typeface="Times New Roman" panose="02020603050405020304" pitchFamily="18" charset="0"/>
              </a:rPr>
              <a:t>uống</a:t>
            </a:r>
          </a:p>
          <a:p>
            <a:pPr algn="ct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trong những ngày có chiến sự.</a:t>
            </a:r>
            <a:endParaRPr lang="en-GB" sz="3600">
              <a:latin typeface="Times New Roman" panose="02020603050405020304" pitchFamily="18" charset="0"/>
              <a:cs typeface="Times New Roman" panose="02020603050405020304" pitchFamily="18" charset="0"/>
            </a:endParaRPr>
          </a:p>
        </p:txBody>
      </p:sp>
      <p:pic>
        <p:nvPicPr>
          <p:cNvPr id="91148" name="thinking.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biglogo">
            <a:hlinkClick r:id="" action="ppaction://noaction">
              <a:snd r:embed="rId8"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AutoShape 14">
            <a:hlinkClick r:id="" action="ppaction://noaction" highlightClick="1">
              <a:snd r:embed="rId10" name="laugh track.wav"/>
            </a:hlinkClick>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L</a:t>
            </a:r>
          </a:p>
        </p:txBody>
      </p:sp>
      <p:sp>
        <p:nvSpPr>
          <p:cNvPr id="91152" name="AutoShape 16"/>
          <p:cNvSpPr>
            <a:spLocks noChangeArrowheads="1"/>
          </p:cNvSpPr>
          <p:nvPr/>
        </p:nvSpPr>
        <p:spPr bwMode="auto">
          <a:xfrm>
            <a:off x="9229271" y="6067427"/>
            <a:ext cx="6629400" cy="1759744"/>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altLang="en-US" sz="7200" b="1" smtClean="0">
                <a:solidFill>
                  <a:schemeClr val="tx1"/>
                </a:solidFill>
                <a:latin typeface="Times New Roman" panose="02020603050405020304" pitchFamily="18" charset="0"/>
                <a:cs typeface="Times New Roman" panose="02020603050405020304" pitchFamily="18" charset="0"/>
              </a:rPr>
              <a:t>Chính xác</a:t>
            </a:r>
            <a:endParaRPr lang="en-US" altLang="en-US" sz="7200" b="1">
              <a:solidFill>
                <a:schemeClr val="tx1"/>
              </a:solidFill>
              <a:latin typeface="Times New Roman" panose="02020603050405020304" pitchFamily="18" charset="0"/>
              <a:cs typeface="Times New Roman" panose="02020603050405020304" pitchFamily="18" charset="0"/>
            </a:endParaRPr>
          </a:p>
        </p:txBody>
      </p:sp>
      <p:sp>
        <p:nvSpPr>
          <p:cNvPr id="10256" name="AutoShape 17">
            <a:hlinkClick r:id="" action="ppaction://noaction" highlightClick="1">
              <a:snd r:embed="rId11" name="finalanswer.wav"/>
            </a:hlinkClick>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F</a:t>
            </a:r>
          </a:p>
        </p:txBody>
      </p:sp>
    </p:spTree>
    <p:extLst>
      <p:ext uri="{BB962C8B-B14F-4D97-AF65-F5344CB8AC3E}">
        <p14:creationId xmlns:p14="http://schemas.microsoft.com/office/powerpoint/2010/main" val="2752785861"/>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1148"/>
                                        </p:tgtEl>
                                      </p:cBhvr>
                                    </p:cmd>
                                  </p:childTnLst>
                                </p:cTn>
                              </p:par>
                              <p:par>
                                <p:cTn id="7" presetID="1" presetClass="entr" presetSubtype="0" fill="hold" grpId="0" nodeType="withEffect">
                                  <p:stCondLst>
                                    <p:cond delay="0"/>
                                  </p:stCondLst>
                                  <p:childTnLst>
                                    <p:set>
                                      <p:cBhvr>
                                        <p:cTn id="8" dur="1" fill="hold">
                                          <p:stCondLst>
                                            <p:cond delay="499"/>
                                          </p:stCondLst>
                                        </p:cTn>
                                        <p:tgtEl>
                                          <p:spTgt spid="911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11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11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11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11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1148"/>
                </p:tgtEl>
              </p:cMediaNode>
            </p:audio>
          </p:childTnLst>
        </p:cTn>
      </p:par>
    </p:tnLst>
    <p:bldLst>
      <p:bldP spid="91139" grpId="0" autoUpdateAnimBg="0"/>
      <p:bldP spid="91144" grpId="0" autoUpdateAnimBg="0"/>
      <p:bldP spid="91145" grpId="0" autoUpdateAnimBg="0"/>
      <p:bldP spid="91146" grpId="0" autoUpdateAnimBg="0"/>
      <p:bldP spid="91147" grpId="0" autoUpdateAnimBg="0"/>
      <p:bldP spid="911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0659" name="Rectangle 3" descr="5%"/>
          <p:cNvSpPr>
            <a:spLocks noChangeArrowheads="1"/>
          </p:cNvSpPr>
          <p:nvPr/>
        </p:nvSpPr>
        <p:spPr bwMode="auto">
          <a:xfrm>
            <a:off x="11201400" y="6972300"/>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nvGrpSpPr>
          <p:cNvPr id="2" name="Group 8"/>
          <p:cNvGrpSpPr>
            <a:grpSpLocks/>
          </p:cNvGrpSpPr>
          <p:nvPr/>
        </p:nvGrpSpPr>
        <p:grpSpPr bwMode="auto">
          <a:xfrm>
            <a:off x="12001500" y="7684295"/>
            <a:ext cx="228600" cy="1714500"/>
            <a:chOff x="4080" y="3227"/>
            <a:chExt cx="96" cy="720"/>
          </a:xfrm>
        </p:grpSpPr>
        <p:sp>
          <p:nvSpPr>
            <p:cNvPr id="11269" name="AutoShape 4"/>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1270" name="AutoShape 5"/>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1271" name="AutoShape 6"/>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1272" name="AutoShape 7"/>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spTree>
    <p:extLst>
      <p:ext uri="{BB962C8B-B14F-4D97-AF65-F5344CB8AC3E}">
        <p14:creationId xmlns:p14="http://schemas.microsoft.com/office/powerpoint/2010/main" val="3673484627"/>
      </p:ext>
    </p:extLst>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slide(fromRight)">
                                      <p:cBhvr>
                                        <p:cTn id="7" dur="500"/>
                                        <p:tgtEl>
                                          <p:spTgt spid="70658"/>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065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286000" y="2400301"/>
            <a:ext cx="13716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2163" name="Rectangle 3"/>
          <p:cNvSpPr>
            <a:spLocks noChangeArrowheads="1"/>
          </p:cNvSpPr>
          <p:nvPr/>
        </p:nvSpPr>
        <p:spPr bwMode="auto">
          <a:xfrm>
            <a:off x="3200400" y="2514600"/>
            <a:ext cx="1200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4400" b="1">
                <a:latin typeface="Times New Roman" panose="02020603050405020304" pitchFamily="18" charset="0"/>
                <a:cs typeface="Times New Roman" panose="02020603050405020304" pitchFamily="18" charset="0"/>
              </a:rPr>
              <a:t>Câu 5</a:t>
            </a:r>
            <a:r>
              <a:rPr lang="vi-VN" sz="4400">
                <a:latin typeface="Times New Roman" panose="02020603050405020304" pitchFamily="18" charset="0"/>
                <a:cs typeface="Times New Roman" panose="02020603050405020304" pitchFamily="18" charset="0"/>
              </a:rPr>
              <a:t>. Vì sao ông lão không rời nơi có chiến sự </a:t>
            </a:r>
            <a:endParaRPr lang="vi-VN" sz="4400" smtClean="0">
              <a:latin typeface="Times New Roman" panose="02020603050405020304" pitchFamily="18" charset="0"/>
              <a:cs typeface="Times New Roman" panose="02020603050405020304" pitchFamily="18" charset="0"/>
            </a:endParaRPr>
          </a:p>
          <a:p>
            <a:pPr algn="ctr"/>
            <a:r>
              <a:rPr lang="vi-VN" sz="4400" smtClean="0">
                <a:latin typeface="Times New Roman" panose="02020603050405020304" pitchFamily="18" charset="0"/>
                <a:cs typeface="Times New Roman" panose="02020603050405020304" pitchFamily="18" charset="0"/>
              </a:rPr>
              <a:t>nguy </a:t>
            </a:r>
            <a:r>
              <a:rPr lang="vi-VN" sz="4400">
                <a:latin typeface="Times New Roman" panose="02020603050405020304" pitchFamily="18" charset="0"/>
                <a:cs typeface="Times New Roman" panose="02020603050405020304" pitchFamily="18" charset="0"/>
              </a:rPr>
              <a:t>hiểm đó?</a:t>
            </a:r>
            <a:endParaRPr lang="en-GB" sz="440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endParaRPr lang="en-US" altLang="en-US" sz="4200" b="1">
              <a:solidFill>
                <a:srgbClr val="FFFFFF"/>
              </a:solidFill>
              <a:latin typeface="Lucida Sans" panose="020B0602030504020204" pitchFamily="34" charset="0"/>
            </a:endParaRPr>
          </a:p>
        </p:txBody>
      </p:sp>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6012657"/>
            <a:ext cx="6972300" cy="181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8001000"/>
            <a:ext cx="6972300"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012658"/>
            <a:ext cx="6972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22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69723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2168" name="Rectangle 8" descr="30%">
            <a:hlinkClick r:id="" action="ppaction://noaction" highlightClick="1"/>
          </p:cNvPr>
          <p:cNvSpPr>
            <a:spLocks noChangeArrowheads="1"/>
          </p:cNvSpPr>
          <p:nvPr/>
        </p:nvSpPr>
        <p:spPr bwMode="auto">
          <a:xfrm>
            <a:off x="3086100" y="6362700"/>
            <a:ext cx="5372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600">
                <a:latin typeface="Times New Roman" panose="02020603050405020304" pitchFamily="18" charset="0"/>
                <a:cs typeface="Times New Roman" panose="02020603050405020304" pitchFamily="18" charset="0"/>
              </a:rPr>
              <a:t>A. Vì ông không đủ sức để đi.</a:t>
            </a:r>
            <a:endParaRPr lang="en-GB" sz="3600">
              <a:latin typeface="Times New Roman" panose="02020603050405020304" pitchFamily="18" charset="0"/>
              <a:cs typeface="Times New Roman" panose="02020603050405020304" pitchFamily="18" charset="0"/>
            </a:endParaRPr>
          </a:p>
        </p:txBody>
      </p:sp>
      <p:sp>
        <p:nvSpPr>
          <p:cNvPr id="92169" name="Rectangle 9" descr="30%">
            <a:hlinkClick r:id="" action="ppaction://noaction" highlightClick="1"/>
          </p:cNvPr>
          <p:cNvSpPr>
            <a:spLocks noChangeArrowheads="1"/>
          </p:cNvSpPr>
          <p:nvPr/>
        </p:nvSpPr>
        <p:spPr bwMode="auto">
          <a:xfrm>
            <a:off x="9372600" y="6350794"/>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600">
                <a:latin typeface="Times New Roman" panose="02020603050405020304" pitchFamily="18" charset="0"/>
                <a:cs typeface="Times New Roman" panose="02020603050405020304" pitchFamily="18" charset="0"/>
              </a:rPr>
              <a:t>B. Vì ông không biết đi về đâu.</a:t>
            </a:r>
            <a:endParaRPr lang="en-GB" sz="3600">
              <a:latin typeface="Times New Roman" panose="02020603050405020304" pitchFamily="18" charset="0"/>
              <a:cs typeface="Times New Roman" panose="02020603050405020304" pitchFamily="18" charset="0"/>
            </a:endParaRPr>
          </a:p>
        </p:txBody>
      </p:sp>
      <p:sp>
        <p:nvSpPr>
          <p:cNvPr id="92170" name="Rectangle 10" descr="30%"/>
          <p:cNvSpPr>
            <a:spLocks noChangeArrowheads="1"/>
          </p:cNvSpPr>
          <p:nvPr/>
        </p:nvSpPr>
        <p:spPr bwMode="auto">
          <a:xfrm>
            <a:off x="2971800" y="8451056"/>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C. Vì ông muốn trông </a:t>
            </a:r>
            <a:r>
              <a:rPr lang="vi-VN" sz="3600" smtClean="0">
                <a:latin typeface="Times New Roman" panose="02020603050405020304" pitchFamily="18" charset="0"/>
                <a:cs typeface="Times New Roman" panose="02020603050405020304" pitchFamily="18" charset="0"/>
              </a:rPr>
              <a:t>nom</a:t>
            </a: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các con vật</a:t>
            </a:r>
            <a:r>
              <a:rPr lang="vi-VN" sz="3600" smtClean="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p:txBody>
      </p:sp>
      <p:sp>
        <p:nvSpPr>
          <p:cNvPr id="92171" name="Rectangle 11" descr="30%"/>
          <p:cNvSpPr>
            <a:spLocks noChangeArrowheads="1"/>
          </p:cNvSpPr>
          <p:nvPr/>
        </p:nvSpPr>
        <p:spPr bwMode="auto">
          <a:xfrm>
            <a:off x="9372600" y="8371571"/>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D. Vì ông đợi người đến cứu trợ</a:t>
            </a:r>
            <a:endParaRPr lang="en-US" altLang="en-US" sz="3600" b="1">
              <a:solidFill>
                <a:srgbClr val="FFFFFF"/>
              </a:solidFill>
              <a:latin typeface="Times New Roman" panose="02020603050405020304" pitchFamily="18" charset="0"/>
              <a:cs typeface="Times New Roman" panose="02020603050405020304" pitchFamily="18" charset="0"/>
            </a:endParaRPr>
          </a:p>
        </p:txBody>
      </p:sp>
      <p:pic>
        <p:nvPicPr>
          <p:cNvPr id="92172" name="thinking.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3" descr="biglogo">
            <a:hlinkClick r:id="" action="ppaction://noaction">
              <a:snd r:embed="rId8"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AutoShape 14">
            <a:hlinkClick r:id="" action="ppaction://noaction" highlightClick="1">
              <a:snd r:embed="rId10" name="laugh track.wav"/>
            </a:hlinkClick>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L</a:t>
            </a:r>
          </a:p>
        </p:txBody>
      </p:sp>
      <p:sp>
        <p:nvSpPr>
          <p:cNvPr id="92176" name="AutoShape 16"/>
          <p:cNvSpPr>
            <a:spLocks noChangeArrowheads="1"/>
          </p:cNvSpPr>
          <p:nvPr/>
        </p:nvSpPr>
        <p:spPr bwMode="auto">
          <a:xfrm>
            <a:off x="2704193" y="8001000"/>
            <a:ext cx="6287407" cy="1814511"/>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altLang="en-US" sz="6600" b="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 xác</a:t>
            </a:r>
            <a:endParaRPr lang="en-US" altLang="en-US" sz="66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304" name="AutoShape 17">
            <a:hlinkClick r:id="" action="ppaction://noaction" highlightClick="1">
              <a:snd r:embed="rId11" name="finalanswer.wav"/>
            </a:hlinkClick>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F</a:t>
            </a:r>
          </a:p>
        </p:txBody>
      </p:sp>
    </p:spTree>
    <p:extLst>
      <p:ext uri="{BB962C8B-B14F-4D97-AF65-F5344CB8AC3E}">
        <p14:creationId xmlns:p14="http://schemas.microsoft.com/office/powerpoint/2010/main" val="1706718758"/>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2172"/>
                                        </p:tgtEl>
                                      </p:cBhvr>
                                    </p:cmd>
                                  </p:childTnLst>
                                </p:cTn>
                              </p:par>
                              <p:par>
                                <p:cTn id="7" presetID="1" presetClass="entr" presetSubtype="0" fill="hold" grpId="0" nodeType="withEffect">
                                  <p:stCondLst>
                                    <p:cond delay="0"/>
                                  </p:stCondLst>
                                  <p:childTnLst>
                                    <p:set>
                                      <p:cBhvr>
                                        <p:cTn id="8" dur="1" fill="hold">
                                          <p:stCondLst>
                                            <p:cond delay="499"/>
                                          </p:stCondLst>
                                        </p:cTn>
                                        <p:tgtEl>
                                          <p:spTgt spid="92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1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21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21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217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2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2172"/>
                </p:tgtEl>
              </p:cMediaNode>
            </p:audio>
          </p:childTnLst>
        </p:cTn>
      </p:par>
    </p:tnLst>
    <p:bldLst>
      <p:bldP spid="92163" grpId="0" autoUpdateAnimBg="0"/>
      <p:bldP spid="92168" grpId="0" autoUpdateAnimBg="0"/>
      <p:bldP spid="92169" grpId="0" autoUpdateAnimBg="0"/>
      <p:bldP spid="92170" grpId="0" autoUpdateAnimBg="0"/>
      <p:bldP spid="92171" grpId="0" autoUpdateAnimBg="0"/>
      <p:bldP spid="9217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1683" name="Rectangle 3" descr="5%"/>
          <p:cNvSpPr>
            <a:spLocks noChangeArrowheads="1"/>
          </p:cNvSpPr>
          <p:nvPr/>
        </p:nvSpPr>
        <p:spPr bwMode="auto">
          <a:xfrm>
            <a:off x="11201400" y="6462713"/>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nvGrpSpPr>
          <p:cNvPr id="2" name="Group 9"/>
          <p:cNvGrpSpPr>
            <a:grpSpLocks/>
          </p:cNvGrpSpPr>
          <p:nvPr/>
        </p:nvGrpSpPr>
        <p:grpSpPr bwMode="auto">
          <a:xfrm>
            <a:off x="12001500" y="7138988"/>
            <a:ext cx="228600" cy="2259807"/>
            <a:chOff x="4080" y="2998"/>
            <a:chExt cx="96" cy="949"/>
          </a:xfrm>
        </p:grpSpPr>
        <p:sp>
          <p:nvSpPr>
            <p:cNvPr id="13317" name="AutoShape 4"/>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3318" name="AutoShape 5"/>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3319" name="AutoShape 6"/>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3320" name="AutoShape 7"/>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3321" name="AutoShape 8"/>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spTree>
    <p:extLst>
      <p:ext uri="{BB962C8B-B14F-4D97-AF65-F5344CB8AC3E}">
        <p14:creationId xmlns:p14="http://schemas.microsoft.com/office/powerpoint/2010/main" val="977369657"/>
      </p:ext>
    </p:extLst>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slide(fromRight)">
                                      <p:cBhvr>
                                        <p:cTn id="7" dur="500"/>
                                        <p:tgtEl>
                                          <p:spTgt spid="71682"/>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168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6" name="Freeform 6"/>
          <p:cNvSpPr/>
          <p:nvPr/>
        </p:nvSpPr>
        <p:spPr>
          <a:xfrm>
            <a:off x="10602892" y="1034145"/>
            <a:ext cx="6151197" cy="8419835"/>
          </a:xfrm>
          <a:custGeom>
            <a:avLst/>
            <a:gdLst/>
            <a:ahLst/>
            <a:cxnLst/>
            <a:rect l="l" t="t" r="r" b="b"/>
            <a:pathLst>
              <a:path w="6383236" h="8737452">
                <a:moveTo>
                  <a:pt x="3191610" y="380999"/>
                </a:moveTo>
                <a:cubicBezTo>
                  <a:pt x="1784298" y="380999"/>
                  <a:pt x="639369" y="1525933"/>
                  <a:pt x="639369" y="2933247"/>
                </a:cubicBezTo>
                <a:lnTo>
                  <a:pt x="639369" y="5804197"/>
                </a:lnTo>
                <a:cubicBezTo>
                  <a:pt x="639369" y="7211516"/>
                  <a:pt x="1784298" y="8356450"/>
                  <a:pt x="3191610" y="8356450"/>
                </a:cubicBezTo>
                <a:cubicBezTo>
                  <a:pt x="4598929" y="8356450"/>
                  <a:pt x="5743863" y="7211516"/>
                  <a:pt x="5743863" y="5804198"/>
                </a:cubicBezTo>
                <a:lnTo>
                  <a:pt x="5743863" y="2933246"/>
                </a:lnTo>
                <a:cubicBezTo>
                  <a:pt x="5743864" y="1525933"/>
                  <a:pt x="4598929" y="380999"/>
                  <a:pt x="3191610" y="380999"/>
                </a:cubicBezTo>
                <a:close/>
                <a:moveTo>
                  <a:pt x="5724814" y="5804196"/>
                </a:moveTo>
                <a:cubicBezTo>
                  <a:pt x="5724814" y="7201011"/>
                  <a:pt x="4588425" y="8337399"/>
                  <a:pt x="3191612" y="8337399"/>
                </a:cubicBezTo>
                <a:cubicBezTo>
                  <a:pt x="1794803" y="8337399"/>
                  <a:pt x="658420" y="7201009"/>
                  <a:pt x="658420" y="5804196"/>
                </a:cubicBezTo>
                <a:lnTo>
                  <a:pt x="658420" y="2933246"/>
                </a:lnTo>
                <a:cubicBezTo>
                  <a:pt x="658420" y="1536437"/>
                  <a:pt x="1794803" y="400048"/>
                  <a:pt x="3191612" y="400048"/>
                </a:cubicBezTo>
                <a:cubicBezTo>
                  <a:pt x="4588426" y="400048"/>
                  <a:pt x="5724814" y="1536437"/>
                  <a:pt x="5724814" y="2933246"/>
                </a:cubicBezTo>
                <a:lnTo>
                  <a:pt x="5724814" y="5804196"/>
                </a:lnTo>
                <a:close/>
                <a:moveTo>
                  <a:pt x="6124864" y="4188866"/>
                </a:moveTo>
                <a:lnTo>
                  <a:pt x="6124864" y="2933247"/>
                </a:lnTo>
                <a:cubicBezTo>
                  <a:pt x="6124864" y="2149753"/>
                  <a:pt x="5819754" y="1413147"/>
                  <a:pt x="5265741" y="859135"/>
                </a:cubicBezTo>
                <a:cubicBezTo>
                  <a:pt x="4711717" y="305110"/>
                  <a:pt x="3975117" y="0"/>
                  <a:pt x="3191610" y="0"/>
                </a:cubicBezTo>
                <a:cubicBezTo>
                  <a:pt x="2408111" y="0"/>
                  <a:pt x="1671511" y="305110"/>
                  <a:pt x="1117492" y="859135"/>
                </a:cubicBezTo>
                <a:cubicBezTo>
                  <a:pt x="563479" y="1413147"/>
                  <a:pt x="258369" y="2149753"/>
                  <a:pt x="258369" y="2933247"/>
                </a:cubicBezTo>
                <a:lnTo>
                  <a:pt x="258369" y="4188869"/>
                </a:lnTo>
                <a:cubicBezTo>
                  <a:pt x="217862" y="4278875"/>
                  <a:pt x="142047" y="4365847"/>
                  <a:pt x="0" y="4386273"/>
                </a:cubicBezTo>
                <a:cubicBezTo>
                  <a:pt x="142047" y="4406698"/>
                  <a:pt x="217862" y="4493670"/>
                  <a:pt x="258369" y="4583676"/>
                </a:cubicBezTo>
                <a:lnTo>
                  <a:pt x="258369" y="5804197"/>
                </a:lnTo>
                <a:cubicBezTo>
                  <a:pt x="258369" y="6587703"/>
                  <a:pt x="563479" y="7324303"/>
                  <a:pt x="1117492" y="7878328"/>
                </a:cubicBezTo>
                <a:cubicBezTo>
                  <a:pt x="1671511" y="8432340"/>
                  <a:pt x="2408110" y="8737452"/>
                  <a:pt x="3191610" y="8737452"/>
                </a:cubicBezTo>
                <a:cubicBezTo>
                  <a:pt x="3975117" y="8737452"/>
                  <a:pt x="4711717" y="8432342"/>
                  <a:pt x="5265741" y="7878328"/>
                </a:cubicBezTo>
                <a:cubicBezTo>
                  <a:pt x="5819753" y="7324303"/>
                  <a:pt x="6124864" y="6587703"/>
                  <a:pt x="6124864" y="5804198"/>
                </a:cubicBezTo>
                <a:lnTo>
                  <a:pt x="6124864" y="4583678"/>
                </a:lnTo>
                <a:cubicBezTo>
                  <a:pt x="6165374" y="4493672"/>
                  <a:pt x="6241189" y="4406699"/>
                  <a:pt x="6383236" y="4386273"/>
                </a:cubicBezTo>
                <a:cubicBezTo>
                  <a:pt x="6241189" y="4365846"/>
                  <a:pt x="6165374" y="4278873"/>
                  <a:pt x="6124864" y="4188866"/>
                </a:cubicBezTo>
                <a:close/>
                <a:moveTo>
                  <a:pt x="5252260" y="7864846"/>
                </a:moveTo>
                <a:cubicBezTo>
                  <a:pt x="4701845" y="8415275"/>
                  <a:pt x="3970019" y="8718400"/>
                  <a:pt x="3191610" y="8718400"/>
                </a:cubicBezTo>
                <a:cubicBezTo>
                  <a:pt x="2413202" y="8718400"/>
                  <a:pt x="1681384" y="8415274"/>
                  <a:pt x="1130960" y="7864846"/>
                </a:cubicBezTo>
                <a:cubicBezTo>
                  <a:pt x="580545" y="7314431"/>
                  <a:pt x="277419" y="6582605"/>
                  <a:pt x="277419" y="5804196"/>
                </a:cubicBezTo>
                <a:lnTo>
                  <a:pt x="277419" y="4583669"/>
                </a:lnTo>
                <a:cubicBezTo>
                  <a:pt x="317928" y="4493665"/>
                  <a:pt x="393743" y="4406697"/>
                  <a:pt x="535784" y="4386272"/>
                </a:cubicBezTo>
                <a:cubicBezTo>
                  <a:pt x="393743" y="4365846"/>
                  <a:pt x="317927" y="4278877"/>
                  <a:pt x="277419" y="4188873"/>
                </a:cubicBezTo>
                <a:lnTo>
                  <a:pt x="277419" y="2933246"/>
                </a:lnTo>
                <a:cubicBezTo>
                  <a:pt x="277419" y="2154837"/>
                  <a:pt x="580545" y="1423019"/>
                  <a:pt x="1130960" y="872602"/>
                </a:cubicBezTo>
                <a:cubicBezTo>
                  <a:pt x="1681383" y="322180"/>
                  <a:pt x="2413202" y="19049"/>
                  <a:pt x="3191610" y="19049"/>
                </a:cubicBezTo>
                <a:cubicBezTo>
                  <a:pt x="3970019" y="19049"/>
                  <a:pt x="4701844" y="322181"/>
                  <a:pt x="5252260" y="872603"/>
                </a:cubicBezTo>
                <a:cubicBezTo>
                  <a:pt x="5802688" y="1423019"/>
                  <a:pt x="6105815" y="2154838"/>
                  <a:pt x="6105815" y="2933247"/>
                </a:cubicBezTo>
                <a:lnTo>
                  <a:pt x="6105815" y="4188877"/>
                </a:lnTo>
                <a:cubicBezTo>
                  <a:pt x="6065306" y="4278881"/>
                  <a:pt x="5989491" y="4365849"/>
                  <a:pt x="5847448" y="4386273"/>
                </a:cubicBezTo>
                <a:cubicBezTo>
                  <a:pt x="5989489" y="4406697"/>
                  <a:pt x="6065306" y="4493665"/>
                  <a:pt x="6105815" y="4583669"/>
                </a:cubicBezTo>
                <a:lnTo>
                  <a:pt x="6105815" y="5804198"/>
                </a:lnTo>
                <a:cubicBezTo>
                  <a:pt x="6105814" y="6582604"/>
                  <a:pt x="5802688" y="7314430"/>
                  <a:pt x="5252260" y="7864846"/>
                </a:cubicBezTo>
                <a:close/>
              </a:path>
            </a:pathLst>
          </a:custGeom>
          <a:solidFill>
            <a:srgbClr val="E4B17D"/>
          </a:solidFill>
        </p:spPr>
      </p:sp>
      <p:sp>
        <p:nvSpPr>
          <p:cNvPr id="7" name="Freeform 7"/>
          <p:cNvSpPr/>
          <p:nvPr/>
        </p:nvSpPr>
        <p:spPr>
          <a:xfrm rot="856825">
            <a:off x="15454330" y="5994892"/>
            <a:ext cx="5106036" cy="5225709"/>
          </a:xfrm>
          <a:custGeom>
            <a:avLst/>
            <a:gdLst/>
            <a:ahLst/>
            <a:cxnLst/>
            <a:rect l="l" t="t" r="r" b="b"/>
            <a:pathLst>
              <a:path w="5106036" h="5225709">
                <a:moveTo>
                  <a:pt x="0" y="0"/>
                </a:moveTo>
                <a:lnTo>
                  <a:pt x="5106036" y="0"/>
                </a:lnTo>
                <a:lnTo>
                  <a:pt x="5106036" y="5225709"/>
                </a:lnTo>
                <a:lnTo>
                  <a:pt x="0" y="5225709"/>
                </a:lnTo>
                <a:lnTo>
                  <a:pt x="0" y="0"/>
                </a:lnTo>
                <a:close/>
              </a:path>
            </a:pathLst>
          </a:custGeom>
          <a:blipFill>
            <a:blip r:embed="rId3"/>
            <a:stretch>
              <a:fillRect/>
            </a:stretch>
          </a:blipFill>
        </p:spPr>
      </p:sp>
      <p:sp>
        <p:nvSpPr>
          <p:cNvPr id="8" name="TextBox 8"/>
          <p:cNvSpPr txBox="1"/>
          <p:nvPr/>
        </p:nvSpPr>
        <p:spPr>
          <a:xfrm>
            <a:off x="501382" y="696067"/>
            <a:ext cx="8250751" cy="923330"/>
          </a:xfrm>
          <a:prstGeom prst="rect">
            <a:avLst/>
          </a:prstGeom>
        </p:spPr>
        <p:txBody>
          <a:bodyPr wrap="square" lIns="0" tIns="0" rIns="0" bIns="0" rtlCol="0" anchor="t">
            <a:spAutoFit/>
          </a:bodyPr>
          <a:lstStyle/>
          <a:p>
            <a:r>
              <a:rPr lang="vi-VN" sz="6000" b="1" dirty="0">
                <a:latin typeface="Times New Roman" panose="02020603050405020304" pitchFamily="18" charset="0"/>
                <a:cs typeface="Times New Roman" panose="02020603050405020304" pitchFamily="18" charset="0"/>
              </a:rPr>
              <a:t>I. </a:t>
            </a:r>
            <a:r>
              <a:rPr lang="vi-VN" sz="6000" b="1" dirty="0" smtClean="0">
                <a:latin typeface="Times New Roman" panose="02020603050405020304" pitchFamily="18" charset="0"/>
                <a:cs typeface="Times New Roman" panose="02020603050405020304" pitchFamily="18" charset="0"/>
              </a:rPr>
              <a:t>Đọc</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và</a:t>
            </a:r>
            <a:r>
              <a:rPr lang="vi-VN" sz="6000" b="1" dirty="0" smtClean="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tìm hiểu chung</a:t>
            </a:r>
            <a:endParaRPr lang="en-GB" sz="6000" dirty="0">
              <a:latin typeface="Times New Roman" panose="02020603050405020304" pitchFamily="18" charset="0"/>
              <a:cs typeface="Times New Roman" panose="02020603050405020304" pitchFamily="18" charset="0"/>
            </a:endParaRPr>
          </a:p>
        </p:txBody>
      </p:sp>
      <p:sp>
        <p:nvSpPr>
          <p:cNvPr id="9" name="Freeform 9"/>
          <p:cNvSpPr/>
          <p:nvPr/>
        </p:nvSpPr>
        <p:spPr>
          <a:xfrm>
            <a:off x="9269288" y="-444471"/>
            <a:ext cx="2984362" cy="2957231"/>
          </a:xfrm>
          <a:custGeom>
            <a:avLst/>
            <a:gdLst/>
            <a:ahLst/>
            <a:cxnLst/>
            <a:rect l="l" t="t" r="r" b="b"/>
            <a:pathLst>
              <a:path w="2984362" h="2957231">
                <a:moveTo>
                  <a:pt x="0" y="0"/>
                </a:moveTo>
                <a:lnTo>
                  <a:pt x="2984362" y="0"/>
                </a:lnTo>
                <a:lnTo>
                  <a:pt x="2984362" y="2957231"/>
                </a:lnTo>
                <a:lnTo>
                  <a:pt x="0" y="2957231"/>
                </a:lnTo>
                <a:lnTo>
                  <a:pt x="0" y="0"/>
                </a:lnTo>
                <a:close/>
              </a:path>
            </a:pathLst>
          </a:custGeom>
          <a:blipFill>
            <a:blip r:embed="rId4"/>
            <a:stretch>
              <a:fillRect/>
            </a:stretch>
          </a:blipFill>
        </p:spPr>
      </p:sp>
      <p:sp>
        <p:nvSpPr>
          <p:cNvPr id="10" name="TextBox 10"/>
          <p:cNvSpPr txBox="1"/>
          <p:nvPr/>
        </p:nvSpPr>
        <p:spPr>
          <a:xfrm>
            <a:off x="593068" y="2705100"/>
            <a:ext cx="6637305" cy="528991"/>
          </a:xfrm>
          <a:prstGeom prst="rect">
            <a:avLst/>
          </a:prstGeom>
        </p:spPr>
        <p:txBody>
          <a:bodyPr lIns="0" tIns="0" rIns="0" bIns="0" rtlCol="0" anchor="t">
            <a:spAutoFit/>
          </a:bodyPr>
          <a:lstStyle/>
          <a:p>
            <a:pPr>
              <a:lnSpc>
                <a:spcPts val="4023"/>
              </a:lnSpc>
              <a:spcBef>
                <a:spcPct val="0"/>
              </a:spcBef>
            </a:pPr>
            <a:r>
              <a:rPr lang="vi-VN" sz="4800" b="1" dirty="0">
                <a:latin typeface="Times New Roman" panose="02020603050405020304" pitchFamily="18" charset="0"/>
                <a:cs typeface="Times New Roman" panose="02020603050405020304" pitchFamily="18" charset="0"/>
              </a:rPr>
              <a:t>- Cuộc đời</a:t>
            </a:r>
            <a:endParaRPr lang="en-US" sz="4800" dirty="0">
              <a:latin typeface="Times New Roman" panose="02020603050405020304" pitchFamily="18" charset="0"/>
              <a:ea typeface="TT Chocolates"/>
              <a:cs typeface="Times New Roman" panose="02020603050405020304" pitchFamily="18" charset="0"/>
              <a:sym typeface="TT Chocolates"/>
            </a:endParaRPr>
          </a:p>
        </p:txBody>
      </p:sp>
      <p:sp>
        <p:nvSpPr>
          <p:cNvPr id="11" name="TextBox 11"/>
          <p:cNvSpPr txBox="1"/>
          <p:nvPr/>
        </p:nvSpPr>
        <p:spPr>
          <a:xfrm>
            <a:off x="509245" y="1667236"/>
            <a:ext cx="6804953" cy="738664"/>
          </a:xfrm>
          <a:prstGeom prst="rect">
            <a:avLst/>
          </a:prstGeom>
        </p:spPr>
        <p:txBody>
          <a:bodyPr lIns="0" tIns="0" rIns="0" bIns="0" rtlCol="0" anchor="t">
            <a:spAutoFit/>
          </a:bodyPr>
          <a:lstStyle/>
          <a:p>
            <a:r>
              <a:rPr lang="vi-VN" sz="4800" b="1" dirty="0">
                <a:latin typeface="Times New Roman" panose="02020603050405020304" pitchFamily="18" charset="0"/>
                <a:cs typeface="Times New Roman" panose="02020603050405020304" pitchFamily="18" charset="0"/>
              </a:rPr>
              <a:t>1. Tác giả</a:t>
            </a:r>
            <a:endParaRPr lang="en-GB" sz="4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1400" y="1619397"/>
            <a:ext cx="4968140" cy="7224814"/>
          </a:xfrm>
          <a:prstGeom prst="ellipse">
            <a:avLst/>
          </a:prstGeom>
          <a:ln>
            <a:noFill/>
          </a:ln>
          <a:effectLst>
            <a:softEdge rad="112500"/>
          </a:effectLst>
        </p:spPr>
      </p:pic>
      <p:sp>
        <p:nvSpPr>
          <p:cNvPr id="13" name="Rectangle 12"/>
          <p:cNvSpPr/>
          <p:nvPr/>
        </p:nvSpPr>
        <p:spPr>
          <a:xfrm>
            <a:off x="332878" y="3470609"/>
            <a:ext cx="8931721" cy="1366528"/>
          </a:xfrm>
          <a:prstGeom prst="rect">
            <a:avLst/>
          </a:prstGeom>
        </p:spPr>
        <p:txBody>
          <a:bodyPr wrap="square">
            <a:spAutoFit/>
          </a:bodyPr>
          <a:lstStyle/>
          <a:p>
            <a:pPr algn="just">
              <a:lnSpc>
                <a:spcPct val="115000"/>
              </a:lnSpc>
              <a:spcAft>
                <a:spcPts val="0"/>
              </a:spcAft>
            </a:pPr>
            <a:r>
              <a:rPr lang="vi-VN" sz="3600" dirty="0">
                <a:latin typeface="Times New Roman" panose="02020603050405020304" pitchFamily="18" charset="0"/>
                <a:ea typeface="Calibri" panose="020F0502020204030204" pitchFamily="34" charset="0"/>
                <a:cs typeface="Times New Roman" panose="02020603050405020304" pitchFamily="18" charset="0"/>
              </a:rPr>
              <a:t>+ Hê-minh-uê là một nhà văn lớn người Mỹ, ông đạt giải thưởng Nôben văn học năm 1954.</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332878" y="5143500"/>
            <a:ext cx="9144000" cy="2640723"/>
          </a:xfrm>
          <a:prstGeom prst="rect">
            <a:avLst/>
          </a:prstGeom>
        </p:spPr>
        <p:txBody>
          <a:bodyPr>
            <a:spAutoFit/>
          </a:bodyPr>
          <a:lstStyle/>
          <a:p>
            <a:pPr algn="just">
              <a:lnSpc>
                <a:spcPct val="115000"/>
              </a:lnSpc>
              <a:spcAft>
                <a:spcPts val="0"/>
              </a:spcAft>
            </a:pPr>
            <a:r>
              <a:rPr lang="vi-VN" sz="3600" dirty="0">
                <a:latin typeface="Times New Roman" panose="02020603050405020304" pitchFamily="18" charset="0"/>
                <a:ea typeface="Calibri" panose="020F0502020204030204" pitchFamily="34" charset="0"/>
                <a:cs typeface="Times New Roman" panose="02020603050405020304" pitchFamily="18" charset="0"/>
              </a:rPr>
              <a:t>+ Ông từng tham gia thế chiến thứ nhất, thứ hai, từng chứng kiến sự tàn khốc của chiến tranh và bản thân ông cũng từng bị thương nên ông có cái nhìn rất chân thực, sâu sắc về chiến tranh.</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266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286000" y="2319337"/>
            <a:ext cx="13716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3187" name="Rectangle 3"/>
          <p:cNvSpPr>
            <a:spLocks noChangeArrowheads="1"/>
          </p:cNvSpPr>
          <p:nvPr/>
        </p:nvSpPr>
        <p:spPr bwMode="auto">
          <a:xfrm>
            <a:off x="3200400" y="2296545"/>
            <a:ext cx="1200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4400" b="1">
                <a:latin typeface="Times New Roman" panose="02020603050405020304" pitchFamily="18" charset="0"/>
                <a:cs typeface="Times New Roman" panose="02020603050405020304" pitchFamily="18" charset="0"/>
              </a:rPr>
              <a:t>Câu 6</a:t>
            </a:r>
            <a:r>
              <a:rPr lang="vi-VN" sz="4400">
                <a:latin typeface="Times New Roman" panose="02020603050405020304" pitchFamily="18" charset="0"/>
                <a:cs typeface="Times New Roman" panose="02020603050405020304" pitchFamily="18" charset="0"/>
              </a:rPr>
              <a:t>. Chủ đề nào xuất hiện nhiều lần trong cuộc </a:t>
            </a:r>
            <a:endParaRPr lang="vi-VN" sz="4400" smtClean="0">
              <a:latin typeface="Times New Roman" panose="02020603050405020304" pitchFamily="18" charset="0"/>
              <a:cs typeface="Times New Roman" panose="02020603050405020304" pitchFamily="18" charset="0"/>
            </a:endParaRPr>
          </a:p>
          <a:p>
            <a:pPr algn="ctr"/>
            <a:r>
              <a:rPr lang="vi-VN" sz="4400" smtClean="0">
                <a:latin typeface="Times New Roman" panose="02020603050405020304" pitchFamily="18" charset="0"/>
                <a:cs typeface="Times New Roman" panose="02020603050405020304" pitchFamily="18" charset="0"/>
              </a:rPr>
              <a:t>đối </a:t>
            </a:r>
            <a:r>
              <a:rPr lang="vi-VN" sz="4400">
                <a:latin typeface="Times New Roman" panose="02020603050405020304" pitchFamily="18" charset="0"/>
                <a:cs typeface="Times New Roman" panose="02020603050405020304" pitchFamily="18" charset="0"/>
              </a:rPr>
              <a:t>thoại giữa ông lão và nhân vật “tôi”?</a:t>
            </a:r>
            <a:endParaRPr lang="en-GB" sz="4400">
              <a:latin typeface="Times New Roman" panose="02020603050405020304" pitchFamily="18" charset="0"/>
              <a:cs typeface="Times New Roman" panose="02020603050405020304" pitchFamily="18" charset="0"/>
            </a:endParaRPr>
          </a:p>
        </p:txBody>
      </p:sp>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6012657"/>
            <a:ext cx="6972300" cy="181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8001000"/>
            <a:ext cx="6972300"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5874544"/>
            <a:ext cx="6972300" cy="196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6972300" cy="175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3192" name="Rectangle 8" descr="30%">
            <a:hlinkClick r:id="" action="ppaction://noaction" highlightClick="1"/>
          </p:cNvPr>
          <p:cNvSpPr>
            <a:spLocks noChangeArrowheads="1"/>
          </p:cNvSpPr>
          <p:nvPr/>
        </p:nvSpPr>
        <p:spPr bwMode="auto">
          <a:xfrm>
            <a:off x="3096093" y="6502845"/>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marL="742950" indent="-742950" algn="ctr" eaLnBrk="1" fontAlgn="base" hangingPunct="1">
              <a:spcBef>
                <a:spcPct val="0"/>
              </a:spcBef>
              <a:spcAft>
                <a:spcPct val="0"/>
              </a:spcAft>
              <a:buAutoNum type="alphaUcPeriod"/>
            </a:pPr>
            <a:r>
              <a:rPr lang="vi-VN" sz="3600" smtClean="0">
                <a:latin typeface="Times New Roman" panose="02020603050405020304" pitchFamily="18" charset="0"/>
                <a:cs typeface="Times New Roman" panose="02020603050405020304" pitchFamily="18" charset="0"/>
              </a:rPr>
              <a:t>Việc </a:t>
            </a:r>
            <a:r>
              <a:rPr lang="vi-VN" sz="3600">
                <a:latin typeface="Times New Roman" panose="02020603050405020304" pitchFamily="18" charset="0"/>
                <a:cs typeface="Times New Roman" panose="02020603050405020304" pitchFamily="18" charset="0"/>
              </a:rPr>
              <a:t>ông chăm sóc </a:t>
            </a:r>
            <a:r>
              <a:rPr lang="vi-VN" sz="3600" smtClean="0">
                <a:latin typeface="Times New Roman" panose="02020603050405020304" pitchFamily="18" charset="0"/>
                <a:cs typeface="Times New Roman" panose="02020603050405020304" pitchFamily="18" charset="0"/>
              </a:rPr>
              <a:t>những</a:t>
            </a: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con vật trong thị trấn</a:t>
            </a:r>
            <a:endParaRPr lang="en-US" altLang="en-US" sz="3600" b="1">
              <a:solidFill>
                <a:srgbClr val="FFFFFF"/>
              </a:solidFill>
              <a:latin typeface="Times New Roman" panose="02020603050405020304" pitchFamily="18" charset="0"/>
              <a:cs typeface="Times New Roman" panose="02020603050405020304" pitchFamily="18" charset="0"/>
            </a:endParaRPr>
          </a:p>
        </p:txBody>
      </p:sp>
      <p:sp>
        <p:nvSpPr>
          <p:cNvPr id="93193" name="Rectangle 9" descr="30%">
            <a:hlinkClick r:id="" action="ppaction://noaction" highlightClick="1"/>
          </p:cNvPr>
          <p:cNvSpPr>
            <a:spLocks noChangeArrowheads="1"/>
          </p:cNvSpPr>
          <p:nvPr/>
        </p:nvSpPr>
        <p:spPr bwMode="auto">
          <a:xfrm>
            <a:off x="9601200" y="6266885"/>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B. Việc ông chỉ sống một mình</a:t>
            </a:r>
            <a:endParaRPr lang="en-US" altLang="en-US" sz="3600" b="1">
              <a:solidFill>
                <a:srgbClr val="FFFFFF"/>
              </a:solidFill>
              <a:latin typeface="Times New Roman" panose="02020603050405020304" pitchFamily="18" charset="0"/>
              <a:cs typeface="Times New Roman" panose="02020603050405020304" pitchFamily="18" charset="0"/>
            </a:endParaRPr>
          </a:p>
        </p:txBody>
      </p:sp>
      <p:sp>
        <p:nvSpPr>
          <p:cNvPr id="93194" name="Rectangle 10" descr="30%"/>
          <p:cNvSpPr>
            <a:spLocks noChangeArrowheads="1"/>
          </p:cNvSpPr>
          <p:nvPr/>
        </p:nvSpPr>
        <p:spPr bwMode="auto">
          <a:xfrm>
            <a:off x="3096093" y="8449904"/>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C. Việc ông rất yêu quê </a:t>
            </a:r>
            <a:r>
              <a:rPr lang="vi-VN" sz="3600" smtClean="0">
                <a:latin typeface="Times New Roman" panose="02020603050405020304" pitchFamily="18" charset="0"/>
                <a:cs typeface="Times New Roman" panose="02020603050405020304" pitchFamily="18" charset="0"/>
              </a:rPr>
              <a:t>hương</a:t>
            </a: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của mình</a:t>
            </a:r>
            <a:endParaRPr lang="en-US" altLang="en-US" sz="3600" b="1">
              <a:solidFill>
                <a:srgbClr val="FFFFFF"/>
              </a:solidFill>
              <a:latin typeface="Times New Roman" panose="02020603050405020304" pitchFamily="18" charset="0"/>
              <a:cs typeface="Times New Roman" panose="02020603050405020304" pitchFamily="18" charset="0"/>
            </a:endParaRPr>
          </a:p>
        </p:txBody>
      </p:sp>
      <p:sp>
        <p:nvSpPr>
          <p:cNvPr id="93195" name="Rectangle 11" descr="30%"/>
          <p:cNvSpPr>
            <a:spLocks noChangeArrowheads="1"/>
          </p:cNvSpPr>
          <p:nvPr/>
        </p:nvSpPr>
        <p:spPr bwMode="auto">
          <a:xfrm>
            <a:off x="9715500" y="8423671"/>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D. Việc ông lo lắng tình </a:t>
            </a:r>
            <a:r>
              <a:rPr lang="vi-VN" sz="3600" smtClean="0">
                <a:latin typeface="Times New Roman" panose="02020603050405020304" pitchFamily="18" charset="0"/>
                <a:cs typeface="Times New Roman" panose="02020603050405020304" pitchFamily="18" charset="0"/>
              </a:rPr>
              <a:t>hình</a:t>
            </a: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chính trị bất ổn</a:t>
            </a:r>
            <a:endParaRPr lang="en-US" altLang="en-US" sz="3600" b="1">
              <a:solidFill>
                <a:srgbClr val="FFFFFF"/>
              </a:solidFill>
              <a:latin typeface="Times New Roman" panose="02020603050405020304" pitchFamily="18" charset="0"/>
              <a:cs typeface="Times New Roman" panose="02020603050405020304" pitchFamily="18" charset="0"/>
            </a:endParaRPr>
          </a:p>
        </p:txBody>
      </p:sp>
      <p:pic>
        <p:nvPicPr>
          <p:cNvPr id="93196" name="thinking.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descr="biglogo">
            <a:hlinkClick r:id="" action="ppaction://noaction">
              <a:snd r:embed="rId8"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AutoShape 14">
            <a:hlinkClick r:id="" action="ppaction://noaction" highlightClick="1">
              <a:snd r:embed="rId10" name="laugh track.wav"/>
            </a:hlinkClick>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L</a:t>
            </a:r>
          </a:p>
        </p:txBody>
      </p:sp>
      <p:sp>
        <p:nvSpPr>
          <p:cNvPr id="93200" name="AutoShape 16"/>
          <p:cNvSpPr>
            <a:spLocks noChangeArrowheads="1"/>
          </p:cNvSpPr>
          <p:nvPr/>
        </p:nvSpPr>
        <p:spPr bwMode="auto">
          <a:xfrm>
            <a:off x="2467443" y="6026945"/>
            <a:ext cx="6629400" cy="1814513"/>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altLang="en-US" sz="6000" b="1" smtClean="0">
                <a:solidFill>
                  <a:schemeClr val="tx1"/>
                </a:solidFill>
                <a:latin typeface="Times New Roman" panose="02020603050405020304" pitchFamily="18" charset="0"/>
                <a:cs typeface="Times New Roman" panose="02020603050405020304" pitchFamily="18" charset="0"/>
              </a:rPr>
              <a:t>Chính xác</a:t>
            </a:r>
            <a:endParaRPr lang="en-US" altLang="en-US" sz="6000" b="1">
              <a:solidFill>
                <a:schemeClr val="tx1"/>
              </a:solidFill>
              <a:latin typeface="Times New Roman" panose="02020603050405020304" pitchFamily="18" charset="0"/>
              <a:cs typeface="Times New Roman" panose="02020603050405020304" pitchFamily="18" charset="0"/>
            </a:endParaRPr>
          </a:p>
        </p:txBody>
      </p:sp>
      <p:sp>
        <p:nvSpPr>
          <p:cNvPr id="14352" name="AutoShape 17">
            <a:hlinkClick r:id="" action="ppaction://noaction" highlightClick="1">
              <a:snd r:embed="rId11" name="finalanswer.wav"/>
            </a:hlinkClick>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F</a:t>
            </a:r>
          </a:p>
        </p:txBody>
      </p:sp>
    </p:spTree>
    <p:extLst>
      <p:ext uri="{BB962C8B-B14F-4D97-AF65-F5344CB8AC3E}">
        <p14:creationId xmlns:p14="http://schemas.microsoft.com/office/powerpoint/2010/main" val="2438469459"/>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3196"/>
                                        </p:tgtEl>
                                      </p:cBhvr>
                                    </p:cmd>
                                  </p:childTnLst>
                                </p:cTn>
                              </p:par>
                              <p:par>
                                <p:cTn id="7" presetID="1" presetClass="entr" presetSubtype="0" fill="hold" grpId="0" nodeType="withEffect">
                                  <p:stCondLst>
                                    <p:cond delay="0"/>
                                  </p:stCondLst>
                                  <p:childTnLst>
                                    <p:set>
                                      <p:cBhvr>
                                        <p:cTn id="8" dur="1" fill="hold">
                                          <p:stCondLst>
                                            <p:cond delay="499"/>
                                          </p:stCondLst>
                                        </p:cTn>
                                        <p:tgtEl>
                                          <p:spTgt spid="931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31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31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31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31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3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3196"/>
                </p:tgtEl>
              </p:cMediaNode>
            </p:audio>
          </p:childTnLst>
        </p:cTn>
      </p:par>
    </p:tnLst>
    <p:bldLst>
      <p:bldP spid="93187" grpId="0" autoUpdateAnimBg="0"/>
      <p:bldP spid="93192" grpId="0" autoUpdateAnimBg="0"/>
      <p:bldP spid="93193" grpId="0" autoUpdateAnimBg="0"/>
      <p:bldP spid="93194" grpId="0" autoUpdateAnimBg="0"/>
      <p:bldP spid="93195" grpId="0" autoUpdateAnimBg="0"/>
      <p:bldP spid="9320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2707" name="Rectangle 3" descr="5%"/>
          <p:cNvSpPr>
            <a:spLocks noChangeArrowheads="1"/>
          </p:cNvSpPr>
          <p:nvPr/>
        </p:nvSpPr>
        <p:spPr bwMode="auto">
          <a:xfrm>
            <a:off x="11201400" y="5917407"/>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nvGrpSpPr>
          <p:cNvPr id="2" name="Group 10"/>
          <p:cNvGrpSpPr>
            <a:grpSpLocks/>
          </p:cNvGrpSpPr>
          <p:nvPr/>
        </p:nvGrpSpPr>
        <p:grpSpPr bwMode="auto">
          <a:xfrm>
            <a:off x="12001500" y="6603208"/>
            <a:ext cx="228600" cy="2795588"/>
            <a:chOff x="4080" y="2773"/>
            <a:chExt cx="96" cy="1174"/>
          </a:xfrm>
        </p:grpSpPr>
        <p:sp>
          <p:nvSpPr>
            <p:cNvPr id="15365" name="AutoShape 4"/>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5366" name="AutoShape 5"/>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5367" name="AutoShape 6"/>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5368" name="AutoShape 7"/>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5369" name="AutoShape 8"/>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5370" name="AutoShape 9"/>
            <p:cNvSpPr>
              <a:spLocks noChangeArrowheads="1"/>
            </p:cNvSpPr>
            <p:nvPr/>
          </p:nvSpPr>
          <p:spPr bwMode="auto">
            <a:xfrm>
              <a:off x="4080" y="2773"/>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spTree>
    <p:extLst>
      <p:ext uri="{BB962C8B-B14F-4D97-AF65-F5344CB8AC3E}">
        <p14:creationId xmlns:p14="http://schemas.microsoft.com/office/powerpoint/2010/main" val="3766245416"/>
      </p:ext>
    </p:extLst>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slide(fromRight)">
                                      <p:cBhvr>
                                        <p:cTn id="7" dur="500"/>
                                        <p:tgtEl>
                                          <p:spTgt spid="72706"/>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2707"/>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307771" y="2626518"/>
            <a:ext cx="13716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4211" name="Rectangle 3"/>
          <p:cNvSpPr>
            <a:spLocks noChangeArrowheads="1"/>
          </p:cNvSpPr>
          <p:nvPr/>
        </p:nvSpPr>
        <p:spPr bwMode="auto">
          <a:xfrm>
            <a:off x="3200400" y="2514600"/>
            <a:ext cx="1200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4400" b="1">
                <a:latin typeface="Times New Roman" panose="02020603050405020304" pitchFamily="18" charset="0"/>
                <a:cs typeface="Times New Roman" panose="02020603050405020304" pitchFamily="18" charset="0"/>
              </a:rPr>
              <a:t>Câu 7:</a:t>
            </a:r>
            <a:r>
              <a:rPr lang="vi-VN" sz="4400">
                <a:latin typeface="Times New Roman" panose="02020603050405020304" pitchFamily="18" charset="0"/>
                <a:cs typeface="Times New Roman" panose="02020603050405020304" pitchFamily="18" charset="0"/>
              </a:rPr>
              <a:t> Đề tài của truyện ngắn Ông lão trên </a:t>
            </a:r>
            <a:endParaRPr lang="vi-VN" sz="4400" smtClean="0">
              <a:latin typeface="Times New Roman" panose="02020603050405020304" pitchFamily="18" charset="0"/>
              <a:cs typeface="Times New Roman" panose="02020603050405020304" pitchFamily="18" charset="0"/>
            </a:endParaRPr>
          </a:p>
          <a:p>
            <a:pPr algn="ctr"/>
            <a:r>
              <a:rPr lang="vi-VN" sz="4400" smtClean="0">
                <a:latin typeface="Times New Roman" panose="02020603050405020304" pitchFamily="18" charset="0"/>
                <a:cs typeface="Times New Roman" panose="02020603050405020304" pitchFamily="18" charset="0"/>
              </a:rPr>
              <a:t>chiếc </a:t>
            </a:r>
            <a:r>
              <a:rPr lang="vi-VN" sz="4400">
                <a:latin typeface="Times New Roman" panose="02020603050405020304" pitchFamily="18" charset="0"/>
                <a:cs typeface="Times New Roman" panose="02020603050405020304" pitchFamily="18" charset="0"/>
              </a:rPr>
              <a:t>cầu là gì?</a:t>
            </a:r>
            <a:endParaRPr lang="en-GB" sz="4400">
              <a:latin typeface="Times New Roman" panose="02020603050405020304" pitchFamily="18" charset="0"/>
              <a:cs typeface="Times New Roman" panose="02020603050405020304" pitchFamily="18" charset="0"/>
            </a:endParaRP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6858001"/>
            <a:ext cx="69723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486" y="7973615"/>
            <a:ext cx="69723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858000"/>
            <a:ext cx="69723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6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69723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4216" name="Rectangle 8" descr="30%">
            <a:hlinkClick r:id="" action="ppaction://noaction" highlightClick="1"/>
          </p:cNvPr>
          <p:cNvSpPr>
            <a:spLocks noChangeArrowheads="1"/>
          </p:cNvSpPr>
          <p:nvPr/>
        </p:nvSpPr>
        <p:spPr bwMode="auto">
          <a:xfrm>
            <a:off x="3086100" y="685800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A. Chiến tranh</a:t>
            </a:r>
            <a:endParaRPr lang="en-US" altLang="en-US" sz="3600" b="1">
              <a:solidFill>
                <a:srgbClr val="FFFFFF"/>
              </a:solidFill>
              <a:latin typeface="Times New Roman" panose="02020603050405020304" pitchFamily="18" charset="0"/>
              <a:cs typeface="Times New Roman" panose="02020603050405020304" pitchFamily="18" charset="0"/>
            </a:endParaRPr>
          </a:p>
        </p:txBody>
      </p:sp>
      <p:sp>
        <p:nvSpPr>
          <p:cNvPr id="94217" name="Rectangle 9" descr="30%">
            <a:hlinkClick r:id="" action="ppaction://noaction" highlightClick="1"/>
          </p:cNvPr>
          <p:cNvSpPr>
            <a:spLocks noChangeArrowheads="1"/>
          </p:cNvSpPr>
          <p:nvPr/>
        </p:nvSpPr>
        <p:spPr bwMode="auto">
          <a:xfrm>
            <a:off x="9715500" y="691277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B. Hòa bình</a:t>
            </a:r>
            <a:endParaRPr lang="en-US" altLang="en-US" sz="3600" b="1">
              <a:solidFill>
                <a:srgbClr val="FFFFFF"/>
              </a:solidFill>
              <a:latin typeface="Times New Roman" panose="02020603050405020304" pitchFamily="18" charset="0"/>
              <a:cs typeface="Times New Roman" panose="02020603050405020304" pitchFamily="18" charset="0"/>
            </a:endParaRPr>
          </a:p>
        </p:txBody>
      </p:sp>
      <p:sp>
        <p:nvSpPr>
          <p:cNvPr id="94218" name="Rectangle 10" descr="30%"/>
          <p:cNvSpPr>
            <a:spLocks noChangeArrowheads="1"/>
          </p:cNvSpPr>
          <p:nvPr/>
        </p:nvSpPr>
        <p:spPr bwMode="auto">
          <a:xfrm>
            <a:off x="2743200" y="7973615"/>
            <a:ext cx="5143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r>
              <a:rPr lang="vi-VN" sz="3600">
                <a:latin typeface="Times New Roman" panose="02020603050405020304" pitchFamily="18" charset="0"/>
                <a:cs typeface="Times New Roman" panose="02020603050405020304" pitchFamily="18" charset="0"/>
              </a:rPr>
              <a:t>C. Tình yêu quê hương đất nước.</a:t>
            </a:r>
            <a:endParaRPr lang="en-GB" sz="3600">
              <a:latin typeface="Times New Roman" panose="02020603050405020304" pitchFamily="18" charset="0"/>
              <a:cs typeface="Times New Roman" panose="02020603050405020304" pitchFamily="18" charset="0"/>
            </a:endParaRPr>
          </a:p>
        </p:txBody>
      </p:sp>
      <p:sp>
        <p:nvSpPr>
          <p:cNvPr id="94219" name="Rectangle 11" descr="30%"/>
          <p:cNvSpPr>
            <a:spLocks noChangeArrowheads="1"/>
          </p:cNvSpPr>
          <p:nvPr/>
        </p:nvSpPr>
        <p:spPr bwMode="auto">
          <a:xfrm>
            <a:off x="9715500"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D. Tình đồng chí, đồng đội</a:t>
            </a:r>
            <a:endParaRPr lang="en-US" altLang="en-US" sz="3600" b="1">
              <a:solidFill>
                <a:srgbClr val="FFFFFF"/>
              </a:solidFill>
              <a:latin typeface="Times New Roman" panose="02020603050405020304" pitchFamily="18" charset="0"/>
              <a:cs typeface="Times New Roman" panose="02020603050405020304" pitchFamily="18" charset="0"/>
            </a:endParaRPr>
          </a:p>
        </p:txBody>
      </p:sp>
      <p:pic>
        <p:nvPicPr>
          <p:cNvPr id="94220" name="thinking.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biglogo">
            <a:hlinkClick r:id="" action="ppaction://noaction">
              <a:snd r:embed="rId8"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AutoShape 14">
            <a:hlinkClick r:id="" action="ppaction://noaction" highlightClick="1">
              <a:snd r:embed="rId10" name="laugh track.wav"/>
            </a:hlinkClick>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L</a:t>
            </a:r>
          </a:p>
        </p:txBody>
      </p:sp>
      <p:sp>
        <p:nvSpPr>
          <p:cNvPr id="94224" name="AutoShape 16"/>
          <p:cNvSpPr>
            <a:spLocks noChangeArrowheads="1"/>
          </p:cNvSpPr>
          <p:nvPr/>
        </p:nvSpPr>
        <p:spPr bwMode="auto">
          <a:xfrm>
            <a:off x="2571750" y="6912770"/>
            <a:ext cx="6629400" cy="9144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altLang="en-US" sz="4800" b="1" smtClean="0">
                <a:solidFill>
                  <a:schemeClr val="tx1"/>
                </a:solidFill>
                <a:latin typeface="Times New Roman" panose="02020603050405020304" pitchFamily="18" charset="0"/>
                <a:cs typeface="Times New Roman" panose="02020603050405020304" pitchFamily="18" charset="0"/>
              </a:rPr>
              <a:t>Chính xác</a:t>
            </a:r>
            <a:endParaRPr lang="en-US" altLang="en-US" sz="4800" b="1">
              <a:solidFill>
                <a:schemeClr val="tx1"/>
              </a:solidFill>
              <a:latin typeface="Times New Roman" panose="02020603050405020304" pitchFamily="18" charset="0"/>
              <a:cs typeface="Times New Roman" panose="02020603050405020304" pitchFamily="18" charset="0"/>
            </a:endParaRPr>
          </a:p>
        </p:txBody>
      </p:sp>
      <p:sp>
        <p:nvSpPr>
          <p:cNvPr id="16400" name="AutoShape 17">
            <a:hlinkClick r:id="" action="ppaction://noaction" highlightClick="1">
              <a:snd r:embed="rId11" name="finalanswer.wav"/>
            </a:hlinkClick>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F</a:t>
            </a:r>
          </a:p>
        </p:txBody>
      </p:sp>
    </p:spTree>
    <p:extLst>
      <p:ext uri="{BB962C8B-B14F-4D97-AF65-F5344CB8AC3E}">
        <p14:creationId xmlns:p14="http://schemas.microsoft.com/office/powerpoint/2010/main" val="2943479790"/>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4220"/>
                                        </p:tgtEl>
                                      </p:cBhvr>
                                    </p:cmd>
                                  </p:childTnLst>
                                </p:cTn>
                              </p:par>
                              <p:par>
                                <p:cTn id="7" presetID="1" presetClass="entr" presetSubtype="0" fill="hold" grpId="0" nodeType="withEffect">
                                  <p:stCondLst>
                                    <p:cond delay="0"/>
                                  </p:stCondLst>
                                  <p:childTnLst>
                                    <p:set>
                                      <p:cBhvr>
                                        <p:cTn id="8" dur="1" fill="hold">
                                          <p:stCondLst>
                                            <p:cond delay="499"/>
                                          </p:stCondLst>
                                        </p:cTn>
                                        <p:tgtEl>
                                          <p:spTgt spid="942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42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42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42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42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4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4220"/>
                </p:tgtEl>
              </p:cMediaNode>
            </p:audio>
          </p:childTnLst>
        </p:cTn>
      </p:par>
    </p:tnLst>
    <p:bldLst>
      <p:bldP spid="94211" grpId="0" autoUpdateAnimBg="0"/>
      <p:bldP spid="94216" grpId="0" autoUpdateAnimBg="0"/>
      <p:bldP spid="94217" grpId="0" autoUpdateAnimBg="0"/>
      <p:bldP spid="94218" grpId="0" autoUpdateAnimBg="0"/>
      <p:bldP spid="94219" grpId="0" autoUpdateAnimBg="0"/>
      <p:bldP spid="942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3731" name="Rectangle 3" descr="5%"/>
          <p:cNvSpPr>
            <a:spLocks noChangeArrowheads="1"/>
          </p:cNvSpPr>
          <p:nvPr/>
        </p:nvSpPr>
        <p:spPr bwMode="auto">
          <a:xfrm>
            <a:off x="11201400" y="5372100"/>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nvGrpSpPr>
          <p:cNvPr id="2" name="Group 11"/>
          <p:cNvGrpSpPr>
            <a:grpSpLocks/>
          </p:cNvGrpSpPr>
          <p:nvPr/>
        </p:nvGrpSpPr>
        <p:grpSpPr bwMode="auto">
          <a:xfrm>
            <a:off x="12001500" y="6093620"/>
            <a:ext cx="228600" cy="3305175"/>
            <a:chOff x="4080" y="2559"/>
            <a:chExt cx="96" cy="1388"/>
          </a:xfrm>
        </p:grpSpPr>
        <p:sp>
          <p:nvSpPr>
            <p:cNvPr id="17413" name="AutoShape 4"/>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7414" name="AutoShape 5"/>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7415" name="AutoShape 6"/>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7416" name="AutoShape 7"/>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7417" name="AutoShape 8"/>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7418" name="AutoShape 9"/>
            <p:cNvSpPr>
              <a:spLocks noChangeArrowheads="1"/>
            </p:cNvSpPr>
            <p:nvPr/>
          </p:nvSpPr>
          <p:spPr bwMode="auto">
            <a:xfrm>
              <a:off x="4080" y="2773"/>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7419" name="AutoShape 10"/>
            <p:cNvSpPr>
              <a:spLocks noChangeArrowheads="1"/>
            </p:cNvSpPr>
            <p:nvPr/>
          </p:nvSpPr>
          <p:spPr bwMode="auto">
            <a:xfrm>
              <a:off x="4080" y="2559"/>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spTree>
    <p:extLst>
      <p:ext uri="{BB962C8B-B14F-4D97-AF65-F5344CB8AC3E}">
        <p14:creationId xmlns:p14="http://schemas.microsoft.com/office/powerpoint/2010/main" val="2992201015"/>
      </p:ext>
    </p:extLst>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slide(fromRight)">
                                      <p:cBhvr>
                                        <p:cTn id="7" dur="500"/>
                                        <p:tgtEl>
                                          <p:spTgt spid="73730"/>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373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286000" y="2400301"/>
            <a:ext cx="13716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5235" name="Rectangle 3"/>
          <p:cNvSpPr>
            <a:spLocks noChangeArrowheads="1"/>
          </p:cNvSpPr>
          <p:nvPr/>
        </p:nvSpPr>
        <p:spPr bwMode="auto">
          <a:xfrm>
            <a:off x="3200400" y="2514600"/>
            <a:ext cx="1200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4400" b="1">
                <a:latin typeface="Times New Roman" panose="02020603050405020304" pitchFamily="18" charset="0"/>
                <a:cs typeface="Times New Roman" panose="02020603050405020304" pitchFamily="18" charset="0"/>
              </a:rPr>
              <a:t>Câu 8. </a:t>
            </a:r>
            <a:r>
              <a:rPr lang="vi-VN" sz="4400">
                <a:latin typeface="Times New Roman" panose="02020603050405020304" pitchFamily="18" charset="0"/>
                <a:cs typeface="Times New Roman" panose="02020603050405020304" pitchFamily="18" charset="0"/>
              </a:rPr>
              <a:t>Dòng nào nêu đúng nhất phản ứng của </a:t>
            </a:r>
            <a:endParaRPr lang="vi-VN" sz="4400" smtClean="0">
              <a:latin typeface="Times New Roman" panose="02020603050405020304" pitchFamily="18" charset="0"/>
              <a:cs typeface="Times New Roman" panose="02020603050405020304" pitchFamily="18" charset="0"/>
            </a:endParaRPr>
          </a:p>
          <a:p>
            <a:pPr algn="ctr"/>
            <a:r>
              <a:rPr lang="vi-VN" sz="4400" smtClean="0">
                <a:latin typeface="Times New Roman" panose="02020603050405020304" pitchFamily="18" charset="0"/>
                <a:cs typeface="Times New Roman" panose="02020603050405020304" pitchFamily="18" charset="0"/>
              </a:rPr>
              <a:t>nhân </a:t>
            </a:r>
            <a:r>
              <a:rPr lang="vi-VN" sz="4400">
                <a:latin typeface="Times New Roman" panose="02020603050405020304" pitchFamily="18" charset="0"/>
                <a:cs typeface="Times New Roman" panose="02020603050405020304" pitchFamily="18" charset="0"/>
              </a:rPr>
              <a:t>vật tôi khi nghe câu chuyện của ông lão?</a:t>
            </a:r>
            <a:endParaRPr lang="en-GB" sz="440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endParaRPr lang="en-US" altLang="en-US" sz="4200" b="1">
              <a:solidFill>
                <a:srgbClr val="FFFFFF"/>
              </a:solidFill>
              <a:latin typeface="Times New Roman" panose="02020603050405020304" pitchFamily="18" charset="0"/>
              <a:cs typeface="Times New Roman" panose="02020603050405020304" pitchFamily="18" charset="0"/>
            </a:endParaRPr>
          </a:p>
        </p:txBody>
      </p:sp>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696179"/>
            <a:ext cx="8839200" cy="213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8001000"/>
            <a:ext cx="8839200" cy="201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5696180"/>
            <a:ext cx="9067800" cy="214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84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7800" y="8015286"/>
            <a:ext cx="91440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5240" name="Rectangle 8" descr="30%">
            <a:hlinkClick r:id="" action="ppaction://noaction" highlightClick="1"/>
          </p:cNvPr>
          <p:cNvSpPr>
            <a:spLocks noChangeArrowheads="1"/>
          </p:cNvSpPr>
          <p:nvPr/>
        </p:nvSpPr>
        <p:spPr bwMode="auto">
          <a:xfrm>
            <a:off x="2038350" y="6311619"/>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marL="742950" indent="-742950" algn="ctr" eaLnBrk="1" fontAlgn="base" hangingPunct="1">
              <a:spcBef>
                <a:spcPct val="0"/>
              </a:spcBef>
              <a:spcAft>
                <a:spcPct val="0"/>
              </a:spcAft>
              <a:buAutoNum type="alphaUcPeriod"/>
            </a:pPr>
            <a:r>
              <a:rPr lang="vi-VN" sz="3600" smtClean="0">
                <a:latin typeface="Times New Roman" panose="02020603050405020304" pitchFamily="18" charset="0"/>
                <a:cs typeface="Times New Roman" panose="02020603050405020304" pitchFamily="18" charset="0"/>
              </a:rPr>
              <a:t>Không </a:t>
            </a:r>
            <a:r>
              <a:rPr lang="vi-VN" sz="3600">
                <a:latin typeface="Times New Roman" panose="02020603050405020304" pitchFamily="18" charset="0"/>
                <a:cs typeface="Times New Roman" panose="02020603050405020304" pitchFamily="18" charset="0"/>
              </a:rPr>
              <a:t>chú ý, cảm thấy tốn </a:t>
            </a:r>
            <a:endParaRPr lang="vi-VN" sz="3600" smtClean="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thời </a:t>
            </a:r>
            <a:r>
              <a:rPr lang="vi-VN" sz="3600">
                <a:latin typeface="Times New Roman" panose="02020603050405020304" pitchFamily="18" charset="0"/>
                <a:cs typeface="Times New Roman" panose="02020603050405020304" pitchFamily="18" charset="0"/>
              </a:rPr>
              <a:t>gian và câu chuyện của ông </a:t>
            </a:r>
            <a:r>
              <a:rPr lang="vi-VN" sz="3600" smtClean="0">
                <a:latin typeface="Times New Roman" panose="02020603050405020304" pitchFamily="18" charset="0"/>
                <a:cs typeface="Times New Roman" panose="02020603050405020304" pitchFamily="18" charset="0"/>
              </a:rPr>
              <a:t>lão</a:t>
            </a: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thật vô vị</a:t>
            </a:r>
            <a:endParaRPr lang="en-US" altLang="en-US" sz="3600" b="1">
              <a:solidFill>
                <a:srgbClr val="FFFFFF"/>
              </a:solidFill>
              <a:latin typeface="Times New Roman" panose="02020603050405020304" pitchFamily="18" charset="0"/>
              <a:cs typeface="Times New Roman" panose="02020603050405020304" pitchFamily="18" charset="0"/>
            </a:endParaRPr>
          </a:p>
        </p:txBody>
      </p:sp>
      <p:sp>
        <p:nvSpPr>
          <p:cNvPr id="95241" name="Rectangle 9" descr="30%">
            <a:hlinkClick r:id="" action="ppaction://noaction" highlightClick="1"/>
          </p:cNvPr>
          <p:cNvSpPr>
            <a:spLocks noChangeArrowheads="1"/>
          </p:cNvSpPr>
          <p:nvPr/>
        </p:nvSpPr>
        <p:spPr bwMode="auto">
          <a:xfrm>
            <a:off x="10726964" y="6440205"/>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B. Đồng cảm, thấu hiểu, chia sẻ </a:t>
            </a:r>
            <a:endParaRPr lang="vi-VN" sz="3600" smtClean="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cùng </a:t>
            </a:r>
            <a:r>
              <a:rPr lang="vi-VN" sz="3600">
                <a:latin typeface="Times New Roman" panose="02020603050405020304" pitchFamily="18" charset="0"/>
                <a:cs typeface="Times New Roman" panose="02020603050405020304" pitchFamily="18" charset="0"/>
              </a:rPr>
              <a:t>ông lão</a:t>
            </a:r>
            <a:endParaRPr lang="en-US" altLang="en-US" sz="3600" b="1">
              <a:solidFill>
                <a:srgbClr val="FFFFFF"/>
              </a:solidFill>
              <a:latin typeface="Times New Roman" panose="02020603050405020304" pitchFamily="18" charset="0"/>
              <a:cs typeface="Times New Roman" panose="02020603050405020304" pitchFamily="18" charset="0"/>
            </a:endParaRPr>
          </a:p>
        </p:txBody>
      </p:sp>
      <p:sp>
        <p:nvSpPr>
          <p:cNvPr id="95242" name="Rectangle 10" descr="30%"/>
          <p:cNvSpPr>
            <a:spLocks noChangeArrowheads="1"/>
          </p:cNvSpPr>
          <p:nvPr/>
        </p:nvSpPr>
        <p:spPr bwMode="auto">
          <a:xfrm>
            <a:off x="2260600" y="8422033"/>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a:latin typeface="Times New Roman" panose="02020603050405020304" pitchFamily="18" charset="0"/>
                <a:cs typeface="Times New Roman" panose="02020603050405020304" pitchFamily="18" charset="0"/>
              </a:rPr>
              <a:t>C. Bị phân tâm, không chú ý đến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câu </a:t>
            </a:r>
            <a:r>
              <a:rPr lang="vi-VN" sz="3600">
                <a:latin typeface="Times New Roman" panose="02020603050405020304" pitchFamily="18" charset="0"/>
                <a:cs typeface="Times New Roman" panose="02020603050405020304" pitchFamily="18" charset="0"/>
              </a:rPr>
              <a:t>chuyện bởi anh còn bận quan sát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và </a:t>
            </a:r>
            <a:r>
              <a:rPr lang="vi-VN" sz="3600">
                <a:latin typeface="Times New Roman" panose="02020603050405020304" pitchFamily="18" charset="0"/>
                <a:cs typeface="Times New Roman" panose="02020603050405020304" pitchFamily="18" charset="0"/>
              </a:rPr>
              <a:t>phán đoán sự tiếp cận của quân địch.</a:t>
            </a:r>
            <a:endParaRPr lang="en-GB" sz="3600">
              <a:latin typeface="Times New Roman" panose="02020603050405020304" pitchFamily="18" charset="0"/>
              <a:cs typeface="Times New Roman" panose="02020603050405020304" pitchFamily="18" charset="0"/>
            </a:endParaRPr>
          </a:p>
        </p:txBody>
      </p:sp>
      <p:sp>
        <p:nvSpPr>
          <p:cNvPr id="95243" name="Rectangle 11" descr="30%"/>
          <p:cNvSpPr>
            <a:spLocks noChangeArrowheads="1"/>
          </p:cNvSpPr>
          <p:nvPr/>
        </p:nvSpPr>
        <p:spPr bwMode="auto">
          <a:xfrm>
            <a:off x="10586357" y="8610602"/>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D. Nóng lòng muốn đưa ông lão </a:t>
            </a:r>
            <a:endParaRPr lang="vi-VN" sz="3600" smtClean="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rời </a:t>
            </a:r>
            <a:r>
              <a:rPr lang="vi-VN" sz="3600">
                <a:latin typeface="Times New Roman" panose="02020603050405020304" pitchFamily="18" charset="0"/>
                <a:cs typeface="Times New Roman" panose="02020603050405020304" pitchFamily="18" charset="0"/>
              </a:rPr>
              <a:t>khỏi thị trấn trước khi quân </a:t>
            </a:r>
            <a:r>
              <a:rPr lang="vi-VN" sz="3600" smtClean="0">
                <a:latin typeface="Times New Roman" panose="02020603050405020304" pitchFamily="18" charset="0"/>
                <a:cs typeface="Times New Roman" panose="02020603050405020304" pitchFamily="18" charset="0"/>
              </a:rPr>
              <a:t>địch</a:t>
            </a: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tiến đến</a:t>
            </a:r>
            <a:endParaRPr lang="en-US" altLang="en-US" sz="3600" b="1">
              <a:solidFill>
                <a:srgbClr val="FFFFFF"/>
              </a:solidFill>
              <a:latin typeface="Times New Roman" panose="02020603050405020304" pitchFamily="18" charset="0"/>
              <a:cs typeface="Times New Roman" panose="02020603050405020304" pitchFamily="18" charset="0"/>
            </a:endParaRPr>
          </a:p>
        </p:txBody>
      </p:sp>
      <p:pic>
        <p:nvPicPr>
          <p:cNvPr id="95244" name="thinking.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descr="biglogo">
            <a:hlinkClick r:id="" action="ppaction://noaction">
              <a:snd r:embed="rId8"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AutoShape 14">
            <a:hlinkClick r:id="" action="ppaction://noaction" highlightClick="1">
              <a:snd r:embed="rId10" name="laugh track.wav"/>
            </a:hlinkClick>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L</a:t>
            </a:r>
          </a:p>
        </p:txBody>
      </p:sp>
      <p:sp>
        <p:nvSpPr>
          <p:cNvPr id="95248" name="AutoShape 16"/>
          <p:cNvSpPr>
            <a:spLocks noChangeArrowheads="1"/>
          </p:cNvSpPr>
          <p:nvPr/>
        </p:nvSpPr>
        <p:spPr bwMode="auto">
          <a:xfrm>
            <a:off x="9230178" y="5696178"/>
            <a:ext cx="8524422" cy="2014309"/>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altLang="en-US" sz="6000" b="1" smtClean="0">
                <a:solidFill>
                  <a:schemeClr val="tx1"/>
                </a:solidFill>
                <a:latin typeface="Times New Roman" panose="02020603050405020304" pitchFamily="18" charset="0"/>
                <a:cs typeface="Times New Roman" panose="02020603050405020304" pitchFamily="18" charset="0"/>
              </a:rPr>
              <a:t>Chính xác</a:t>
            </a:r>
            <a:endParaRPr lang="en-US" altLang="en-US" sz="6000" b="1">
              <a:solidFill>
                <a:schemeClr val="tx1"/>
              </a:solidFill>
              <a:latin typeface="Times New Roman" panose="02020603050405020304" pitchFamily="18" charset="0"/>
              <a:cs typeface="Times New Roman" panose="02020603050405020304" pitchFamily="18" charset="0"/>
            </a:endParaRPr>
          </a:p>
        </p:txBody>
      </p:sp>
      <p:sp>
        <p:nvSpPr>
          <p:cNvPr id="18448" name="AutoShape 17">
            <a:hlinkClick r:id="" action="ppaction://noaction" highlightClick="1">
              <a:snd r:embed="rId11" name="finalanswer.wav"/>
            </a:hlinkClick>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F</a:t>
            </a:r>
          </a:p>
        </p:txBody>
      </p:sp>
    </p:spTree>
    <p:extLst>
      <p:ext uri="{BB962C8B-B14F-4D97-AF65-F5344CB8AC3E}">
        <p14:creationId xmlns:p14="http://schemas.microsoft.com/office/powerpoint/2010/main" val="2881410207"/>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5244"/>
                                        </p:tgtEl>
                                      </p:cBhvr>
                                    </p:cmd>
                                  </p:childTnLst>
                                </p:cTn>
                              </p:par>
                              <p:par>
                                <p:cTn id="7" presetID="1" presetClass="entr" presetSubtype="0" fill="hold" grpId="0" nodeType="withEffect">
                                  <p:stCondLst>
                                    <p:cond delay="0"/>
                                  </p:stCondLst>
                                  <p:childTnLst>
                                    <p:set>
                                      <p:cBhvr>
                                        <p:cTn id="8" dur="1" fill="hold">
                                          <p:stCondLst>
                                            <p:cond delay="499"/>
                                          </p:stCondLst>
                                        </p:cTn>
                                        <p:tgtEl>
                                          <p:spTgt spid="952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52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52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52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524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5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5244"/>
                </p:tgtEl>
              </p:cMediaNode>
            </p:audio>
          </p:childTnLst>
        </p:cTn>
      </p:par>
    </p:tnLst>
    <p:bldLst>
      <p:bldP spid="95235" grpId="0" autoUpdateAnimBg="0"/>
      <p:bldP spid="95240" grpId="0" autoUpdateAnimBg="0"/>
      <p:bldP spid="95241" grpId="0" autoUpdateAnimBg="0"/>
      <p:bldP spid="95242" grpId="0" autoUpdateAnimBg="0"/>
      <p:bldP spid="95243" grpId="0" autoUpdateAnimBg="0"/>
      <p:bldP spid="9524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4755" name="Rectangle 3" descr="5%"/>
          <p:cNvSpPr>
            <a:spLocks noChangeArrowheads="1"/>
          </p:cNvSpPr>
          <p:nvPr/>
        </p:nvSpPr>
        <p:spPr bwMode="auto">
          <a:xfrm>
            <a:off x="11201400" y="4852988"/>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nvGrpSpPr>
          <p:cNvPr id="2" name="Group 12"/>
          <p:cNvGrpSpPr>
            <a:grpSpLocks/>
          </p:cNvGrpSpPr>
          <p:nvPr/>
        </p:nvGrpSpPr>
        <p:grpSpPr bwMode="auto">
          <a:xfrm>
            <a:off x="12001500" y="5538788"/>
            <a:ext cx="228600" cy="3860007"/>
            <a:chOff x="4080" y="2326"/>
            <a:chExt cx="96" cy="1621"/>
          </a:xfrm>
        </p:grpSpPr>
        <p:sp>
          <p:nvSpPr>
            <p:cNvPr id="19461" name="AutoShape 4"/>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9462" name="AutoShape 5"/>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9463" name="AutoShape 6"/>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9464" name="AutoShape 7"/>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9465" name="AutoShape 8"/>
            <p:cNvSpPr>
              <a:spLocks noChangeArrowheads="1"/>
            </p:cNvSpPr>
            <p:nvPr/>
          </p:nvSpPr>
          <p:spPr bwMode="auto">
            <a:xfrm>
              <a:off x="4080" y="2994"/>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9466" name="AutoShape 9"/>
            <p:cNvSpPr>
              <a:spLocks noChangeArrowheads="1"/>
            </p:cNvSpPr>
            <p:nvPr/>
          </p:nvSpPr>
          <p:spPr bwMode="auto">
            <a:xfrm>
              <a:off x="4080" y="2765"/>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9467" name="AutoShape 10"/>
            <p:cNvSpPr>
              <a:spLocks noChangeArrowheads="1"/>
            </p:cNvSpPr>
            <p:nvPr/>
          </p:nvSpPr>
          <p:spPr bwMode="auto">
            <a:xfrm>
              <a:off x="4080" y="2540"/>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19468" name="AutoShape 11"/>
            <p:cNvSpPr>
              <a:spLocks noChangeArrowheads="1"/>
            </p:cNvSpPr>
            <p:nvPr/>
          </p:nvSpPr>
          <p:spPr bwMode="auto">
            <a:xfrm>
              <a:off x="4080" y="2326"/>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spTree>
    <p:extLst>
      <p:ext uri="{BB962C8B-B14F-4D97-AF65-F5344CB8AC3E}">
        <p14:creationId xmlns:p14="http://schemas.microsoft.com/office/powerpoint/2010/main" val="2334475127"/>
      </p:ext>
    </p:extLst>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slide(fromRight)">
                                      <p:cBhvr>
                                        <p:cTn id="7" dur="500"/>
                                        <p:tgtEl>
                                          <p:spTgt spid="74754"/>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475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286000" y="2400301"/>
            <a:ext cx="13716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6259" name="Rectangle 3"/>
          <p:cNvSpPr>
            <a:spLocks noChangeArrowheads="1"/>
          </p:cNvSpPr>
          <p:nvPr/>
        </p:nvSpPr>
        <p:spPr bwMode="auto">
          <a:xfrm>
            <a:off x="3200400" y="2514600"/>
            <a:ext cx="1200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b="1">
                <a:latin typeface="Times New Roman" panose="02020603050405020304" pitchFamily="18" charset="0"/>
                <a:cs typeface="Times New Roman" panose="02020603050405020304" pitchFamily="18" charset="0"/>
              </a:rPr>
              <a:t>Câu 9. </a:t>
            </a:r>
            <a:r>
              <a:rPr lang="vi-VN" sz="3600">
                <a:latin typeface="Times New Roman" panose="02020603050405020304" pitchFamily="18" charset="0"/>
                <a:cs typeface="Times New Roman" panose="02020603050405020304" pitchFamily="18" charset="0"/>
              </a:rPr>
              <a:t>Dòng nào </a:t>
            </a:r>
            <a:r>
              <a:rPr lang="vi-VN" sz="3600" b="1" i="1">
                <a:latin typeface="Times New Roman" panose="02020603050405020304" pitchFamily="18" charset="0"/>
                <a:cs typeface="Times New Roman" panose="02020603050405020304" pitchFamily="18" charset="0"/>
              </a:rPr>
              <a:t>không</a:t>
            </a:r>
            <a:r>
              <a:rPr lang="vi-VN" sz="3600">
                <a:latin typeface="Times New Roman" panose="02020603050405020304" pitchFamily="18" charset="0"/>
                <a:cs typeface="Times New Roman" panose="02020603050405020304" pitchFamily="18" charset="0"/>
              </a:rPr>
              <a:t> phải là nét đặc sắc về nghệ thuật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của </a:t>
            </a:r>
            <a:r>
              <a:rPr lang="vi-VN" sz="3600">
                <a:latin typeface="Times New Roman" panose="02020603050405020304" pitchFamily="18" charset="0"/>
                <a:cs typeface="Times New Roman" panose="02020603050405020304" pitchFamily="18" charset="0"/>
              </a:rPr>
              <a:t>truyện ngắn “</a:t>
            </a:r>
            <a:r>
              <a:rPr lang="vi-VN" sz="3600" i="1">
                <a:latin typeface="Times New Roman" panose="02020603050405020304" pitchFamily="18" charset="0"/>
                <a:cs typeface="Times New Roman" panose="02020603050405020304" pitchFamily="18" charset="0"/>
              </a:rPr>
              <a:t>Ông lão bên chiếc cầu</a:t>
            </a:r>
            <a:r>
              <a:rPr lang="vi-VN"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endParaRPr lang="en-US" altLang="en-US" sz="4200" b="1">
              <a:solidFill>
                <a:srgbClr val="FFFFFF"/>
              </a:solidFill>
              <a:latin typeface="Times New Roman" panose="02020603050405020304" pitchFamily="18" charset="0"/>
              <a:cs typeface="Times New Roman" panose="02020603050405020304" pitchFamily="18" charset="0"/>
            </a:endParaRPr>
          </a:p>
        </p:txBody>
      </p:sp>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00712"/>
            <a:ext cx="9144000" cy="212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8001000"/>
            <a:ext cx="9258300"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1150" y="5700713"/>
            <a:ext cx="9086850" cy="223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04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9144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6264" name="Rectangle 8" descr="30%">
            <a:hlinkClick r:id="" action="ppaction://noaction" highlightClick="1"/>
          </p:cNvPr>
          <p:cNvSpPr>
            <a:spLocks noChangeArrowheads="1"/>
          </p:cNvSpPr>
          <p:nvPr/>
        </p:nvSpPr>
        <p:spPr bwMode="auto">
          <a:xfrm>
            <a:off x="2200276" y="6223795"/>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marL="742950" indent="-742950" algn="ctr" eaLnBrk="1" fontAlgn="base" hangingPunct="1">
              <a:spcBef>
                <a:spcPct val="0"/>
              </a:spcBef>
              <a:spcAft>
                <a:spcPct val="0"/>
              </a:spcAft>
              <a:buAutoNum type="alphaUcPeriod"/>
            </a:pPr>
            <a:r>
              <a:rPr lang="vi-VN" sz="3600" smtClean="0">
                <a:latin typeface="Times New Roman" panose="02020603050405020304" pitchFamily="18" charset="0"/>
                <a:cs typeface="Times New Roman" panose="02020603050405020304" pitchFamily="18" charset="0"/>
              </a:rPr>
              <a:t>Xây </a:t>
            </a:r>
            <a:r>
              <a:rPr lang="vi-VN" sz="3600">
                <a:latin typeface="Times New Roman" panose="02020603050405020304" pitchFamily="18" charset="0"/>
                <a:cs typeface="Times New Roman" panose="02020603050405020304" pitchFamily="18" charset="0"/>
              </a:rPr>
              <a:t>dựng tình huống truyện kịch tích</a:t>
            </a:r>
            <a:r>
              <a:rPr lang="vi-VN" sz="3600" smtClean="0">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hấp dẫn</a:t>
            </a:r>
            <a:endParaRPr lang="en-US" altLang="en-US" sz="3600" b="1">
              <a:solidFill>
                <a:srgbClr val="FFFFFF"/>
              </a:solidFill>
              <a:latin typeface="Times New Roman" panose="02020603050405020304" pitchFamily="18" charset="0"/>
              <a:cs typeface="Times New Roman" panose="02020603050405020304" pitchFamily="18" charset="0"/>
            </a:endParaRPr>
          </a:p>
        </p:txBody>
      </p:sp>
      <p:sp>
        <p:nvSpPr>
          <p:cNvPr id="96265" name="Rectangle 9" descr="30%">
            <a:hlinkClick r:id="" action="ppaction://noaction" highlightClick="1"/>
          </p:cNvPr>
          <p:cNvSpPr>
            <a:spLocks noChangeArrowheads="1"/>
          </p:cNvSpPr>
          <p:nvPr/>
        </p:nvSpPr>
        <p:spPr bwMode="auto">
          <a:xfrm>
            <a:off x="10658476" y="6223795"/>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a:latin typeface="Times New Roman" panose="02020603050405020304" pitchFamily="18" charset="0"/>
                <a:cs typeface="Times New Roman" panose="02020603050405020304" pitchFamily="18" charset="0"/>
              </a:rPr>
              <a:t>B. Ngôn ngữ nhân vật sinh động,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đan </a:t>
            </a:r>
            <a:r>
              <a:rPr lang="vi-VN" sz="3600">
                <a:latin typeface="Times New Roman" panose="02020603050405020304" pitchFamily="18" charset="0"/>
                <a:cs typeface="Times New Roman" panose="02020603050405020304" pitchFamily="18" charset="0"/>
              </a:rPr>
              <a:t>xen lời đối thoại với lời độc thoại.</a:t>
            </a:r>
            <a:endParaRPr lang="en-GB" sz="3600">
              <a:latin typeface="Times New Roman" panose="02020603050405020304" pitchFamily="18" charset="0"/>
              <a:cs typeface="Times New Roman" panose="02020603050405020304" pitchFamily="18" charset="0"/>
            </a:endParaRPr>
          </a:p>
        </p:txBody>
      </p:sp>
      <p:sp>
        <p:nvSpPr>
          <p:cNvPr id="96266" name="Rectangle 10" descr="30%"/>
          <p:cNvSpPr>
            <a:spLocks noChangeArrowheads="1"/>
          </p:cNvSpPr>
          <p:nvPr/>
        </p:nvSpPr>
        <p:spPr bwMode="auto">
          <a:xfrm>
            <a:off x="1885950" y="851535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sz="3600">
                <a:latin typeface="Times New Roman" panose="02020603050405020304" pitchFamily="18" charset="0"/>
                <a:cs typeface="Times New Roman" panose="02020603050405020304" pitchFamily="18" charset="0"/>
              </a:rPr>
              <a:t>C. Xây dựng những hình ảnh mang </a:t>
            </a:r>
            <a:endParaRPr lang="vi-VN" sz="3600" smtClean="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vi-VN" sz="3600" smtClean="0">
                <a:latin typeface="Times New Roman" panose="02020603050405020304" pitchFamily="18" charset="0"/>
                <a:cs typeface="Times New Roman" panose="02020603050405020304" pitchFamily="18" charset="0"/>
              </a:rPr>
              <a:t>ý </a:t>
            </a:r>
            <a:r>
              <a:rPr lang="vi-VN" sz="3600">
                <a:latin typeface="Times New Roman" panose="02020603050405020304" pitchFamily="18" charset="0"/>
                <a:cs typeface="Times New Roman" panose="02020603050405020304" pitchFamily="18" charset="0"/>
              </a:rPr>
              <a:t>nghĩa biểu tượng</a:t>
            </a:r>
            <a:endParaRPr lang="en-US" altLang="en-US" sz="3600" b="1">
              <a:solidFill>
                <a:srgbClr val="FFFFFF"/>
              </a:solidFill>
              <a:latin typeface="Times New Roman" panose="02020603050405020304" pitchFamily="18" charset="0"/>
              <a:cs typeface="Times New Roman" panose="02020603050405020304" pitchFamily="18" charset="0"/>
            </a:endParaRPr>
          </a:p>
        </p:txBody>
      </p:sp>
      <p:sp>
        <p:nvSpPr>
          <p:cNvPr id="96267" name="Rectangle 11" descr="30%"/>
          <p:cNvSpPr>
            <a:spLocks noChangeArrowheads="1"/>
          </p:cNvSpPr>
          <p:nvPr/>
        </p:nvSpPr>
        <p:spPr bwMode="auto">
          <a:xfrm>
            <a:off x="10658476" y="8423672"/>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a:latin typeface="Times New Roman" panose="02020603050405020304" pitchFamily="18" charset="0"/>
                <a:cs typeface="Times New Roman" panose="02020603050405020304" pitchFamily="18" charset="0"/>
              </a:rPr>
              <a:t>D. Sử dụng ngôi kể thứ nhất.</a:t>
            </a:r>
            <a:endParaRPr lang="en-GB" sz="3600">
              <a:latin typeface="Times New Roman" panose="02020603050405020304" pitchFamily="18" charset="0"/>
              <a:cs typeface="Times New Roman" panose="02020603050405020304" pitchFamily="18" charset="0"/>
            </a:endParaRPr>
          </a:p>
        </p:txBody>
      </p:sp>
      <p:pic>
        <p:nvPicPr>
          <p:cNvPr id="96268" name="thinking.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3" descr="biglogo">
            <a:hlinkClick r:id="" action="ppaction://noaction">
              <a:snd r:embed="rId8"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AutoShape 14">
            <a:hlinkClick r:id="" action="ppaction://noaction" highlightClick="1">
              <a:snd r:embed="rId10" name="laugh track.wav"/>
            </a:hlinkClick>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L</a:t>
            </a:r>
          </a:p>
        </p:txBody>
      </p:sp>
      <p:sp>
        <p:nvSpPr>
          <p:cNvPr id="96272" name="AutoShape 16"/>
          <p:cNvSpPr>
            <a:spLocks noChangeArrowheads="1"/>
          </p:cNvSpPr>
          <p:nvPr/>
        </p:nvSpPr>
        <p:spPr bwMode="auto">
          <a:xfrm>
            <a:off x="628652" y="5700712"/>
            <a:ext cx="8362948" cy="2126459"/>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altLang="en-US" sz="6600" b="1" smtClean="0">
                <a:solidFill>
                  <a:schemeClr val="tx1"/>
                </a:solidFill>
                <a:latin typeface="Times New Roman" panose="02020603050405020304" pitchFamily="18" charset="0"/>
                <a:cs typeface="Times New Roman" panose="02020603050405020304" pitchFamily="18" charset="0"/>
              </a:rPr>
              <a:t>Chính xác</a:t>
            </a:r>
            <a:endParaRPr lang="en-US" altLang="en-US" sz="6600" b="1">
              <a:solidFill>
                <a:schemeClr val="tx1"/>
              </a:solidFill>
              <a:latin typeface="Times New Roman" panose="02020603050405020304" pitchFamily="18" charset="0"/>
              <a:cs typeface="Times New Roman" panose="02020603050405020304" pitchFamily="18" charset="0"/>
            </a:endParaRPr>
          </a:p>
        </p:txBody>
      </p:sp>
      <p:sp>
        <p:nvSpPr>
          <p:cNvPr id="20496" name="AutoShape 17">
            <a:hlinkClick r:id="" action="ppaction://noaction" highlightClick="1">
              <a:snd r:embed="rId11" name="finalanswer.wav"/>
            </a:hlinkClick>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F</a:t>
            </a:r>
          </a:p>
        </p:txBody>
      </p:sp>
    </p:spTree>
    <p:extLst>
      <p:ext uri="{BB962C8B-B14F-4D97-AF65-F5344CB8AC3E}">
        <p14:creationId xmlns:p14="http://schemas.microsoft.com/office/powerpoint/2010/main" val="2632007217"/>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6268"/>
                                        </p:tgtEl>
                                      </p:cBhvr>
                                    </p:cmd>
                                  </p:childTnLst>
                                </p:cTn>
                              </p:par>
                              <p:par>
                                <p:cTn id="7" presetID="1" presetClass="entr" presetSubtype="0" fill="hold" grpId="0" nodeType="withEffect">
                                  <p:stCondLst>
                                    <p:cond delay="0"/>
                                  </p:stCondLst>
                                  <p:childTnLst>
                                    <p:set>
                                      <p:cBhvr>
                                        <p:cTn id="8" dur="1" fill="hold">
                                          <p:stCondLst>
                                            <p:cond delay="499"/>
                                          </p:stCondLst>
                                        </p:cTn>
                                        <p:tgtEl>
                                          <p:spTgt spid="962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62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62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62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626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6268"/>
                </p:tgtEl>
              </p:cMediaNode>
            </p:audio>
          </p:childTnLst>
        </p:cTn>
      </p:par>
    </p:tnLst>
    <p:bldLst>
      <p:bldP spid="96259" grpId="0" autoUpdateAnimBg="0"/>
      <p:bldP spid="96264" grpId="0" autoUpdateAnimBg="0"/>
      <p:bldP spid="96265" grpId="0" autoUpdateAnimBg="0"/>
      <p:bldP spid="96266" grpId="0" autoUpdateAnimBg="0"/>
      <p:bldP spid="96267" grpId="0" autoUpdateAnimBg="0"/>
      <p:bldP spid="9627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5779" name="Rectangle 3" descr="5%"/>
          <p:cNvSpPr>
            <a:spLocks noChangeArrowheads="1"/>
          </p:cNvSpPr>
          <p:nvPr/>
        </p:nvSpPr>
        <p:spPr bwMode="auto">
          <a:xfrm>
            <a:off x="11087100" y="4281488"/>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nvGrpSpPr>
          <p:cNvPr id="2" name="Group 13"/>
          <p:cNvGrpSpPr>
            <a:grpSpLocks/>
          </p:cNvGrpSpPr>
          <p:nvPr/>
        </p:nvGrpSpPr>
        <p:grpSpPr bwMode="auto">
          <a:xfrm>
            <a:off x="12001500" y="5003008"/>
            <a:ext cx="228600" cy="4395788"/>
            <a:chOff x="4080" y="2101"/>
            <a:chExt cx="96" cy="1846"/>
          </a:xfrm>
        </p:grpSpPr>
        <p:sp>
          <p:nvSpPr>
            <p:cNvPr id="21509" name="AutoShape 4"/>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21510" name="AutoShape 5"/>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21511" name="AutoShape 6"/>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21512" name="AutoShape 7"/>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21513" name="AutoShape 8"/>
            <p:cNvSpPr>
              <a:spLocks noChangeArrowheads="1"/>
            </p:cNvSpPr>
            <p:nvPr/>
          </p:nvSpPr>
          <p:spPr bwMode="auto">
            <a:xfrm>
              <a:off x="4080" y="3002"/>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21514" name="AutoShape 9"/>
            <p:cNvSpPr>
              <a:spLocks noChangeArrowheads="1"/>
            </p:cNvSpPr>
            <p:nvPr/>
          </p:nvSpPr>
          <p:spPr bwMode="auto">
            <a:xfrm>
              <a:off x="4080" y="2769"/>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21515" name="AutoShape 10"/>
            <p:cNvSpPr>
              <a:spLocks noChangeArrowheads="1"/>
            </p:cNvSpPr>
            <p:nvPr/>
          </p:nvSpPr>
          <p:spPr bwMode="auto">
            <a:xfrm>
              <a:off x="4080" y="2540"/>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21516" name="AutoShape 11"/>
            <p:cNvSpPr>
              <a:spLocks noChangeArrowheads="1"/>
            </p:cNvSpPr>
            <p:nvPr/>
          </p:nvSpPr>
          <p:spPr bwMode="auto">
            <a:xfrm>
              <a:off x="4080" y="2315"/>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sp>
          <p:nvSpPr>
            <p:cNvPr id="21517" name="AutoShape 12"/>
            <p:cNvSpPr>
              <a:spLocks noChangeArrowheads="1"/>
            </p:cNvSpPr>
            <p:nvPr/>
          </p:nvSpPr>
          <p:spPr bwMode="auto">
            <a:xfrm>
              <a:off x="4080" y="2101"/>
              <a:ext cx="96" cy="48"/>
            </a:xfrm>
            <a:prstGeom prst="diamond">
              <a:avLst/>
            </a:prstGeom>
            <a:solidFill>
              <a:schemeClr val="bg1"/>
            </a:solidFill>
            <a:ln w="38100" cmpd="dbl">
              <a:solidFill>
                <a:schemeClr val="bg1"/>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endParaRPr lang="el-GR" altLang="en-US" sz="4200">
                <a:solidFill>
                  <a:srgbClr val="FFFFFF"/>
                </a:solidFill>
              </a:endParaRPr>
            </a:p>
          </p:txBody>
        </p:sp>
      </p:grpSp>
    </p:spTree>
    <p:extLst>
      <p:ext uri="{BB962C8B-B14F-4D97-AF65-F5344CB8AC3E}">
        <p14:creationId xmlns:p14="http://schemas.microsoft.com/office/powerpoint/2010/main" val="1639367691"/>
      </p:ext>
    </p:extLst>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slide(fromRight)">
                                      <p:cBhvr>
                                        <p:cTn id="7" dur="500"/>
                                        <p:tgtEl>
                                          <p:spTgt spid="75778"/>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577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286000" y="2400301"/>
            <a:ext cx="13716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7283" name="Rectangle 3"/>
          <p:cNvSpPr>
            <a:spLocks noChangeArrowheads="1"/>
          </p:cNvSpPr>
          <p:nvPr/>
        </p:nvSpPr>
        <p:spPr bwMode="auto">
          <a:xfrm>
            <a:off x="3246664" y="2244778"/>
            <a:ext cx="1200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b="1">
                <a:latin typeface="Times New Roman" panose="02020603050405020304" pitchFamily="18" charset="0"/>
                <a:cs typeface="Times New Roman" panose="02020603050405020304" pitchFamily="18" charset="0"/>
              </a:rPr>
              <a:t>Câu 10.</a:t>
            </a:r>
            <a:r>
              <a:rPr lang="vi-VN" sz="3600">
                <a:latin typeface="Times New Roman" panose="02020603050405020304" pitchFamily="18" charset="0"/>
                <a:cs typeface="Times New Roman" panose="02020603050405020304" pitchFamily="18" charset="0"/>
              </a:rPr>
              <a:t> Nội dung tư tưởng của truyện được toát lên từ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sự </a:t>
            </a:r>
            <a:r>
              <a:rPr lang="vi-VN" sz="3600">
                <a:latin typeface="Times New Roman" panose="02020603050405020304" pitchFamily="18" charset="0"/>
                <a:cs typeface="Times New Roman" panose="02020603050405020304" pitchFamily="18" charset="0"/>
              </a:rPr>
              <a:t>đối lập nào sau đây?</a:t>
            </a:r>
            <a:endParaRPr lang="en-GB" sz="3600">
              <a:latin typeface="Times New Roman" panose="02020603050405020304" pitchFamily="18" charset="0"/>
              <a:cs typeface="Times New Roman" panose="02020603050405020304" pitchFamily="18" charset="0"/>
            </a:endParaRPr>
          </a:p>
        </p:txBody>
      </p:sp>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0601"/>
            <a:ext cx="9144000" cy="302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01000"/>
            <a:ext cx="9144000" cy="217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4800602"/>
            <a:ext cx="9144000" cy="304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25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9144000" cy="217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7288" name="Rectangle 8" descr="30%">
            <a:hlinkClick r:id="" action="ppaction://noaction" highlightClick="1"/>
          </p:cNvPr>
          <p:cNvSpPr>
            <a:spLocks noChangeArrowheads="1"/>
          </p:cNvSpPr>
          <p:nvPr/>
        </p:nvSpPr>
        <p:spPr bwMode="auto">
          <a:xfrm>
            <a:off x="2289629" y="578918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marL="742950" indent="-742950" algn="ctr">
              <a:buAutoNum type="alphaUcPeriod"/>
            </a:pPr>
            <a:r>
              <a:rPr lang="vi-VN" sz="3600" smtClean="0">
                <a:latin typeface="Times New Roman" panose="02020603050405020304" pitchFamily="18" charset="0"/>
                <a:cs typeface="Times New Roman" panose="02020603050405020304" pitchFamily="18" charset="0"/>
              </a:rPr>
              <a:t>Đối </a:t>
            </a:r>
            <a:r>
              <a:rPr lang="vi-VN" sz="3600">
                <a:latin typeface="Times New Roman" panose="02020603050405020304" pitchFamily="18" charset="0"/>
                <a:cs typeface="Times New Roman" panose="02020603050405020304" pitchFamily="18" charset="0"/>
              </a:rPr>
              <a:t>lập giữa cuộc sống giản dị của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một </a:t>
            </a:r>
            <a:r>
              <a:rPr lang="vi-VN" sz="3600">
                <a:latin typeface="Times New Roman" panose="02020603050405020304" pitchFamily="18" charset="0"/>
                <a:cs typeface="Times New Roman" panose="02020603050405020304" pitchFamily="18" charset="0"/>
              </a:rPr>
              <a:t>người đàn ông có được niềm vui từ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việc </a:t>
            </a:r>
            <a:r>
              <a:rPr lang="vi-VN" sz="3600">
                <a:latin typeface="Times New Roman" panose="02020603050405020304" pitchFamily="18" charset="0"/>
                <a:cs typeface="Times New Roman" panose="02020603050405020304" pitchFamily="18" charset="0"/>
              </a:rPr>
              <a:t>chăm sóc động vật với sự phức tạp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về </a:t>
            </a:r>
            <a:r>
              <a:rPr lang="vi-VN" sz="3600">
                <a:latin typeface="Times New Roman" panose="02020603050405020304" pitchFamily="18" charset="0"/>
                <a:cs typeface="Times New Roman" panose="02020603050405020304" pitchFamily="18" charset="0"/>
              </a:rPr>
              <a:t>mặt chính trị của chiến tranh.</a:t>
            </a:r>
            <a:endParaRPr lang="en-GB" sz="3600">
              <a:latin typeface="Times New Roman" panose="02020603050405020304" pitchFamily="18" charset="0"/>
              <a:cs typeface="Times New Roman" panose="02020603050405020304" pitchFamily="18" charset="0"/>
            </a:endParaRPr>
          </a:p>
        </p:txBody>
      </p:sp>
      <p:sp>
        <p:nvSpPr>
          <p:cNvPr id="97289" name="Rectangle 9" descr="30%">
            <a:hlinkClick r:id="" action="ppaction://noaction" highlightClick="1"/>
          </p:cNvPr>
          <p:cNvSpPr>
            <a:spLocks noChangeArrowheads="1"/>
          </p:cNvSpPr>
          <p:nvPr/>
        </p:nvSpPr>
        <p:spPr bwMode="auto">
          <a:xfrm>
            <a:off x="10820400" y="5799536"/>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a:latin typeface="Times New Roman" panose="02020603050405020304" pitchFamily="18" charset="0"/>
                <a:cs typeface="Times New Roman" panose="02020603050405020304" pitchFamily="18" charset="0"/>
              </a:rPr>
              <a:t>B. Đối lập giữa người dân đang phải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sơ </a:t>
            </a:r>
            <a:r>
              <a:rPr lang="vi-VN" sz="3600">
                <a:latin typeface="Times New Roman" panose="02020603050405020304" pitchFamily="18" charset="0"/>
                <a:cs typeface="Times New Roman" panose="02020603050405020304" pitchFamily="18" charset="0"/>
              </a:rPr>
              <a:t>tán vì chiến tranh với người lính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trực </a:t>
            </a:r>
            <a:r>
              <a:rPr lang="vi-VN" sz="3600">
                <a:latin typeface="Times New Roman" panose="02020603050405020304" pitchFamily="18" charset="0"/>
                <a:cs typeface="Times New Roman" panose="02020603050405020304" pitchFamily="18" charset="0"/>
              </a:rPr>
              <a:t>tiếp tham gia vào cuộc chiến tranh.</a:t>
            </a:r>
            <a:endParaRPr lang="en-GB" sz="3600">
              <a:latin typeface="Times New Roman" panose="02020603050405020304" pitchFamily="18" charset="0"/>
              <a:cs typeface="Times New Roman" panose="02020603050405020304" pitchFamily="18" charset="0"/>
            </a:endParaRPr>
          </a:p>
        </p:txBody>
      </p:sp>
      <p:sp>
        <p:nvSpPr>
          <p:cNvPr id="97290" name="Rectangle 10" descr="30%"/>
          <p:cNvSpPr>
            <a:spLocks noChangeArrowheads="1"/>
          </p:cNvSpPr>
          <p:nvPr/>
        </p:nvSpPr>
        <p:spPr bwMode="auto">
          <a:xfrm>
            <a:off x="2286000" y="8629649"/>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a:latin typeface="Times New Roman" panose="02020603050405020304" pitchFamily="18" charset="0"/>
                <a:cs typeface="Times New Roman" panose="02020603050405020304" pitchFamily="18" charset="0"/>
              </a:rPr>
              <a:t>C. Đối lập giữa sự bình thản, trung </a:t>
            </a:r>
            <a:r>
              <a:rPr lang="vi-VN" sz="3600" smtClean="0">
                <a:latin typeface="Times New Roman" panose="02020603050405020304" pitchFamily="18" charset="0"/>
                <a:cs typeface="Times New Roman" panose="02020603050405020304" pitchFamily="18" charset="0"/>
              </a:rPr>
              <a:t>lập</a:t>
            </a:r>
          </a:p>
          <a:p>
            <a:pPr algn="ct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về chính trị của ông lão với tình </a:t>
            </a:r>
            <a:r>
              <a:rPr lang="vi-VN" sz="3600" smtClean="0">
                <a:latin typeface="Times New Roman" panose="02020603050405020304" pitchFamily="18" charset="0"/>
                <a:cs typeface="Times New Roman" panose="02020603050405020304" pitchFamily="18" charset="0"/>
              </a:rPr>
              <a:t>hình</a:t>
            </a:r>
          </a:p>
          <a:p>
            <a:pPr algn="ctr"/>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chiến sự hết sức căng thẳng.</a:t>
            </a:r>
            <a:endParaRPr lang="en-GB" sz="3600">
              <a:latin typeface="Times New Roman" panose="02020603050405020304" pitchFamily="18" charset="0"/>
              <a:cs typeface="Times New Roman" panose="02020603050405020304" pitchFamily="18" charset="0"/>
            </a:endParaRPr>
          </a:p>
        </p:txBody>
      </p:sp>
      <p:sp>
        <p:nvSpPr>
          <p:cNvPr id="97291" name="Rectangle 11" descr="30%"/>
          <p:cNvSpPr>
            <a:spLocks noChangeArrowheads="1"/>
          </p:cNvSpPr>
          <p:nvPr/>
        </p:nvSpPr>
        <p:spPr bwMode="auto">
          <a:xfrm>
            <a:off x="10842171" y="8629649"/>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a:r>
              <a:rPr lang="vi-VN" sz="3600">
                <a:latin typeface="Times New Roman" panose="02020603050405020304" pitchFamily="18" charset="0"/>
                <a:cs typeface="Times New Roman" panose="02020603050405020304" pitchFamily="18" charset="0"/>
              </a:rPr>
              <a:t>D. Đối lập giữa sự ấm áp của tình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yêu </a:t>
            </a:r>
            <a:r>
              <a:rPr lang="vi-VN" sz="3600">
                <a:latin typeface="Times New Roman" panose="02020603050405020304" pitchFamily="18" charset="0"/>
                <a:cs typeface="Times New Roman" panose="02020603050405020304" pitchFamily="18" charset="0"/>
              </a:rPr>
              <a:t>thương với sự khốc liệt, tàn nhẫn </a:t>
            </a:r>
            <a:endParaRPr lang="vi-VN" sz="3600" smtClean="0">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của </a:t>
            </a:r>
            <a:r>
              <a:rPr lang="vi-VN" sz="3600">
                <a:latin typeface="Times New Roman" panose="02020603050405020304" pitchFamily="18" charset="0"/>
                <a:cs typeface="Times New Roman" panose="02020603050405020304" pitchFamily="18" charset="0"/>
              </a:rPr>
              <a:t>chiến tranh.</a:t>
            </a:r>
            <a:endParaRPr lang="en-GB" sz="3600">
              <a:latin typeface="Times New Roman" panose="02020603050405020304" pitchFamily="18" charset="0"/>
              <a:cs typeface="Times New Roman" panose="02020603050405020304" pitchFamily="18" charset="0"/>
            </a:endParaRPr>
          </a:p>
        </p:txBody>
      </p:sp>
      <p:pic>
        <p:nvPicPr>
          <p:cNvPr id="97292" name="thinking.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biglogo">
            <a:hlinkClick r:id="" action="ppaction://noaction">
              <a:snd r:embed="rId3" name="millionaire3.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AutoShape 14">
            <a:hlinkClick r:id="" action="ppaction://noaction" highlightClick="1">
              <a:snd r:embed="rId9" name="laugh track.wav"/>
            </a:hlinkClick>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L</a:t>
            </a:r>
          </a:p>
        </p:txBody>
      </p:sp>
      <p:sp>
        <p:nvSpPr>
          <p:cNvPr id="97296" name="AutoShape 16"/>
          <p:cNvSpPr>
            <a:spLocks noChangeArrowheads="1"/>
          </p:cNvSpPr>
          <p:nvPr/>
        </p:nvSpPr>
        <p:spPr bwMode="auto">
          <a:xfrm>
            <a:off x="9086850" y="8112922"/>
            <a:ext cx="8820150" cy="2059777"/>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vi-VN" altLang="en-US" sz="720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 xác</a:t>
            </a:r>
            <a:endParaRPr lang="en-US" altLang="en-US" sz="7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544" name="AutoShape 17">
            <a:hlinkClick r:id="" action="ppaction://noaction" highlightClick="1">
              <a:snd r:embed="rId10" name="finalanswer.wav"/>
            </a:hlinkClick>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eaLnBrk="0" hangingPunct="0">
              <a:defRPr sz="2800">
                <a:solidFill>
                  <a:schemeClr val="bg1"/>
                </a:solidFill>
                <a:latin typeface="Webdings" panose="05030102010509060703" pitchFamily="18" charset="2"/>
              </a:defRPr>
            </a:lvl1pPr>
            <a:lvl2pPr marL="742950" indent="-285750" eaLnBrk="0" hangingPunct="0">
              <a:defRPr sz="2800">
                <a:solidFill>
                  <a:schemeClr val="bg1"/>
                </a:solidFill>
                <a:latin typeface="Webdings" panose="05030102010509060703" pitchFamily="18" charset="2"/>
              </a:defRPr>
            </a:lvl2pPr>
            <a:lvl3pPr marL="1143000" indent="-228600" eaLnBrk="0" hangingPunct="0">
              <a:defRPr sz="2800">
                <a:solidFill>
                  <a:schemeClr val="bg1"/>
                </a:solidFill>
                <a:latin typeface="Webdings" panose="05030102010509060703" pitchFamily="18" charset="2"/>
              </a:defRPr>
            </a:lvl3pPr>
            <a:lvl4pPr marL="1600200" indent="-228600" eaLnBrk="0" hangingPunct="0">
              <a:defRPr sz="2800">
                <a:solidFill>
                  <a:schemeClr val="bg1"/>
                </a:solidFill>
                <a:latin typeface="Webdings" panose="05030102010509060703" pitchFamily="18" charset="2"/>
              </a:defRPr>
            </a:lvl4pPr>
            <a:lvl5pPr marL="2057400" indent="-228600" eaLnBrk="0" hangingPunct="0">
              <a:defRPr sz="2800">
                <a:solidFill>
                  <a:schemeClr val="bg1"/>
                </a:solidFill>
                <a:latin typeface="Webdings" panose="05030102010509060703" pitchFamily="18" charset="2"/>
              </a:defRPr>
            </a:lvl5pPr>
            <a:lvl6pPr marL="2514600" indent="-228600" algn="ctr" eaLnBrk="0" fontAlgn="base" hangingPunct="0">
              <a:spcBef>
                <a:spcPct val="0"/>
              </a:spcBef>
              <a:spcAft>
                <a:spcPct val="0"/>
              </a:spcAft>
              <a:defRPr sz="2800">
                <a:solidFill>
                  <a:schemeClr val="bg1"/>
                </a:solidFill>
                <a:latin typeface="Webdings" panose="05030102010509060703" pitchFamily="18" charset="2"/>
              </a:defRPr>
            </a:lvl6pPr>
            <a:lvl7pPr marL="2971800" indent="-228600" algn="ctr" eaLnBrk="0" fontAlgn="base" hangingPunct="0">
              <a:spcBef>
                <a:spcPct val="0"/>
              </a:spcBef>
              <a:spcAft>
                <a:spcPct val="0"/>
              </a:spcAft>
              <a:defRPr sz="2800">
                <a:solidFill>
                  <a:schemeClr val="bg1"/>
                </a:solidFill>
                <a:latin typeface="Webdings" panose="05030102010509060703" pitchFamily="18" charset="2"/>
              </a:defRPr>
            </a:lvl7pPr>
            <a:lvl8pPr marL="3429000" indent="-228600" algn="ctr" eaLnBrk="0" fontAlgn="base" hangingPunct="0">
              <a:spcBef>
                <a:spcPct val="0"/>
              </a:spcBef>
              <a:spcAft>
                <a:spcPct val="0"/>
              </a:spcAft>
              <a:defRPr sz="2800">
                <a:solidFill>
                  <a:schemeClr val="bg1"/>
                </a:solidFill>
                <a:latin typeface="Webdings" panose="05030102010509060703" pitchFamily="18" charset="2"/>
              </a:defRPr>
            </a:lvl8pPr>
            <a:lvl9pPr marL="3886200" indent="-228600" algn="ctr" eaLnBrk="0" fontAlgn="base" hangingPunct="0">
              <a:spcBef>
                <a:spcPct val="0"/>
              </a:spcBef>
              <a:spcAft>
                <a:spcPct val="0"/>
              </a:spcAft>
              <a:defRPr sz="2800">
                <a:solidFill>
                  <a:schemeClr val="bg1"/>
                </a:solidFill>
                <a:latin typeface="Webdings" panose="05030102010509060703" pitchFamily="18" charset="2"/>
              </a:defRPr>
            </a:lvl9pPr>
          </a:lstStyle>
          <a:p>
            <a:pPr algn="ctr" eaLnBrk="1" fontAlgn="base" hangingPunct="1">
              <a:spcBef>
                <a:spcPct val="0"/>
              </a:spcBef>
              <a:spcAft>
                <a:spcPct val="0"/>
              </a:spcAft>
            </a:pPr>
            <a:r>
              <a:rPr lang="en-US" altLang="en-US" sz="1350" b="1">
                <a:solidFill>
                  <a:srgbClr val="333333"/>
                </a:solidFill>
                <a:latin typeface="Tahoma" panose="020B0604030504040204" pitchFamily="34" charset="0"/>
              </a:rPr>
              <a:t>F</a:t>
            </a:r>
          </a:p>
        </p:txBody>
      </p:sp>
    </p:spTree>
    <p:extLst>
      <p:ext uri="{BB962C8B-B14F-4D97-AF65-F5344CB8AC3E}">
        <p14:creationId xmlns:p14="http://schemas.microsoft.com/office/powerpoint/2010/main" val="1255864558"/>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7292"/>
                                        </p:tgtEl>
                                      </p:cBhvr>
                                    </p:cmd>
                                  </p:childTnLst>
                                </p:cTn>
                              </p:par>
                              <p:par>
                                <p:cTn id="7" presetID="1" presetClass="entr" presetSubtype="0" fill="hold" grpId="0" nodeType="withEffect">
                                  <p:stCondLst>
                                    <p:cond delay="0"/>
                                  </p:stCondLst>
                                  <p:childTnLst>
                                    <p:set>
                                      <p:cBhvr>
                                        <p:cTn id="8" dur="1" fill="hold">
                                          <p:stCondLst>
                                            <p:cond delay="499"/>
                                          </p:stCondLst>
                                        </p:cTn>
                                        <p:tgtEl>
                                          <p:spTgt spid="972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72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72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72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729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7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7292"/>
                </p:tgtEl>
              </p:cMediaNode>
            </p:audio>
          </p:childTnLst>
        </p:cTn>
      </p:par>
    </p:tnLst>
    <p:bldLst>
      <p:bldP spid="97283" grpId="0" autoUpdateAnimBg="0"/>
      <p:bldP spid="97288" grpId="0" autoUpdateAnimBg="0"/>
      <p:bldP spid="97289" grpId="0" autoUpdateAnimBg="0"/>
      <p:bldP spid="97290" grpId="0" autoUpdateAnimBg="0"/>
      <p:bldP spid="97291" grpId="0" autoUpdateAnimBg="0"/>
      <p:bldP spid="9729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81967">
            <a:off x="4075202" y="-980373"/>
            <a:ext cx="9142276" cy="12698569"/>
          </a:xfrm>
          <a:custGeom>
            <a:avLst/>
            <a:gdLst/>
            <a:ahLst/>
            <a:cxnLst/>
            <a:rect l="l" t="t" r="r" b="b"/>
            <a:pathLst>
              <a:path w="9142276" h="12698569">
                <a:moveTo>
                  <a:pt x="0" y="0"/>
                </a:moveTo>
                <a:lnTo>
                  <a:pt x="9142276" y="0"/>
                </a:lnTo>
                <a:lnTo>
                  <a:pt x="9142276" y="12698568"/>
                </a:lnTo>
                <a:lnTo>
                  <a:pt x="0" y="12698568"/>
                </a:lnTo>
                <a:lnTo>
                  <a:pt x="0" y="0"/>
                </a:lnTo>
                <a:close/>
              </a:path>
            </a:pathLst>
          </a:custGeom>
          <a:blipFill>
            <a:blip r:embed="rId3"/>
            <a:stretch>
              <a:fillRect/>
            </a:stretch>
          </a:blipFill>
        </p:spPr>
      </p:sp>
      <p:sp>
        <p:nvSpPr>
          <p:cNvPr id="4" name="Freeform 4"/>
          <p:cNvSpPr/>
          <p:nvPr/>
        </p:nvSpPr>
        <p:spPr>
          <a:xfrm rot="-10397792">
            <a:off x="300728" y="-2284449"/>
            <a:ext cx="4455900" cy="5413471"/>
          </a:xfrm>
          <a:custGeom>
            <a:avLst/>
            <a:gdLst/>
            <a:ahLst/>
            <a:cxnLst/>
            <a:rect l="l" t="t" r="r" b="b"/>
            <a:pathLst>
              <a:path w="4455900" h="5413471">
                <a:moveTo>
                  <a:pt x="0" y="0"/>
                </a:moveTo>
                <a:lnTo>
                  <a:pt x="4455900" y="0"/>
                </a:lnTo>
                <a:lnTo>
                  <a:pt x="4455900" y="5413471"/>
                </a:lnTo>
                <a:lnTo>
                  <a:pt x="0" y="5413471"/>
                </a:lnTo>
                <a:lnTo>
                  <a:pt x="0" y="0"/>
                </a:lnTo>
                <a:close/>
              </a:path>
            </a:pathLst>
          </a:custGeom>
          <a:blipFill>
            <a:blip r:embed="rId4"/>
            <a:stretch>
              <a:fillRect/>
            </a:stretch>
          </a:blipFill>
        </p:spPr>
      </p:sp>
      <p:sp>
        <p:nvSpPr>
          <p:cNvPr id="5" name="TextBox 5"/>
          <p:cNvSpPr txBox="1"/>
          <p:nvPr/>
        </p:nvSpPr>
        <p:spPr>
          <a:xfrm>
            <a:off x="4819492" y="3370589"/>
            <a:ext cx="8005286" cy="27084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8800" b="1">
                <a:latin typeface="Times New Roman" panose="02020603050405020304" pitchFamily="18" charset="0"/>
                <a:cs typeface="Times New Roman" panose="02020603050405020304" pitchFamily="18" charset="0"/>
              </a:rPr>
              <a:t>HOẠT ĐỘNG </a:t>
            </a:r>
            <a:r>
              <a:rPr lang="vi-VN" sz="8800" b="1" smtClean="0">
                <a:latin typeface="Times New Roman" panose="02020603050405020304" pitchFamily="18" charset="0"/>
                <a:cs typeface="Times New Roman" panose="02020603050405020304" pitchFamily="18" charset="0"/>
              </a:rPr>
              <a:t>4</a:t>
            </a:r>
          </a:p>
          <a:p>
            <a:pPr algn="ctr"/>
            <a:r>
              <a:rPr lang="vi-VN" sz="8800" b="1" smtClean="0">
                <a:latin typeface="Times New Roman" panose="02020603050405020304" pitchFamily="18" charset="0"/>
                <a:cs typeface="Times New Roman" panose="02020603050405020304" pitchFamily="18" charset="0"/>
              </a:rPr>
              <a:t> </a:t>
            </a:r>
            <a:r>
              <a:rPr lang="vi-VN" sz="8800" b="1">
                <a:latin typeface="Times New Roman" panose="02020603050405020304" pitchFamily="18" charset="0"/>
                <a:cs typeface="Times New Roman" panose="02020603050405020304" pitchFamily="18" charset="0"/>
              </a:rPr>
              <a:t>VẬN DỤNG</a:t>
            </a:r>
            <a:endParaRPr lang="en-GB" sz="8800">
              <a:latin typeface="Times New Roman" panose="02020603050405020304" pitchFamily="18" charset="0"/>
              <a:cs typeface="Times New Roman" panose="02020603050405020304" pitchFamily="18" charset="0"/>
            </a:endParaRPr>
          </a:p>
        </p:txBody>
      </p:sp>
      <p:sp>
        <p:nvSpPr>
          <p:cNvPr id="7" name="Freeform 7"/>
          <p:cNvSpPr/>
          <p:nvPr/>
        </p:nvSpPr>
        <p:spPr>
          <a:xfrm rot="-303445">
            <a:off x="388918" y="6609194"/>
            <a:ext cx="2921615" cy="2367638"/>
          </a:xfrm>
          <a:custGeom>
            <a:avLst/>
            <a:gdLst/>
            <a:ahLst/>
            <a:cxnLst/>
            <a:rect l="l" t="t" r="r" b="b"/>
            <a:pathLst>
              <a:path w="2921615" h="2367638">
                <a:moveTo>
                  <a:pt x="0" y="0"/>
                </a:moveTo>
                <a:lnTo>
                  <a:pt x="2921616" y="0"/>
                </a:lnTo>
                <a:lnTo>
                  <a:pt x="2921616" y="2367638"/>
                </a:lnTo>
                <a:lnTo>
                  <a:pt x="0" y="2367638"/>
                </a:lnTo>
                <a:lnTo>
                  <a:pt x="0" y="0"/>
                </a:lnTo>
                <a:close/>
              </a:path>
            </a:pathLst>
          </a:custGeom>
          <a:blipFill>
            <a:blip r:embed="rId5"/>
            <a:stretch>
              <a:fillRect l="-49179" t="-40274" r="-38129" b="-61358"/>
            </a:stretch>
          </a:blipFill>
        </p:spPr>
      </p:sp>
      <p:sp>
        <p:nvSpPr>
          <p:cNvPr id="8" name="Freeform 8"/>
          <p:cNvSpPr/>
          <p:nvPr/>
        </p:nvSpPr>
        <p:spPr>
          <a:xfrm>
            <a:off x="14162719" y="3118961"/>
            <a:ext cx="3719966" cy="8183926"/>
          </a:xfrm>
          <a:custGeom>
            <a:avLst/>
            <a:gdLst/>
            <a:ahLst/>
            <a:cxnLst/>
            <a:rect l="l" t="t" r="r" b="b"/>
            <a:pathLst>
              <a:path w="3719966" h="8183926">
                <a:moveTo>
                  <a:pt x="0" y="0"/>
                </a:moveTo>
                <a:lnTo>
                  <a:pt x="3719966" y="0"/>
                </a:lnTo>
                <a:lnTo>
                  <a:pt x="3719966" y="8183926"/>
                </a:lnTo>
                <a:lnTo>
                  <a:pt x="0" y="8183926"/>
                </a:lnTo>
                <a:lnTo>
                  <a:pt x="0" y="0"/>
                </a:lnTo>
                <a:close/>
              </a:path>
            </a:pathLst>
          </a:custGeom>
          <a:blipFill>
            <a:blip r:embed="rId6"/>
            <a:stretch>
              <a:fillRect/>
            </a:stretch>
          </a:blipFill>
        </p:spPr>
      </p:sp>
      <p:sp>
        <p:nvSpPr>
          <p:cNvPr id="9" name="Freeform 9"/>
          <p:cNvSpPr/>
          <p:nvPr/>
        </p:nvSpPr>
        <p:spPr>
          <a:xfrm rot="2566240">
            <a:off x="740935" y="4980650"/>
            <a:ext cx="1585985" cy="1285261"/>
          </a:xfrm>
          <a:custGeom>
            <a:avLst/>
            <a:gdLst/>
            <a:ahLst/>
            <a:cxnLst/>
            <a:rect l="l" t="t" r="r" b="b"/>
            <a:pathLst>
              <a:path w="1585985" h="1285261">
                <a:moveTo>
                  <a:pt x="0" y="0"/>
                </a:moveTo>
                <a:lnTo>
                  <a:pt x="1585985" y="0"/>
                </a:lnTo>
                <a:lnTo>
                  <a:pt x="1585985" y="1285261"/>
                </a:lnTo>
                <a:lnTo>
                  <a:pt x="0" y="1285261"/>
                </a:lnTo>
                <a:lnTo>
                  <a:pt x="0" y="0"/>
                </a:lnTo>
                <a:close/>
              </a:path>
            </a:pathLst>
          </a:custGeom>
          <a:blipFill>
            <a:blip r:embed="rId5"/>
            <a:stretch>
              <a:fillRect l="-49179" t="-40274" r="-38129" b="-61358"/>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25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00000">
            <a:off x="1134496" y="-17269543"/>
            <a:ext cx="16019008" cy="22250311"/>
          </a:xfrm>
          <a:custGeom>
            <a:avLst/>
            <a:gdLst/>
            <a:ahLst/>
            <a:cxnLst/>
            <a:rect l="l" t="t" r="r" b="b"/>
            <a:pathLst>
              <a:path w="16019008" h="22250311">
                <a:moveTo>
                  <a:pt x="0" y="0"/>
                </a:moveTo>
                <a:lnTo>
                  <a:pt x="16019008" y="0"/>
                </a:lnTo>
                <a:lnTo>
                  <a:pt x="16019008" y="22250311"/>
                </a:lnTo>
                <a:lnTo>
                  <a:pt x="0" y="22250311"/>
                </a:lnTo>
                <a:lnTo>
                  <a:pt x="0" y="0"/>
                </a:lnTo>
                <a:close/>
              </a:path>
            </a:pathLst>
          </a:custGeom>
          <a:blipFill>
            <a:blip r:embed="rId3"/>
            <a:stretch>
              <a:fillRect/>
            </a:stretch>
          </a:blipFill>
        </p:spPr>
      </p:sp>
      <p:sp>
        <p:nvSpPr>
          <p:cNvPr id="17" name="Freeform 17"/>
          <p:cNvSpPr/>
          <p:nvPr/>
        </p:nvSpPr>
        <p:spPr>
          <a:xfrm>
            <a:off x="-5427682" y="2781300"/>
            <a:ext cx="8291107" cy="9505664"/>
          </a:xfrm>
          <a:custGeom>
            <a:avLst/>
            <a:gdLst/>
            <a:ahLst/>
            <a:cxnLst/>
            <a:rect l="l" t="t" r="r" b="b"/>
            <a:pathLst>
              <a:path w="8291107" h="9505664">
                <a:moveTo>
                  <a:pt x="0" y="0"/>
                </a:moveTo>
                <a:lnTo>
                  <a:pt x="8291106" y="0"/>
                </a:lnTo>
                <a:lnTo>
                  <a:pt x="8291106" y="9505664"/>
                </a:lnTo>
                <a:lnTo>
                  <a:pt x="0" y="9505664"/>
                </a:lnTo>
                <a:lnTo>
                  <a:pt x="0" y="0"/>
                </a:lnTo>
                <a:close/>
              </a:path>
            </a:pathLst>
          </a:custGeom>
          <a:blipFill>
            <a:blip r:embed="rId4"/>
            <a:stretch>
              <a:fillRect/>
            </a:stretch>
          </a:blipFill>
        </p:spPr>
      </p:sp>
      <p:sp>
        <p:nvSpPr>
          <p:cNvPr id="18" name="Freeform 18"/>
          <p:cNvSpPr/>
          <p:nvPr/>
        </p:nvSpPr>
        <p:spPr>
          <a:xfrm rot="-2013255">
            <a:off x="16052989" y="614240"/>
            <a:ext cx="3688544" cy="7751756"/>
          </a:xfrm>
          <a:custGeom>
            <a:avLst/>
            <a:gdLst/>
            <a:ahLst/>
            <a:cxnLst/>
            <a:rect l="l" t="t" r="r" b="b"/>
            <a:pathLst>
              <a:path w="3688544" h="7751756">
                <a:moveTo>
                  <a:pt x="0" y="0"/>
                </a:moveTo>
                <a:lnTo>
                  <a:pt x="3688544" y="0"/>
                </a:lnTo>
                <a:lnTo>
                  <a:pt x="3688544" y="7751756"/>
                </a:lnTo>
                <a:lnTo>
                  <a:pt x="0" y="7751756"/>
                </a:lnTo>
                <a:lnTo>
                  <a:pt x="0" y="0"/>
                </a:lnTo>
                <a:close/>
              </a:path>
            </a:pathLst>
          </a:custGeom>
          <a:blipFill>
            <a:blip r:embed="rId5"/>
            <a:stretch>
              <a:fillRect/>
            </a:stretch>
          </a:blipFill>
        </p:spPr>
      </p:sp>
      <p:sp>
        <p:nvSpPr>
          <p:cNvPr id="19" name="Freeform 19"/>
          <p:cNvSpPr/>
          <p:nvPr/>
        </p:nvSpPr>
        <p:spPr>
          <a:xfrm rot="-2906107">
            <a:off x="16178082" y="-2152882"/>
            <a:ext cx="3438358" cy="7225970"/>
          </a:xfrm>
          <a:custGeom>
            <a:avLst/>
            <a:gdLst/>
            <a:ahLst/>
            <a:cxnLst/>
            <a:rect l="l" t="t" r="r" b="b"/>
            <a:pathLst>
              <a:path w="3438358" h="7225970">
                <a:moveTo>
                  <a:pt x="0" y="0"/>
                </a:moveTo>
                <a:lnTo>
                  <a:pt x="3438358" y="0"/>
                </a:lnTo>
                <a:lnTo>
                  <a:pt x="3438358" y="7225970"/>
                </a:lnTo>
                <a:lnTo>
                  <a:pt x="0" y="7225970"/>
                </a:lnTo>
                <a:lnTo>
                  <a:pt x="0" y="0"/>
                </a:lnTo>
                <a:close/>
              </a:path>
            </a:pathLst>
          </a:custGeom>
          <a:blipFill>
            <a:blip r:embed="rId5"/>
            <a:stretch>
              <a:fillRect/>
            </a:stretch>
          </a:blipFill>
        </p:spPr>
      </p:sp>
      <p:pic>
        <p:nvPicPr>
          <p:cNvPr id="12" name="Picture 11" descr="https://upload.wikimedia.org/wikipedia/commons/thumb/b/bb/Ernest_Hemingway_1923_passport_photo.jpg/220px-Ernest_Hemingway_1923_passport_photo.jpg"/>
          <p:cNvPicPr/>
          <p:nvPr/>
        </p:nvPicPr>
        <p:blipFill>
          <a:blip r:embed="rId6">
            <a:extLst>
              <a:ext uri="{28A0092B-C50C-407E-A947-70E740481C1C}">
                <a14:useLocalDpi xmlns:a14="http://schemas.microsoft.com/office/drawing/2010/main" val="0"/>
              </a:ext>
            </a:extLst>
          </a:blip>
          <a:srcRect/>
          <a:stretch>
            <a:fillRect/>
          </a:stretch>
        </p:blipFill>
        <p:spPr bwMode="auto">
          <a:xfrm>
            <a:off x="2653476" y="2152147"/>
            <a:ext cx="5638590" cy="50729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2497454" y="7796762"/>
            <a:ext cx="6280886" cy="689099"/>
          </a:xfrm>
          <a:prstGeom prst="rect">
            <a:avLst/>
          </a:prstGeom>
        </p:spPr>
        <p:txBody>
          <a:bodyPr wrap="none">
            <a:spAutoFit/>
          </a:bodyPr>
          <a:lstStyle/>
          <a:p>
            <a:pPr algn="ctr">
              <a:lnSpc>
                <a:spcPct val="115000"/>
              </a:lnSpc>
              <a:spcAft>
                <a:spcPts val="0"/>
              </a:spcAft>
              <a:tabLst>
                <a:tab pos="1386840" algn="l"/>
              </a:tabLst>
            </a:pPr>
            <a:r>
              <a:rPr lang="en-US" sz="3600" b="1" i="1">
                <a:latin typeface="Times New Roman" panose="02020603050405020304" pitchFamily="18" charset="0"/>
                <a:ea typeface="MS Mincho"/>
                <a:cs typeface="Times New Roman" panose="02020603050405020304" pitchFamily="18" charset="0"/>
              </a:rPr>
              <a:t>Chân dung Hê-minh-uê thời trẻ</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descr="C:\Users\Admin\AppData\Local\Microsoft\Windows\INetCache\Content.MSO\A86BC359.tmp"/>
          <p:cNvPicPr/>
          <p:nvPr/>
        </p:nvPicPr>
        <p:blipFill>
          <a:blip r:embed="rId7">
            <a:extLst>
              <a:ext uri="{28A0092B-C50C-407E-A947-70E740481C1C}">
                <a14:useLocalDpi xmlns:a14="http://schemas.microsoft.com/office/drawing/2010/main" val="0"/>
              </a:ext>
            </a:extLst>
          </a:blip>
          <a:srcRect/>
          <a:stretch>
            <a:fillRect/>
          </a:stretch>
        </p:blipFill>
        <p:spPr bwMode="auto">
          <a:xfrm>
            <a:off x="9677400" y="2150102"/>
            <a:ext cx="6042706" cy="50729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9010263" y="7764439"/>
            <a:ext cx="7750840" cy="646331"/>
          </a:xfrm>
          <a:prstGeom prst="rect">
            <a:avLst/>
          </a:prstGeom>
        </p:spPr>
        <p:txBody>
          <a:bodyPr wrap="none">
            <a:spAutoFit/>
          </a:bodyPr>
          <a:lstStyle/>
          <a:p>
            <a:r>
              <a:rPr lang="en-US" sz="3600" b="1" i="1">
                <a:latin typeface="Times New Roman" panose="02020603050405020304" pitchFamily="18" charset="0"/>
                <a:ea typeface="MS Mincho"/>
              </a:rPr>
              <a:t>Chân dung </a:t>
            </a:r>
            <a:r>
              <a:rPr lang="en-US" sz="3600" b="1" i="1" smtClean="0">
                <a:latin typeface="Times New Roman" panose="02020603050405020304" pitchFamily="18" charset="0"/>
                <a:ea typeface="MS Mincho"/>
              </a:rPr>
              <a:t>Hê-minh-uê</a:t>
            </a:r>
            <a:r>
              <a:rPr lang="vi-VN" sz="3600" b="1" i="1" smtClean="0">
                <a:latin typeface="Times New Roman" panose="02020603050405020304" pitchFamily="18" charset="0"/>
                <a:ea typeface="MS Mincho"/>
              </a:rPr>
              <a:t> khi trung niên</a:t>
            </a:r>
            <a:r>
              <a:rPr lang="en-US" sz="3600" b="1" i="1" smtClean="0">
                <a:latin typeface="Times New Roman" panose="02020603050405020304" pitchFamily="18" charset="0"/>
                <a:ea typeface="MS Mincho"/>
              </a:rPr>
              <a:t> </a:t>
            </a:r>
            <a:endParaRPr lang="en-GB" sz="3600"/>
          </a:p>
        </p:txBody>
      </p:sp>
    </p:spTree>
    <p:extLst>
      <p:ext uri="{BB962C8B-B14F-4D97-AF65-F5344CB8AC3E}">
        <p14:creationId xmlns:p14="http://schemas.microsoft.com/office/powerpoint/2010/main" val="35892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81967">
            <a:off x="4855662" y="-462253"/>
            <a:ext cx="8372304" cy="11629083"/>
          </a:xfrm>
          <a:custGeom>
            <a:avLst/>
            <a:gdLst/>
            <a:ahLst/>
            <a:cxnLst/>
            <a:rect l="l" t="t" r="r" b="b"/>
            <a:pathLst>
              <a:path w="8372304" h="11629083">
                <a:moveTo>
                  <a:pt x="0" y="0"/>
                </a:moveTo>
                <a:lnTo>
                  <a:pt x="8372304" y="0"/>
                </a:lnTo>
                <a:lnTo>
                  <a:pt x="8372304" y="11629082"/>
                </a:lnTo>
                <a:lnTo>
                  <a:pt x="0" y="11629082"/>
                </a:lnTo>
                <a:lnTo>
                  <a:pt x="0" y="0"/>
                </a:lnTo>
                <a:close/>
              </a:path>
            </a:pathLst>
          </a:custGeom>
          <a:blipFill>
            <a:blip r:embed="rId3"/>
            <a:stretch>
              <a:fillRect/>
            </a:stretch>
          </a:blipFill>
        </p:spPr>
      </p:sp>
      <p:sp>
        <p:nvSpPr>
          <p:cNvPr id="4" name="Freeform 4"/>
          <p:cNvSpPr/>
          <p:nvPr/>
        </p:nvSpPr>
        <p:spPr>
          <a:xfrm rot="-2514395" flipH="1">
            <a:off x="14451977" y="-3236160"/>
            <a:ext cx="3719966" cy="8183926"/>
          </a:xfrm>
          <a:custGeom>
            <a:avLst/>
            <a:gdLst/>
            <a:ahLst/>
            <a:cxnLst/>
            <a:rect l="l" t="t" r="r" b="b"/>
            <a:pathLst>
              <a:path w="3719966" h="8183926">
                <a:moveTo>
                  <a:pt x="3719967" y="0"/>
                </a:moveTo>
                <a:lnTo>
                  <a:pt x="0" y="0"/>
                </a:lnTo>
                <a:lnTo>
                  <a:pt x="0" y="8183926"/>
                </a:lnTo>
                <a:lnTo>
                  <a:pt x="3719967" y="8183926"/>
                </a:lnTo>
                <a:lnTo>
                  <a:pt x="3719967" y="0"/>
                </a:lnTo>
                <a:close/>
              </a:path>
            </a:pathLst>
          </a:custGeom>
          <a:blipFill>
            <a:blip r:embed="rId4"/>
            <a:stretch>
              <a:fillRect/>
            </a:stretch>
          </a:blipFill>
        </p:spPr>
      </p:sp>
      <p:sp>
        <p:nvSpPr>
          <p:cNvPr id="5" name="Freeform 5"/>
          <p:cNvSpPr/>
          <p:nvPr/>
        </p:nvSpPr>
        <p:spPr>
          <a:xfrm rot="5990137">
            <a:off x="-754279" y="7246476"/>
            <a:ext cx="3565958" cy="4023649"/>
          </a:xfrm>
          <a:custGeom>
            <a:avLst/>
            <a:gdLst/>
            <a:ahLst/>
            <a:cxnLst/>
            <a:rect l="l" t="t" r="r" b="b"/>
            <a:pathLst>
              <a:path w="3565958" h="4023649">
                <a:moveTo>
                  <a:pt x="0" y="0"/>
                </a:moveTo>
                <a:lnTo>
                  <a:pt x="3565958" y="0"/>
                </a:lnTo>
                <a:lnTo>
                  <a:pt x="3565958" y="4023648"/>
                </a:lnTo>
                <a:lnTo>
                  <a:pt x="0" y="4023648"/>
                </a:lnTo>
                <a:lnTo>
                  <a:pt x="0" y="0"/>
                </a:lnTo>
                <a:close/>
              </a:path>
            </a:pathLst>
          </a:custGeom>
          <a:blipFill>
            <a:blip r:embed="rId5"/>
            <a:stretch>
              <a:fillRect/>
            </a:stretch>
          </a:blipFill>
        </p:spPr>
      </p:sp>
      <p:sp>
        <p:nvSpPr>
          <p:cNvPr id="7" name="TextBox 7"/>
          <p:cNvSpPr txBox="1"/>
          <p:nvPr/>
        </p:nvSpPr>
        <p:spPr>
          <a:xfrm>
            <a:off x="5246425" y="2813131"/>
            <a:ext cx="7961404" cy="5078313"/>
          </a:xfrm>
          <a:prstGeom prst="rect">
            <a:avLst/>
          </a:prstGeom>
        </p:spPr>
        <p:txBody>
          <a:bodyPr lIns="0" tIns="0" rIns="0" bIns="0" rtlCol="0" anchor="t">
            <a:spAutoFit/>
          </a:bodyPr>
          <a:lstStyle/>
          <a:p>
            <a:pPr algn="ctr">
              <a:spcBef>
                <a:spcPct val="0"/>
              </a:spcBef>
            </a:pPr>
            <a:r>
              <a:rPr lang="vi-VN" sz="6600">
                <a:latin typeface="Times New Roman" panose="02020603050405020304" pitchFamily="18" charset="0"/>
                <a:cs typeface="Times New Roman" panose="02020603050405020304" pitchFamily="18" charset="0"/>
              </a:rPr>
              <a:t>Viết đoạn văn nêu suy nghĩ của em về một vấn đề đặt ra trong truyện “</a:t>
            </a:r>
            <a:r>
              <a:rPr lang="vi-VN" sz="6600" i="1">
                <a:latin typeface="Times New Roman" panose="02020603050405020304" pitchFamily="18" charset="0"/>
                <a:cs typeface="Times New Roman" panose="02020603050405020304" pitchFamily="18" charset="0"/>
              </a:rPr>
              <a:t>Ông lão bên chiếc cầu</a:t>
            </a:r>
            <a:r>
              <a:rPr lang="vi-VN" sz="6600">
                <a:latin typeface="Times New Roman" panose="02020603050405020304" pitchFamily="18" charset="0"/>
                <a:cs typeface="Times New Roman" panose="02020603050405020304" pitchFamily="18" charset="0"/>
              </a:rPr>
              <a:t>” </a:t>
            </a:r>
            <a:endParaRPr lang="en-US" sz="6000">
              <a:solidFill>
                <a:srgbClr val="231F2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8" name="Freeform 8"/>
          <p:cNvSpPr/>
          <p:nvPr/>
        </p:nvSpPr>
        <p:spPr>
          <a:xfrm>
            <a:off x="1450207" y="855803"/>
            <a:ext cx="3713091" cy="3679336"/>
          </a:xfrm>
          <a:custGeom>
            <a:avLst/>
            <a:gdLst/>
            <a:ahLst/>
            <a:cxnLst/>
            <a:rect l="l" t="t" r="r" b="b"/>
            <a:pathLst>
              <a:path w="3713091" h="3679336">
                <a:moveTo>
                  <a:pt x="0" y="0"/>
                </a:moveTo>
                <a:lnTo>
                  <a:pt x="3713091" y="0"/>
                </a:lnTo>
                <a:lnTo>
                  <a:pt x="3713091" y="3679335"/>
                </a:lnTo>
                <a:lnTo>
                  <a:pt x="0" y="3679335"/>
                </a:lnTo>
                <a:lnTo>
                  <a:pt x="0" y="0"/>
                </a:lnTo>
                <a:close/>
              </a:path>
            </a:pathLst>
          </a:custGeom>
          <a:blipFill>
            <a:blip r:embed="rId6"/>
            <a:stretch>
              <a:fillRect/>
            </a:stretch>
          </a:blipFill>
        </p:spPr>
      </p:sp>
      <p:sp>
        <p:nvSpPr>
          <p:cNvPr id="9" name="Freeform 9"/>
          <p:cNvSpPr/>
          <p:nvPr/>
        </p:nvSpPr>
        <p:spPr>
          <a:xfrm rot="-10800000">
            <a:off x="15131470" y="6360600"/>
            <a:ext cx="1929266" cy="3319830"/>
          </a:xfrm>
          <a:custGeom>
            <a:avLst/>
            <a:gdLst/>
            <a:ahLst/>
            <a:cxnLst/>
            <a:rect l="l" t="t" r="r" b="b"/>
            <a:pathLst>
              <a:path w="1929266" h="3319830">
                <a:moveTo>
                  <a:pt x="0" y="0"/>
                </a:moveTo>
                <a:lnTo>
                  <a:pt x="1929266" y="0"/>
                </a:lnTo>
                <a:lnTo>
                  <a:pt x="1929266" y="3319831"/>
                </a:lnTo>
                <a:lnTo>
                  <a:pt x="0" y="3319831"/>
                </a:lnTo>
                <a:lnTo>
                  <a:pt x="0" y="0"/>
                </a:lnTo>
                <a:close/>
              </a:path>
            </a:pathLst>
          </a:custGeom>
          <a:blipFill>
            <a:blip r:embed="rId7">
              <a:extLst>
                <a:ext uri="{96DAC541-7B7A-43D3-8B79-37D633B846F1}">
                  <asvg:svgBlip xmlns="" xmlns:asvg="http://schemas.microsoft.com/office/drawing/2016/SVG/main" r:embed="rId8"/>
                </a:ext>
              </a:extLst>
            </a:blip>
            <a:stretch>
              <a:fillRect r="-73021"/>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00000">
            <a:off x="1667851" y="-17288187"/>
            <a:ext cx="16019008" cy="22250311"/>
          </a:xfrm>
          <a:custGeom>
            <a:avLst/>
            <a:gdLst/>
            <a:ahLst/>
            <a:cxnLst/>
            <a:rect l="l" t="t" r="r" b="b"/>
            <a:pathLst>
              <a:path w="16019008" h="22250311">
                <a:moveTo>
                  <a:pt x="0" y="0"/>
                </a:moveTo>
                <a:lnTo>
                  <a:pt x="16019008" y="0"/>
                </a:lnTo>
                <a:lnTo>
                  <a:pt x="16019008" y="22250311"/>
                </a:lnTo>
                <a:lnTo>
                  <a:pt x="0" y="22250311"/>
                </a:lnTo>
                <a:lnTo>
                  <a:pt x="0" y="0"/>
                </a:lnTo>
                <a:close/>
              </a:path>
            </a:pathLst>
          </a:custGeom>
          <a:blipFill>
            <a:blip r:embed="rId3"/>
            <a:stretch>
              <a:fillRect/>
            </a:stretch>
          </a:blipFill>
        </p:spPr>
      </p:sp>
      <p:sp>
        <p:nvSpPr>
          <p:cNvPr id="4" name="TextBox 4"/>
          <p:cNvSpPr txBox="1"/>
          <p:nvPr/>
        </p:nvSpPr>
        <p:spPr>
          <a:xfrm>
            <a:off x="2679581" y="792060"/>
            <a:ext cx="13430676" cy="1476366"/>
          </a:xfrm>
          <a:prstGeom prst="rect">
            <a:avLst/>
          </a:prstGeom>
        </p:spPr>
        <p:txBody>
          <a:bodyPr lIns="0" tIns="0" rIns="0" bIns="0" rtlCol="0" anchor="t">
            <a:spAutoFit/>
          </a:bodyPr>
          <a:lstStyle/>
          <a:p>
            <a:pPr algn="ctr">
              <a:lnSpc>
                <a:spcPts val="13066"/>
              </a:lnSpc>
            </a:pPr>
            <a:r>
              <a:rPr lang="vi-VN" sz="7200" b="1">
                <a:latin typeface="Times New Roman" panose="02020603050405020304" pitchFamily="18" charset="0"/>
                <a:cs typeface="Times New Roman" panose="02020603050405020304" pitchFamily="18" charset="0"/>
              </a:rPr>
              <a:t>Gợi ý</a:t>
            </a:r>
            <a:endParaRPr lang="en-US" sz="7200" spc="124">
              <a:solidFill>
                <a:srgbClr val="654A35"/>
              </a:solidFill>
              <a:latin typeface="Times New Roman" panose="02020603050405020304" pitchFamily="18" charset="0"/>
              <a:ea typeface="Shrikhand"/>
              <a:cs typeface="Times New Roman" panose="02020603050405020304" pitchFamily="18" charset="0"/>
              <a:sym typeface="Shrikhand"/>
            </a:endParaRPr>
          </a:p>
        </p:txBody>
      </p:sp>
      <p:sp>
        <p:nvSpPr>
          <p:cNvPr id="5" name="Freeform 5"/>
          <p:cNvSpPr/>
          <p:nvPr/>
        </p:nvSpPr>
        <p:spPr>
          <a:xfrm rot="-2013255">
            <a:off x="15736783" y="603091"/>
            <a:ext cx="4320956" cy="9080817"/>
          </a:xfrm>
          <a:custGeom>
            <a:avLst/>
            <a:gdLst/>
            <a:ahLst/>
            <a:cxnLst/>
            <a:rect l="l" t="t" r="r" b="b"/>
            <a:pathLst>
              <a:path w="4320956" h="9080817">
                <a:moveTo>
                  <a:pt x="0" y="0"/>
                </a:moveTo>
                <a:lnTo>
                  <a:pt x="4320956" y="0"/>
                </a:lnTo>
                <a:lnTo>
                  <a:pt x="4320956" y="9080818"/>
                </a:lnTo>
                <a:lnTo>
                  <a:pt x="0" y="9080818"/>
                </a:lnTo>
                <a:lnTo>
                  <a:pt x="0" y="0"/>
                </a:lnTo>
                <a:close/>
              </a:path>
            </a:pathLst>
          </a:custGeom>
          <a:blipFill>
            <a:blip r:embed="rId4"/>
            <a:stretch>
              <a:fillRect/>
            </a:stretch>
          </a:blipFill>
        </p:spPr>
      </p:sp>
      <p:sp>
        <p:nvSpPr>
          <p:cNvPr id="6" name="Freeform 6"/>
          <p:cNvSpPr/>
          <p:nvPr/>
        </p:nvSpPr>
        <p:spPr>
          <a:xfrm rot="-2906107">
            <a:off x="16178082" y="-2152882"/>
            <a:ext cx="3438358" cy="7225970"/>
          </a:xfrm>
          <a:custGeom>
            <a:avLst/>
            <a:gdLst/>
            <a:ahLst/>
            <a:cxnLst/>
            <a:rect l="l" t="t" r="r" b="b"/>
            <a:pathLst>
              <a:path w="3438358" h="7225970">
                <a:moveTo>
                  <a:pt x="0" y="0"/>
                </a:moveTo>
                <a:lnTo>
                  <a:pt x="3438358" y="0"/>
                </a:lnTo>
                <a:lnTo>
                  <a:pt x="3438358" y="7225970"/>
                </a:lnTo>
                <a:lnTo>
                  <a:pt x="0" y="7225970"/>
                </a:lnTo>
                <a:lnTo>
                  <a:pt x="0" y="0"/>
                </a:lnTo>
                <a:close/>
              </a:path>
            </a:pathLst>
          </a:custGeom>
          <a:blipFill>
            <a:blip r:embed="rId4"/>
            <a:stretch>
              <a:fillRect/>
            </a:stretch>
          </a:blipFill>
        </p:spPr>
      </p:sp>
      <p:sp>
        <p:nvSpPr>
          <p:cNvPr id="7" name="Freeform 7"/>
          <p:cNvSpPr/>
          <p:nvPr/>
        </p:nvSpPr>
        <p:spPr>
          <a:xfrm rot="5400000">
            <a:off x="1134496" y="5490414"/>
            <a:ext cx="16019008" cy="22250311"/>
          </a:xfrm>
          <a:custGeom>
            <a:avLst/>
            <a:gdLst/>
            <a:ahLst/>
            <a:cxnLst/>
            <a:rect l="l" t="t" r="r" b="b"/>
            <a:pathLst>
              <a:path w="16019008" h="22250311">
                <a:moveTo>
                  <a:pt x="0" y="0"/>
                </a:moveTo>
                <a:lnTo>
                  <a:pt x="16019008" y="0"/>
                </a:lnTo>
                <a:lnTo>
                  <a:pt x="16019008" y="22250311"/>
                </a:lnTo>
                <a:lnTo>
                  <a:pt x="0" y="22250311"/>
                </a:lnTo>
                <a:lnTo>
                  <a:pt x="0" y="0"/>
                </a:lnTo>
                <a:close/>
              </a:path>
            </a:pathLst>
          </a:custGeom>
          <a:blipFill>
            <a:blip r:embed="rId3"/>
            <a:stretch>
              <a:fillRect/>
            </a:stretch>
          </a:blipFill>
        </p:spPr>
      </p:sp>
      <p:sp>
        <p:nvSpPr>
          <p:cNvPr id="8" name="Freeform 8"/>
          <p:cNvSpPr/>
          <p:nvPr/>
        </p:nvSpPr>
        <p:spPr>
          <a:xfrm>
            <a:off x="-5244882" y="3261525"/>
            <a:ext cx="8291107" cy="9505664"/>
          </a:xfrm>
          <a:custGeom>
            <a:avLst/>
            <a:gdLst/>
            <a:ahLst/>
            <a:cxnLst/>
            <a:rect l="l" t="t" r="r" b="b"/>
            <a:pathLst>
              <a:path w="8291107" h="9505664">
                <a:moveTo>
                  <a:pt x="0" y="0"/>
                </a:moveTo>
                <a:lnTo>
                  <a:pt x="8291107" y="0"/>
                </a:lnTo>
                <a:lnTo>
                  <a:pt x="8291107" y="9505663"/>
                </a:lnTo>
                <a:lnTo>
                  <a:pt x="0" y="9505663"/>
                </a:lnTo>
                <a:lnTo>
                  <a:pt x="0" y="0"/>
                </a:lnTo>
                <a:close/>
              </a:path>
            </a:pathLst>
          </a:custGeom>
          <a:blipFill>
            <a:blip r:embed="rId5"/>
            <a:stretch>
              <a:fillRect/>
            </a:stretch>
          </a:blipFill>
        </p:spPr>
      </p:sp>
      <p:sp>
        <p:nvSpPr>
          <p:cNvPr id="9" name="TextBox 9"/>
          <p:cNvSpPr txBox="1"/>
          <p:nvPr/>
        </p:nvSpPr>
        <p:spPr>
          <a:xfrm>
            <a:off x="3032484" y="2586644"/>
            <a:ext cx="13276474" cy="6155531"/>
          </a:xfrm>
          <a:prstGeom prst="rect">
            <a:avLst/>
          </a:prstGeom>
        </p:spPr>
        <p:txBody>
          <a:bodyPr wrap="square" lIns="0" tIns="0" rIns="0" bIns="0" rtlCol="0" anchor="t">
            <a:spAutoFit/>
          </a:bodyPr>
          <a:lstStyle/>
          <a:p>
            <a:pPr algn="just"/>
            <a:r>
              <a:rPr lang="vi-VN" sz="4000" b="1" i="1">
                <a:latin typeface="Times New Roman" panose="02020603050405020304" pitchFamily="18" charset="0"/>
                <a:cs typeface="Times New Roman" panose="02020603050405020304" pitchFamily="18" charset="0"/>
              </a:rPr>
              <a:t>- Phê phán chiến tranh vì:</a:t>
            </a:r>
            <a:endParaRPr lang="en-GB" sz="4000" b="1" i="1">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Chiến tranh khiến con người phải rời bỏ quê hương, làng mạc, rơi vào cảnh loạn lạc như những người dân trong truyện.</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Chiến tranh phá nát cuộc sống thanh bình của con người, như cuộc sống vốn đang êm đềm của ông lão bên cầu và lũ vật nuôi.</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Chiến tranh có thể gây ra chết chóc, đau thương, có thể cướp đi sinh mạng của những người dân vô tội, lương thiện như dự đoán xấu về số phận ông lão bên chiếc cầu.</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Chiến tranh còn gây nguy hiểm cho cả những loài vật nuôi như những con vật vốn được ông lão chăm sóc.</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44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00000">
            <a:off x="1134496" y="-17269543"/>
            <a:ext cx="16019008" cy="22250311"/>
          </a:xfrm>
          <a:custGeom>
            <a:avLst/>
            <a:gdLst/>
            <a:ahLst/>
            <a:cxnLst/>
            <a:rect l="l" t="t" r="r" b="b"/>
            <a:pathLst>
              <a:path w="16019008" h="22250311">
                <a:moveTo>
                  <a:pt x="0" y="0"/>
                </a:moveTo>
                <a:lnTo>
                  <a:pt x="16019008" y="0"/>
                </a:lnTo>
                <a:lnTo>
                  <a:pt x="16019008" y="22250311"/>
                </a:lnTo>
                <a:lnTo>
                  <a:pt x="0" y="22250311"/>
                </a:lnTo>
                <a:lnTo>
                  <a:pt x="0" y="0"/>
                </a:lnTo>
                <a:close/>
              </a:path>
            </a:pathLst>
          </a:custGeom>
          <a:blipFill>
            <a:blip r:embed="rId3"/>
            <a:stretch>
              <a:fillRect/>
            </a:stretch>
          </a:blipFill>
        </p:spPr>
      </p:sp>
      <p:sp>
        <p:nvSpPr>
          <p:cNvPr id="5" name="Freeform 5"/>
          <p:cNvSpPr/>
          <p:nvPr/>
        </p:nvSpPr>
        <p:spPr>
          <a:xfrm rot="-2013255">
            <a:off x="15736783" y="603091"/>
            <a:ext cx="4320956" cy="9080817"/>
          </a:xfrm>
          <a:custGeom>
            <a:avLst/>
            <a:gdLst/>
            <a:ahLst/>
            <a:cxnLst/>
            <a:rect l="l" t="t" r="r" b="b"/>
            <a:pathLst>
              <a:path w="4320956" h="9080817">
                <a:moveTo>
                  <a:pt x="0" y="0"/>
                </a:moveTo>
                <a:lnTo>
                  <a:pt x="4320956" y="0"/>
                </a:lnTo>
                <a:lnTo>
                  <a:pt x="4320956" y="9080818"/>
                </a:lnTo>
                <a:lnTo>
                  <a:pt x="0" y="9080818"/>
                </a:lnTo>
                <a:lnTo>
                  <a:pt x="0" y="0"/>
                </a:lnTo>
                <a:close/>
              </a:path>
            </a:pathLst>
          </a:custGeom>
          <a:blipFill>
            <a:blip r:embed="rId4"/>
            <a:stretch>
              <a:fillRect/>
            </a:stretch>
          </a:blipFill>
        </p:spPr>
      </p:sp>
      <p:sp>
        <p:nvSpPr>
          <p:cNvPr id="6" name="Freeform 6"/>
          <p:cNvSpPr/>
          <p:nvPr/>
        </p:nvSpPr>
        <p:spPr>
          <a:xfrm rot="-2906107">
            <a:off x="16178082" y="-2152882"/>
            <a:ext cx="3438358" cy="7225970"/>
          </a:xfrm>
          <a:custGeom>
            <a:avLst/>
            <a:gdLst/>
            <a:ahLst/>
            <a:cxnLst/>
            <a:rect l="l" t="t" r="r" b="b"/>
            <a:pathLst>
              <a:path w="3438358" h="7225970">
                <a:moveTo>
                  <a:pt x="0" y="0"/>
                </a:moveTo>
                <a:lnTo>
                  <a:pt x="3438358" y="0"/>
                </a:lnTo>
                <a:lnTo>
                  <a:pt x="3438358" y="7225970"/>
                </a:lnTo>
                <a:lnTo>
                  <a:pt x="0" y="7225970"/>
                </a:lnTo>
                <a:lnTo>
                  <a:pt x="0" y="0"/>
                </a:lnTo>
                <a:close/>
              </a:path>
            </a:pathLst>
          </a:custGeom>
          <a:blipFill>
            <a:blip r:embed="rId4"/>
            <a:stretch>
              <a:fillRect/>
            </a:stretch>
          </a:blipFill>
        </p:spPr>
      </p:sp>
      <p:sp>
        <p:nvSpPr>
          <p:cNvPr id="7" name="Freeform 7"/>
          <p:cNvSpPr/>
          <p:nvPr/>
        </p:nvSpPr>
        <p:spPr>
          <a:xfrm rot="5400000">
            <a:off x="1134496" y="5490414"/>
            <a:ext cx="16019008" cy="22250311"/>
          </a:xfrm>
          <a:custGeom>
            <a:avLst/>
            <a:gdLst/>
            <a:ahLst/>
            <a:cxnLst/>
            <a:rect l="l" t="t" r="r" b="b"/>
            <a:pathLst>
              <a:path w="16019008" h="22250311">
                <a:moveTo>
                  <a:pt x="0" y="0"/>
                </a:moveTo>
                <a:lnTo>
                  <a:pt x="16019008" y="0"/>
                </a:lnTo>
                <a:lnTo>
                  <a:pt x="16019008" y="22250311"/>
                </a:lnTo>
                <a:lnTo>
                  <a:pt x="0" y="22250311"/>
                </a:lnTo>
                <a:lnTo>
                  <a:pt x="0" y="0"/>
                </a:lnTo>
                <a:close/>
              </a:path>
            </a:pathLst>
          </a:custGeom>
          <a:blipFill>
            <a:blip r:embed="rId3"/>
            <a:stretch>
              <a:fillRect/>
            </a:stretch>
          </a:blipFill>
        </p:spPr>
      </p:sp>
      <p:sp>
        <p:nvSpPr>
          <p:cNvPr id="8" name="Freeform 8"/>
          <p:cNvSpPr/>
          <p:nvPr/>
        </p:nvSpPr>
        <p:spPr>
          <a:xfrm>
            <a:off x="-5244882" y="3261525"/>
            <a:ext cx="8291107" cy="9505664"/>
          </a:xfrm>
          <a:custGeom>
            <a:avLst/>
            <a:gdLst/>
            <a:ahLst/>
            <a:cxnLst/>
            <a:rect l="l" t="t" r="r" b="b"/>
            <a:pathLst>
              <a:path w="8291107" h="9505664">
                <a:moveTo>
                  <a:pt x="0" y="0"/>
                </a:moveTo>
                <a:lnTo>
                  <a:pt x="8291107" y="0"/>
                </a:lnTo>
                <a:lnTo>
                  <a:pt x="8291107" y="9505663"/>
                </a:lnTo>
                <a:lnTo>
                  <a:pt x="0" y="9505663"/>
                </a:lnTo>
                <a:lnTo>
                  <a:pt x="0" y="0"/>
                </a:lnTo>
                <a:close/>
              </a:path>
            </a:pathLst>
          </a:custGeom>
          <a:blipFill>
            <a:blip r:embed="rId5"/>
            <a:stretch>
              <a:fillRect/>
            </a:stretch>
          </a:blipFill>
        </p:spPr>
      </p:sp>
      <p:sp>
        <p:nvSpPr>
          <p:cNvPr id="9" name="TextBox 9"/>
          <p:cNvSpPr txBox="1"/>
          <p:nvPr/>
        </p:nvSpPr>
        <p:spPr>
          <a:xfrm>
            <a:off x="2895600" y="1865117"/>
            <a:ext cx="13106400" cy="6093976"/>
          </a:xfrm>
          <a:prstGeom prst="rect">
            <a:avLst/>
          </a:prstGeom>
        </p:spPr>
        <p:txBody>
          <a:bodyPr wrap="square" lIns="0" tIns="0" rIns="0" bIns="0" rtlCol="0" anchor="t">
            <a:spAutoFit/>
          </a:bodyPr>
          <a:lstStyle/>
          <a:p>
            <a:pPr lvl="0" algn="just"/>
            <a:r>
              <a:rPr lang="vi-VN" sz="36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 </a:t>
            </a:r>
            <a:r>
              <a:rPr lang="vi-VN"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ngợi tấm lòng lương thiện, yêu thương loài vật của con người:</a:t>
            </a:r>
            <a:endParaRPr lang="en-GB"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Bản thân ông lão là người già neo đơn, cuộc sống khó khăn, thiếu thốn nhưng ông vẫn chăm sóc tốt cho những con vật nuôi của mình.</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Chiến sự xảy ra, khi mọi người đều phải rời bỏ quê hương để lánh nạn, ông lão không muốn rời đi vì ông lo co những con vật nuôi sẽ gặp nguy hiểm.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Dù biết bản thân có thể gặp nguy hiểm khi ở lại, nhưng ông lão chẳng hề bận tâm, điều ông lo lắng và quan tâm nhất vẫn là những con vật nuôi của mình.</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Cuộc sống nghèo khổ hay chiến tranh loạn lạc vẫn không làm mất đi ở con người sự lương thiện, lòng yêu thương muôn vật, muôn loài.</a:t>
            </a:r>
            <a:endParaRPr lang="en-GB"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551263">
            <a:off x="1718311" y="-1938743"/>
            <a:ext cx="15729494" cy="21848178"/>
          </a:xfrm>
          <a:custGeom>
            <a:avLst/>
            <a:gdLst/>
            <a:ahLst/>
            <a:cxnLst/>
            <a:rect l="l" t="t" r="r" b="b"/>
            <a:pathLst>
              <a:path w="15729494" h="21848178">
                <a:moveTo>
                  <a:pt x="0" y="0"/>
                </a:moveTo>
                <a:lnTo>
                  <a:pt x="15729494" y="0"/>
                </a:lnTo>
                <a:lnTo>
                  <a:pt x="15729494" y="21848177"/>
                </a:lnTo>
                <a:lnTo>
                  <a:pt x="0" y="21848177"/>
                </a:lnTo>
                <a:lnTo>
                  <a:pt x="0" y="0"/>
                </a:lnTo>
                <a:close/>
              </a:path>
            </a:pathLst>
          </a:custGeom>
          <a:blipFill>
            <a:blip r:embed="rId3"/>
            <a:stretch>
              <a:fillRect/>
            </a:stretch>
          </a:blipFill>
        </p:spPr>
      </p:sp>
      <p:sp>
        <p:nvSpPr>
          <p:cNvPr id="22" name="TextBox 22"/>
          <p:cNvSpPr txBox="1"/>
          <p:nvPr/>
        </p:nvSpPr>
        <p:spPr>
          <a:xfrm>
            <a:off x="2472851" y="-284443"/>
            <a:ext cx="13763214" cy="1547283"/>
          </a:xfrm>
          <a:prstGeom prst="rect">
            <a:avLst/>
          </a:prstGeom>
        </p:spPr>
        <p:txBody>
          <a:bodyPr lIns="0" tIns="0" rIns="0" bIns="0" rtlCol="0" anchor="t">
            <a:spAutoFit/>
          </a:bodyPr>
          <a:lstStyle/>
          <a:p>
            <a:pPr algn="ctr">
              <a:lnSpc>
                <a:spcPts val="14389"/>
              </a:lnSpc>
              <a:spcBef>
                <a:spcPct val="0"/>
              </a:spcBef>
            </a:pPr>
            <a:r>
              <a:rPr lang="pt-BR" sz="5400" b="1">
                <a:latin typeface="Times New Roman" panose="02020603050405020304" pitchFamily="18" charset="0"/>
                <a:cs typeface="Times New Roman" panose="02020603050405020304" pitchFamily="18" charset="0"/>
              </a:rPr>
              <a:t>Rubric đánh giá viết đoạn văn theo chủ đề</a:t>
            </a:r>
            <a:endParaRPr lang="en-US" sz="6000" spc="113">
              <a:solidFill>
                <a:srgbClr val="5B432F"/>
              </a:solidFill>
              <a:latin typeface="Times New Roman" panose="02020603050405020304" pitchFamily="18" charset="0"/>
              <a:ea typeface="Shrikhand"/>
              <a:cs typeface="Times New Roman" panose="02020603050405020304" pitchFamily="18" charset="0"/>
              <a:sym typeface="Shrikhand"/>
            </a:endParaRPr>
          </a:p>
        </p:txBody>
      </p:sp>
      <p:sp>
        <p:nvSpPr>
          <p:cNvPr id="23" name="Freeform 23"/>
          <p:cNvSpPr/>
          <p:nvPr/>
        </p:nvSpPr>
        <p:spPr>
          <a:xfrm>
            <a:off x="-4163293" y="4184796"/>
            <a:ext cx="5983340" cy="12574444"/>
          </a:xfrm>
          <a:custGeom>
            <a:avLst/>
            <a:gdLst/>
            <a:ahLst/>
            <a:cxnLst/>
            <a:rect l="l" t="t" r="r" b="b"/>
            <a:pathLst>
              <a:path w="5983340" h="12574444">
                <a:moveTo>
                  <a:pt x="0" y="0"/>
                </a:moveTo>
                <a:lnTo>
                  <a:pt x="5983340" y="0"/>
                </a:lnTo>
                <a:lnTo>
                  <a:pt x="5983340" y="12574444"/>
                </a:lnTo>
                <a:lnTo>
                  <a:pt x="0" y="12574444"/>
                </a:lnTo>
                <a:lnTo>
                  <a:pt x="0" y="0"/>
                </a:lnTo>
                <a:close/>
              </a:path>
            </a:pathLst>
          </a:custGeom>
          <a:blipFill>
            <a:blip r:embed="rId4"/>
            <a:stretch>
              <a:fillRect/>
            </a:stretch>
          </a:blipFill>
        </p:spPr>
      </p:sp>
      <p:graphicFrame>
        <p:nvGraphicFramePr>
          <p:cNvPr id="28" name="Table 27"/>
          <p:cNvGraphicFramePr>
            <a:graphicFrameLocks noGrp="1"/>
          </p:cNvGraphicFramePr>
          <p:nvPr>
            <p:extLst>
              <p:ext uri="{D42A27DB-BD31-4B8C-83A1-F6EECF244321}">
                <p14:modId xmlns:p14="http://schemas.microsoft.com/office/powerpoint/2010/main" val="2465977133"/>
              </p:ext>
            </p:extLst>
          </p:nvPr>
        </p:nvGraphicFramePr>
        <p:xfrm>
          <a:off x="2039258" y="2857500"/>
          <a:ext cx="14630400" cy="6309360"/>
        </p:xfrm>
        <a:graphic>
          <a:graphicData uri="http://schemas.openxmlformats.org/drawingml/2006/table">
            <a:tbl>
              <a:tblPr firstRow="1" firstCol="1" bandRow="1"/>
              <a:tblGrid>
                <a:gridCol w="3657600"/>
                <a:gridCol w="3352800"/>
                <a:gridCol w="3581400"/>
                <a:gridCol w="4038600"/>
              </a:tblGrid>
              <a:tr h="0">
                <a:tc>
                  <a:txBody>
                    <a:bodyPr/>
                    <a:lstStyle/>
                    <a:p>
                      <a:pPr>
                        <a:lnSpc>
                          <a:spcPct val="115000"/>
                        </a:lnSpc>
                        <a:spcAft>
                          <a:spcPts val="0"/>
                        </a:spcAft>
                      </a:pPr>
                      <a:r>
                        <a:rPr lang="pt-BR" sz="36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 </a:t>
                      </a:r>
                      <a:r>
                        <a:rPr lang="en-US" sz="3600" b="1"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Tiêu chí</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1</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r>
              <a:tr h="0">
                <a:tc>
                  <a:txBody>
                    <a:bodyPr/>
                    <a:lstStyle/>
                    <a:p>
                      <a:pPr algn="just">
                        <a:lnSpc>
                          <a:spcPct val="115000"/>
                        </a:lnSpc>
                        <a:spcAft>
                          <a:spcPts val="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nêu suy nghĩ của em về một vấn đề đặt ra trong truyện “</a:t>
                      </a:r>
                      <a:r>
                        <a:rPr lang="en-US" sz="36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 lão bên chiếc cầu</a:t>
                      </a: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gn="just">
                        <a:lnSpc>
                          <a:spcPct val="115000"/>
                        </a:lnSpc>
                        <a:spcAft>
                          <a:spcPts val="0"/>
                        </a:spcAft>
                      </a:pPr>
                      <a:r>
                        <a:rPr lang="en-US" sz="36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 dung đoạn văn đã bám vào yêu cầu song còn sơ sài; mắc một số lỗi chính tả, ngữ pháp.</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( 5 – 6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 dung đoạn văn tương đối chi tiết; trình bày thuyết phục về</a:t>
                      </a: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vấn đề đặt ra trong truyện</a:t>
                      </a:r>
                      <a:r>
                        <a:rPr lang="en-US"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lão bên chiếc cầu” </a:t>
                      </a:r>
                      <a:r>
                        <a:rPr lang="en-US" sz="36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(7- 8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 dung đoạn văn chi tiết; trình bày được suy nghĩ riêng có sức thuyết phục về về</a:t>
                      </a: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vấn đề đặt ra trong truyện</a:t>
                      </a:r>
                      <a:r>
                        <a:rPr lang="en-US"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lão bên chiếc cầu”</a:t>
                      </a:r>
                      <a:r>
                        <a:rPr lang="en-US" sz="36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(9- 10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81967">
            <a:off x="3783958" y="-4120528"/>
            <a:ext cx="10720084" cy="18528056"/>
          </a:xfrm>
          <a:custGeom>
            <a:avLst/>
            <a:gdLst/>
            <a:ahLst/>
            <a:cxnLst/>
            <a:rect l="l" t="t" r="r" b="b"/>
            <a:pathLst>
              <a:path w="10720084" h="18528056">
                <a:moveTo>
                  <a:pt x="10720084" y="245254"/>
                </a:moveTo>
                <a:lnTo>
                  <a:pt x="10284076" y="18528056"/>
                </a:lnTo>
                <a:lnTo>
                  <a:pt x="0" y="18282802"/>
                </a:lnTo>
                <a:lnTo>
                  <a:pt x="436008" y="0"/>
                </a:lnTo>
                <a:lnTo>
                  <a:pt x="10720084" y="245254"/>
                </a:lnTo>
                <a:close/>
              </a:path>
            </a:pathLst>
          </a:custGeom>
          <a:blipFill>
            <a:blip r:embed="rId2"/>
            <a:stretch>
              <a:fillRect l="-44686" t="-21700" r="-13084" b="-5092"/>
            </a:stretch>
          </a:blipFill>
        </p:spPr>
      </p:sp>
      <p:sp>
        <p:nvSpPr>
          <p:cNvPr id="3" name="Freeform 3"/>
          <p:cNvSpPr/>
          <p:nvPr/>
        </p:nvSpPr>
        <p:spPr>
          <a:xfrm rot="7106720">
            <a:off x="-3250172" y="-6219222"/>
            <a:ext cx="11907999" cy="8737548"/>
          </a:xfrm>
          <a:custGeom>
            <a:avLst/>
            <a:gdLst/>
            <a:ahLst/>
            <a:cxnLst/>
            <a:rect l="l" t="t" r="r" b="b"/>
            <a:pathLst>
              <a:path w="11907999" h="8737548">
                <a:moveTo>
                  <a:pt x="0" y="0"/>
                </a:moveTo>
                <a:lnTo>
                  <a:pt x="11907999" y="0"/>
                </a:lnTo>
                <a:lnTo>
                  <a:pt x="11907999" y="8737548"/>
                </a:lnTo>
                <a:lnTo>
                  <a:pt x="0" y="8737548"/>
                </a:lnTo>
                <a:lnTo>
                  <a:pt x="0" y="0"/>
                </a:lnTo>
                <a:close/>
              </a:path>
            </a:pathLst>
          </a:custGeom>
          <a:blipFill>
            <a:blip r:embed="rId3"/>
            <a:stretch>
              <a:fillRect/>
            </a:stretch>
          </a:blipFill>
        </p:spPr>
      </p:sp>
      <p:sp>
        <p:nvSpPr>
          <p:cNvPr id="4" name="Freeform 4"/>
          <p:cNvSpPr/>
          <p:nvPr/>
        </p:nvSpPr>
        <p:spPr>
          <a:xfrm rot="2504508">
            <a:off x="3085018" y="968167"/>
            <a:ext cx="2101226" cy="1946261"/>
          </a:xfrm>
          <a:custGeom>
            <a:avLst/>
            <a:gdLst/>
            <a:ahLst/>
            <a:cxnLst/>
            <a:rect l="l" t="t" r="r" b="b"/>
            <a:pathLst>
              <a:path w="2101226" h="1946261">
                <a:moveTo>
                  <a:pt x="0" y="0"/>
                </a:moveTo>
                <a:lnTo>
                  <a:pt x="2101226" y="0"/>
                </a:lnTo>
                <a:lnTo>
                  <a:pt x="2101226" y="1946261"/>
                </a:lnTo>
                <a:lnTo>
                  <a:pt x="0" y="1946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917165" y="5884228"/>
            <a:ext cx="13980802" cy="3374072"/>
          </a:xfrm>
          <a:custGeom>
            <a:avLst/>
            <a:gdLst/>
            <a:ahLst/>
            <a:cxnLst/>
            <a:rect l="l" t="t" r="r" b="b"/>
            <a:pathLst>
              <a:path w="13980802" h="3374072">
                <a:moveTo>
                  <a:pt x="0" y="0"/>
                </a:moveTo>
                <a:lnTo>
                  <a:pt x="13980802" y="0"/>
                </a:lnTo>
                <a:lnTo>
                  <a:pt x="13980802" y="3374072"/>
                </a:lnTo>
                <a:lnTo>
                  <a:pt x="0" y="3374072"/>
                </a:lnTo>
                <a:lnTo>
                  <a:pt x="0" y="0"/>
                </a:lnTo>
                <a:close/>
              </a:path>
            </a:pathLst>
          </a:custGeom>
          <a:blipFill>
            <a:blip r:embed="rId6"/>
            <a:stretch>
              <a:fillRect t="-66010" b="-110056"/>
            </a:stretch>
          </a:blipFill>
        </p:spPr>
      </p:sp>
      <p:sp>
        <p:nvSpPr>
          <p:cNvPr id="6" name="Freeform 6"/>
          <p:cNvSpPr/>
          <p:nvPr/>
        </p:nvSpPr>
        <p:spPr>
          <a:xfrm rot="1801563" flipH="1">
            <a:off x="13725443" y="6240328"/>
            <a:ext cx="7908000" cy="8093344"/>
          </a:xfrm>
          <a:custGeom>
            <a:avLst/>
            <a:gdLst/>
            <a:ahLst/>
            <a:cxnLst/>
            <a:rect l="l" t="t" r="r" b="b"/>
            <a:pathLst>
              <a:path w="7908000" h="8093344">
                <a:moveTo>
                  <a:pt x="7908000" y="0"/>
                </a:moveTo>
                <a:lnTo>
                  <a:pt x="0" y="0"/>
                </a:lnTo>
                <a:lnTo>
                  <a:pt x="0" y="8093344"/>
                </a:lnTo>
                <a:lnTo>
                  <a:pt x="7908000" y="8093344"/>
                </a:lnTo>
                <a:lnTo>
                  <a:pt x="7908000" y="0"/>
                </a:lnTo>
                <a:close/>
              </a:path>
            </a:pathLst>
          </a:custGeom>
          <a:blipFill>
            <a:blip r:embed="rId7"/>
            <a:stretch>
              <a:fillRect/>
            </a:stretch>
          </a:blipFill>
        </p:spPr>
      </p:sp>
      <p:sp>
        <p:nvSpPr>
          <p:cNvPr id="7" name="TextBox 7"/>
          <p:cNvSpPr txBox="1"/>
          <p:nvPr/>
        </p:nvSpPr>
        <p:spPr>
          <a:xfrm>
            <a:off x="2286000" y="1612299"/>
            <a:ext cx="14795057" cy="4062651"/>
          </a:xfrm>
          <a:prstGeom prst="rect">
            <a:avLst/>
          </a:prstGeom>
        </p:spPr>
        <p:txBody>
          <a:bodyPr wrap="square" lIns="0" tIns="0" rIns="0" bIns="0" rtlCol="0" anchor="t">
            <a:spAutoFit/>
          </a:bodyPr>
          <a:lstStyle/>
          <a:p>
            <a:pPr algn="ctr"/>
            <a:r>
              <a:rPr lang="en-US" sz="6600" b="1">
                <a:solidFill>
                  <a:schemeClr val="bg1"/>
                </a:solidFill>
                <a:latin typeface="Times New Roman" panose="02020603050405020304" pitchFamily="18" charset="0"/>
                <a:cs typeface="Times New Roman" panose="02020603050405020304" pitchFamily="18" charset="0"/>
              </a:rPr>
              <a:t>HƯỚNG DẪN TỰ HỌC</a:t>
            </a:r>
            <a:endParaRPr lang="en-GB" sz="6600">
              <a:solidFill>
                <a:schemeClr val="bg1"/>
              </a:solidFill>
              <a:latin typeface="Times New Roman" panose="02020603050405020304" pitchFamily="18" charset="0"/>
              <a:cs typeface="Times New Roman" panose="02020603050405020304" pitchFamily="18" charset="0"/>
            </a:endParaRPr>
          </a:p>
          <a:p>
            <a:pPr algn="ctr"/>
            <a:r>
              <a:rPr lang="pt-BR" sz="6600">
                <a:solidFill>
                  <a:schemeClr val="bg1"/>
                </a:solidFill>
                <a:latin typeface="Times New Roman" panose="02020603050405020304" pitchFamily="18" charset="0"/>
                <a:cs typeface="Times New Roman" panose="02020603050405020304" pitchFamily="18" charset="0"/>
              </a:rPr>
              <a:t>- Hoàn thiện các nội dung đã học trong bài;</a:t>
            </a:r>
            <a:endParaRPr lang="en-GB" sz="6600">
              <a:solidFill>
                <a:schemeClr val="bg1"/>
              </a:solidFill>
              <a:latin typeface="Times New Roman" panose="02020603050405020304" pitchFamily="18" charset="0"/>
              <a:cs typeface="Times New Roman" panose="02020603050405020304" pitchFamily="18" charset="0"/>
            </a:endParaRPr>
          </a:p>
          <a:p>
            <a:pPr algn="ctr"/>
            <a:r>
              <a:rPr lang="pt-BR" sz="6600">
                <a:solidFill>
                  <a:schemeClr val="bg1"/>
                </a:solidFill>
                <a:latin typeface="Times New Roman" panose="02020603050405020304" pitchFamily="18" charset="0"/>
                <a:cs typeface="Times New Roman" panose="02020603050405020304" pitchFamily="18" charset="0"/>
              </a:rPr>
              <a:t>- Chuẩn bị soạn bài: Thực hành tiếng Việt: Trợ từ, thán từ</a:t>
            </a:r>
            <a:endParaRPr lang="en-GB" sz="66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81967">
            <a:off x="4227885" y="-1205784"/>
            <a:ext cx="9142276" cy="12698569"/>
          </a:xfrm>
          <a:custGeom>
            <a:avLst/>
            <a:gdLst/>
            <a:ahLst/>
            <a:cxnLst/>
            <a:rect l="l" t="t" r="r" b="b"/>
            <a:pathLst>
              <a:path w="9142276" h="12698569">
                <a:moveTo>
                  <a:pt x="0" y="0"/>
                </a:moveTo>
                <a:lnTo>
                  <a:pt x="9142276" y="0"/>
                </a:lnTo>
                <a:lnTo>
                  <a:pt x="9142276" y="12698568"/>
                </a:lnTo>
                <a:lnTo>
                  <a:pt x="0" y="12698568"/>
                </a:lnTo>
                <a:lnTo>
                  <a:pt x="0" y="0"/>
                </a:lnTo>
                <a:close/>
              </a:path>
            </a:pathLst>
          </a:custGeom>
          <a:blipFill>
            <a:blip r:embed="rId3"/>
            <a:stretch>
              <a:fillRect/>
            </a:stretch>
          </a:blipFill>
        </p:spPr>
      </p:sp>
      <p:sp>
        <p:nvSpPr>
          <p:cNvPr id="4" name="Freeform 4"/>
          <p:cNvSpPr/>
          <p:nvPr/>
        </p:nvSpPr>
        <p:spPr>
          <a:xfrm>
            <a:off x="-1105074" y="5420623"/>
            <a:ext cx="5939009" cy="7215300"/>
          </a:xfrm>
          <a:custGeom>
            <a:avLst/>
            <a:gdLst/>
            <a:ahLst/>
            <a:cxnLst/>
            <a:rect l="l" t="t" r="r" b="b"/>
            <a:pathLst>
              <a:path w="5939009" h="7215300">
                <a:moveTo>
                  <a:pt x="0" y="0"/>
                </a:moveTo>
                <a:lnTo>
                  <a:pt x="5939009" y="0"/>
                </a:lnTo>
                <a:lnTo>
                  <a:pt x="5939009" y="7215300"/>
                </a:lnTo>
                <a:lnTo>
                  <a:pt x="0" y="7215300"/>
                </a:lnTo>
                <a:lnTo>
                  <a:pt x="0" y="0"/>
                </a:lnTo>
                <a:close/>
              </a:path>
            </a:pathLst>
          </a:custGeom>
          <a:blipFill>
            <a:blip r:embed="rId4"/>
            <a:stretch>
              <a:fillRect/>
            </a:stretch>
          </a:blipFill>
        </p:spPr>
      </p:sp>
      <p:sp>
        <p:nvSpPr>
          <p:cNvPr id="5" name="Freeform 5"/>
          <p:cNvSpPr/>
          <p:nvPr/>
        </p:nvSpPr>
        <p:spPr>
          <a:xfrm rot="-9836103">
            <a:off x="15151427" y="-2128269"/>
            <a:ext cx="5197086" cy="6313938"/>
          </a:xfrm>
          <a:custGeom>
            <a:avLst/>
            <a:gdLst/>
            <a:ahLst/>
            <a:cxnLst/>
            <a:rect l="l" t="t" r="r" b="b"/>
            <a:pathLst>
              <a:path w="5197086" h="6313938">
                <a:moveTo>
                  <a:pt x="0" y="0"/>
                </a:moveTo>
                <a:lnTo>
                  <a:pt x="5197086" y="0"/>
                </a:lnTo>
                <a:lnTo>
                  <a:pt x="5197086" y="6313938"/>
                </a:lnTo>
                <a:lnTo>
                  <a:pt x="0" y="6313938"/>
                </a:lnTo>
                <a:lnTo>
                  <a:pt x="0" y="0"/>
                </a:lnTo>
                <a:close/>
              </a:path>
            </a:pathLst>
          </a:custGeom>
          <a:blipFill>
            <a:blip r:embed="rId4"/>
            <a:stretch>
              <a:fillRect/>
            </a:stretch>
          </a:blipFill>
        </p:spPr>
      </p:sp>
      <p:sp>
        <p:nvSpPr>
          <p:cNvPr id="6" name="Freeform 6"/>
          <p:cNvSpPr/>
          <p:nvPr/>
        </p:nvSpPr>
        <p:spPr>
          <a:xfrm>
            <a:off x="0" y="1508672"/>
            <a:ext cx="2772395" cy="2246712"/>
          </a:xfrm>
          <a:custGeom>
            <a:avLst/>
            <a:gdLst/>
            <a:ahLst/>
            <a:cxnLst/>
            <a:rect l="l" t="t" r="r" b="b"/>
            <a:pathLst>
              <a:path w="2772395" h="2246712">
                <a:moveTo>
                  <a:pt x="0" y="0"/>
                </a:moveTo>
                <a:lnTo>
                  <a:pt x="2772395" y="0"/>
                </a:lnTo>
                <a:lnTo>
                  <a:pt x="2772395" y="2246712"/>
                </a:lnTo>
                <a:lnTo>
                  <a:pt x="0" y="2246712"/>
                </a:lnTo>
                <a:lnTo>
                  <a:pt x="0" y="0"/>
                </a:lnTo>
                <a:close/>
              </a:path>
            </a:pathLst>
          </a:custGeom>
          <a:blipFill>
            <a:blip r:embed="rId5"/>
            <a:stretch>
              <a:fillRect l="-49179" t="-40274" r="-38129" b="-61358"/>
            </a:stretch>
          </a:blipFill>
        </p:spPr>
      </p:sp>
      <p:sp>
        <p:nvSpPr>
          <p:cNvPr id="7" name="TextBox 7"/>
          <p:cNvSpPr txBox="1"/>
          <p:nvPr/>
        </p:nvSpPr>
        <p:spPr>
          <a:xfrm>
            <a:off x="4521786" y="4924425"/>
            <a:ext cx="9244429" cy="1973873"/>
          </a:xfrm>
          <a:prstGeom prst="rect">
            <a:avLst/>
          </a:prstGeom>
        </p:spPr>
        <p:txBody>
          <a:bodyPr lIns="0" tIns="0" rIns="0" bIns="0" rtlCol="0" anchor="t">
            <a:spAutoFit/>
          </a:bodyPr>
          <a:lstStyle/>
          <a:p>
            <a:pPr algn="ctr">
              <a:lnSpc>
                <a:spcPts val="16153"/>
              </a:lnSpc>
              <a:spcBef>
                <a:spcPct val="0"/>
              </a:spcBef>
            </a:pPr>
            <a:r>
              <a:rPr lang="en-US" sz="11538" b="1" spc="126">
                <a:solidFill>
                  <a:srgbClr val="FFFAFA"/>
                </a:solidFill>
                <a:effectLst>
                  <a:outerShdw blurRad="38100" dist="38100" dir="2700000" algn="tl">
                    <a:srgbClr val="000000">
                      <a:alpha val="43137"/>
                    </a:srgbClr>
                  </a:outerShdw>
                </a:effectLst>
                <a:latin typeface="Times New Roman" panose="02020603050405020304" pitchFamily="18" charset="0"/>
                <a:ea typeface="Shrikhand"/>
                <a:cs typeface="Times New Roman" panose="02020603050405020304" pitchFamily="18" charset="0"/>
                <a:sym typeface="Shrikhand"/>
              </a:rPr>
              <a:t>you!</a:t>
            </a:r>
          </a:p>
        </p:txBody>
      </p:sp>
      <p:sp>
        <p:nvSpPr>
          <p:cNvPr id="8" name="TextBox 8"/>
          <p:cNvSpPr txBox="1"/>
          <p:nvPr/>
        </p:nvSpPr>
        <p:spPr>
          <a:xfrm>
            <a:off x="3633592" y="2791376"/>
            <a:ext cx="11020816" cy="2810045"/>
          </a:xfrm>
          <a:prstGeom prst="rect">
            <a:avLst/>
          </a:prstGeom>
        </p:spPr>
        <p:txBody>
          <a:bodyPr lIns="0" tIns="0" rIns="0" bIns="0" rtlCol="0" anchor="t">
            <a:spAutoFit/>
          </a:bodyPr>
          <a:lstStyle/>
          <a:p>
            <a:pPr algn="ctr">
              <a:lnSpc>
                <a:spcPts val="23090"/>
              </a:lnSpc>
              <a:spcBef>
                <a:spcPct val="0"/>
              </a:spcBef>
            </a:pPr>
            <a:r>
              <a:rPr lang="en-US" sz="16493" b="1" spc="181">
                <a:solidFill>
                  <a:srgbClr val="FFFAFA"/>
                </a:solidFill>
                <a:effectLst>
                  <a:outerShdw blurRad="38100" dist="38100" dir="2700000" algn="tl">
                    <a:srgbClr val="000000">
                      <a:alpha val="43137"/>
                    </a:srgbClr>
                  </a:outerShdw>
                </a:effectLst>
                <a:latin typeface="Times New Roman" panose="02020603050405020304" pitchFamily="18" charset="0"/>
                <a:ea typeface="Shrikhand"/>
                <a:cs typeface="Times New Roman" panose="02020603050405020304" pitchFamily="18" charset="0"/>
                <a:sym typeface="Shrikhand"/>
              </a:rPr>
              <a:t>Thank</a:t>
            </a:r>
          </a:p>
        </p:txBody>
      </p:sp>
      <p:sp>
        <p:nvSpPr>
          <p:cNvPr id="10" name="Freeform 10"/>
          <p:cNvSpPr/>
          <p:nvPr/>
        </p:nvSpPr>
        <p:spPr>
          <a:xfrm>
            <a:off x="15201910" y="5812329"/>
            <a:ext cx="3624910" cy="5049486"/>
          </a:xfrm>
          <a:custGeom>
            <a:avLst/>
            <a:gdLst/>
            <a:ahLst/>
            <a:cxnLst/>
            <a:rect l="l" t="t" r="r" b="b"/>
            <a:pathLst>
              <a:path w="3624910" h="5049486">
                <a:moveTo>
                  <a:pt x="0" y="0"/>
                </a:moveTo>
                <a:lnTo>
                  <a:pt x="3624910" y="0"/>
                </a:lnTo>
                <a:lnTo>
                  <a:pt x="3624910" y="5049486"/>
                </a:lnTo>
                <a:lnTo>
                  <a:pt x="0" y="50494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4" name="Freeform 4"/>
          <p:cNvSpPr/>
          <p:nvPr/>
        </p:nvSpPr>
        <p:spPr>
          <a:xfrm>
            <a:off x="3893746" y="161003"/>
            <a:ext cx="2581408" cy="2091938"/>
          </a:xfrm>
          <a:custGeom>
            <a:avLst/>
            <a:gdLst/>
            <a:ahLst/>
            <a:cxnLst/>
            <a:rect l="l" t="t" r="r" b="b"/>
            <a:pathLst>
              <a:path w="2581408" h="2091938">
                <a:moveTo>
                  <a:pt x="0" y="0"/>
                </a:moveTo>
                <a:lnTo>
                  <a:pt x="2581408" y="0"/>
                </a:lnTo>
                <a:lnTo>
                  <a:pt x="2581408" y="2091938"/>
                </a:lnTo>
                <a:lnTo>
                  <a:pt x="0" y="2091938"/>
                </a:lnTo>
                <a:lnTo>
                  <a:pt x="0" y="0"/>
                </a:lnTo>
                <a:close/>
              </a:path>
            </a:pathLst>
          </a:custGeom>
          <a:blipFill>
            <a:blip r:embed="rId3"/>
            <a:stretch>
              <a:fillRect l="-49179" t="-40274" r="-38129" b="-61358"/>
            </a:stretch>
          </a:blipFill>
        </p:spPr>
      </p:sp>
      <p:sp>
        <p:nvSpPr>
          <p:cNvPr id="5" name="TextBox 5"/>
          <p:cNvSpPr txBox="1"/>
          <p:nvPr/>
        </p:nvSpPr>
        <p:spPr>
          <a:xfrm>
            <a:off x="8884798" y="337592"/>
            <a:ext cx="10518533" cy="1101264"/>
          </a:xfrm>
          <a:prstGeom prst="rect">
            <a:avLst/>
          </a:prstGeom>
        </p:spPr>
        <p:txBody>
          <a:bodyPr wrap="square" lIns="0" tIns="0" rIns="0" bIns="0" rtlCol="0" anchor="t">
            <a:spAutoFit/>
          </a:bodyPr>
          <a:lstStyle/>
          <a:p>
            <a:pPr>
              <a:lnSpc>
                <a:spcPts val="9200"/>
              </a:lnSpc>
            </a:pPr>
            <a:r>
              <a:rPr lang="vi-VN" sz="6600" b="1" dirty="0">
                <a:latin typeface="Times New Roman" panose="02020603050405020304" pitchFamily="18" charset="0"/>
                <a:cs typeface="Times New Roman" panose="02020603050405020304" pitchFamily="18" charset="0"/>
              </a:rPr>
              <a:t>- Sự nghiệp văn học</a:t>
            </a:r>
            <a:endParaRPr lang="en-US" sz="6600" spc="90" dirty="0">
              <a:latin typeface="Times New Roman" panose="02020603050405020304" pitchFamily="18" charset="0"/>
              <a:ea typeface="Shrikhand"/>
              <a:cs typeface="Times New Roman" panose="02020603050405020304" pitchFamily="18" charset="0"/>
              <a:sym typeface="Shrikhand"/>
            </a:endParaRPr>
          </a:p>
        </p:txBody>
      </p:sp>
      <p:sp>
        <p:nvSpPr>
          <p:cNvPr id="8" name="Freeform 8"/>
          <p:cNvSpPr/>
          <p:nvPr/>
        </p:nvSpPr>
        <p:spPr>
          <a:xfrm rot="5400000">
            <a:off x="774489" y="2107992"/>
            <a:ext cx="5638801" cy="698542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E4B17D"/>
          </a:solidFill>
        </p:spPr>
      </p:sp>
      <p:sp>
        <p:nvSpPr>
          <p:cNvPr id="10" name="Freeform 10"/>
          <p:cNvSpPr/>
          <p:nvPr/>
        </p:nvSpPr>
        <p:spPr>
          <a:xfrm>
            <a:off x="-2993540" y="-785807"/>
            <a:ext cx="5433959" cy="5206520"/>
          </a:xfrm>
          <a:custGeom>
            <a:avLst/>
            <a:gdLst/>
            <a:ahLst/>
            <a:cxnLst/>
            <a:rect l="l" t="t" r="r" b="b"/>
            <a:pathLst>
              <a:path w="5433959" h="5206520">
                <a:moveTo>
                  <a:pt x="0" y="0"/>
                </a:moveTo>
                <a:lnTo>
                  <a:pt x="5433959" y="0"/>
                </a:lnTo>
                <a:lnTo>
                  <a:pt x="5433959" y="5206520"/>
                </a:lnTo>
                <a:lnTo>
                  <a:pt x="0" y="5206520"/>
                </a:lnTo>
                <a:lnTo>
                  <a:pt x="0" y="0"/>
                </a:lnTo>
                <a:close/>
              </a:path>
            </a:pathLst>
          </a:custGeom>
          <a:blipFill>
            <a:blip r:embed="rId4"/>
            <a:stretch>
              <a:fillRect/>
            </a:stretch>
          </a:blipFill>
        </p:spPr>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200" y="2781300"/>
            <a:ext cx="6705400" cy="5486400"/>
          </a:xfrm>
          <a:prstGeom prst="flowChartDelay">
            <a:avLst/>
          </a:prstGeom>
        </p:spPr>
      </p:pic>
      <p:sp>
        <p:nvSpPr>
          <p:cNvPr id="13" name="Rectangle 12"/>
          <p:cNvSpPr/>
          <p:nvPr/>
        </p:nvSpPr>
        <p:spPr>
          <a:xfrm>
            <a:off x="7984480" y="1896175"/>
            <a:ext cx="9631917" cy="2215991"/>
          </a:xfrm>
          <a:prstGeom prst="rect">
            <a:avLst/>
          </a:prstGeom>
        </p:spPr>
        <p:txBody>
          <a:bodyPr wrap="square">
            <a:spAutoFit/>
          </a:bodyPr>
          <a:lstStyle/>
          <a:p>
            <a:pPr algn="just">
              <a:lnSpc>
                <a:spcPct val="115000"/>
              </a:lnSpc>
              <a:spcAft>
                <a:spcPts val="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 Mục đích cầm bút sáng tác của ông là : “</a:t>
            </a:r>
            <a:r>
              <a:rPr lang="vi-VN" sz="4000" i="1" dirty="0">
                <a:latin typeface="Times New Roman" panose="02020603050405020304" pitchFamily="18" charset="0"/>
                <a:ea typeface="Calibri" panose="020F0502020204030204" pitchFamily="34" charset="0"/>
                <a:cs typeface="Times New Roman" panose="02020603050405020304" pitchFamily="18" charset="0"/>
              </a:rPr>
              <a:t>Viết một áng văn xuôi đơn giản và trung thực về con người</a:t>
            </a:r>
            <a:r>
              <a:rPr lang="vi-VN" sz="4000" dirty="0">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7984479" y="4055420"/>
            <a:ext cx="9631917" cy="2159245"/>
          </a:xfrm>
          <a:prstGeom prst="rect">
            <a:avLst/>
          </a:prstGeom>
        </p:spPr>
        <p:txBody>
          <a:bodyPr wrap="square">
            <a:spAutoFit/>
          </a:bodyPr>
          <a:lstStyle/>
          <a:p>
            <a:pPr algn="just">
              <a:lnSpc>
                <a:spcPct val="115000"/>
              </a:lnSpc>
              <a:spcAft>
                <a:spcPts val="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 Ông thường chọn một số đề tài: Chiến tranh, cuộc sống sôi động của những người đi săn cá, săn voi, đấu bò,…</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7984479" y="6362700"/>
            <a:ext cx="9631917" cy="2215991"/>
          </a:xfrm>
          <a:prstGeom prst="rect">
            <a:avLst/>
          </a:prstGeom>
        </p:spPr>
        <p:txBody>
          <a:bodyPr wrap="square">
            <a:spAutoFit/>
          </a:bodyPr>
          <a:lstStyle/>
          <a:p>
            <a:pPr algn="just">
              <a:lnSpc>
                <a:spcPct val="115000"/>
              </a:lnSpc>
              <a:spcAft>
                <a:spcPts val="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 Tác phẩm chính: </a:t>
            </a:r>
            <a:r>
              <a:rPr lang="vi-VN" sz="4000" i="1" dirty="0">
                <a:latin typeface="Times New Roman" panose="02020603050405020304" pitchFamily="18" charset="0"/>
                <a:ea typeface="Calibri" panose="020F0502020204030204" pitchFamily="34" charset="0"/>
                <a:cs typeface="Times New Roman" panose="02020603050405020304" pitchFamily="18" charset="0"/>
              </a:rPr>
              <a:t>Ông già và biển cả</a:t>
            </a:r>
            <a:r>
              <a:rPr lang="vi-VN" sz="4000" dirty="0">
                <a:latin typeface="Times New Roman" panose="02020603050405020304" pitchFamily="18" charset="0"/>
                <a:ea typeface="Calibri" panose="020F0502020204030204" pitchFamily="34" charset="0"/>
                <a:cs typeface="Times New Roman" panose="02020603050405020304" pitchFamily="18" charset="0"/>
              </a:rPr>
              <a:t> (tiểu thuyết), </a:t>
            </a:r>
            <a:r>
              <a:rPr lang="vi-VN" sz="4000" i="1" dirty="0">
                <a:latin typeface="Times New Roman" panose="02020603050405020304" pitchFamily="18" charset="0"/>
                <a:ea typeface="Calibri" panose="020F0502020204030204" pitchFamily="34" charset="0"/>
                <a:cs typeface="Times New Roman" panose="02020603050405020304" pitchFamily="18" charset="0"/>
              </a:rPr>
              <a:t>Ông lão bên chiếc cầu</a:t>
            </a:r>
            <a:r>
              <a:rPr lang="vi-VN" sz="4000" dirty="0">
                <a:latin typeface="Times New Roman" panose="02020603050405020304" pitchFamily="18" charset="0"/>
                <a:ea typeface="Calibri" panose="020F0502020204030204" pitchFamily="34" charset="0"/>
                <a:cs typeface="Times New Roman" panose="02020603050405020304" pitchFamily="18" charset="0"/>
              </a:rPr>
              <a:t> (truyện ngắn),…</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530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grpSp>
        <p:nvGrpSpPr>
          <p:cNvPr id="3" name="Group 3"/>
          <p:cNvGrpSpPr/>
          <p:nvPr/>
        </p:nvGrpSpPr>
        <p:grpSpPr>
          <a:xfrm>
            <a:off x="1999756" y="1673003"/>
            <a:ext cx="6343485" cy="6803226"/>
            <a:chOff x="0" y="0"/>
            <a:chExt cx="10233660" cy="10975340"/>
          </a:xfrm>
        </p:grpSpPr>
        <p:sp>
          <p:nvSpPr>
            <p:cNvPr id="4" name="Freeform 4"/>
            <p:cNvSpPr/>
            <p:nvPr/>
          </p:nvSpPr>
          <p:spPr>
            <a:xfrm>
              <a:off x="0" y="0"/>
              <a:ext cx="10233660" cy="10975340"/>
            </a:xfrm>
            <a:custGeom>
              <a:avLst/>
              <a:gdLst/>
              <a:ahLst/>
              <a:cxnLst/>
              <a:rect l="l" t="t" r="r" b="b"/>
              <a:pathLst>
                <a:path w="10233660" h="10975340">
                  <a:moveTo>
                    <a:pt x="10233660" y="915670"/>
                  </a:moveTo>
                  <a:lnTo>
                    <a:pt x="10233660" y="10058400"/>
                  </a:lnTo>
                  <a:cubicBezTo>
                    <a:pt x="10233660" y="10311130"/>
                    <a:pt x="9977120" y="10516870"/>
                    <a:pt x="9659620" y="10516870"/>
                  </a:cubicBezTo>
                  <a:lnTo>
                    <a:pt x="9658350" y="10516870"/>
                  </a:lnTo>
                  <a:cubicBezTo>
                    <a:pt x="9658350" y="10769600"/>
                    <a:pt x="9401810" y="10975340"/>
                    <a:pt x="9084310" y="10975340"/>
                  </a:cubicBezTo>
                  <a:lnTo>
                    <a:pt x="1153160" y="10975340"/>
                  </a:lnTo>
                  <a:cubicBezTo>
                    <a:pt x="835660" y="10975340"/>
                    <a:pt x="579120" y="10770870"/>
                    <a:pt x="579120" y="10516870"/>
                  </a:cubicBezTo>
                  <a:lnTo>
                    <a:pt x="575310" y="10516870"/>
                  </a:lnTo>
                  <a:cubicBezTo>
                    <a:pt x="256540" y="10516870"/>
                    <a:pt x="0" y="10312400"/>
                    <a:pt x="0" y="10058400"/>
                  </a:cubicBezTo>
                  <a:lnTo>
                    <a:pt x="0" y="915670"/>
                  </a:lnTo>
                  <a:cubicBezTo>
                    <a:pt x="0" y="662940"/>
                    <a:pt x="256540" y="457200"/>
                    <a:pt x="574040" y="457200"/>
                  </a:cubicBezTo>
                  <a:lnTo>
                    <a:pt x="577850" y="457200"/>
                  </a:lnTo>
                  <a:cubicBezTo>
                    <a:pt x="579120" y="204470"/>
                    <a:pt x="835660" y="0"/>
                    <a:pt x="1153160" y="0"/>
                  </a:cubicBezTo>
                  <a:lnTo>
                    <a:pt x="9084310" y="0"/>
                  </a:lnTo>
                  <a:cubicBezTo>
                    <a:pt x="9401810" y="0"/>
                    <a:pt x="9658350" y="204470"/>
                    <a:pt x="9658350" y="458470"/>
                  </a:cubicBezTo>
                  <a:lnTo>
                    <a:pt x="9659620" y="458470"/>
                  </a:lnTo>
                  <a:cubicBezTo>
                    <a:pt x="9975850" y="458470"/>
                    <a:pt x="10233660" y="662940"/>
                    <a:pt x="10233660" y="915670"/>
                  </a:cubicBezTo>
                  <a:close/>
                </a:path>
              </a:pathLst>
            </a:custGeom>
            <a:blipFill>
              <a:blip r:embed="rId3"/>
              <a:stretch>
                <a:fillRect l="-39372" r="-39372"/>
              </a:stretch>
            </a:blipFill>
          </p:spPr>
        </p:sp>
      </p:grpSp>
      <p:sp>
        <p:nvSpPr>
          <p:cNvPr id="5" name="TextBox 5"/>
          <p:cNvSpPr txBox="1"/>
          <p:nvPr/>
        </p:nvSpPr>
        <p:spPr>
          <a:xfrm>
            <a:off x="8868002" y="1287841"/>
            <a:ext cx="7859797" cy="1231106"/>
          </a:xfrm>
          <a:prstGeom prst="rect">
            <a:avLst/>
          </a:prstGeom>
        </p:spPr>
        <p:txBody>
          <a:bodyPr lIns="0" tIns="0" rIns="0" bIns="0" rtlCol="0" anchor="t">
            <a:spAutoFit/>
          </a:bodyPr>
          <a:lstStyle/>
          <a:p>
            <a:r>
              <a:rPr lang="vi-VN" sz="8000" b="1">
                <a:latin typeface="Times New Roman" panose="02020603050405020304" pitchFamily="18" charset="0"/>
                <a:cs typeface="Times New Roman" panose="02020603050405020304" pitchFamily="18" charset="0"/>
              </a:rPr>
              <a:t>2. Tác phẩm</a:t>
            </a:r>
            <a:endParaRPr lang="en-GB" sz="8000">
              <a:latin typeface="Times New Roman" panose="02020603050405020304" pitchFamily="18" charset="0"/>
              <a:cs typeface="Times New Roman" panose="02020603050405020304" pitchFamily="18" charset="0"/>
            </a:endParaRPr>
          </a:p>
        </p:txBody>
      </p:sp>
      <p:grpSp>
        <p:nvGrpSpPr>
          <p:cNvPr id="6" name="Group 6"/>
          <p:cNvGrpSpPr/>
          <p:nvPr/>
        </p:nvGrpSpPr>
        <p:grpSpPr>
          <a:xfrm>
            <a:off x="8838022" y="4909103"/>
            <a:ext cx="3325327" cy="3566329"/>
            <a:chOff x="0" y="0"/>
            <a:chExt cx="10233660" cy="10975340"/>
          </a:xfrm>
        </p:grpSpPr>
        <p:sp>
          <p:nvSpPr>
            <p:cNvPr id="7" name="Freeform 7"/>
            <p:cNvSpPr/>
            <p:nvPr/>
          </p:nvSpPr>
          <p:spPr>
            <a:xfrm>
              <a:off x="0" y="0"/>
              <a:ext cx="10233660" cy="10975340"/>
            </a:xfrm>
            <a:custGeom>
              <a:avLst/>
              <a:gdLst/>
              <a:ahLst/>
              <a:cxnLst/>
              <a:rect l="l" t="t" r="r" b="b"/>
              <a:pathLst>
                <a:path w="10233660" h="10975340">
                  <a:moveTo>
                    <a:pt x="10233660" y="915670"/>
                  </a:moveTo>
                  <a:lnTo>
                    <a:pt x="10233660" y="10058400"/>
                  </a:lnTo>
                  <a:cubicBezTo>
                    <a:pt x="10233660" y="10311130"/>
                    <a:pt x="9977120" y="10516870"/>
                    <a:pt x="9659620" y="10516870"/>
                  </a:cubicBezTo>
                  <a:lnTo>
                    <a:pt x="9658350" y="10516870"/>
                  </a:lnTo>
                  <a:cubicBezTo>
                    <a:pt x="9658350" y="10769600"/>
                    <a:pt x="9401810" y="10975340"/>
                    <a:pt x="9084310" y="10975340"/>
                  </a:cubicBezTo>
                  <a:lnTo>
                    <a:pt x="1153160" y="10975340"/>
                  </a:lnTo>
                  <a:cubicBezTo>
                    <a:pt x="835660" y="10975340"/>
                    <a:pt x="579120" y="10770870"/>
                    <a:pt x="579120" y="10516870"/>
                  </a:cubicBezTo>
                  <a:lnTo>
                    <a:pt x="575310" y="10516870"/>
                  </a:lnTo>
                  <a:cubicBezTo>
                    <a:pt x="256540" y="10516870"/>
                    <a:pt x="0" y="10312400"/>
                    <a:pt x="0" y="10058400"/>
                  </a:cubicBezTo>
                  <a:lnTo>
                    <a:pt x="0" y="915670"/>
                  </a:lnTo>
                  <a:cubicBezTo>
                    <a:pt x="0" y="662940"/>
                    <a:pt x="256540" y="457200"/>
                    <a:pt x="574040" y="457200"/>
                  </a:cubicBezTo>
                  <a:lnTo>
                    <a:pt x="577850" y="457200"/>
                  </a:lnTo>
                  <a:cubicBezTo>
                    <a:pt x="579120" y="204470"/>
                    <a:pt x="835660" y="0"/>
                    <a:pt x="1153160" y="0"/>
                  </a:cubicBezTo>
                  <a:lnTo>
                    <a:pt x="9084310" y="0"/>
                  </a:lnTo>
                  <a:cubicBezTo>
                    <a:pt x="9401810" y="0"/>
                    <a:pt x="9658350" y="204470"/>
                    <a:pt x="9658350" y="458470"/>
                  </a:cubicBezTo>
                  <a:lnTo>
                    <a:pt x="9659620" y="458470"/>
                  </a:lnTo>
                  <a:cubicBezTo>
                    <a:pt x="9975850" y="458470"/>
                    <a:pt x="10233660" y="662940"/>
                    <a:pt x="10233660" y="915670"/>
                  </a:cubicBezTo>
                  <a:close/>
                </a:path>
              </a:pathLst>
            </a:custGeom>
            <a:blipFill>
              <a:blip r:embed="rId4"/>
              <a:stretch>
                <a:fillRect l="-30435" r="-30435"/>
              </a:stretch>
            </a:blipFill>
          </p:spPr>
        </p:sp>
      </p:grpSp>
      <p:grpSp>
        <p:nvGrpSpPr>
          <p:cNvPr id="8" name="Group 8"/>
          <p:cNvGrpSpPr/>
          <p:nvPr/>
        </p:nvGrpSpPr>
        <p:grpSpPr>
          <a:xfrm>
            <a:off x="12656922" y="4909900"/>
            <a:ext cx="3325327" cy="3566329"/>
            <a:chOff x="0" y="0"/>
            <a:chExt cx="10233660" cy="10975340"/>
          </a:xfrm>
        </p:grpSpPr>
        <p:sp>
          <p:nvSpPr>
            <p:cNvPr id="9" name="Freeform 9"/>
            <p:cNvSpPr/>
            <p:nvPr/>
          </p:nvSpPr>
          <p:spPr>
            <a:xfrm>
              <a:off x="0" y="0"/>
              <a:ext cx="10233660" cy="10975340"/>
            </a:xfrm>
            <a:custGeom>
              <a:avLst/>
              <a:gdLst/>
              <a:ahLst/>
              <a:cxnLst/>
              <a:rect l="l" t="t" r="r" b="b"/>
              <a:pathLst>
                <a:path w="10233660" h="10975340">
                  <a:moveTo>
                    <a:pt x="10233660" y="915670"/>
                  </a:moveTo>
                  <a:lnTo>
                    <a:pt x="10233660" y="10058400"/>
                  </a:lnTo>
                  <a:cubicBezTo>
                    <a:pt x="10233660" y="10311130"/>
                    <a:pt x="9977120" y="10516870"/>
                    <a:pt x="9659620" y="10516870"/>
                  </a:cubicBezTo>
                  <a:lnTo>
                    <a:pt x="9658350" y="10516870"/>
                  </a:lnTo>
                  <a:cubicBezTo>
                    <a:pt x="9658350" y="10769600"/>
                    <a:pt x="9401810" y="10975340"/>
                    <a:pt x="9084310" y="10975340"/>
                  </a:cubicBezTo>
                  <a:lnTo>
                    <a:pt x="1153160" y="10975340"/>
                  </a:lnTo>
                  <a:cubicBezTo>
                    <a:pt x="835660" y="10975340"/>
                    <a:pt x="579120" y="10770870"/>
                    <a:pt x="579120" y="10516870"/>
                  </a:cubicBezTo>
                  <a:lnTo>
                    <a:pt x="575310" y="10516870"/>
                  </a:lnTo>
                  <a:cubicBezTo>
                    <a:pt x="256540" y="10516870"/>
                    <a:pt x="0" y="10312400"/>
                    <a:pt x="0" y="10058400"/>
                  </a:cubicBezTo>
                  <a:lnTo>
                    <a:pt x="0" y="915670"/>
                  </a:lnTo>
                  <a:cubicBezTo>
                    <a:pt x="0" y="662940"/>
                    <a:pt x="256540" y="457200"/>
                    <a:pt x="574040" y="457200"/>
                  </a:cubicBezTo>
                  <a:lnTo>
                    <a:pt x="577850" y="457200"/>
                  </a:lnTo>
                  <a:cubicBezTo>
                    <a:pt x="579120" y="204470"/>
                    <a:pt x="835660" y="0"/>
                    <a:pt x="1153160" y="0"/>
                  </a:cubicBezTo>
                  <a:lnTo>
                    <a:pt x="9084310" y="0"/>
                  </a:lnTo>
                  <a:cubicBezTo>
                    <a:pt x="9401810" y="0"/>
                    <a:pt x="9658350" y="204470"/>
                    <a:pt x="9658350" y="458470"/>
                  </a:cubicBezTo>
                  <a:lnTo>
                    <a:pt x="9659620" y="458470"/>
                  </a:lnTo>
                  <a:cubicBezTo>
                    <a:pt x="9975850" y="458470"/>
                    <a:pt x="10233660" y="662940"/>
                    <a:pt x="10233660" y="915670"/>
                  </a:cubicBezTo>
                  <a:close/>
                </a:path>
              </a:pathLst>
            </a:custGeom>
            <a:blipFill>
              <a:blip r:embed="rId5"/>
              <a:stretch>
                <a:fillRect l="-30789" r="-30789"/>
              </a:stretch>
            </a:blipFill>
          </p:spPr>
        </p:sp>
      </p:grpSp>
      <p:sp>
        <p:nvSpPr>
          <p:cNvPr id="11" name="Freeform 11"/>
          <p:cNvSpPr/>
          <p:nvPr/>
        </p:nvSpPr>
        <p:spPr>
          <a:xfrm rot="-1073993">
            <a:off x="15484435" y="-3422312"/>
            <a:ext cx="5607130" cy="7402046"/>
          </a:xfrm>
          <a:custGeom>
            <a:avLst/>
            <a:gdLst/>
            <a:ahLst/>
            <a:cxnLst/>
            <a:rect l="l" t="t" r="r" b="b"/>
            <a:pathLst>
              <a:path w="5607130" h="7402046">
                <a:moveTo>
                  <a:pt x="0" y="0"/>
                </a:moveTo>
                <a:lnTo>
                  <a:pt x="5607130" y="0"/>
                </a:lnTo>
                <a:lnTo>
                  <a:pt x="5607130" y="7402047"/>
                </a:lnTo>
                <a:lnTo>
                  <a:pt x="0" y="7402047"/>
                </a:lnTo>
                <a:lnTo>
                  <a:pt x="0" y="0"/>
                </a:lnTo>
                <a:close/>
              </a:path>
            </a:pathLst>
          </a:custGeom>
          <a:blipFill>
            <a:blip r:embed="rId6"/>
            <a:stretch>
              <a:fillRect/>
            </a:stretch>
          </a:blipFill>
        </p:spPr>
      </p:sp>
      <p:sp>
        <p:nvSpPr>
          <p:cNvPr id="12" name="Freeform 12"/>
          <p:cNvSpPr/>
          <p:nvPr/>
        </p:nvSpPr>
        <p:spPr>
          <a:xfrm rot="-389781">
            <a:off x="-1398478" y="4180386"/>
            <a:ext cx="4118399" cy="9060479"/>
          </a:xfrm>
          <a:custGeom>
            <a:avLst/>
            <a:gdLst/>
            <a:ahLst/>
            <a:cxnLst/>
            <a:rect l="l" t="t" r="r" b="b"/>
            <a:pathLst>
              <a:path w="4118399" h="9060479">
                <a:moveTo>
                  <a:pt x="0" y="0"/>
                </a:moveTo>
                <a:lnTo>
                  <a:pt x="4118400" y="0"/>
                </a:lnTo>
                <a:lnTo>
                  <a:pt x="4118400" y="9060479"/>
                </a:lnTo>
                <a:lnTo>
                  <a:pt x="0" y="9060479"/>
                </a:lnTo>
                <a:lnTo>
                  <a:pt x="0" y="0"/>
                </a:lnTo>
                <a:close/>
              </a:path>
            </a:pathLst>
          </a:custGeom>
          <a:blipFill>
            <a:blip r:embed="rId7"/>
            <a:stretch>
              <a:fillRect/>
            </a:stretch>
          </a:blipFill>
        </p:spPr>
      </p:sp>
      <p:sp>
        <p:nvSpPr>
          <p:cNvPr id="15" name="TextBox 15"/>
          <p:cNvSpPr txBox="1"/>
          <p:nvPr/>
        </p:nvSpPr>
        <p:spPr>
          <a:xfrm>
            <a:off x="8838022" y="3097535"/>
            <a:ext cx="8018538" cy="795089"/>
          </a:xfrm>
          <a:prstGeom prst="rect">
            <a:avLst/>
          </a:prstGeom>
        </p:spPr>
        <p:txBody>
          <a:bodyPr wrap="square" lIns="0" tIns="0" rIns="0" bIns="0" rtlCol="0" anchor="t">
            <a:spAutoFit/>
          </a:bodyPr>
          <a:lstStyle/>
          <a:p>
            <a:pPr algn="ctr">
              <a:lnSpc>
                <a:spcPts val="6248"/>
              </a:lnSpc>
            </a:pPr>
            <a:r>
              <a:rPr lang="en-US" sz="6000" b="1" dirty="0" smtClean="0">
                <a:latin typeface="Times New Roman" panose="02020603050405020304" pitchFamily="18" charset="0"/>
                <a:cs typeface="Times New Roman" panose="02020603050405020304" pitchFamily="18" charset="0"/>
                <a:sym typeface="The Youngest Script"/>
              </a:rPr>
              <a:t>- </a:t>
            </a:r>
            <a:r>
              <a:rPr lang="en-US" sz="6000" b="1" dirty="0" err="1" smtClean="0">
                <a:latin typeface="Times New Roman" panose="02020603050405020304" pitchFamily="18" charset="0"/>
                <a:cs typeface="Times New Roman" panose="02020603050405020304" pitchFamily="18" charset="0"/>
                <a:sym typeface="The Youngest Script"/>
              </a:rPr>
              <a:t>Xuất</a:t>
            </a:r>
            <a:r>
              <a:rPr lang="en-US" sz="6000" b="1" dirty="0" smtClean="0">
                <a:latin typeface="Times New Roman" panose="02020603050405020304" pitchFamily="18" charset="0"/>
                <a:cs typeface="Times New Roman" panose="02020603050405020304" pitchFamily="18" charset="0"/>
                <a:sym typeface="The Youngest Script"/>
              </a:rPr>
              <a:t> </a:t>
            </a:r>
            <a:r>
              <a:rPr lang="en-US" sz="6000" b="1" dirty="0" err="1" smtClean="0">
                <a:latin typeface="Times New Roman" panose="02020603050405020304" pitchFamily="18" charset="0"/>
                <a:cs typeface="Times New Roman" panose="02020603050405020304" pitchFamily="18" charset="0"/>
                <a:sym typeface="The Youngest Script"/>
              </a:rPr>
              <a:t>xứ</a:t>
            </a:r>
            <a:r>
              <a:rPr lang="en-US" sz="6000" b="1" dirty="0" smtClean="0">
                <a:latin typeface="Times New Roman" panose="02020603050405020304" pitchFamily="18" charset="0"/>
                <a:cs typeface="Times New Roman" panose="02020603050405020304" pitchFamily="18" charset="0"/>
                <a:sym typeface="The Youngest Script"/>
              </a:rPr>
              <a:t>: </a:t>
            </a:r>
            <a:endParaRPr lang="en-US" sz="6000" dirty="0">
              <a:solidFill>
                <a:srgbClr val="5B432F"/>
              </a:solidFill>
              <a:latin typeface="Times New Roman" panose="02020603050405020304" pitchFamily="18" charset="0"/>
              <a:ea typeface="The Youngest Script"/>
              <a:cs typeface="Times New Roman" panose="02020603050405020304" pitchFamily="18" charset="0"/>
              <a:sym typeface="The Youngest Script"/>
            </a:endParaRPr>
          </a:p>
        </p:txBody>
      </p:sp>
    </p:spTree>
    <p:extLst>
      <p:ext uri="{BB962C8B-B14F-4D97-AF65-F5344CB8AC3E}">
        <p14:creationId xmlns:p14="http://schemas.microsoft.com/office/powerpoint/2010/main" val="333548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81967">
            <a:off x="3783958" y="-4120528"/>
            <a:ext cx="10720084" cy="18528056"/>
          </a:xfrm>
          <a:custGeom>
            <a:avLst/>
            <a:gdLst/>
            <a:ahLst/>
            <a:cxnLst/>
            <a:rect l="l" t="t" r="r" b="b"/>
            <a:pathLst>
              <a:path w="10720084" h="18528056">
                <a:moveTo>
                  <a:pt x="10720084" y="245254"/>
                </a:moveTo>
                <a:lnTo>
                  <a:pt x="10284076" y="18528056"/>
                </a:lnTo>
                <a:lnTo>
                  <a:pt x="0" y="18282802"/>
                </a:lnTo>
                <a:lnTo>
                  <a:pt x="436008" y="0"/>
                </a:lnTo>
                <a:lnTo>
                  <a:pt x="10720084" y="245254"/>
                </a:lnTo>
                <a:close/>
              </a:path>
            </a:pathLst>
          </a:custGeom>
          <a:blipFill>
            <a:blip r:embed="rId2"/>
            <a:stretch>
              <a:fillRect l="-44686" t="-21700" r="-13084" b="-5092"/>
            </a:stretch>
          </a:blipFill>
        </p:spPr>
      </p:sp>
      <p:grpSp>
        <p:nvGrpSpPr>
          <p:cNvPr id="3" name="Group 3"/>
          <p:cNvGrpSpPr/>
          <p:nvPr/>
        </p:nvGrpSpPr>
        <p:grpSpPr>
          <a:xfrm rot="5194179">
            <a:off x="-862017" y="2079892"/>
            <a:ext cx="19502356" cy="13445120"/>
            <a:chOff x="0" y="0"/>
            <a:chExt cx="24404074" cy="17926826"/>
          </a:xfrm>
        </p:grpSpPr>
        <p:sp>
          <p:nvSpPr>
            <p:cNvPr id="4" name="Freeform 4"/>
            <p:cNvSpPr/>
            <p:nvPr/>
          </p:nvSpPr>
          <p:spPr>
            <a:xfrm rot="5400000">
              <a:off x="3238624" y="-3238624"/>
              <a:ext cx="17926826" cy="24404074"/>
            </a:xfrm>
            <a:custGeom>
              <a:avLst/>
              <a:gdLst/>
              <a:ahLst/>
              <a:cxnLst/>
              <a:rect l="l" t="t" r="r" b="b"/>
              <a:pathLst>
                <a:path w="17926826" h="24404074">
                  <a:moveTo>
                    <a:pt x="0" y="0"/>
                  </a:moveTo>
                  <a:lnTo>
                    <a:pt x="17926826" y="0"/>
                  </a:lnTo>
                  <a:lnTo>
                    <a:pt x="17926826" y="24404074"/>
                  </a:lnTo>
                  <a:lnTo>
                    <a:pt x="0" y="24404074"/>
                  </a:lnTo>
                  <a:lnTo>
                    <a:pt x="0" y="0"/>
                  </a:lnTo>
                  <a:close/>
                </a:path>
              </a:pathLst>
            </a:custGeom>
            <a:blipFill>
              <a:blip r:embed="rId3"/>
              <a:stretch>
                <a:fillRect/>
              </a:stretch>
            </a:blipFill>
          </p:spPr>
        </p:sp>
        <p:grpSp>
          <p:nvGrpSpPr>
            <p:cNvPr id="5" name="Group 5"/>
            <p:cNvGrpSpPr/>
            <p:nvPr/>
          </p:nvGrpSpPr>
          <p:grpSpPr>
            <a:xfrm rot="243073">
              <a:off x="1944242" y="2310565"/>
              <a:ext cx="20806759" cy="13909230"/>
              <a:chOff x="0" y="0"/>
              <a:chExt cx="2827818" cy="1890384"/>
            </a:xfrm>
          </p:grpSpPr>
          <p:sp>
            <p:nvSpPr>
              <p:cNvPr id="6" name="Freeform 6"/>
              <p:cNvSpPr/>
              <p:nvPr/>
            </p:nvSpPr>
            <p:spPr>
              <a:xfrm>
                <a:off x="0" y="0"/>
                <a:ext cx="2827818" cy="1890384"/>
              </a:xfrm>
              <a:custGeom>
                <a:avLst/>
                <a:gdLst/>
                <a:ahLst/>
                <a:cxnLst/>
                <a:rect l="l" t="t" r="r" b="b"/>
                <a:pathLst>
                  <a:path w="2827818" h="1890384">
                    <a:moveTo>
                      <a:pt x="0" y="0"/>
                    </a:moveTo>
                    <a:lnTo>
                      <a:pt x="2827818" y="0"/>
                    </a:lnTo>
                    <a:lnTo>
                      <a:pt x="2827818" y="1890384"/>
                    </a:lnTo>
                    <a:lnTo>
                      <a:pt x="0" y="1890384"/>
                    </a:lnTo>
                    <a:close/>
                  </a:path>
                </a:pathLst>
              </a:custGeom>
              <a:solidFill>
                <a:srgbClr val="F7F1EC">
                  <a:alpha val="65882"/>
                </a:srgbClr>
              </a:solidFill>
            </p:spPr>
          </p:sp>
          <p:sp>
            <p:nvSpPr>
              <p:cNvPr id="7" name="TextBox 7"/>
              <p:cNvSpPr txBox="1"/>
              <p:nvPr/>
            </p:nvSpPr>
            <p:spPr>
              <a:xfrm>
                <a:off x="0" y="-47625"/>
                <a:ext cx="2827818" cy="1938009"/>
              </a:xfrm>
              <a:prstGeom prst="rect">
                <a:avLst/>
              </a:prstGeom>
            </p:spPr>
            <p:txBody>
              <a:bodyPr lIns="50800" tIns="50800" rIns="50800" bIns="50800" rtlCol="0" anchor="ctr"/>
              <a:lstStyle/>
              <a:p>
                <a:pPr algn="ctr">
                  <a:lnSpc>
                    <a:spcPts val="3499"/>
                  </a:lnSpc>
                </a:pPr>
                <a:endParaRPr/>
              </a:p>
            </p:txBody>
          </p:sp>
        </p:grpSp>
      </p:grpSp>
      <p:sp>
        <p:nvSpPr>
          <p:cNvPr id="9" name="TextBox 9"/>
          <p:cNvSpPr txBox="1"/>
          <p:nvPr/>
        </p:nvSpPr>
        <p:spPr>
          <a:xfrm>
            <a:off x="2842488" y="0"/>
            <a:ext cx="12531263" cy="1788951"/>
          </a:xfrm>
          <a:prstGeom prst="rect">
            <a:avLst/>
          </a:prstGeom>
        </p:spPr>
        <p:txBody>
          <a:bodyPr lIns="0" tIns="0" rIns="0" bIns="0" rtlCol="0" anchor="t">
            <a:spAutoFit/>
          </a:bodyPr>
          <a:lstStyle/>
          <a:p>
            <a:pPr algn="ctr">
              <a:lnSpc>
                <a:spcPts val="16068"/>
              </a:lnSpc>
              <a:spcBef>
                <a:spcPct val="0"/>
              </a:spcBef>
            </a:pPr>
            <a:r>
              <a:rPr lang="en-US" sz="6000" b="1" dirty="0" smtClean="0">
                <a:latin typeface="Times New Roman" panose="02020603050405020304" pitchFamily="18" charset="0"/>
                <a:cs typeface="Times New Roman" panose="02020603050405020304" pitchFamily="18" charset="0"/>
                <a:sym typeface="Shrikhand"/>
              </a:rPr>
              <a:t>3. </a:t>
            </a:r>
            <a:r>
              <a:rPr lang="en-US" sz="6000" b="1" dirty="0" err="1" smtClean="0">
                <a:latin typeface="Times New Roman" panose="02020603050405020304" pitchFamily="18" charset="0"/>
                <a:cs typeface="Times New Roman" panose="02020603050405020304" pitchFamily="18" charset="0"/>
                <a:sym typeface="Shrikhand"/>
              </a:rPr>
              <a:t>Hướng</a:t>
            </a:r>
            <a:r>
              <a:rPr lang="en-US" sz="6000" b="1" dirty="0" smtClean="0">
                <a:latin typeface="Times New Roman" panose="02020603050405020304" pitchFamily="18" charset="0"/>
                <a:cs typeface="Times New Roman" panose="02020603050405020304" pitchFamily="18" charset="0"/>
                <a:sym typeface="Shrikhand"/>
              </a:rPr>
              <a:t> </a:t>
            </a:r>
            <a:r>
              <a:rPr lang="en-US" sz="6000" b="1" dirty="0" err="1" smtClean="0">
                <a:latin typeface="Times New Roman" panose="02020603050405020304" pitchFamily="18" charset="0"/>
                <a:cs typeface="Times New Roman" panose="02020603050405020304" pitchFamily="18" charset="0"/>
                <a:sym typeface="Shrikhand"/>
              </a:rPr>
              <a:t>dẫn</a:t>
            </a:r>
            <a:r>
              <a:rPr lang="en-US" sz="6000" b="1" dirty="0" smtClean="0">
                <a:latin typeface="Times New Roman" panose="02020603050405020304" pitchFamily="18" charset="0"/>
                <a:cs typeface="Times New Roman" panose="02020603050405020304" pitchFamily="18" charset="0"/>
                <a:sym typeface="Shrikhand"/>
              </a:rPr>
              <a:t> </a:t>
            </a:r>
            <a:r>
              <a:rPr lang="en-US" sz="6000" b="1" dirty="0" err="1" smtClean="0">
                <a:latin typeface="Times New Roman" panose="02020603050405020304" pitchFamily="18" charset="0"/>
                <a:cs typeface="Times New Roman" panose="02020603050405020304" pitchFamily="18" charset="0"/>
                <a:sym typeface="Shrikhand"/>
              </a:rPr>
              <a:t>đọc</a:t>
            </a:r>
            <a:endParaRPr lang="en-US" sz="6000" spc="126" dirty="0">
              <a:solidFill>
                <a:srgbClr val="5B432F"/>
              </a:solidFill>
              <a:latin typeface="Times New Roman" panose="02020603050405020304" pitchFamily="18" charset="0"/>
              <a:ea typeface="Shrikhand"/>
              <a:cs typeface="Times New Roman" panose="02020603050405020304" pitchFamily="18" charset="0"/>
              <a:sym typeface="Shrikhand"/>
            </a:endParaRPr>
          </a:p>
        </p:txBody>
      </p:sp>
      <p:sp>
        <p:nvSpPr>
          <p:cNvPr id="10" name="Freeform 10"/>
          <p:cNvSpPr/>
          <p:nvPr/>
        </p:nvSpPr>
        <p:spPr>
          <a:xfrm>
            <a:off x="14929094" y="5725245"/>
            <a:ext cx="12801600" cy="5815423"/>
          </a:xfrm>
          <a:custGeom>
            <a:avLst/>
            <a:gdLst/>
            <a:ahLst/>
            <a:cxnLst/>
            <a:rect l="l" t="t" r="r" b="b"/>
            <a:pathLst>
              <a:path w="12801600" h="5815423">
                <a:moveTo>
                  <a:pt x="0" y="0"/>
                </a:moveTo>
                <a:lnTo>
                  <a:pt x="12801600" y="0"/>
                </a:lnTo>
                <a:lnTo>
                  <a:pt x="12801600" y="5815424"/>
                </a:lnTo>
                <a:lnTo>
                  <a:pt x="0" y="5815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2559936" flipH="1">
            <a:off x="-2049775" y="-848163"/>
            <a:ext cx="3063745" cy="7659363"/>
          </a:xfrm>
          <a:custGeom>
            <a:avLst/>
            <a:gdLst/>
            <a:ahLst/>
            <a:cxnLst/>
            <a:rect l="l" t="t" r="r" b="b"/>
            <a:pathLst>
              <a:path w="3063745" h="7659363">
                <a:moveTo>
                  <a:pt x="3063745" y="0"/>
                </a:moveTo>
                <a:lnTo>
                  <a:pt x="0" y="0"/>
                </a:lnTo>
                <a:lnTo>
                  <a:pt x="0" y="7659363"/>
                </a:lnTo>
                <a:lnTo>
                  <a:pt x="3063745" y="7659363"/>
                </a:lnTo>
                <a:lnTo>
                  <a:pt x="3063745" y="0"/>
                </a:lnTo>
                <a:close/>
              </a:path>
            </a:pathLst>
          </a:custGeom>
          <a:blipFill>
            <a:blip r:embed="rId6"/>
            <a:stretch>
              <a:fillRect/>
            </a:stretch>
          </a:blipFill>
        </p:spPr>
      </p:sp>
      <p:sp>
        <p:nvSpPr>
          <p:cNvPr id="12" name="Freeform 12"/>
          <p:cNvSpPr/>
          <p:nvPr/>
        </p:nvSpPr>
        <p:spPr>
          <a:xfrm rot="614224">
            <a:off x="916309" y="7296512"/>
            <a:ext cx="3512708" cy="3963563"/>
          </a:xfrm>
          <a:custGeom>
            <a:avLst/>
            <a:gdLst/>
            <a:ahLst/>
            <a:cxnLst/>
            <a:rect l="l" t="t" r="r" b="b"/>
            <a:pathLst>
              <a:path w="3512708" h="3963563">
                <a:moveTo>
                  <a:pt x="0" y="0"/>
                </a:moveTo>
                <a:lnTo>
                  <a:pt x="3512708" y="0"/>
                </a:lnTo>
                <a:lnTo>
                  <a:pt x="3512708" y="3963563"/>
                </a:lnTo>
                <a:lnTo>
                  <a:pt x="0" y="3963563"/>
                </a:lnTo>
                <a:lnTo>
                  <a:pt x="0" y="0"/>
                </a:lnTo>
                <a:close/>
              </a:path>
            </a:pathLst>
          </a:custGeom>
          <a:blipFill>
            <a:blip r:embed="rId7"/>
            <a:stretch>
              <a:fillRect/>
            </a:stretch>
          </a:blipFill>
        </p:spPr>
      </p:sp>
      <p:sp>
        <p:nvSpPr>
          <p:cNvPr id="8" name="TextBox 7"/>
          <p:cNvSpPr txBox="1"/>
          <p:nvPr/>
        </p:nvSpPr>
        <p:spPr>
          <a:xfrm>
            <a:off x="4648200" y="1943100"/>
            <a:ext cx="7772400"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a. </a:t>
            </a:r>
            <a:r>
              <a:rPr lang="en-US" sz="3600" b="1" dirty="0" err="1" smtClean="0">
                <a:latin typeface="Times New Roman" panose="02020603050405020304" pitchFamily="18" charset="0"/>
                <a:cs typeface="Times New Roman" panose="02020603050405020304" pitchFamily="18" charset="0"/>
              </a:rPr>
              <a:t>Đọc</a:t>
            </a:r>
            <a:r>
              <a:rPr lang="en-US" sz="3600" b="1" dirty="0" smtClean="0">
                <a:latin typeface="Times New Roman" panose="02020603050405020304" pitchFamily="18" charset="0"/>
                <a:cs typeface="Times New Roman" panose="02020603050405020304" pitchFamily="18" charset="0"/>
              </a:rPr>
              <a:t> – </a:t>
            </a:r>
            <a:r>
              <a:rPr lang="en-US" sz="3600" b="1" dirty="0" err="1" smtClean="0">
                <a:latin typeface="Times New Roman" panose="02020603050405020304" pitchFamily="18" charset="0"/>
                <a:cs typeface="Times New Roman" panose="02020603050405020304" pitchFamily="18" charset="0"/>
              </a:rPr>
              <a:t>hiểu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chú</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thích</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37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81967">
            <a:off x="3783958" y="-4120528"/>
            <a:ext cx="10720084" cy="18528056"/>
          </a:xfrm>
          <a:custGeom>
            <a:avLst/>
            <a:gdLst/>
            <a:ahLst/>
            <a:cxnLst/>
            <a:rect l="l" t="t" r="r" b="b"/>
            <a:pathLst>
              <a:path w="10720084" h="18528056">
                <a:moveTo>
                  <a:pt x="10720084" y="245254"/>
                </a:moveTo>
                <a:lnTo>
                  <a:pt x="10284076" y="18528056"/>
                </a:lnTo>
                <a:lnTo>
                  <a:pt x="0" y="18282802"/>
                </a:lnTo>
                <a:lnTo>
                  <a:pt x="436008" y="0"/>
                </a:lnTo>
                <a:lnTo>
                  <a:pt x="10720084" y="245254"/>
                </a:lnTo>
                <a:close/>
              </a:path>
            </a:pathLst>
          </a:custGeom>
          <a:blipFill>
            <a:blip r:embed="rId2"/>
            <a:stretch>
              <a:fillRect l="-44686" t="-21700" r="-13084" b="-5092"/>
            </a:stretch>
          </a:blipFill>
        </p:spPr>
      </p:sp>
      <p:grpSp>
        <p:nvGrpSpPr>
          <p:cNvPr id="3" name="Group 3"/>
          <p:cNvGrpSpPr/>
          <p:nvPr/>
        </p:nvGrpSpPr>
        <p:grpSpPr>
          <a:xfrm rot="5194179">
            <a:off x="-862017" y="2079892"/>
            <a:ext cx="19502356" cy="13445120"/>
            <a:chOff x="0" y="0"/>
            <a:chExt cx="24404074" cy="17926826"/>
          </a:xfrm>
        </p:grpSpPr>
        <p:sp>
          <p:nvSpPr>
            <p:cNvPr id="4" name="Freeform 4"/>
            <p:cNvSpPr/>
            <p:nvPr/>
          </p:nvSpPr>
          <p:spPr>
            <a:xfrm rot="5400000">
              <a:off x="3238624" y="-3238624"/>
              <a:ext cx="17926826" cy="24404074"/>
            </a:xfrm>
            <a:custGeom>
              <a:avLst/>
              <a:gdLst/>
              <a:ahLst/>
              <a:cxnLst/>
              <a:rect l="l" t="t" r="r" b="b"/>
              <a:pathLst>
                <a:path w="17926826" h="24404074">
                  <a:moveTo>
                    <a:pt x="0" y="0"/>
                  </a:moveTo>
                  <a:lnTo>
                    <a:pt x="17926826" y="0"/>
                  </a:lnTo>
                  <a:lnTo>
                    <a:pt x="17926826" y="24404074"/>
                  </a:lnTo>
                  <a:lnTo>
                    <a:pt x="0" y="24404074"/>
                  </a:lnTo>
                  <a:lnTo>
                    <a:pt x="0" y="0"/>
                  </a:lnTo>
                  <a:close/>
                </a:path>
              </a:pathLst>
            </a:custGeom>
            <a:blipFill>
              <a:blip r:embed="rId3"/>
              <a:stretch>
                <a:fillRect/>
              </a:stretch>
            </a:blipFill>
          </p:spPr>
        </p:sp>
        <p:grpSp>
          <p:nvGrpSpPr>
            <p:cNvPr id="5" name="Group 5"/>
            <p:cNvGrpSpPr/>
            <p:nvPr/>
          </p:nvGrpSpPr>
          <p:grpSpPr>
            <a:xfrm rot="243073">
              <a:off x="1944242" y="2310565"/>
              <a:ext cx="20806759" cy="13909230"/>
              <a:chOff x="0" y="0"/>
              <a:chExt cx="2827818" cy="1890384"/>
            </a:xfrm>
          </p:grpSpPr>
          <p:sp>
            <p:nvSpPr>
              <p:cNvPr id="6" name="Freeform 6"/>
              <p:cNvSpPr/>
              <p:nvPr/>
            </p:nvSpPr>
            <p:spPr>
              <a:xfrm>
                <a:off x="0" y="0"/>
                <a:ext cx="2827818" cy="1890384"/>
              </a:xfrm>
              <a:custGeom>
                <a:avLst/>
                <a:gdLst/>
                <a:ahLst/>
                <a:cxnLst/>
                <a:rect l="l" t="t" r="r" b="b"/>
                <a:pathLst>
                  <a:path w="2827818" h="1890384">
                    <a:moveTo>
                      <a:pt x="0" y="0"/>
                    </a:moveTo>
                    <a:lnTo>
                      <a:pt x="2827818" y="0"/>
                    </a:lnTo>
                    <a:lnTo>
                      <a:pt x="2827818" y="1890384"/>
                    </a:lnTo>
                    <a:lnTo>
                      <a:pt x="0" y="1890384"/>
                    </a:lnTo>
                    <a:close/>
                  </a:path>
                </a:pathLst>
              </a:custGeom>
              <a:solidFill>
                <a:srgbClr val="F7F1EC">
                  <a:alpha val="65882"/>
                </a:srgbClr>
              </a:solidFill>
            </p:spPr>
          </p:sp>
          <p:sp>
            <p:nvSpPr>
              <p:cNvPr id="7" name="TextBox 7"/>
              <p:cNvSpPr txBox="1"/>
              <p:nvPr/>
            </p:nvSpPr>
            <p:spPr>
              <a:xfrm>
                <a:off x="0" y="-47625"/>
                <a:ext cx="2827818" cy="1938009"/>
              </a:xfrm>
              <a:prstGeom prst="rect">
                <a:avLst/>
              </a:prstGeom>
            </p:spPr>
            <p:txBody>
              <a:bodyPr lIns="50800" tIns="50800" rIns="50800" bIns="50800" rtlCol="0" anchor="ctr"/>
              <a:lstStyle/>
              <a:p>
                <a:pPr algn="ctr">
                  <a:lnSpc>
                    <a:spcPts val="3499"/>
                  </a:lnSpc>
                </a:pPr>
                <a:endParaRPr/>
              </a:p>
            </p:txBody>
          </p:sp>
        </p:grpSp>
      </p:grpSp>
      <p:sp>
        <p:nvSpPr>
          <p:cNvPr id="10" name="Freeform 10"/>
          <p:cNvSpPr/>
          <p:nvPr/>
        </p:nvSpPr>
        <p:spPr>
          <a:xfrm>
            <a:off x="14929094" y="5725245"/>
            <a:ext cx="12801600" cy="5815423"/>
          </a:xfrm>
          <a:custGeom>
            <a:avLst/>
            <a:gdLst/>
            <a:ahLst/>
            <a:cxnLst/>
            <a:rect l="l" t="t" r="r" b="b"/>
            <a:pathLst>
              <a:path w="12801600" h="5815423">
                <a:moveTo>
                  <a:pt x="0" y="0"/>
                </a:moveTo>
                <a:lnTo>
                  <a:pt x="12801600" y="0"/>
                </a:lnTo>
                <a:lnTo>
                  <a:pt x="12801600" y="5815424"/>
                </a:lnTo>
                <a:lnTo>
                  <a:pt x="0" y="5815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2559936" flipH="1">
            <a:off x="-2049775" y="-848163"/>
            <a:ext cx="3063745" cy="7659363"/>
          </a:xfrm>
          <a:custGeom>
            <a:avLst/>
            <a:gdLst/>
            <a:ahLst/>
            <a:cxnLst/>
            <a:rect l="l" t="t" r="r" b="b"/>
            <a:pathLst>
              <a:path w="3063745" h="7659363">
                <a:moveTo>
                  <a:pt x="3063745" y="0"/>
                </a:moveTo>
                <a:lnTo>
                  <a:pt x="0" y="0"/>
                </a:lnTo>
                <a:lnTo>
                  <a:pt x="0" y="7659363"/>
                </a:lnTo>
                <a:lnTo>
                  <a:pt x="3063745" y="7659363"/>
                </a:lnTo>
                <a:lnTo>
                  <a:pt x="3063745" y="0"/>
                </a:lnTo>
                <a:close/>
              </a:path>
            </a:pathLst>
          </a:custGeom>
          <a:blipFill>
            <a:blip r:embed="rId6"/>
            <a:stretch>
              <a:fillRect/>
            </a:stretch>
          </a:blipFill>
        </p:spPr>
      </p:sp>
      <p:sp>
        <p:nvSpPr>
          <p:cNvPr id="12" name="Freeform 12"/>
          <p:cNvSpPr/>
          <p:nvPr/>
        </p:nvSpPr>
        <p:spPr>
          <a:xfrm rot="614224">
            <a:off x="916309" y="7296512"/>
            <a:ext cx="3512708" cy="3963563"/>
          </a:xfrm>
          <a:custGeom>
            <a:avLst/>
            <a:gdLst/>
            <a:ahLst/>
            <a:cxnLst/>
            <a:rect l="l" t="t" r="r" b="b"/>
            <a:pathLst>
              <a:path w="3512708" h="3963563">
                <a:moveTo>
                  <a:pt x="0" y="0"/>
                </a:moveTo>
                <a:lnTo>
                  <a:pt x="3512708" y="0"/>
                </a:lnTo>
                <a:lnTo>
                  <a:pt x="3512708" y="3963563"/>
                </a:lnTo>
                <a:lnTo>
                  <a:pt x="0" y="3963563"/>
                </a:lnTo>
                <a:lnTo>
                  <a:pt x="0" y="0"/>
                </a:lnTo>
                <a:close/>
              </a:path>
            </a:pathLst>
          </a:custGeom>
          <a:blipFill>
            <a:blip r:embed="rId7"/>
            <a:stretch>
              <a:fillRect/>
            </a:stretch>
          </a:blipFill>
        </p:spPr>
      </p:sp>
      <p:graphicFrame>
        <p:nvGraphicFramePr>
          <p:cNvPr id="16" name="Table 15"/>
          <p:cNvGraphicFramePr>
            <a:graphicFrameLocks noGrp="1"/>
          </p:cNvGraphicFramePr>
          <p:nvPr>
            <p:extLst>
              <p:ext uri="{D42A27DB-BD31-4B8C-83A1-F6EECF244321}">
                <p14:modId xmlns:p14="http://schemas.microsoft.com/office/powerpoint/2010/main" val="1116951692"/>
              </p:ext>
            </p:extLst>
          </p:nvPr>
        </p:nvGraphicFramePr>
        <p:xfrm>
          <a:off x="3835318" y="1028700"/>
          <a:ext cx="9669767" cy="5283519"/>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4792967"/>
                <a:gridCol w="4876800"/>
              </a:tblGrid>
              <a:tr h="266233">
                <a:tc gridSpan="2">
                  <a:txBody>
                    <a:bodyPr/>
                    <a:lstStyle/>
                    <a:p>
                      <a:pPr algn="ctr">
                        <a:lnSpc>
                          <a:spcPct val="107000"/>
                        </a:lnSpc>
                        <a:spcAft>
                          <a:spcPts val="0"/>
                        </a:spcAft>
                      </a:pPr>
                      <a:r>
                        <a:rPr lang="pt-BR"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TÌM HIỂU CHUNG VỀ TÁC PHẨM</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266233">
                <a:tc>
                  <a:txBody>
                    <a:bodyPr/>
                    <a:lstStyle/>
                    <a:p>
                      <a:pPr>
                        <a:lnSpc>
                          <a:spcPct val="107000"/>
                        </a:lnSpc>
                        <a:spcAft>
                          <a:spcPts val="0"/>
                        </a:spcAft>
                      </a:pPr>
                      <a:r>
                        <a:rPr lang="en-US" sz="3600" dirty="0" err="1" smtClean="0">
                          <a:effectLst/>
                          <a:latin typeface="Times New Roman" panose="02020603050405020304" pitchFamily="18" charset="0"/>
                          <a:ea typeface="Calibri" panose="020F0502020204030204" pitchFamily="34" charset="0"/>
                          <a:cs typeface="Times New Roman" panose="02020603050405020304" pitchFamily="18" charset="0"/>
                        </a:rPr>
                        <a:t>Ngôi</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ngôi</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6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233">
                <a:tc>
                  <a:txBody>
                    <a:bodyPr/>
                    <a:lstStyle/>
                    <a:p>
                      <a:pPr>
                        <a:lnSpc>
                          <a:spcPct val="107000"/>
                        </a:lnSpc>
                        <a:spcAft>
                          <a:spcPts val="0"/>
                        </a:spcAft>
                      </a:pPr>
                      <a:r>
                        <a:rPr lang="en-US" sz="36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6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233">
                <a:tc>
                  <a:txBody>
                    <a:bodyPr/>
                    <a:lstStyle/>
                    <a:p>
                      <a:pPr>
                        <a:lnSpc>
                          <a:spcPct val="107000"/>
                        </a:lnSpc>
                        <a:spcAft>
                          <a:spcPts val="0"/>
                        </a:spcAft>
                      </a:pPr>
                      <a:r>
                        <a:rPr lang="en-US" sz="36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6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466">
                <a:tc>
                  <a:txBody>
                    <a:bodyPr/>
                    <a:lstStyle/>
                    <a:p>
                      <a:pPr>
                        <a:lnSpc>
                          <a:spcPct val="107000"/>
                        </a:lnSpc>
                        <a:spcAft>
                          <a:spcPts val="0"/>
                        </a:spcAft>
                      </a:pPr>
                      <a:r>
                        <a:rPr lang="en-US" sz="36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tài</a:t>
                      </a:r>
                      <a:endPar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3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6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523">
                <a:tc>
                  <a:txBody>
                    <a:bodyPr/>
                    <a:lstStyle/>
                    <a:p>
                      <a:pPr>
                        <a:lnSpc>
                          <a:spcPct val="107000"/>
                        </a:lnSpc>
                        <a:spcAft>
                          <a:spcPts val="0"/>
                        </a:spcAft>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cục</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6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39991" marR="3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4267200" y="29894"/>
            <a:ext cx="7772400"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b. </a:t>
            </a:r>
            <a:r>
              <a:rPr lang="en-US" sz="3600" b="1" dirty="0" err="1" smtClean="0">
                <a:latin typeface="Times New Roman" panose="02020603050405020304" pitchFamily="18" charset="0"/>
                <a:cs typeface="Times New Roman" panose="02020603050405020304" pitchFamily="18" charset="0"/>
              </a:rPr>
              <a:t>Đặc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điểm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thể</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loại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535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66"/>
        </a:solidFill>
        <a:ln w="38100" cap="flat" cmpd="dbl" algn="ctr">
          <a:solidFill>
            <a:srgbClr val="333399"/>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Webdings" pitchFamily="18" charset="2"/>
          </a:defRPr>
        </a:defPPr>
      </a:lstStyle>
    </a:spDef>
    <a:lnDef>
      <a:spPr bwMode="auto">
        <a:xfrm>
          <a:off x="0" y="0"/>
          <a:ext cx="1" cy="1"/>
        </a:xfrm>
        <a:custGeom>
          <a:avLst/>
          <a:gdLst/>
          <a:ahLst/>
          <a:cxnLst/>
          <a:rect l="0" t="0" r="0" b="0"/>
          <a:pathLst/>
        </a:custGeom>
        <a:solidFill>
          <a:srgbClr val="000066"/>
        </a:solidFill>
        <a:ln w="38100" cap="flat" cmpd="dbl" algn="ctr">
          <a:solidFill>
            <a:srgbClr val="333399"/>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Webdings" pitchFamily="18" charset="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66"/>
        </a:solidFill>
        <a:ln w="38100" cap="flat" cmpd="dbl" algn="ctr">
          <a:solidFill>
            <a:srgbClr val="333399"/>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Webdings" pitchFamily="18" charset="2"/>
          </a:defRPr>
        </a:defPPr>
      </a:lstStyle>
    </a:spDef>
    <a:lnDef>
      <a:spPr bwMode="auto">
        <a:xfrm>
          <a:off x="0" y="0"/>
          <a:ext cx="1" cy="1"/>
        </a:xfrm>
        <a:custGeom>
          <a:avLst/>
          <a:gdLst/>
          <a:ahLst/>
          <a:cxnLst/>
          <a:rect l="0" t="0" r="0" b="0"/>
          <a:pathLst/>
        </a:custGeom>
        <a:solidFill>
          <a:srgbClr val="000066"/>
        </a:solidFill>
        <a:ln w="38100" cap="flat" cmpd="dbl" algn="ctr">
          <a:solidFill>
            <a:srgbClr val="333399"/>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Webdings" pitchFamily="18" charset="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2756</Words>
  <Application>Microsoft Office PowerPoint</Application>
  <PresentationFormat>Custom</PresentationFormat>
  <Paragraphs>297</Paragraphs>
  <Slides>55</Slides>
  <Notes>1</Notes>
  <HiddenSlides>0</HiddenSlides>
  <MMClips>10</MMClips>
  <ScaleCrop>false</ScaleCrop>
  <HeadingPairs>
    <vt:vector size="4" baseType="variant">
      <vt:variant>
        <vt:lpstr>Theme</vt:lpstr>
      </vt:variant>
      <vt:variant>
        <vt:i4>3</vt:i4>
      </vt:variant>
      <vt:variant>
        <vt:lpstr>Slide Titles</vt:lpstr>
      </vt:variant>
      <vt:variant>
        <vt:i4>55</vt:i4>
      </vt:variant>
    </vt:vector>
  </HeadingPairs>
  <TitlesOfParts>
    <vt:vector size="58" baseType="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Yellow Illustrated The Role Of Agriculture Presentation</dc:title>
  <dc:creator>OSC</dc:creator>
  <cp:lastModifiedBy>OSC</cp:lastModifiedBy>
  <cp:revision>146</cp:revision>
  <dcterms:created xsi:type="dcterms:W3CDTF">2006-08-16T00:00:00Z</dcterms:created>
  <dcterms:modified xsi:type="dcterms:W3CDTF">2024-11-29T01:43:12Z</dcterms:modified>
  <dc:identifier>DAGKOLTfm5s</dc:identifier>
</cp:coreProperties>
</file>