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4" r:id="rId4"/>
  </p:sldMasterIdLst>
  <p:notesMasterIdLst>
    <p:notesMasterId r:id="rId36"/>
  </p:notesMasterIdLst>
  <p:sldIdLst>
    <p:sldId id="308" r:id="rId5"/>
    <p:sldId id="261" r:id="rId6"/>
    <p:sldId id="263" r:id="rId7"/>
    <p:sldId id="334" r:id="rId8"/>
    <p:sldId id="264" r:id="rId9"/>
    <p:sldId id="307" r:id="rId10"/>
    <p:sldId id="262" r:id="rId11"/>
    <p:sldId id="288" r:id="rId12"/>
    <p:sldId id="298" r:id="rId13"/>
    <p:sldId id="335" r:id="rId14"/>
    <p:sldId id="336" r:id="rId15"/>
    <p:sldId id="337" r:id="rId16"/>
    <p:sldId id="312" r:id="rId17"/>
    <p:sldId id="314" r:id="rId18"/>
    <p:sldId id="338" r:id="rId19"/>
    <p:sldId id="339" r:id="rId20"/>
    <p:sldId id="340" r:id="rId21"/>
    <p:sldId id="341" r:id="rId22"/>
    <p:sldId id="325" r:id="rId23"/>
    <p:sldId id="342" r:id="rId24"/>
    <p:sldId id="303" r:id="rId25"/>
    <p:sldId id="343" r:id="rId26"/>
    <p:sldId id="344" r:id="rId27"/>
    <p:sldId id="345" r:id="rId28"/>
    <p:sldId id="346" r:id="rId29"/>
    <p:sldId id="301" r:id="rId30"/>
    <p:sldId id="300" r:id="rId31"/>
    <p:sldId id="297" r:id="rId32"/>
    <p:sldId id="347" r:id="rId33"/>
    <p:sldId id="270"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0792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52434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228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44000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6414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394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77956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0060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40795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09642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879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01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399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856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832029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2023/11/11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jpeg"/><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8516969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emf"/><Relationship Id="rId4" Type="http://schemas.openxmlformats.org/officeDocument/2006/relationships/image" Target="../media/image34.jpg"/><Relationship Id="rId9"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jpg"/><Relationship Id="rId7"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4.pn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7924585"/>
                <a:gd name="connsiteY0" fmla="*/ 541362 h 3248110"/>
                <a:gd name="connsiteX1" fmla="*/ 541362 w 7924585"/>
                <a:gd name="connsiteY1" fmla="*/ 0 h 3248110"/>
                <a:gd name="connsiteX2" fmla="*/ 7383223 w 7924585"/>
                <a:gd name="connsiteY2" fmla="*/ 0 h 3248110"/>
                <a:gd name="connsiteX3" fmla="*/ 7924585 w 7924585"/>
                <a:gd name="connsiteY3" fmla="*/ 541362 h 3248110"/>
                <a:gd name="connsiteX4" fmla="*/ 7924585 w 7924585"/>
                <a:gd name="connsiteY4" fmla="*/ 2706748 h 3248110"/>
                <a:gd name="connsiteX5" fmla="*/ 7383223 w 7924585"/>
                <a:gd name="connsiteY5" fmla="*/ 3248110 h 3248110"/>
                <a:gd name="connsiteX6" fmla="*/ 541362 w 7924585"/>
                <a:gd name="connsiteY6" fmla="*/ 3248110 h 3248110"/>
                <a:gd name="connsiteX7" fmla="*/ 0 w 7924585"/>
                <a:gd name="connsiteY7" fmla="*/ 2706748 h 3248110"/>
                <a:gd name="connsiteX8" fmla="*/ 0 w 7924585"/>
                <a:gd name="connsiteY8" fmla="*/ 541362 h 324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585" h="3248110" fill="none" extrusionOk="0">
                  <a:moveTo>
                    <a:pt x="0" y="541362"/>
                  </a:moveTo>
                  <a:cubicBezTo>
                    <a:pt x="1639" y="286750"/>
                    <a:pt x="268766" y="44290"/>
                    <a:pt x="541362" y="0"/>
                  </a:cubicBezTo>
                  <a:cubicBezTo>
                    <a:pt x="2739303" y="72427"/>
                    <a:pt x="5596740" y="61419"/>
                    <a:pt x="7383223" y="0"/>
                  </a:cubicBezTo>
                  <a:cubicBezTo>
                    <a:pt x="7675906" y="-43390"/>
                    <a:pt x="7892274" y="232603"/>
                    <a:pt x="7924585" y="541362"/>
                  </a:cubicBezTo>
                  <a:cubicBezTo>
                    <a:pt x="8025461" y="1085361"/>
                    <a:pt x="7817272" y="2471600"/>
                    <a:pt x="7924585" y="2706748"/>
                  </a:cubicBezTo>
                  <a:cubicBezTo>
                    <a:pt x="7927393" y="2991484"/>
                    <a:pt x="7658753" y="3221815"/>
                    <a:pt x="7383223" y="3248110"/>
                  </a:cubicBezTo>
                  <a:cubicBezTo>
                    <a:pt x="4279641" y="3277937"/>
                    <a:pt x="1888283" y="3168804"/>
                    <a:pt x="541362" y="3248110"/>
                  </a:cubicBezTo>
                  <a:cubicBezTo>
                    <a:pt x="298857" y="3241725"/>
                    <a:pt x="-12131" y="3008133"/>
                    <a:pt x="0" y="2706748"/>
                  </a:cubicBezTo>
                  <a:cubicBezTo>
                    <a:pt x="50037" y="1720861"/>
                    <a:pt x="770" y="1502443"/>
                    <a:pt x="0" y="541362"/>
                  </a:cubicBezTo>
                  <a:close/>
                </a:path>
                <a:path w="7924585" h="3248110" stroke="0" extrusionOk="0">
                  <a:moveTo>
                    <a:pt x="0" y="541362"/>
                  </a:moveTo>
                  <a:cubicBezTo>
                    <a:pt x="49333" y="255823"/>
                    <a:pt x="258264" y="33103"/>
                    <a:pt x="541362" y="0"/>
                  </a:cubicBezTo>
                  <a:cubicBezTo>
                    <a:pt x="1379573" y="123000"/>
                    <a:pt x="5228779" y="-96860"/>
                    <a:pt x="7383223" y="0"/>
                  </a:cubicBezTo>
                  <a:cubicBezTo>
                    <a:pt x="7658141" y="-18344"/>
                    <a:pt x="7927084" y="237338"/>
                    <a:pt x="7924585" y="541362"/>
                  </a:cubicBezTo>
                  <a:cubicBezTo>
                    <a:pt x="7927758" y="1064031"/>
                    <a:pt x="8018852" y="2421020"/>
                    <a:pt x="7924585" y="2706748"/>
                  </a:cubicBezTo>
                  <a:cubicBezTo>
                    <a:pt x="7914611" y="3009347"/>
                    <a:pt x="7628874" y="3239381"/>
                    <a:pt x="7383223" y="3248110"/>
                  </a:cubicBezTo>
                  <a:cubicBezTo>
                    <a:pt x="5069622" y="3087403"/>
                    <a:pt x="3064408" y="3287777"/>
                    <a:pt x="541362" y="3248110"/>
                  </a:cubicBezTo>
                  <a:cubicBezTo>
                    <a:pt x="205780" y="3240719"/>
                    <a:pt x="-18011" y="2997574"/>
                    <a:pt x="0" y="2706748"/>
                  </a:cubicBezTo>
                  <a:cubicBezTo>
                    <a:pt x="32216" y="1999500"/>
                    <a:pt x="57206" y="1434074"/>
                    <a:pt x="0" y="54136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0"/>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8"/>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33374" y="-1657350"/>
            <a:ext cx="11876210" cy="8677275"/>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pic>
        <p:nvPicPr>
          <p:cNvPr id="5" name="Picture 4">
            <a:extLst>
              <a:ext uri="{FF2B5EF4-FFF2-40B4-BE49-F238E27FC236}">
                <a16:creationId xmlns:a16="http://schemas.microsoft.com/office/drawing/2014/main" id="{6198DD94-5459-6F0A-6B04-3DC8F219F748}"/>
              </a:ext>
            </a:extLst>
          </p:cNvPr>
          <p:cNvPicPr>
            <a:picLocks noChangeAspect="1"/>
          </p:cNvPicPr>
          <p:nvPr/>
        </p:nvPicPr>
        <p:blipFill>
          <a:blip r:embed="rId6"/>
          <a:stretch>
            <a:fillRect/>
          </a:stretch>
        </p:blipFill>
        <p:spPr>
          <a:xfrm>
            <a:off x="3705225" y="1464496"/>
            <a:ext cx="4578334" cy="1304470"/>
          </a:xfrm>
          <a:prstGeom prst="rect">
            <a:avLst/>
          </a:prstGeom>
        </p:spPr>
      </p:pic>
      <p:sp>
        <p:nvSpPr>
          <p:cNvPr id="11" name="TextBox 10">
            <a:extLst>
              <a:ext uri="{FF2B5EF4-FFF2-40B4-BE49-F238E27FC236}">
                <a16:creationId xmlns:a16="http://schemas.microsoft.com/office/drawing/2014/main" id="{4205B5CA-5340-647D-CB27-9777D27325E0}"/>
              </a:ext>
            </a:extLst>
          </p:cNvPr>
          <p:cNvSpPr txBox="1"/>
          <p:nvPr/>
        </p:nvSpPr>
        <p:spPr>
          <a:xfrm>
            <a:off x="1352550" y="2571750"/>
            <a:ext cx="8524875" cy="3785652"/>
          </a:xfrm>
          <a:prstGeom prst="rect">
            <a:avLst/>
          </a:prstGeom>
          <a:noFill/>
        </p:spPr>
        <p:txBody>
          <a:bodyPr wrap="square" rtlCol="0">
            <a:spAutoFit/>
          </a:bodyPr>
          <a:lstStyle/>
          <a:p>
            <a:pPr marL="514350" lvl="0" indent="-514350" algn="just">
              <a:buFont typeface="Wingdings" panose="05000000000000000000" pitchFamily="2" charset="2"/>
              <a:buChar char="q"/>
            </a:pPr>
            <a:r>
              <a:rPr lang="vi-VN" sz="2400" dirty="0">
                <a:solidFill>
                  <a:prstClr val="black"/>
                </a:solidFill>
                <a:latin typeface="Calibri"/>
                <a:ea typeface="Calibri" panose="020F0502020204030204" pitchFamily="34" charset="0"/>
                <a:cs typeface="Times New Roman" panose="02020603050405020304" pitchFamily="18" charset="0"/>
              </a:rPr>
              <a:t>Nhận biết được các yếu tố cần cho sự sống và phát triển của thực vật.</a:t>
            </a:r>
          </a:p>
          <a:p>
            <a:pPr marL="514350" lvl="0" indent="-514350" algn="just">
              <a:buFont typeface="Wingdings" panose="05000000000000000000" pitchFamily="2" charset="2"/>
              <a:buChar char="q"/>
            </a:pPr>
            <a:r>
              <a:rPr lang="vi-VN" sz="2400" dirty="0">
                <a:solidFill>
                  <a:prstClr val="black"/>
                </a:solidFill>
                <a:latin typeface="Calibri"/>
                <a:ea typeface="Calibri" panose="020F0502020204030204" pitchFamily="34" charset="0"/>
                <a:cs typeface="Times New Roman" panose="02020603050405020304" pitchFamily="18" charset="0"/>
              </a:rPr>
              <a:t>Trình bày được thực vật có khả năng tổng hợp chất dinh dưỡng cần cho sự sống từ khí các </a:t>
            </a:r>
            <a:r>
              <a:rPr lang="en-US" sz="2400" dirty="0">
                <a:solidFill>
                  <a:prstClr val="black"/>
                </a:solidFill>
                <a:latin typeface="Calibri"/>
                <a:ea typeface="Calibri" panose="020F0502020204030204" pitchFamily="34" charset="0"/>
                <a:cs typeface="Times New Roman" panose="02020603050405020304" pitchFamily="18" charset="0"/>
              </a:rPr>
              <a:t>-</a:t>
            </a:r>
            <a:r>
              <a:rPr lang="vi-VN" sz="2400" dirty="0">
                <a:solidFill>
                  <a:prstClr val="black"/>
                </a:solidFill>
                <a:latin typeface="Calibri"/>
                <a:ea typeface="Calibri" panose="020F0502020204030204" pitchFamily="34" charset="0"/>
                <a:cs typeface="Times New Roman" panose="02020603050405020304" pitchFamily="18" charset="0"/>
              </a:rPr>
              <a:t> bô </a:t>
            </a:r>
            <a:r>
              <a:rPr lang="en-US" sz="2400" dirty="0">
                <a:solidFill>
                  <a:prstClr val="black"/>
                </a:solidFill>
                <a:latin typeface="Calibri"/>
                <a:ea typeface="Calibri" panose="020F0502020204030204" pitchFamily="34" charset="0"/>
                <a:cs typeface="Times New Roman" panose="02020603050405020304" pitchFamily="18" charset="0"/>
              </a:rPr>
              <a:t>-</a:t>
            </a:r>
            <a:r>
              <a:rPr lang="vi-VN" sz="2400" dirty="0">
                <a:solidFill>
                  <a:prstClr val="black"/>
                </a:solidFill>
                <a:latin typeface="Calibri"/>
                <a:ea typeface="Calibri" panose="020F0502020204030204" pitchFamily="34" charset="0"/>
                <a:cs typeface="Times New Roman" panose="02020603050405020304" pitchFamily="18" charset="0"/>
              </a:rPr>
              <a:t> níc và nước.</a:t>
            </a:r>
          </a:p>
          <a:p>
            <a:pPr marL="514350" lvl="0" indent="-514350" algn="just">
              <a:buFont typeface="Wingdings" panose="05000000000000000000" pitchFamily="2" charset="2"/>
              <a:buChar char="q"/>
            </a:pPr>
            <a:r>
              <a:rPr lang="vi-VN" sz="2400" dirty="0">
                <a:solidFill>
                  <a:prstClr val="black"/>
                </a:solidFill>
                <a:latin typeface="Calibri"/>
                <a:ea typeface="Calibri" panose="020F0502020204030204" pitchFamily="34" charset="0"/>
                <a:cs typeface="Times New Roman" panose="02020603050405020304" pitchFamily="18" charset="0"/>
              </a:rPr>
              <a:t>Vẽ được sơ đồ đơn giản về sự trao đổi khí, nước, chất khoáng của thực vật với môi trường.</a:t>
            </a:r>
          </a:p>
          <a:p>
            <a:pPr marL="514350" lvl="0" indent="-514350" algn="just">
              <a:buFont typeface="Wingdings" panose="05000000000000000000" pitchFamily="2" charset="2"/>
              <a:buChar char="q"/>
            </a:pPr>
            <a:r>
              <a:rPr lang="vi-VN" sz="2400" dirty="0">
                <a:solidFill>
                  <a:prstClr val="black"/>
                </a:solidFill>
                <a:latin typeface="Calibri"/>
                <a:ea typeface="Calibri" panose="020F0502020204030204" pitchFamily="34" charset="0"/>
                <a:cs typeface="Times New Roman" panose="02020603050405020304" pitchFamily="18" charset="0"/>
              </a:rPr>
              <a:t>Quan sát thí nghiệm về các yếu tố cần cho sự sống và phát triển của thực vật, dự đoán kết quả thí nghiệm, so sánh kết quả thí nghiệm với dự đoán, rút ra kết luận.</a:t>
            </a:r>
          </a:p>
          <a:p>
            <a:pPr marL="514350" lvl="0" indent="-514350" algn="just">
              <a:buFont typeface="Wingdings" panose="05000000000000000000" pitchFamily="2" charset="2"/>
              <a:buChar char="q"/>
            </a:pPr>
            <a:r>
              <a:rPr lang="vi-VN" sz="2400" dirty="0">
                <a:solidFill>
                  <a:prstClr val="black"/>
                </a:solidFill>
                <a:latin typeface="Calibri"/>
                <a:ea typeface="Calibri" panose="020F0502020204030204" pitchFamily="34" charset="0"/>
                <a:cs typeface="Times New Roman" panose="02020603050405020304" pitchFamily="18" charset="0"/>
              </a:rPr>
              <a:t>Thực hiện được việc làm phù hợp để chăm sóc cây trồng.</a:t>
            </a:r>
          </a:p>
        </p:txBody>
      </p:sp>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939</Words>
  <Application>Microsoft Office PowerPoint</Application>
  <PresentationFormat>Widescreen</PresentationFormat>
  <Paragraphs>72</Paragraphs>
  <Slides>31</Slides>
  <Notes>18</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等线</vt:lpstr>
      <vt:lpstr>等线 Light</vt:lpstr>
      <vt:lpstr>微软雅黑</vt:lpstr>
      <vt:lpstr>Arial</vt:lpstr>
      <vt:lpstr>Arial Black</vt:lpstr>
      <vt:lpstr>Calibri</vt:lpstr>
      <vt:lpstr>Cambria</vt:lpstr>
      <vt:lpstr>Times New Roman</vt:lpstr>
      <vt:lpstr>Wingdings</vt:lpstr>
      <vt:lpstr>1_Office Theme</vt:lpstr>
      <vt:lpstr>1_千图网拥有20W+精美PPT模板 更多PPT模板下载至：www.58pic.com/office/ppt​​</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2023-11-11T01:53:04Z</dcterms:created>
  <dcterms:modified xsi:type="dcterms:W3CDTF">2023-11-11T02:45:49Z</dcterms:modified>
</cp:coreProperties>
</file>