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0" r:id="rId2"/>
    <p:sldId id="264" r:id="rId3"/>
    <p:sldId id="278" r:id="rId4"/>
    <p:sldId id="257" r:id="rId5"/>
    <p:sldId id="272" r:id="rId6"/>
    <p:sldId id="273" r:id="rId7"/>
    <p:sldId id="274" r:id="rId8"/>
    <p:sldId id="275" r:id="rId9"/>
    <p:sldId id="259" r:id="rId10"/>
    <p:sldId id="265" r:id="rId11"/>
    <p:sldId id="269" r:id="rId12"/>
    <p:sldId id="270" r:id="rId13"/>
    <p:sldId id="271" r:id="rId14"/>
    <p:sldId id="261" r:id="rId15"/>
    <p:sldId id="262" r:id="rId1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1F596"/>
    <a:srgbClr val="C23E94"/>
    <a:srgbClr val="F8D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2374C-6749-4E15-9366-B76E04FE7F14}" type="datetimeFigureOut">
              <a:rPr lang="en-US" smtClean="0"/>
              <a:t>4/10/2022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8F0BA-56CC-4608-9EC6-C1BBFD22940E}" type="slidenum">
              <a:rPr lang="en-US" smtClean="0"/>
              <a:t>‹#›</a:t>
            </a:fld>
            <a:endParaRPr lang="en-US"/>
          </a:p>
        </p:txBody>
      </p:sp>
    </p:spTree>
    <p:extLst>
      <p:ext uri="{BB962C8B-B14F-4D97-AF65-F5344CB8AC3E}">
        <p14:creationId xmlns:p14="http://schemas.microsoft.com/office/powerpoint/2010/main" val="3852269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9.svg"/><Relationship Id="rId7"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1.svg"/><Relationship Id="rId4" Type="http://schemas.openxmlformats.org/officeDocument/2006/relationships/image" Target="../media/image13.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9DD"/>
        </a:solidFill>
        <a:effectLst/>
      </p:bgPr>
    </p:bg>
    <p:spTree>
      <p:nvGrpSpPr>
        <p:cNvPr id="1" name=""/>
        <p:cNvGrpSpPr/>
        <p:nvPr/>
      </p:nvGrpSpPr>
      <p:grpSpPr>
        <a:xfrm>
          <a:off x="0" y="0"/>
          <a:ext cx="0" cy="0"/>
          <a:chOff x="0" y="0"/>
          <a:chExt cx="0" cy="0"/>
        </a:xfrm>
      </p:grpSpPr>
      <p:pic>
        <p:nvPicPr>
          <p:cNvPr id="4098" name="Picture 2" descr="Bộ hình nền &amp;quot;Hoạt hình siêu dễ thương 2&amp;quot; chất lượng cao cho Powerpoint">
            <a:extLst>
              <a:ext uri="{FF2B5EF4-FFF2-40B4-BE49-F238E27FC236}">
                <a16:creationId xmlns:a16="http://schemas.microsoft.com/office/drawing/2014/main" xmlns="" id="{84EDFE31-5CA5-4FC6-A1D0-5EDFD9267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52" y="57150"/>
            <a:ext cx="18410903" cy="10172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
            <a:extLst>
              <a:ext uri="{FF2B5EF4-FFF2-40B4-BE49-F238E27FC236}">
                <a16:creationId xmlns:a16="http://schemas.microsoft.com/office/drawing/2014/main" xmlns="" id="{C78C4242-BEB8-4B76-9BAB-B83228BCD05A}"/>
              </a:ext>
            </a:extLst>
          </p:cNvPr>
          <p:cNvSpPr txBox="1"/>
          <p:nvPr/>
        </p:nvSpPr>
        <p:spPr>
          <a:xfrm>
            <a:off x="1828800" y="2857500"/>
            <a:ext cx="15229656" cy="2598917"/>
          </a:xfrm>
          <a:prstGeom prst="rect">
            <a:avLst/>
          </a:prstGeom>
        </p:spPr>
        <p:txBody>
          <a:bodyPr wrap="square" lIns="0" tIns="0" rIns="0" bIns="0" rtlCol="0" anchor="t">
            <a:spAutoFit/>
          </a:bodyPr>
          <a:lstStyle/>
          <a:p>
            <a:pPr algn="ctr">
              <a:lnSpc>
                <a:spcPct val="150000"/>
              </a:lnSpc>
            </a:pPr>
            <a:r>
              <a:rPr lang="en" sz="6000" b="1" dirty="0">
                <a:latin typeface="Times New Roman" panose="02020603050405020304" pitchFamily="18" charset="0"/>
                <a:ea typeface="Aachen" panose="02020500000000000000" pitchFamily="18" charset="0"/>
                <a:cs typeface="Times New Roman" panose="02020603050405020304" pitchFamily="18" charset="0"/>
              </a:rPr>
              <a:t>CHÀO MỪNG CÁC EM</a:t>
            </a:r>
            <a:br>
              <a:rPr lang="en" sz="6000" b="1" dirty="0">
                <a:latin typeface="Times New Roman" panose="02020603050405020304" pitchFamily="18" charset="0"/>
                <a:ea typeface="Aachen" panose="02020500000000000000" pitchFamily="18" charset="0"/>
                <a:cs typeface="Times New Roman" panose="02020603050405020304" pitchFamily="18" charset="0"/>
              </a:rPr>
            </a:br>
            <a:r>
              <a:rPr lang="en" sz="6000" b="1" dirty="0">
                <a:latin typeface="Times New Roman" panose="02020603050405020304" pitchFamily="18" charset="0"/>
                <a:ea typeface="Aachen" panose="02020500000000000000" pitchFamily="18" charset="0"/>
                <a:cs typeface="Times New Roman" panose="02020603050405020304" pitchFamily="18" charset="0"/>
              </a:rPr>
              <a:t>ĐẾN VỚI BÀI HỌC NGÀY HÔM NAY!</a:t>
            </a:r>
            <a:endParaRPr lang="en-US" sz="6000" dirty="0">
              <a:latin typeface="Times New Roman" panose="02020603050405020304" pitchFamily="18" charset="0"/>
              <a:ea typeface="Aachen" panose="02020500000000000000"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0242A5E0-600C-49EB-A52E-9E71513E2B7B}"/>
              </a:ext>
            </a:extLst>
          </p:cNvPr>
          <p:cNvSpPr txBox="1"/>
          <p:nvPr/>
        </p:nvSpPr>
        <p:spPr>
          <a:xfrm>
            <a:off x="914400" y="353887"/>
            <a:ext cx="13716000" cy="1569660"/>
          </a:xfrm>
          <a:prstGeom prst="rect">
            <a:avLst/>
          </a:prstGeom>
          <a:noFill/>
        </p:spPr>
        <p:txBody>
          <a:bodyPr wrap="square">
            <a:spAutoFit/>
          </a:bodyPr>
          <a:lstStyle/>
          <a:p>
            <a:pPr algn="ctr"/>
            <a:r>
              <a:rPr lang="en-US" sz="4800" b="1" dirty="0" smtClean="0">
                <a:latin typeface="Times New Roman" panose="02020603050405020304" pitchFamily="18" charset="0"/>
                <a:cs typeface="Times New Roman" panose="02020603050405020304" pitchFamily="18" charset="0"/>
              </a:rPr>
              <a:t>3</a:t>
            </a:r>
            <a:r>
              <a:rPr lang="en-US" sz="4800" b="1" dirty="0">
                <a:latin typeface="Times New Roman" panose="02020603050405020304" pitchFamily="18" charset="0"/>
                <a:cs typeface="Times New Roman" panose="02020603050405020304" pitchFamily="18" charset="0"/>
              </a:rPr>
              <a:t>. </a:t>
            </a:r>
            <a:r>
              <a:rPr lang="nl-NL" sz="4800" b="1" dirty="0">
                <a:effectLst/>
                <a:latin typeface="Times New Roman" panose="02020603050405020304" pitchFamily="18" charset="0"/>
                <a:ea typeface="Arial" panose="020B0604020202020204" pitchFamily="34" charset="0"/>
                <a:cs typeface="Times New Roman" panose="02020603050405020304" pitchFamily="18" charset="0"/>
              </a:rPr>
              <a:t>Đo và tính độ dài đường gấp khúc ABCDEG sau:</a:t>
            </a:r>
            <a:endParaRPr lang="en-US" sz="4800" b="1" dirty="0">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4800" b="1"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2A8F5C17-2976-49B9-919C-DEEBD2297C24}"/>
              </a:ext>
            </a:extLst>
          </p:cNvPr>
          <p:cNvSpPr/>
          <p:nvPr/>
        </p:nvSpPr>
        <p:spPr>
          <a:xfrm>
            <a:off x="952500" y="1638300"/>
            <a:ext cx="17030700" cy="5077361"/>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xmlns="" id="{CFEBDE3A-232B-4665-9C21-0507FA8C6D7D}"/>
              </a:ext>
            </a:extLst>
          </p:cNvPr>
          <p:cNvPicPr>
            <a:picLocks noChangeAspect="1"/>
          </p:cNvPicPr>
          <p:nvPr/>
        </p:nvPicPr>
        <p:blipFill>
          <a:blip r:embed="rId2"/>
          <a:stretch>
            <a:fillRect/>
          </a:stretch>
        </p:blipFill>
        <p:spPr>
          <a:xfrm>
            <a:off x="2871812" y="1923547"/>
            <a:ext cx="12544376" cy="2072839"/>
          </a:xfrm>
          <a:prstGeom prst="rect">
            <a:avLst/>
          </a:prstGeom>
        </p:spPr>
      </p:pic>
      <p:sp>
        <p:nvSpPr>
          <p:cNvPr id="2" name="Rectangle 1"/>
          <p:cNvSpPr/>
          <p:nvPr/>
        </p:nvSpPr>
        <p:spPr>
          <a:xfrm>
            <a:off x="1143000" y="5067300"/>
            <a:ext cx="9906000" cy="830997"/>
          </a:xfrm>
          <a:prstGeom prst="rect">
            <a:avLst/>
          </a:prstGeom>
        </p:spPr>
        <p:txBody>
          <a:bodyPr wrap="square">
            <a:spAutoFit/>
          </a:bodyPr>
          <a:lstStyle/>
          <a:p>
            <a:r>
              <a:rPr lang="vi-VN" sz="4800" b="1" dirty="0">
                <a:solidFill>
                  <a:srgbClr val="0000CC"/>
                </a:solidFill>
                <a:latin typeface="+mj-lt"/>
                <a:ea typeface="MingLiU_HKSCS-ExtB" panose="02020500000000000000" pitchFamily="18" charset="-120"/>
              </a:rPr>
              <a:t>Độ dài đường gấp khúc ABCDEG </a:t>
            </a:r>
            <a:r>
              <a:rPr lang="vi-VN" sz="4800" b="1" dirty="0" smtClean="0">
                <a:solidFill>
                  <a:srgbClr val="0000CC"/>
                </a:solidFill>
                <a:latin typeface="+mj-lt"/>
                <a:ea typeface="MingLiU_HKSCS-ExtB" panose="02020500000000000000" pitchFamily="18" charset="-120"/>
              </a:rPr>
              <a:t>là</a:t>
            </a:r>
            <a:r>
              <a:rPr lang="en-US" sz="4800" b="1" dirty="0" smtClean="0">
                <a:solidFill>
                  <a:srgbClr val="0000CC"/>
                </a:solidFill>
                <a:latin typeface="+mj-lt"/>
                <a:ea typeface="MingLiU_HKSCS-ExtB" panose="02020500000000000000" pitchFamily="18" charset="-120"/>
              </a:rPr>
              <a:t>:</a:t>
            </a:r>
            <a:endParaRPr lang="en-US" sz="4800" b="1" dirty="0">
              <a:solidFill>
                <a:srgbClr val="0000CC"/>
              </a:solidFill>
              <a:latin typeface="+mj-lt"/>
              <a:ea typeface="MingLiU_HKSCS-ExtB" panose="02020500000000000000" pitchFamily="18" charset="-120"/>
            </a:endParaRPr>
          </a:p>
        </p:txBody>
      </p:sp>
      <p:cxnSp>
        <p:nvCxnSpPr>
          <p:cNvPr id="6" name="Straight Connector 5"/>
          <p:cNvCxnSpPr/>
          <p:nvPr/>
        </p:nvCxnSpPr>
        <p:spPr>
          <a:xfrm>
            <a:off x="1752600" y="1104900"/>
            <a:ext cx="6096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429000" y="1104900"/>
            <a:ext cx="2667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343400" y="2839192"/>
            <a:ext cx="2057400" cy="241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rgbClr val="FF0000"/>
                </a:solidFill>
                <a:latin typeface="Times New Roman" panose="02020603050405020304" pitchFamily="18" charset="0"/>
                <a:cs typeface="Times New Roman" panose="02020603050405020304" pitchFamily="18" charset="0"/>
              </a:rPr>
              <a:t>3 cm</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rot="19200058">
            <a:off x="5932971" y="2576262"/>
            <a:ext cx="2057400" cy="241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rgbClr val="FF0000"/>
                </a:solidFill>
                <a:latin typeface="Times New Roman" panose="02020603050405020304" pitchFamily="18" charset="0"/>
                <a:cs typeface="Times New Roman" panose="02020603050405020304" pitchFamily="18" charset="0"/>
              </a:rPr>
              <a:t>1 cm</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rot="2564024">
            <a:off x="7291412" y="2589551"/>
            <a:ext cx="2057400" cy="241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rgbClr val="FF0000"/>
                </a:solidFill>
                <a:latin typeface="Times New Roman" panose="02020603050405020304" pitchFamily="18" charset="0"/>
                <a:cs typeface="Times New Roman" panose="02020603050405020304" pitchFamily="18" charset="0"/>
              </a:rPr>
              <a:t>1 cm</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9701210" y="2873687"/>
            <a:ext cx="2057400" cy="241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rgbClr val="FF0000"/>
                </a:solidFill>
                <a:latin typeface="Times New Roman" panose="02020603050405020304" pitchFamily="18" charset="0"/>
                <a:cs typeface="Times New Roman" panose="02020603050405020304" pitchFamily="18" charset="0"/>
              </a:rPr>
              <a:t>4 cm</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rot="20501554">
            <a:off x="12487106" y="2637784"/>
            <a:ext cx="2057400" cy="241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rgbClr val="FF0000"/>
                </a:solidFill>
                <a:latin typeface="Times New Roman" panose="02020603050405020304" pitchFamily="18" charset="0"/>
                <a:cs typeface="Times New Roman" panose="02020603050405020304" pitchFamily="18" charset="0"/>
              </a:rPr>
              <a:t>2 cm</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1049000" y="5067300"/>
            <a:ext cx="6934200" cy="1569660"/>
          </a:xfrm>
          <a:prstGeom prst="rect">
            <a:avLst/>
          </a:prstGeom>
        </p:spPr>
        <p:txBody>
          <a:bodyPr wrap="square">
            <a:spAutoFit/>
          </a:bodyPr>
          <a:lstStyle/>
          <a:p>
            <a:r>
              <a:rPr lang="vi-VN" sz="4800" b="1" dirty="0" smtClean="0">
                <a:solidFill>
                  <a:srgbClr val="0000CC"/>
                </a:solidFill>
                <a:latin typeface="+mj-lt"/>
                <a:ea typeface="MingLiU_HKSCS-ExtB" panose="02020500000000000000" pitchFamily="18" charset="-120"/>
              </a:rPr>
              <a:t>3 </a:t>
            </a:r>
            <a:r>
              <a:rPr lang="vi-VN" sz="4800" b="1" dirty="0">
                <a:solidFill>
                  <a:srgbClr val="0000CC"/>
                </a:solidFill>
                <a:latin typeface="+mj-lt"/>
                <a:ea typeface="MingLiU_HKSCS-ExtB" panose="02020500000000000000" pitchFamily="18" charset="-120"/>
              </a:rPr>
              <a:t>+ 1 + 1 + 4 + 2 = 11 (cm)</a:t>
            </a:r>
            <a:br>
              <a:rPr lang="vi-VN" sz="4800" b="1" dirty="0">
                <a:solidFill>
                  <a:srgbClr val="0000CC"/>
                </a:solidFill>
                <a:latin typeface="+mj-lt"/>
                <a:ea typeface="MingLiU_HKSCS-ExtB" panose="02020500000000000000" pitchFamily="18" charset="-120"/>
              </a:rPr>
            </a:br>
            <a:endParaRPr lang="en-US" sz="4800" b="1" dirty="0">
              <a:solidFill>
                <a:srgbClr val="0000CC"/>
              </a:solidFill>
              <a:latin typeface="+mj-lt"/>
              <a:ea typeface="MingLiU_HKSCS-ExtB" panose="02020500000000000000" pitchFamily="18" charset="-12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animBg="1"/>
      <p:bldP spid="2" grpId="0"/>
      <p:bldP spid="10"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0242A5E0-600C-49EB-A52E-9E71513E2B7B}"/>
              </a:ext>
            </a:extLst>
          </p:cNvPr>
          <p:cNvSpPr txBox="1"/>
          <p:nvPr/>
        </p:nvSpPr>
        <p:spPr>
          <a:xfrm>
            <a:off x="712839" y="557468"/>
            <a:ext cx="13716000" cy="1754326"/>
          </a:xfrm>
          <a:prstGeom prst="rect">
            <a:avLst/>
          </a:prstGeom>
          <a:noFill/>
        </p:spPr>
        <p:txBody>
          <a:bodyPr wrap="square">
            <a:spAutoFit/>
          </a:bodyPr>
          <a:lstStyle/>
          <a:p>
            <a:r>
              <a:rPr lang="en-US" sz="5400" b="1" dirty="0" err="1">
                <a:latin typeface="Times New Roman" panose="02020603050405020304" pitchFamily="18" charset="0"/>
                <a:cs typeface="Times New Roman" panose="02020603050405020304" pitchFamily="18" charset="0"/>
              </a:rPr>
              <a:t>Bài</a:t>
            </a:r>
            <a:r>
              <a:rPr lang="en-US" sz="5400" b="1" dirty="0">
                <a:latin typeface="Times New Roman" panose="02020603050405020304" pitchFamily="18" charset="0"/>
                <a:cs typeface="Times New Roman" panose="02020603050405020304" pitchFamily="18" charset="0"/>
              </a:rPr>
              <a:t> 4. </a:t>
            </a:r>
            <a:r>
              <a:rPr lang="nl-NL" sz="5400" dirty="0">
                <a:latin typeface="Times New Roman" panose="02020603050405020304" pitchFamily="18" charset="0"/>
                <a:cs typeface="Times New Roman" panose="02020603050405020304" pitchFamily="18" charset="0"/>
              </a:rPr>
              <a:t>Nam nhảy dây từ mấy giờ đến mấy giờ?</a:t>
            </a:r>
            <a:endParaRPr lang="en-US" sz="5400" dirty="0">
              <a:latin typeface="Times New Roman" panose="02020603050405020304" pitchFamily="18" charset="0"/>
              <a:cs typeface="Times New Roman" panose="02020603050405020304" pitchFamily="18" charset="0"/>
            </a:endParaRPr>
          </a:p>
          <a:p>
            <a:pPr algn="ctr"/>
            <a:endParaRPr lang="en-US" sz="5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E656CA67-7FBF-4075-BF1D-C6DEB7DA6501}"/>
              </a:ext>
            </a:extLst>
          </p:cNvPr>
          <p:cNvPicPr>
            <a:picLocks noChangeAspect="1"/>
          </p:cNvPicPr>
          <p:nvPr/>
        </p:nvPicPr>
        <p:blipFill>
          <a:blip r:embed="rId2"/>
          <a:stretch>
            <a:fillRect/>
          </a:stretch>
        </p:blipFill>
        <p:spPr>
          <a:xfrm>
            <a:off x="3337543" y="1788725"/>
            <a:ext cx="12649200" cy="5006975"/>
          </a:xfrm>
          <a:prstGeom prst="rect">
            <a:avLst/>
          </a:prstGeom>
        </p:spPr>
      </p:pic>
      <p:sp>
        <p:nvSpPr>
          <p:cNvPr id="15" name="TextBox 14">
            <a:extLst>
              <a:ext uri="{FF2B5EF4-FFF2-40B4-BE49-F238E27FC236}">
                <a16:creationId xmlns:a16="http://schemas.microsoft.com/office/drawing/2014/main" xmlns="" id="{FD49F5EB-8001-4FF2-9F22-6A9ABF8BF324}"/>
              </a:ext>
            </a:extLst>
          </p:cNvPr>
          <p:cNvSpPr txBox="1"/>
          <p:nvPr/>
        </p:nvSpPr>
        <p:spPr>
          <a:xfrm>
            <a:off x="1256414" y="7348962"/>
            <a:ext cx="15697200" cy="1338828"/>
          </a:xfrm>
          <a:prstGeom prst="rect">
            <a:avLst/>
          </a:prstGeom>
          <a:noFill/>
        </p:spPr>
        <p:txBody>
          <a:bodyPr wrap="square">
            <a:spAutoFit/>
          </a:bodyPr>
          <a:lstStyle/>
          <a:p>
            <a:pPr marL="0" marR="0">
              <a:lnSpc>
                <a:spcPct val="150000"/>
              </a:lnSpc>
              <a:spcBef>
                <a:spcPts val="0"/>
              </a:spcBef>
              <a:spcAft>
                <a:spcPts val="1000"/>
              </a:spcAft>
            </a:pPr>
            <a:r>
              <a:rPr lang="nl-NL" sz="5400"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Bạn Nam nhảy dây từ</a:t>
            </a:r>
            <a:r>
              <a:rPr lang="nl-NL" sz="5400" b="1"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 </a:t>
            </a:r>
            <a:r>
              <a:rPr lang="nl-NL" sz="5400" dirty="0" smtClean="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8 </a:t>
            </a:r>
            <a:r>
              <a:rPr lang="nl-NL" sz="5400"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giờ 15 phút đến 8 giờ </a:t>
            </a:r>
            <a:r>
              <a:rPr lang="nl-NL" sz="5400" dirty="0" smtClean="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30 phút.</a:t>
            </a:r>
            <a:endParaRPr lang="en-US" sz="5400"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xmlns="" id="{CAA8C7E7-AA54-49B9-8236-84A4B16BA238}"/>
              </a:ext>
            </a:extLst>
          </p:cNvPr>
          <p:cNvSpPr/>
          <p:nvPr/>
        </p:nvSpPr>
        <p:spPr>
          <a:xfrm>
            <a:off x="1219200" y="7365237"/>
            <a:ext cx="15734414" cy="132343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07922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596"/>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5016129B-2A52-4339-A358-8E77634883A4}"/>
              </a:ext>
            </a:extLst>
          </p:cNvPr>
          <p:cNvSpPr txBox="1"/>
          <p:nvPr/>
        </p:nvSpPr>
        <p:spPr>
          <a:xfrm>
            <a:off x="304800" y="342900"/>
            <a:ext cx="17449800" cy="2123658"/>
          </a:xfrm>
          <a:prstGeom prst="rect">
            <a:avLst/>
          </a:prstGeom>
          <a:noFill/>
        </p:spPr>
        <p:txBody>
          <a:bodyPr wrap="square">
            <a:spAutoFit/>
          </a:bodyPr>
          <a:lstStyle/>
          <a:p>
            <a:pPr marL="0" marR="0" algn="just">
              <a:spcBef>
                <a:spcPts val="0"/>
              </a:spcBef>
              <a:spcAft>
                <a:spcPts val="1000"/>
              </a:spcAft>
            </a:pPr>
            <a:r>
              <a:rPr lang="nl-NL" sz="4400" b="1" dirty="0">
                <a:effectLst/>
                <a:latin typeface="Times New Roman" panose="02020603050405020304" pitchFamily="18" charset="0"/>
                <a:ea typeface="Arial" panose="020B0604020202020204" pitchFamily="34" charset="0"/>
                <a:cs typeface="Times New Roman" panose="02020603050405020304" pitchFamily="18" charset="0"/>
              </a:rPr>
              <a:t>Bài 5. </a:t>
            </a:r>
            <a:r>
              <a:rPr lang="nl-NL" sz="4400" dirty="0">
                <a:effectLst/>
                <a:latin typeface="Times New Roman" panose="02020603050405020304" pitchFamily="18" charset="0"/>
                <a:ea typeface="Arial" panose="020B0604020202020204" pitchFamily="34" charset="0"/>
                <a:cs typeface="Times New Roman" panose="02020603050405020304" pitchFamily="18" charset="0"/>
              </a:rPr>
              <a:t>Một thang máy chở được tối đa 600 kg. Hiện tại, thang máy đó đã chở 570kg. Bạn Lan cân nặng 35 kg. Theo em, bạn Lan có thể vào tiếp trong thang máy đó được không?</a:t>
            </a:r>
            <a:endParaRPr lang="en-US" sz="44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5BFB2FFC-B5C8-42E5-8D73-9717EB9748B5}"/>
              </a:ext>
            </a:extLst>
          </p:cNvPr>
          <p:cNvPicPr>
            <a:picLocks noChangeAspect="1"/>
          </p:cNvPicPr>
          <p:nvPr/>
        </p:nvPicPr>
        <p:blipFill rotWithShape="1">
          <a:blip r:embed="rId2"/>
          <a:srcRect l="21049" r="31934"/>
          <a:stretch/>
        </p:blipFill>
        <p:spPr>
          <a:xfrm>
            <a:off x="11811000" y="3030566"/>
            <a:ext cx="6297562" cy="5636342"/>
          </a:xfrm>
          <a:prstGeom prst="rect">
            <a:avLst/>
          </a:prstGeom>
        </p:spPr>
      </p:pic>
      <p:sp>
        <p:nvSpPr>
          <p:cNvPr id="8" name="Rectangle 7">
            <a:extLst>
              <a:ext uri="{FF2B5EF4-FFF2-40B4-BE49-F238E27FC236}">
                <a16:creationId xmlns:a16="http://schemas.microsoft.com/office/drawing/2014/main" xmlns="" id="{39FF2AED-3F1D-4566-A92D-CE985C918DB1}"/>
              </a:ext>
            </a:extLst>
          </p:cNvPr>
          <p:cNvSpPr/>
          <p:nvPr/>
        </p:nvSpPr>
        <p:spPr>
          <a:xfrm>
            <a:off x="294166" y="3581325"/>
            <a:ext cx="11897833" cy="6017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00CC"/>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13CBB06A-BF99-4CFD-8171-89DD8265B166}"/>
              </a:ext>
            </a:extLst>
          </p:cNvPr>
          <p:cNvSpPr txBox="1"/>
          <p:nvPr/>
        </p:nvSpPr>
        <p:spPr>
          <a:xfrm>
            <a:off x="4454014" y="2654514"/>
            <a:ext cx="2180304"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giải</a:t>
            </a:r>
            <a:endParaRPr lang="en-US" sz="40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A89DB66-6269-4ED7-8A90-35AE9BC7DF4A}"/>
              </a:ext>
            </a:extLst>
          </p:cNvPr>
          <p:cNvSpPr txBox="1"/>
          <p:nvPr/>
        </p:nvSpPr>
        <p:spPr>
          <a:xfrm>
            <a:off x="570484" y="3590110"/>
            <a:ext cx="11621515" cy="4909036"/>
          </a:xfrm>
          <a:prstGeom prst="rect">
            <a:avLst/>
          </a:prstGeom>
          <a:noFill/>
        </p:spPr>
        <p:txBody>
          <a:bodyPr wrap="square">
            <a:spAutoFit/>
          </a:bodyPr>
          <a:lstStyle/>
          <a:p>
            <a:pPr marL="0" marR="0">
              <a:spcBef>
                <a:spcPts val="0"/>
              </a:spcBef>
              <a:spcAft>
                <a:spcPts val="1000"/>
              </a:spcAft>
            </a:pPr>
            <a:r>
              <a:rPr lang="nl-NL" sz="4800"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Hiện tại, thang máy đó đã chở 570kg, nếu bạn Lan vào thì số cân nặng là:</a:t>
            </a:r>
            <a:endParaRPr lang="en-US" sz="4800"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spcBef>
                <a:spcPts val="0"/>
              </a:spcBef>
              <a:spcAft>
                <a:spcPts val="1000"/>
              </a:spcAft>
            </a:pPr>
            <a:r>
              <a:rPr lang="nl-NL" sz="4800"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       </a:t>
            </a:r>
            <a:r>
              <a:rPr lang="nl-NL" sz="4800" dirty="0" smtClean="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                  570 </a:t>
            </a:r>
            <a:r>
              <a:rPr lang="nl-NL" sz="4800"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+ 35 = 605 (kg) </a:t>
            </a:r>
            <a:endParaRPr lang="en-US" sz="4800"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spcBef>
                <a:spcPts val="0"/>
              </a:spcBef>
              <a:spcAft>
                <a:spcPts val="1000"/>
              </a:spcAft>
            </a:pPr>
            <a:r>
              <a:rPr lang="nl-NL" sz="4800"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=&gt; Vượt quá tối đa 600 kg</a:t>
            </a:r>
            <a:endParaRPr lang="en-US" sz="4800"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a:spcBef>
                <a:spcPts val="0"/>
              </a:spcBef>
              <a:spcAft>
                <a:spcPts val="1000"/>
              </a:spcAft>
            </a:pPr>
            <a:r>
              <a:rPr lang="nl-NL" sz="4800"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Vì thế bạn Lan </a:t>
            </a:r>
            <a:r>
              <a:rPr lang="nl-NL" sz="4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không </a:t>
            </a:r>
            <a:r>
              <a:rPr lang="nl-NL" sz="4800"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thể vào tiếp trong thang máy đó </a:t>
            </a:r>
            <a:r>
              <a:rPr lang="nl-NL" sz="4800" dirty="0" smtClean="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rPr>
              <a:t>được.</a:t>
            </a:r>
            <a:endParaRPr lang="en-US" sz="4800" dirty="0">
              <a:solidFill>
                <a:srgbClr val="0000CC"/>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63525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barn(inVertical)">
                                      <p:cBhvr>
                                        <p:cTn id="24" dur="500"/>
                                        <p:tgtEl>
                                          <p:spTgt spid="7">
                                            <p:txEl>
                                              <p:pRg st="0" end="0"/>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arn(inVertic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 calcmode="lin" valueType="num">
                                      <p:cBhvr additive="base">
                                        <p:cTn id="3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barn(inVertical)">
                                      <p:cBhvr>
                                        <p:cTn id="3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0242A5E0-600C-49EB-A52E-9E71513E2B7B}"/>
              </a:ext>
            </a:extLst>
          </p:cNvPr>
          <p:cNvSpPr txBox="1"/>
          <p:nvPr/>
        </p:nvSpPr>
        <p:spPr>
          <a:xfrm>
            <a:off x="685800" y="647700"/>
            <a:ext cx="13716000" cy="769441"/>
          </a:xfrm>
          <a:prstGeom prst="rect">
            <a:avLst/>
          </a:prstGeom>
          <a:noFill/>
        </p:spPr>
        <p:txBody>
          <a:bodyPr wrap="square">
            <a:spAutoFit/>
          </a:bodyPr>
          <a:lstStyle/>
          <a:p>
            <a:r>
              <a:rPr lang="nl-NL" sz="4400" b="1" dirty="0">
                <a:latin typeface="Times New Roman" panose="02020603050405020304" pitchFamily="18" charset="0"/>
                <a:cs typeface="Times New Roman" panose="02020603050405020304" pitchFamily="18" charset="0"/>
              </a:rPr>
              <a:t>Bài 6. </a:t>
            </a:r>
            <a:r>
              <a:rPr lang="nl-NL" sz="4400" dirty="0">
                <a:latin typeface="Times New Roman" panose="02020603050405020304" pitchFamily="18" charset="0"/>
                <a:cs typeface="Times New Roman" panose="02020603050405020304" pitchFamily="18" charset="0"/>
              </a:rPr>
              <a:t>Ước lượng chiều cao cột cờ trường em</a:t>
            </a:r>
            <a:endParaRPr lang="en-US" sz="4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E8747336-3090-492F-852F-1D5E5A56F436}"/>
              </a:ext>
            </a:extLst>
          </p:cNvPr>
          <p:cNvPicPr>
            <a:picLocks noChangeAspect="1"/>
          </p:cNvPicPr>
          <p:nvPr/>
        </p:nvPicPr>
        <p:blipFill>
          <a:blip r:embed="rId2"/>
          <a:stretch>
            <a:fillRect/>
          </a:stretch>
        </p:blipFill>
        <p:spPr>
          <a:xfrm>
            <a:off x="685800" y="2143495"/>
            <a:ext cx="9373499" cy="7620252"/>
          </a:xfrm>
          <a:prstGeom prst="rect">
            <a:avLst/>
          </a:prstGeom>
        </p:spPr>
      </p:pic>
      <p:sp>
        <p:nvSpPr>
          <p:cNvPr id="14" name="TextBox 13">
            <a:extLst>
              <a:ext uri="{FF2B5EF4-FFF2-40B4-BE49-F238E27FC236}">
                <a16:creationId xmlns:a16="http://schemas.microsoft.com/office/drawing/2014/main" xmlns="" id="{1966B28A-A745-4137-A9BB-2236EF8B1FA9}"/>
              </a:ext>
            </a:extLst>
          </p:cNvPr>
          <p:cNvSpPr txBox="1"/>
          <p:nvPr/>
        </p:nvSpPr>
        <p:spPr>
          <a:xfrm>
            <a:off x="10134600" y="8440142"/>
            <a:ext cx="9144000" cy="901593"/>
          </a:xfrm>
          <a:prstGeom prst="rect">
            <a:avLst/>
          </a:prstGeom>
          <a:noFill/>
        </p:spPr>
        <p:txBody>
          <a:bodyPr wrap="square">
            <a:spAutoFit/>
          </a:bodyPr>
          <a:lstStyle/>
          <a:p>
            <a:pPr marL="0" marR="0" algn="just">
              <a:lnSpc>
                <a:spcPct val="150000"/>
              </a:lnSpc>
              <a:spcBef>
                <a:spcPts val="0"/>
              </a:spcBef>
              <a:spcAft>
                <a:spcPts val="1000"/>
              </a:spcAft>
            </a:pPr>
            <a:r>
              <a:rPr lang="nl-NL" sz="4000">
                <a:effectLst/>
                <a:latin typeface="Times New Roman" panose="02020603050405020304" pitchFamily="18" charset="0"/>
                <a:ea typeface="Arial" panose="020B0604020202020204" pitchFamily="34" charset="0"/>
                <a:cs typeface="Times New Roman" panose="02020603050405020304" pitchFamily="18" charset="0"/>
              </a:rPr>
              <a:t>Cột cờ trường em cao khoảng 6m.</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9ACF687B-4DBB-4457-B466-CD5B58ED9FD2}"/>
              </a:ext>
            </a:extLst>
          </p:cNvPr>
          <p:cNvSpPr txBox="1"/>
          <p:nvPr/>
        </p:nvSpPr>
        <p:spPr>
          <a:xfrm>
            <a:off x="10059299" y="7526915"/>
            <a:ext cx="31242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Gợi</a:t>
            </a:r>
            <a:r>
              <a:rPr lang="en-US" sz="4000" b="1" dirty="0">
                <a:latin typeface="Times New Roman" panose="02020603050405020304" pitchFamily="18" charset="0"/>
                <a:cs typeface="Times New Roman" panose="02020603050405020304" pitchFamily="18" charset="0"/>
              </a:rPr>
              <a:t> ý</a:t>
            </a:r>
          </a:p>
        </p:txBody>
      </p:sp>
      <p:sp>
        <p:nvSpPr>
          <p:cNvPr id="9" name="Rectangle 8">
            <a:extLst>
              <a:ext uri="{FF2B5EF4-FFF2-40B4-BE49-F238E27FC236}">
                <a16:creationId xmlns:a16="http://schemas.microsoft.com/office/drawing/2014/main" xmlns="" id="{305E9881-6939-4910-8918-EAD90DC36FF1}"/>
              </a:ext>
            </a:extLst>
          </p:cNvPr>
          <p:cNvSpPr/>
          <p:nvPr/>
        </p:nvSpPr>
        <p:spPr>
          <a:xfrm>
            <a:off x="9905101" y="7321573"/>
            <a:ext cx="8154299" cy="2442174"/>
          </a:xfrm>
          <a:prstGeom prst="rect">
            <a:avLst/>
          </a:prstGeom>
          <a:noFill/>
          <a:ln>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5412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67206" y="3575095"/>
            <a:ext cx="3007650" cy="254283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544368" y="3433121"/>
            <a:ext cx="2169449" cy="282678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1364" y="203095"/>
            <a:ext cx="980981" cy="245245"/>
          </a:xfrm>
          <a:prstGeom prst="rect">
            <a:avLst/>
          </a:prstGeom>
        </p:spPr>
      </p:pic>
      <p:sp>
        <p:nvSpPr>
          <p:cNvPr id="17" name="TextBox 16">
            <a:extLst>
              <a:ext uri="{FF2B5EF4-FFF2-40B4-BE49-F238E27FC236}">
                <a16:creationId xmlns:a16="http://schemas.microsoft.com/office/drawing/2014/main" xmlns="" id="{06ECC369-0648-4F96-9171-BE36D6C3CC9F}"/>
              </a:ext>
            </a:extLst>
          </p:cNvPr>
          <p:cNvSpPr txBox="1"/>
          <p:nvPr/>
        </p:nvSpPr>
        <p:spPr>
          <a:xfrm>
            <a:off x="5814147" y="1409352"/>
            <a:ext cx="9709912" cy="954107"/>
          </a:xfrm>
          <a:prstGeom prst="rect">
            <a:avLst/>
          </a:prstGeom>
          <a:noFill/>
        </p:spPr>
        <p:txBody>
          <a:bodyPr wrap="square" rtlCol="0">
            <a:spAutoFit/>
          </a:bodyPr>
          <a:lstStyle/>
          <a:p>
            <a:r>
              <a:rPr lang="en-US" sz="56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18" name="TextBox 17">
            <a:extLst>
              <a:ext uri="{FF2B5EF4-FFF2-40B4-BE49-F238E27FC236}">
                <a16:creationId xmlns:a16="http://schemas.microsoft.com/office/drawing/2014/main" xmlns="" id="{FB8839AD-4B82-4442-86C4-E7E758F05B9D}"/>
              </a:ext>
            </a:extLst>
          </p:cNvPr>
          <p:cNvSpPr txBox="1"/>
          <p:nvPr/>
        </p:nvSpPr>
        <p:spPr>
          <a:xfrm>
            <a:off x="8458200" y="6362700"/>
            <a:ext cx="3925872" cy="2276392"/>
          </a:xfrm>
          <a:prstGeom prst="rect">
            <a:avLst/>
          </a:prstGeom>
          <a:noFill/>
        </p:spPr>
        <p:txBody>
          <a:bodyPr wrap="square">
            <a:spAutoFit/>
          </a:bodyPr>
          <a:lstStyle/>
          <a:p>
            <a:pPr>
              <a:lnSpc>
                <a:spcPct val="150000"/>
              </a:lnSpc>
            </a:pPr>
            <a:r>
              <a:rPr lang="vi-VN" sz="5000" b="1" dirty="0">
                <a:latin typeface="Times New Roman" panose="02020603050405020304" pitchFamily="18" charset="0"/>
                <a:cs typeface="Times New Roman" panose="02020603050405020304" pitchFamily="18" charset="0"/>
              </a:rPr>
              <a:t>Hoàn thành vở bài tập</a:t>
            </a:r>
            <a:endParaRPr lang="en-US" sz="50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1546D62F-439D-4A71-AD19-787C0CCE9331}"/>
              </a:ext>
            </a:extLst>
          </p:cNvPr>
          <p:cNvSpPr txBox="1"/>
          <p:nvPr/>
        </p:nvSpPr>
        <p:spPr>
          <a:xfrm>
            <a:off x="13794405" y="6362700"/>
            <a:ext cx="3669376" cy="2258054"/>
          </a:xfrm>
          <a:prstGeom prst="rect">
            <a:avLst/>
          </a:prstGeom>
          <a:noFill/>
        </p:spPr>
        <p:txBody>
          <a:bodyPr wrap="square">
            <a:spAutoFit/>
          </a:bodyPr>
          <a:lstStyle/>
          <a:p>
            <a:pPr algn="ctr">
              <a:lnSpc>
                <a:spcPct val="150000"/>
              </a:lnSpc>
            </a:pPr>
            <a:r>
              <a:rPr lang="en-US" sz="5000" b="1" dirty="0" err="1">
                <a:latin typeface="Times New Roman" panose="02020603050405020304" pitchFamily="18" charset="0"/>
                <a:ea typeface="Nunito"/>
                <a:cs typeface="Times New Roman" panose="02020603050405020304" pitchFamily="18" charset="0"/>
                <a:sym typeface="Nunito"/>
              </a:rPr>
              <a:t>Chuẩn</a:t>
            </a:r>
            <a:r>
              <a:rPr lang="en-US" sz="5000" b="1" dirty="0">
                <a:latin typeface="Times New Roman" panose="02020603050405020304" pitchFamily="18" charset="0"/>
                <a:ea typeface="Nunito"/>
                <a:cs typeface="Times New Roman" panose="02020603050405020304" pitchFamily="18" charset="0"/>
                <a:sym typeface="Nunito"/>
              </a:rPr>
              <a:t> </a:t>
            </a:r>
            <a:r>
              <a:rPr lang="en-US" sz="5000" b="1" dirty="0" err="1">
                <a:latin typeface="Times New Roman" panose="02020603050405020304" pitchFamily="18" charset="0"/>
                <a:ea typeface="Nunito"/>
                <a:cs typeface="Times New Roman" panose="02020603050405020304" pitchFamily="18" charset="0"/>
                <a:sym typeface="Nunito"/>
              </a:rPr>
              <a:t>bị</a:t>
            </a:r>
            <a:r>
              <a:rPr lang="en-US" sz="5000" b="1" dirty="0">
                <a:latin typeface="Times New Roman" panose="02020603050405020304" pitchFamily="18" charset="0"/>
                <a:ea typeface="Nunito"/>
                <a:cs typeface="Times New Roman" panose="02020603050405020304" pitchFamily="18" charset="0"/>
                <a:sym typeface="Nunito"/>
              </a:rPr>
              <a:t> </a:t>
            </a:r>
            <a:r>
              <a:rPr lang="en-US" sz="5000" b="1" dirty="0" err="1">
                <a:latin typeface="Times New Roman" panose="02020603050405020304" pitchFamily="18" charset="0"/>
                <a:ea typeface="Nunito"/>
                <a:cs typeface="Times New Roman" panose="02020603050405020304" pitchFamily="18" charset="0"/>
                <a:sym typeface="Nunito"/>
              </a:rPr>
              <a:t>bài</a:t>
            </a:r>
            <a:r>
              <a:rPr lang="en-US" sz="5000" b="1" dirty="0">
                <a:latin typeface="Times New Roman" panose="02020603050405020304" pitchFamily="18" charset="0"/>
                <a:ea typeface="Nunito"/>
                <a:cs typeface="Times New Roman" panose="02020603050405020304" pitchFamily="18" charset="0"/>
                <a:sym typeface="Nunito"/>
              </a:rPr>
              <a:t> </a:t>
            </a:r>
            <a:r>
              <a:rPr lang="en-US" sz="5000" b="1" dirty="0" err="1">
                <a:latin typeface="Times New Roman" panose="02020603050405020304" pitchFamily="18" charset="0"/>
                <a:ea typeface="Nunito"/>
                <a:cs typeface="Times New Roman" panose="02020603050405020304" pitchFamily="18" charset="0"/>
                <a:sym typeface="Nunito"/>
              </a:rPr>
              <a:t>mới</a:t>
            </a:r>
            <a:endParaRPr lang="en-US" sz="5000" b="1" dirty="0">
              <a:latin typeface="Times New Roman" panose="02020603050405020304" pitchFamily="18" charset="0"/>
              <a:ea typeface="Nunito"/>
              <a:cs typeface="Times New Roman" panose="02020603050405020304" pitchFamily="18" charset="0"/>
              <a:sym typeface="Nunito"/>
            </a:endParaRPr>
          </a:p>
        </p:txBody>
      </p:sp>
      <p:pic>
        <p:nvPicPr>
          <p:cNvPr id="2050" name="Picture 2" descr="Hình Cô Giáo, Hình Giáo Viên - Vector Free">
            <a:extLst>
              <a:ext uri="{FF2B5EF4-FFF2-40B4-BE49-F238E27FC236}">
                <a16:creationId xmlns:a16="http://schemas.microsoft.com/office/drawing/2014/main" xmlns="" id="{6ACF9931-6035-472C-8F34-6B6CCC07D7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825605"/>
            <a:ext cx="7485864" cy="94613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n Flower Cartoon - Hoa hướng dương hoạt hình - Vector Free">
            <a:extLst>
              <a:ext uri="{FF2B5EF4-FFF2-40B4-BE49-F238E27FC236}">
                <a16:creationId xmlns:a16="http://schemas.microsoft.com/office/drawing/2014/main" xmlns="" id="{657DF504-F2C3-4DA8-B326-6C87CEAF4A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794404" y="-140577"/>
            <a:ext cx="4500969" cy="31504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80">
                                          <p:stCondLst>
                                            <p:cond delay="0"/>
                                          </p:stCondLst>
                                        </p:cTn>
                                        <p:tgtEl>
                                          <p:spTgt spid="19"/>
                                        </p:tgtEl>
                                      </p:cBhvr>
                                    </p:animEffect>
                                    <p:anim calcmode="lin" valueType="num">
                                      <p:cBhvr>
                                        <p:cTn id="2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9" dur="26">
                                          <p:stCondLst>
                                            <p:cond delay="650"/>
                                          </p:stCondLst>
                                        </p:cTn>
                                        <p:tgtEl>
                                          <p:spTgt spid="19"/>
                                        </p:tgtEl>
                                      </p:cBhvr>
                                      <p:to x="100000" y="60000"/>
                                    </p:animScale>
                                    <p:animScale>
                                      <p:cBhvr>
                                        <p:cTn id="30" dur="166" decel="50000">
                                          <p:stCondLst>
                                            <p:cond delay="676"/>
                                          </p:stCondLst>
                                        </p:cTn>
                                        <p:tgtEl>
                                          <p:spTgt spid="19"/>
                                        </p:tgtEl>
                                      </p:cBhvr>
                                      <p:to x="100000" y="100000"/>
                                    </p:animScale>
                                    <p:animScale>
                                      <p:cBhvr>
                                        <p:cTn id="31" dur="26">
                                          <p:stCondLst>
                                            <p:cond delay="1312"/>
                                          </p:stCondLst>
                                        </p:cTn>
                                        <p:tgtEl>
                                          <p:spTgt spid="19"/>
                                        </p:tgtEl>
                                      </p:cBhvr>
                                      <p:to x="100000" y="80000"/>
                                    </p:animScale>
                                    <p:animScale>
                                      <p:cBhvr>
                                        <p:cTn id="32" dur="166" decel="50000">
                                          <p:stCondLst>
                                            <p:cond delay="1338"/>
                                          </p:stCondLst>
                                        </p:cTn>
                                        <p:tgtEl>
                                          <p:spTgt spid="19"/>
                                        </p:tgtEl>
                                      </p:cBhvr>
                                      <p:to x="100000" y="100000"/>
                                    </p:animScale>
                                    <p:animScale>
                                      <p:cBhvr>
                                        <p:cTn id="33" dur="26">
                                          <p:stCondLst>
                                            <p:cond delay="1642"/>
                                          </p:stCondLst>
                                        </p:cTn>
                                        <p:tgtEl>
                                          <p:spTgt spid="19"/>
                                        </p:tgtEl>
                                      </p:cBhvr>
                                      <p:to x="100000" y="90000"/>
                                    </p:animScale>
                                    <p:animScale>
                                      <p:cBhvr>
                                        <p:cTn id="34" dur="166" decel="50000">
                                          <p:stCondLst>
                                            <p:cond delay="1668"/>
                                          </p:stCondLst>
                                        </p:cTn>
                                        <p:tgtEl>
                                          <p:spTgt spid="19"/>
                                        </p:tgtEl>
                                      </p:cBhvr>
                                      <p:to x="100000" y="100000"/>
                                    </p:animScale>
                                    <p:animScale>
                                      <p:cBhvr>
                                        <p:cTn id="35" dur="26">
                                          <p:stCondLst>
                                            <p:cond delay="1808"/>
                                          </p:stCondLst>
                                        </p:cTn>
                                        <p:tgtEl>
                                          <p:spTgt spid="19"/>
                                        </p:tgtEl>
                                      </p:cBhvr>
                                      <p:to x="100000" y="95000"/>
                                    </p:animScale>
                                    <p:animScale>
                                      <p:cBhvr>
                                        <p:cTn id="36"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9DD"/>
        </a:solidFill>
        <a:effectLst/>
      </p:bgPr>
    </p:bg>
    <p:spTree>
      <p:nvGrpSpPr>
        <p:cNvPr id="1" name=""/>
        <p:cNvGrpSpPr/>
        <p:nvPr/>
      </p:nvGrpSpPr>
      <p:grpSpPr>
        <a:xfrm>
          <a:off x="0" y="0"/>
          <a:ext cx="0" cy="0"/>
          <a:chOff x="0" y="0"/>
          <a:chExt cx="0" cy="0"/>
        </a:xfrm>
      </p:grpSpPr>
      <p:pic>
        <p:nvPicPr>
          <p:cNvPr id="3078" name="Picture 6" descr="Bộ hình nền &amp;quot;Hoạt hình siêu dễ thương 2&amp;quot; chất lượng cao cho Powerpoint">
            <a:extLst>
              <a:ext uri="{FF2B5EF4-FFF2-40B4-BE49-F238E27FC236}">
                <a16:creationId xmlns:a16="http://schemas.microsoft.com/office/drawing/2014/main" xmlns="" id="{33996DBF-C66E-4F22-B642-0A436ED3F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5" y="0"/>
            <a:ext cx="18289251" cy="10287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73780020-9D65-4409-98F6-065E7CD674A6}"/>
              </a:ext>
            </a:extLst>
          </p:cNvPr>
          <p:cNvSpPr txBox="1"/>
          <p:nvPr/>
        </p:nvSpPr>
        <p:spPr>
          <a:xfrm>
            <a:off x="2590800" y="3162300"/>
            <a:ext cx="14251228" cy="1213922"/>
          </a:xfrm>
          <a:prstGeom prst="rect">
            <a:avLst/>
          </a:prstGeom>
        </p:spPr>
        <p:txBody>
          <a:bodyPr wrap="square" lIns="0" tIns="0" rIns="0" bIns="0" rtlCol="0" anchor="t">
            <a:spAutoFit/>
          </a:bodyPr>
          <a:lstStyle/>
          <a:p>
            <a:pPr marL="0" lvl="0" indent="0" algn="ctr">
              <a:lnSpc>
                <a:spcPct val="150000"/>
              </a:lnSpc>
              <a:spcBef>
                <a:spcPct val="0"/>
              </a:spcBef>
            </a:pPr>
            <a:r>
              <a:rPr lang="vi-VN" sz="6000" b="1" dirty="0">
                <a:solidFill>
                  <a:srgbClr val="FF0000"/>
                </a:solidFill>
                <a:latin typeface="Arial" panose="020B0604020202020204" pitchFamily="34" charset="0"/>
                <a:cs typeface="Arial" panose="020B0604020202020204" pitchFamily="34" charset="0"/>
              </a:rPr>
              <a:t>Hẹn gặp lại các </a:t>
            </a:r>
            <a:r>
              <a:rPr lang="vi-VN" sz="6000" b="1">
                <a:solidFill>
                  <a:srgbClr val="FF0000"/>
                </a:solidFill>
                <a:latin typeface="Arial" panose="020B0604020202020204" pitchFamily="34" charset="0"/>
                <a:cs typeface="Arial" panose="020B0604020202020204" pitchFamily="34" charset="0"/>
              </a:rPr>
              <a:t>con vào </a:t>
            </a:r>
            <a:r>
              <a:rPr lang="vi-VN" sz="6000" b="1" dirty="0">
                <a:solidFill>
                  <a:srgbClr val="FF0000"/>
                </a:solidFill>
                <a:latin typeface="Arial" panose="020B0604020202020204" pitchFamily="34" charset="0"/>
                <a:cs typeface="Arial" panose="020B0604020202020204" pitchFamily="34" charset="0"/>
              </a:rPr>
              <a:t>tiết học sau!</a:t>
            </a:r>
            <a:endParaRPr lang="en-US" sz="60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ải +999 Hình Nền Powerpoint Cực Dễ Thương Năm 2018">
            <a:extLst>
              <a:ext uri="{FF2B5EF4-FFF2-40B4-BE49-F238E27FC236}">
                <a16:creationId xmlns:a16="http://schemas.microsoft.com/office/drawing/2014/main" xmlns="" id="{0DEBA42D-145C-4E9F-AA7F-B114715D6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0" y="0"/>
            <a:ext cx="192540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E4EF01B2-94FC-4836-B8D1-59E40D5363AF}"/>
              </a:ext>
            </a:extLst>
          </p:cNvPr>
          <p:cNvSpPr txBox="1"/>
          <p:nvPr/>
        </p:nvSpPr>
        <p:spPr>
          <a:xfrm>
            <a:off x="4114800" y="4762500"/>
            <a:ext cx="10287000" cy="2123658"/>
          </a:xfrm>
          <a:prstGeom prst="rect">
            <a:avLst/>
          </a:prstGeom>
          <a:noFill/>
        </p:spPr>
        <p:txBody>
          <a:bodyPr wrap="square" rtlCol="0">
            <a:spAutoFit/>
          </a:bodyPr>
          <a:lstStyle/>
          <a:p>
            <a:pPr algn="ctr">
              <a:lnSpc>
                <a:spcPct val="150000"/>
              </a:lnSpc>
            </a:pPr>
            <a:r>
              <a:rPr lang="en-US" sz="8800" b="1" dirty="0" smtClean="0">
                <a:latin typeface="Times New Roman" panose="02020603050405020304" pitchFamily="18" charset="0"/>
                <a:cs typeface="Times New Roman" panose="02020603050405020304" pitchFamily="18" charset="0"/>
              </a:rPr>
              <a:t>KHỞI ĐỘNG</a:t>
            </a:r>
            <a:endParaRPr lang="en-US" sz="8800" b="1" dirty="0">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additive="base">
                                        <p:cTn id="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Em Học Toán - Thanh Thảo-(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266700"/>
            <a:ext cx="16535400" cy="8915400"/>
          </a:xfrm>
          <a:prstGeom prst="rect">
            <a:avLst/>
          </a:prstGeom>
        </p:spPr>
      </p:pic>
    </p:spTree>
    <p:extLst>
      <p:ext uri="{BB962C8B-B14F-4D97-AF65-F5344CB8AC3E}">
        <p14:creationId xmlns:p14="http://schemas.microsoft.com/office/powerpoint/2010/main" val="2556801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23B351AB-109D-4846-9DC8-F1F61C99EDEB}"/>
              </a:ext>
            </a:extLst>
          </p:cNvPr>
          <p:cNvSpPr txBox="1"/>
          <p:nvPr/>
        </p:nvSpPr>
        <p:spPr>
          <a:xfrm>
            <a:off x="1600200" y="1638300"/>
            <a:ext cx="15392400" cy="2308324"/>
          </a:xfrm>
          <a:prstGeom prst="rect">
            <a:avLst/>
          </a:prstGeom>
          <a:noFill/>
        </p:spPr>
        <p:txBody>
          <a:bodyPr wrap="square">
            <a:spAutoFit/>
          </a:bodyPr>
          <a:lstStyle/>
          <a:p>
            <a:pPr algn="ctr"/>
            <a:r>
              <a:rPr lang="nl-NL" sz="7200" b="1" dirty="0" smtClean="0">
                <a:effectLst/>
                <a:latin typeface="Times New Roman" panose="02020603050405020304" pitchFamily="18" charset="0"/>
                <a:ea typeface="Arial" panose="020B0604020202020204" pitchFamily="34" charset="0"/>
                <a:cs typeface="Times New Roman" panose="02020603050405020304" pitchFamily="18" charset="0"/>
              </a:rPr>
              <a:t>Bài 97</a:t>
            </a:r>
            <a:endParaRPr lang="nl-NL" sz="7200" b="1" u="sng" dirty="0" smtClean="0">
              <a:latin typeface="Times New Roman" panose="02020603050405020304" pitchFamily="18" charset="0"/>
              <a:cs typeface="Times New Roman" panose="02020603050405020304" pitchFamily="18" charset="0"/>
            </a:endParaRPr>
          </a:p>
          <a:p>
            <a:pPr algn="ctr"/>
            <a:r>
              <a:rPr lang="nl-NL" sz="7200" b="1" dirty="0" smtClean="0">
                <a:solidFill>
                  <a:srgbClr val="FF0000"/>
                </a:solidFill>
                <a:latin typeface="Times New Roman" panose="02020603050405020304" pitchFamily="18" charset="0"/>
                <a:cs typeface="Times New Roman" panose="02020603050405020304" pitchFamily="18" charset="0"/>
              </a:rPr>
              <a:t>Ôn tập về hình học và đo </a:t>
            </a:r>
            <a:r>
              <a:rPr lang="nl-NL" sz="7200" b="1" dirty="0" smtClean="0">
                <a:solidFill>
                  <a:srgbClr val="FF0000"/>
                </a:solidFill>
                <a:latin typeface="Times New Roman" panose="02020603050405020304" pitchFamily="18" charset="0"/>
                <a:cs typeface="Times New Roman" panose="02020603050405020304" pitchFamily="18" charset="0"/>
              </a:rPr>
              <a:t>lường</a:t>
            </a:r>
            <a:endParaRPr lang="en-US" sz="7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101" t="9398" r="9091" b="12281"/>
          <a:stretch/>
        </p:blipFill>
        <p:spPr>
          <a:xfrm>
            <a:off x="228600" y="0"/>
            <a:ext cx="17754600" cy="9867900"/>
          </a:xfrm>
          <a:prstGeom prst="rect">
            <a:avLst/>
          </a:prstGeom>
        </p:spPr>
      </p:pic>
    </p:spTree>
    <p:extLst>
      <p:ext uri="{BB962C8B-B14F-4D97-AF65-F5344CB8AC3E}">
        <p14:creationId xmlns:p14="http://schemas.microsoft.com/office/powerpoint/2010/main" val="402015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953" t="14514" r="9827" b="59481"/>
          <a:stretch/>
        </p:blipFill>
        <p:spPr>
          <a:xfrm>
            <a:off x="762000" y="647700"/>
            <a:ext cx="16840200" cy="3276600"/>
          </a:xfrm>
          <a:prstGeom prst="rect">
            <a:avLst/>
          </a:prstGeom>
        </p:spPr>
      </p:pic>
      <p:sp>
        <p:nvSpPr>
          <p:cNvPr id="3" name="Rectangle 2"/>
          <p:cNvSpPr/>
          <p:nvPr/>
        </p:nvSpPr>
        <p:spPr>
          <a:xfrm>
            <a:off x="457200" y="4305300"/>
            <a:ext cx="2590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0000CC"/>
                </a:solidFill>
                <a:latin typeface="Times New Roman" panose="02020603050405020304" pitchFamily="18" charset="0"/>
                <a:cs typeface="Times New Roman" panose="02020603050405020304" pitchFamily="18" charset="0"/>
              </a:rPr>
              <a:t>Đường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cong</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 name="Rectangle 3"/>
          <p:cNvSpPr/>
          <p:nvPr/>
        </p:nvSpPr>
        <p:spPr>
          <a:xfrm>
            <a:off x="3733800" y="4315047"/>
            <a:ext cx="3048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0000CC"/>
                </a:solidFill>
                <a:latin typeface="Times New Roman" panose="02020603050405020304" pitchFamily="18" charset="0"/>
                <a:cs typeface="Times New Roman" panose="02020603050405020304" pitchFamily="18" charset="0"/>
              </a:rPr>
              <a:t>Đường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thẳng</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12649200" y="4324794"/>
            <a:ext cx="46482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0000CC"/>
                </a:solidFill>
                <a:latin typeface="Times New Roman" panose="02020603050405020304" pitchFamily="18" charset="0"/>
                <a:cs typeface="Times New Roman" panose="02020603050405020304" pitchFamily="18" charset="0"/>
              </a:rPr>
              <a:t>Đường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gấp</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khúc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7" name="Rectangle 6"/>
          <p:cNvSpPr/>
          <p:nvPr/>
        </p:nvSpPr>
        <p:spPr>
          <a:xfrm>
            <a:off x="7620000" y="4324794"/>
            <a:ext cx="2590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0000CC"/>
                </a:solidFill>
                <a:latin typeface="Times New Roman" panose="02020603050405020304" pitchFamily="18" charset="0"/>
                <a:cs typeface="Times New Roman" panose="02020603050405020304" pitchFamily="18" charset="0"/>
              </a:rPr>
              <a:t>Đường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cong</a:t>
            </a:r>
            <a:endParaRPr lang="en-US" sz="3600" b="1" dirty="0">
              <a:solidFill>
                <a:srgbClr val="0000CC"/>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2057400" y="1409700"/>
            <a:ext cx="4953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91400" y="1409700"/>
            <a:ext cx="3124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087100" y="1409700"/>
            <a:ext cx="40767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269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43" t="41150" r="15681" b="21957"/>
          <a:stretch/>
        </p:blipFill>
        <p:spPr>
          <a:xfrm>
            <a:off x="1104900" y="816492"/>
            <a:ext cx="14935200" cy="4648200"/>
          </a:xfrm>
          <a:prstGeom prst="rect">
            <a:avLst/>
          </a:prstGeom>
        </p:spPr>
      </p:pic>
      <p:sp>
        <p:nvSpPr>
          <p:cNvPr id="3" name="Rectangle 2"/>
          <p:cNvSpPr/>
          <p:nvPr/>
        </p:nvSpPr>
        <p:spPr>
          <a:xfrm>
            <a:off x="1143000" y="6210300"/>
            <a:ext cx="4876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chemeClr val="tx1"/>
                </a:solidFill>
                <a:latin typeface="Times New Roman" panose="02020603050405020304" pitchFamily="18" charset="0"/>
                <a:cs typeface="Times New Roman" panose="02020603050405020304" pitchFamily="18" charset="0"/>
              </a:rPr>
              <a:t>Các </a:t>
            </a:r>
            <a:r>
              <a:rPr lang="en-US" sz="3600" b="1" dirty="0" err="1" smtClean="0">
                <a:solidFill>
                  <a:schemeClr val="tx1"/>
                </a:solidFill>
                <a:latin typeface="Times New Roman" panose="02020603050405020304" pitchFamily="18" charset="0"/>
                <a:cs typeface="Times New Roman" panose="02020603050405020304" pitchFamily="18" charset="0"/>
              </a:rPr>
              <a:t>điểm</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trong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hình</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là</a:t>
            </a:r>
            <a:r>
              <a:rPr lang="en-US" sz="3600" b="1" dirty="0" smtClean="0">
                <a:solidFill>
                  <a:schemeClr val="tx1"/>
                </a:solidFill>
                <a:latin typeface="Times New Roman" panose="02020603050405020304" pitchFamily="18" charset="0"/>
                <a:cs typeface="Times New Roman" panose="02020603050405020304" pitchFamily="18" charset="0"/>
              </a:rPr>
              <a:t>:</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43000" y="7146851"/>
            <a:ext cx="6705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chemeClr val="tx1"/>
                </a:solidFill>
                <a:latin typeface="Times New Roman" panose="02020603050405020304" pitchFamily="18" charset="0"/>
                <a:cs typeface="Times New Roman" panose="02020603050405020304" pitchFamily="18" charset="0"/>
              </a:rPr>
              <a:t>Các </a:t>
            </a:r>
            <a:r>
              <a:rPr lang="en-US" sz="3600" b="1" dirty="0" err="1" smtClean="0">
                <a:solidFill>
                  <a:schemeClr val="tx1"/>
                </a:solidFill>
                <a:latin typeface="Times New Roman" panose="02020603050405020304" pitchFamily="18" charset="0"/>
                <a:cs typeface="Times New Roman" panose="02020603050405020304" pitchFamily="18" charset="0"/>
              </a:rPr>
              <a:t>đoạn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thẳng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có</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trong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hình</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là</a:t>
            </a:r>
            <a:r>
              <a:rPr lang="en-US" sz="3600" b="1" dirty="0" smtClean="0">
                <a:solidFill>
                  <a:schemeClr val="tx1"/>
                </a:solidFill>
                <a:latin typeface="Times New Roman" panose="02020603050405020304" pitchFamily="18" charset="0"/>
                <a:cs typeface="Times New Roman" panose="02020603050405020304" pitchFamily="18" charset="0"/>
              </a:rPr>
              <a:t>:</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666615" y="1671970"/>
            <a:ext cx="416884" cy="521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0000"/>
                </a:solidFill>
              </a:rPr>
              <a:t>.</a:t>
            </a:r>
            <a:endParaRPr lang="en-US" sz="7200" b="1" dirty="0">
              <a:solidFill>
                <a:srgbClr val="FF0000"/>
              </a:solidFill>
            </a:endParaRPr>
          </a:p>
        </p:txBody>
      </p:sp>
      <p:sp>
        <p:nvSpPr>
          <p:cNvPr id="6" name="Rectangle 5"/>
          <p:cNvSpPr/>
          <p:nvPr/>
        </p:nvSpPr>
        <p:spPr>
          <a:xfrm>
            <a:off x="5867400" y="6232451"/>
            <a:ext cx="3429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A, </a:t>
            </a:r>
            <a:endParaRPr lang="en-US" sz="3600" b="1" dirty="0">
              <a:solidFill>
                <a:srgbClr val="0000CC"/>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2057400" y="1409700"/>
            <a:ext cx="467301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48600" y="1409700"/>
            <a:ext cx="4114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467253" y="6232451"/>
            <a:ext cx="68004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B,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062677" y="6232451"/>
            <a:ext cx="78592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C,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667847" y="6243970"/>
            <a:ext cx="77617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D,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8269915" y="6232451"/>
            <a:ext cx="60517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E,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1931502" y="1790700"/>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0000"/>
                </a:solidFill>
              </a:rPr>
              <a:t>.</a:t>
            </a:r>
            <a:endParaRPr lang="en-US" sz="7200" b="1" dirty="0">
              <a:solidFill>
                <a:srgbClr val="FF0000"/>
              </a:solidFill>
            </a:endParaRPr>
          </a:p>
        </p:txBody>
      </p:sp>
      <p:sp>
        <p:nvSpPr>
          <p:cNvPr id="17" name="Rectangle 16"/>
          <p:cNvSpPr/>
          <p:nvPr/>
        </p:nvSpPr>
        <p:spPr>
          <a:xfrm>
            <a:off x="10515600" y="3086100"/>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0000"/>
                </a:solidFill>
              </a:rPr>
              <a:t>.</a:t>
            </a:r>
            <a:endParaRPr lang="en-US" sz="7200" b="1" dirty="0">
              <a:solidFill>
                <a:srgbClr val="FF0000"/>
              </a:solidFill>
            </a:endParaRPr>
          </a:p>
        </p:txBody>
      </p:sp>
      <p:sp>
        <p:nvSpPr>
          <p:cNvPr id="18" name="Rectangle 17"/>
          <p:cNvSpPr/>
          <p:nvPr/>
        </p:nvSpPr>
        <p:spPr>
          <a:xfrm>
            <a:off x="5279065" y="3095404"/>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0000"/>
                </a:solidFill>
              </a:rPr>
              <a:t>.</a:t>
            </a:r>
            <a:endParaRPr lang="en-US" sz="7200" b="1" dirty="0">
              <a:solidFill>
                <a:srgbClr val="FF0000"/>
              </a:solidFill>
            </a:endParaRPr>
          </a:p>
        </p:txBody>
      </p:sp>
      <p:sp>
        <p:nvSpPr>
          <p:cNvPr id="19" name="Rectangle 18"/>
          <p:cNvSpPr/>
          <p:nvPr/>
        </p:nvSpPr>
        <p:spPr>
          <a:xfrm>
            <a:off x="6702499" y="4436435"/>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0000"/>
                </a:solidFill>
              </a:rPr>
              <a:t>.</a:t>
            </a:r>
            <a:endParaRPr lang="en-US" sz="7200" b="1" dirty="0">
              <a:solidFill>
                <a:srgbClr val="FF0000"/>
              </a:solidFill>
            </a:endParaRPr>
          </a:p>
        </p:txBody>
      </p:sp>
      <p:sp>
        <p:nvSpPr>
          <p:cNvPr id="20" name="Rectangle 19"/>
          <p:cNvSpPr/>
          <p:nvPr/>
        </p:nvSpPr>
        <p:spPr>
          <a:xfrm>
            <a:off x="8865339" y="6232451"/>
            <a:ext cx="762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G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1931502" y="4427575"/>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0000"/>
                </a:solidFill>
              </a:rPr>
              <a:t>.</a:t>
            </a:r>
            <a:endParaRPr lang="en-US" sz="7200" b="1" dirty="0">
              <a:solidFill>
                <a:srgbClr val="FF0000"/>
              </a:solidFill>
            </a:endParaRPr>
          </a:p>
        </p:txBody>
      </p:sp>
      <p:sp>
        <p:nvSpPr>
          <p:cNvPr id="22" name="Rectangle 21"/>
          <p:cNvSpPr/>
          <p:nvPr/>
        </p:nvSpPr>
        <p:spPr>
          <a:xfrm>
            <a:off x="7739175" y="7187609"/>
            <a:ext cx="104819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AB,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8572500" y="7211975"/>
            <a:ext cx="107654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BC,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9428420" y="7220835"/>
            <a:ext cx="118021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AD,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372946" y="7229030"/>
            <a:ext cx="117622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DC,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332535" y="7250075"/>
            <a:ext cx="1100025" cy="906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DE,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2246494" y="7229696"/>
            <a:ext cx="114565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CG,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3156460" y="7229030"/>
            <a:ext cx="86743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CC"/>
                </a:solidFill>
                <a:latin typeface="Times New Roman" panose="02020603050405020304" pitchFamily="18" charset="0"/>
                <a:cs typeface="Times New Roman" panose="02020603050405020304" pitchFamily="18" charset="0"/>
              </a:rPr>
              <a:t>EG </a:t>
            </a:r>
            <a:endParaRPr lang="en-US" sz="3600" b="1" dirty="0">
              <a:solidFill>
                <a:srgbClr val="0000CC"/>
              </a:solidFill>
              <a:latin typeface="Times New Roman" panose="02020603050405020304" pitchFamily="18" charset="0"/>
              <a:cs typeface="Times New Roman" panose="02020603050405020304" pitchFamily="18" charset="0"/>
            </a:endParaRPr>
          </a:p>
        </p:txBody>
      </p:sp>
      <p:cxnSp>
        <p:nvCxnSpPr>
          <p:cNvPr id="30" name="Straight Connector 29"/>
          <p:cNvCxnSpPr/>
          <p:nvPr/>
        </p:nvCxnSpPr>
        <p:spPr>
          <a:xfrm>
            <a:off x="6935529" y="2153757"/>
            <a:ext cx="5186473" cy="5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0706100" y="2129170"/>
            <a:ext cx="1415902" cy="1371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467019" y="2110342"/>
            <a:ext cx="1468510" cy="13904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410200" y="3509630"/>
            <a:ext cx="54083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410200" y="3464224"/>
            <a:ext cx="1517715" cy="1405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0604287" y="3427564"/>
            <a:ext cx="1517715" cy="1405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873104" y="4825410"/>
            <a:ext cx="5270163" cy="256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3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blinds(horizontal)">
                                      <p:cBhvr>
                                        <p:cTn id="72" dur="500"/>
                                        <p:tgtEl>
                                          <p:spTgt spid="4"/>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Effect transition="in" filter="fade">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34"/>
                                        </p:tgtEl>
                                        <p:attrNameLst>
                                          <p:attrName>style.visibility</p:attrName>
                                        </p:attrNameLst>
                                      </p:cBhvr>
                                      <p:to>
                                        <p:strVal val="visible"/>
                                      </p:to>
                                    </p:set>
                                    <p:anim calcmode="lin" valueType="num">
                                      <p:cBhvr>
                                        <p:cTn id="89" dur="500" fill="hold"/>
                                        <p:tgtEl>
                                          <p:spTgt spid="34"/>
                                        </p:tgtEl>
                                        <p:attrNameLst>
                                          <p:attrName>ppt_w</p:attrName>
                                        </p:attrNameLst>
                                      </p:cBhvr>
                                      <p:tavLst>
                                        <p:tav tm="0">
                                          <p:val>
                                            <p:fltVal val="0"/>
                                          </p:val>
                                        </p:tav>
                                        <p:tav tm="100000">
                                          <p:val>
                                            <p:strVal val="#ppt_w"/>
                                          </p:val>
                                        </p:tav>
                                      </p:tavLst>
                                    </p:anim>
                                    <p:anim calcmode="lin" valueType="num">
                                      <p:cBhvr>
                                        <p:cTn id="90" dur="500" fill="hold"/>
                                        <p:tgtEl>
                                          <p:spTgt spid="34"/>
                                        </p:tgtEl>
                                        <p:attrNameLst>
                                          <p:attrName>ppt_h</p:attrName>
                                        </p:attrNameLst>
                                      </p:cBhvr>
                                      <p:tavLst>
                                        <p:tav tm="0">
                                          <p:val>
                                            <p:fltVal val="0"/>
                                          </p:val>
                                        </p:tav>
                                        <p:tav tm="100000">
                                          <p:val>
                                            <p:strVal val="#ppt_h"/>
                                          </p:val>
                                        </p:tav>
                                      </p:tavLst>
                                    </p:anim>
                                    <p:animEffect transition="in" filter="fade">
                                      <p:cBhvr>
                                        <p:cTn id="91" dur="500"/>
                                        <p:tgtEl>
                                          <p:spTgt spid="3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500"/>
                                        <p:tgtEl>
                                          <p:spTgt spid="23"/>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Effect transition="in" filter="fade">
                                      <p:cBhvr>
                                        <p:cTn id="103" dur="500"/>
                                        <p:tgtEl>
                                          <p:spTgt spid="39"/>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fade">
                                      <p:cBhvr>
                                        <p:cTn id="108" dur="500"/>
                                        <p:tgtEl>
                                          <p:spTgt spid="24"/>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p:cTn id="113" dur="500" fill="hold"/>
                                        <p:tgtEl>
                                          <p:spTgt spid="48"/>
                                        </p:tgtEl>
                                        <p:attrNameLst>
                                          <p:attrName>ppt_w</p:attrName>
                                        </p:attrNameLst>
                                      </p:cBhvr>
                                      <p:tavLst>
                                        <p:tav tm="0">
                                          <p:val>
                                            <p:fltVal val="0"/>
                                          </p:val>
                                        </p:tav>
                                        <p:tav tm="100000">
                                          <p:val>
                                            <p:strVal val="#ppt_w"/>
                                          </p:val>
                                        </p:tav>
                                      </p:tavLst>
                                    </p:anim>
                                    <p:anim calcmode="lin" valueType="num">
                                      <p:cBhvr>
                                        <p:cTn id="114" dur="500" fill="hold"/>
                                        <p:tgtEl>
                                          <p:spTgt spid="48"/>
                                        </p:tgtEl>
                                        <p:attrNameLst>
                                          <p:attrName>ppt_h</p:attrName>
                                        </p:attrNameLst>
                                      </p:cBhvr>
                                      <p:tavLst>
                                        <p:tav tm="0">
                                          <p:val>
                                            <p:fltVal val="0"/>
                                          </p:val>
                                        </p:tav>
                                        <p:tav tm="100000">
                                          <p:val>
                                            <p:strVal val="#ppt_h"/>
                                          </p:val>
                                        </p:tav>
                                      </p:tavLst>
                                    </p:anim>
                                    <p:animEffect transition="in" filter="fade">
                                      <p:cBhvr>
                                        <p:cTn id="115" dur="500"/>
                                        <p:tgtEl>
                                          <p:spTgt spid="48"/>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5"/>
                                        </p:tgtEl>
                                        <p:attrNameLst>
                                          <p:attrName>style.visibility</p:attrName>
                                        </p:attrNameLst>
                                      </p:cBhvr>
                                      <p:to>
                                        <p:strVal val="visible"/>
                                      </p:to>
                                    </p:set>
                                    <p:animEffect transition="in" filter="fade">
                                      <p:cBhvr>
                                        <p:cTn id="120" dur="500"/>
                                        <p:tgtEl>
                                          <p:spTgt spid="25"/>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50"/>
                                        </p:tgtEl>
                                        <p:attrNameLst>
                                          <p:attrName>style.visibility</p:attrName>
                                        </p:attrNameLst>
                                      </p:cBhvr>
                                      <p:to>
                                        <p:strVal val="visible"/>
                                      </p:to>
                                    </p:set>
                                    <p:anim calcmode="lin" valueType="num">
                                      <p:cBhvr>
                                        <p:cTn id="125" dur="500" fill="hold"/>
                                        <p:tgtEl>
                                          <p:spTgt spid="50"/>
                                        </p:tgtEl>
                                        <p:attrNameLst>
                                          <p:attrName>ppt_w</p:attrName>
                                        </p:attrNameLst>
                                      </p:cBhvr>
                                      <p:tavLst>
                                        <p:tav tm="0">
                                          <p:val>
                                            <p:fltVal val="0"/>
                                          </p:val>
                                        </p:tav>
                                        <p:tav tm="100000">
                                          <p:val>
                                            <p:strVal val="#ppt_w"/>
                                          </p:val>
                                        </p:tav>
                                      </p:tavLst>
                                    </p:anim>
                                    <p:anim calcmode="lin" valueType="num">
                                      <p:cBhvr>
                                        <p:cTn id="126" dur="500" fill="hold"/>
                                        <p:tgtEl>
                                          <p:spTgt spid="50"/>
                                        </p:tgtEl>
                                        <p:attrNameLst>
                                          <p:attrName>ppt_h</p:attrName>
                                        </p:attrNameLst>
                                      </p:cBhvr>
                                      <p:tavLst>
                                        <p:tav tm="0">
                                          <p:val>
                                            <p:fltVal val="0"/>
                                          </p:val>
                                        </p:tav>
                                        <p:tav tm="100000">
                                          <p:val>
                                            <p:strVal val="#ppt_h"/>
                                          </p:val>
                                        </p:tav>
                                      </p:tavLst>
                                    </p:anim>
                                    <p:animEffect transition="in" filter="fade">
                                      <p:cBhvr>
                                        <p:cTn id="127" dur="500"/>
                                        <p:tgtEl>
                                          <p:spTgt spid="5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fade">
                                      <p:cBhvr>
                                        <p:cTn id="132" dur="500"/>
                                        <p:tgtEl>
                                          <p:spTgt spid="26"/>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ntr" presetSubtype="16" fill="hold" nodeType="clickEffect">
                                  <p:stCondLst>
                                    <p:cond delay="0"/>
                                  </p:stCondLst>
                                  <p:childTnLst>
                                    <p:set>
                                      <p:cBhvr>
                                        <p:cTn id="136" dur="1" fill="hold">
                                          <p:stCondLst>
                                            <p:cond delay="0"/>
                                          </p:stCondLst>
                                        </p:cTn>
                                        <p:tgtEl>
                                          <p:spTgt spid="55"/>
                                        </p:tgtEl>
                                        <p:attrNameLst>
                                          <p:attrName>style.visibility</p:attrName>
                                        </p:attrNameLst>
                                      </p:cBhvr>
                                      <p:to>
                                        <p:strVal val="visible"/>
                                      </p:to>
                                    </p:set>
                                    <p:anim calcmode="lin" valueType="num">
                                      <p:cBhvr>
                                        <p:cTn id="137" dur="500" fill="hold"/>
                                        <p:tgtEl>
                                          <p:spTgt spid="55"/>
                                        </p:tgtEl>
                                        <p:attrNameLst>
                                          <p:attrName>ppt_w</p:attrName>
                                        </p:attrNameLst>
                                      </p:cBhvr>
                                      <p:tavLst>
                                        <p:tav tm="0">
                                          <p:val>
                                            <p:fltVal val="0"/>
                                          </p:val>
                                        </p:tav>
                                        <p:tav tm="100000">
                                          <p:val>
                                            <p:strVal val="#ppt_w"/>
                                          </p:val>
                                        </p:tav>
                                      </p:tavLst>
                                    </p:anim>
                                    <p:anim calcmode="lin" valueType="num">
                                      <p:cBhvr>
                                        <p:cTn id="138" dur="500" fill="hold"/>
                                        <p:tgtEl>
                                          <p:spTgt spid="55"/>
                                        </p:tgtEl>
                                        <p:attrNameLst>
                                          <p:attrName>ppt_h</p:attrName>
                                        </p:attrNameLst>
                                      </p:cBhvr>
                                      <p:tavLst>
                                        <p:tav tm="0">
                                          <p:val>
                                            <p:fltVal val="0"/>
                                          </p:val>
                                        </p:tav>
                                        <p:tav tm="100000">
                                          <p:val>
                                            <p:strVal val="#ppt_h"/>
                                          </p:val>
                                        </p:tav>
                                      </p:tavLst>
                                    </p:anim>
                                    <p:animEffect transition="in" filter="fade">
                                      <p:cBhvr>
                                        <p:cTn id="139" dur="500"/>
                                        <p:tgtEl>
                                          <p:spTgt spid="55"/>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27"/>
                                        </p:tgtEl>
                                        <p:attrNameLst>
                                          <p:attrName>style.visibility</p:attrName>
                                        </p:attrNameLst>
                                      </p:cBhvr>
                                      <p:to>
                                        <p:strVal val="visible"/>
                                      </p:to>
                                    </p:set>
                                    <p:animEffect transition="in" filter="fade">
                                      <p:cBhvr>
                                        <p:cTn id="144" dur="500"/>
                                        <p:tgtEl>
                                          <p:spTgt spid="27"/>
                                        </p:tgtEl>
                                      </p:cBhvr>
                                    </p:animEffect>
                                  </p:childTnLst>
                                </p:cTn>
                              </p:par>
                            </p:childTnLst>
                          </p:cTn>
                        </p:par>
                      </p:childTnLst>
                    </p:cTn>
                  </p:par>
                  <p:par>
                    <p:cTn id="145" fill="hold">
                      <p:stCondLst>
                        <p:cond delay="indefinite"/>
                      </p:stCondLst>
                      <p:childTnLst>
                        <p:par>
                          <p:cTn id="146" fill="hold">
                            <p:stCondLst>
                              <p:cond delay="0"/>
                            </p:stCondLst>
                            <p:childTnLst>
                              <p:par>
                                <p:cTn id="147" presetID="53" presetClass="entr" presetSubtype="16" fill="hold" nodeType="clickEffect">
                                  <p:stCondLst>
                                    <p:cond delay="0"/>
                                  </p:stCondLst>
                                  <p:childTnLst>
                                    <p:set>
                                      <p:cBhvr>
                                        <p:cTn id="148" dur="1" fill="hold">
                                          <p:stCondLst>
                                            <p:cond delay="0"/>
                                          </p:stCondLst>
                                        </p:cTn>
                                        <p:tgtEl>
                                          <p:spTgt spid="56"/>
                                        </p:tgtEl>
                                        <p:attrNameLst>
                                          <p:attrName>style.visibility</p:attrName>
                                        </p:attrNameLst>
                                      </p:cBhvr>
                                      <p:to>
                                        <p:strVal val="visible"/>
                                      </p:to>
                                    </p:set>
                                    <p:anim calcmode="lin" valueType="num">
                                      <p:cBhvr>
                                        <p:cTn id="149" dur="500" fill="hold"/>
                                        <p:tgtEl>
                                          <p:spTgt spid="56"/>
                                        </p:tgtEl>
                                        <p:attrNameLst>
                                          <p:attrName>ppt_w</p:attrName>
                                        </p:attrNameLst>
                                      </p:cBhvr>
                                      <p:tavLst>
                                        <p:tav tm="0">
                                          <p:val>
                                            <p:fltVal val="0"/>
                                          </p:val>
                                        </p:tav>
                                        <p:tav tm="100000">
                                          <p:val>
                                            <p:strVal val="#ppt_w"/>
                                          </p:val>
                                        </p:tav>
                                      </p:tavLst>
                                    </p:anim>
                                    <p:anim calcmode="lin" valueType="num">
                                      <p:cBhvr>
                                        <p:cTn id="150" dur="500" fill="hold"/>
                                        <p:tgtEl>
                                          <p:spTgt spid="56"/>
                                        </p:tgtEl>
                                        <p:attrNameLst>
                                          <p:attrName>ppt_h</p:attrName>
                                        </p:attrNameLst>
                                      </p:cBhvr>
                                      <p:tavLst>
                                        <p:tav tm="0">
                                          <p:val>
                                            <p:fltVal val="0"/>
                                          </p:val>
                                        </p:tav>
                                        <p:tav tm="100000">
                                          <p:val>
                                            <p:strVal val="#ppt_h"/>
                                          </p:val>
                                        </p:tav>
                                      </p:tavLst>
                                    </p:anim>
                                    <p:animEffect transition="in" filter="fade">
                                      <p:cBhvr>
                                        <p:cTn id="151" dur="500"/>
                                        <p:tgtEl>
                                          <p:spTgt spid="56"/>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28"/>
                                        </p:tgtEl>
                                        <p:attrNameLst>
                                          <p:attrName>style.visibility</p:attrName>
                                        </p:attrNameLst>
                                      </p:cBhvr>
                                      <p:to>
                                        <p:strVal val="visible"/>
                                      </p:to>
                                    </p:set>
                                    <p:animEffect transition="in" filter="fade">
                                      <p:cBhvr>
                                        <p:cTn id="1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1"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43" t="76833" r="15681" b="12281"/>
          <a:stretch/>
        </p:blipFill>
        <p:spPr>
          <a:xfrm>
            <a:off x="1143000" y="800100"/>
            <a:ext cx="14935200" cy="1371600"/>
          </a:xfrm>
          <a:prstGeom prst="rect">
            <a:avLst/>
          </a:prstGeom>
        </p:spPr>
      </p:pic>
      <p:pic>
        <p:nvPicPr>
          <p:cNvPr id="7" name="Picture 6"/>
          <p:cNvPicPr>
            <a:picLocks noChangeAspect="1"/>
          </p:cNvPicPr>
          <p:nvPr/>
        </p:nvPicPr>
        <p:blipFill rotWithShape="1">
          <a:blip r:embed="rId3"/>
          <a:srcRect l="7377" t="48438" b="28125"/>
          <a:stretch/>
        </p:blipFill>
        <p:spPr>
          <a:xfrm>
            <a:off x="1676400" y="4686300"/>
            <a:ext cx="12649201" cy="1103128"/>
          </a:xfrm>
          <a:prstGeom prst="rect">
            <a:avLst/>
          </a:prstGeom>
        </p:spPr>
      </p:pic>
      <p:sp>
        <p:nvSpPr>
          <p:cNvPr id="11" name="Rectangle 10"/>
          <p:cNvSpPr/>
          <p:nvPr/>
        </p:nvSpPr>
        <p:spPr>
          <a:xfrm>
            <a:off x="1890823" y="4292895"/>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0000"/>
                </a:solidFill>
              </a:rPr>
              <a:t>.</a:t>
            </a:r>
            <a:endParaRPr lang="en-US" sz="7200" b="1" dirty="0">
              <a:solidFill>
                <a:srgbClr val="FF0000"/>
              </a:solidFill>
            </a:endParaRPr>
          </a:p>
        </p:txBody>
      </p:sp>
      <p:sp>
        <p:nvSpPr>
          <p:cNvPr id="12" name="Rectangle 11"/>
          <p:cNvSpPr/>
          <p:nvPr/>
        </p:nvSpPr>
        <p:spPr>
          <a:xfrm>
            <a:off x="8520224" y="4305300"/>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0000"/>
                </a:solidFill>
              </a:rPr>
              <a:t>.</a:t>
            </a:r>
            <a:endParaRPr lang="en-US" sz="7200" b="1" dirty="0">
              <a:solidFill>
                <a:srgbClr val="FF0000"/>
              </a:solidFill>
            </a:endParaRPr>
          </a:p>
        </p:txBody>
      </p:sp>
      <p:cxnSp>
        <p:nvCxnSpPr>
          <p:cNvPr id="9" name="Straight Connector 8"/>
          <p:cNvCxnSpPr/>
          <p:nvPr/>
        </p:nvCxnSpPr>
        <p:spPr>
          <a:xfrm>
            <a:off x="2081323" y="4704020"/>
            <a:ext cx="6629401" cy="124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90823" y="4963696"/>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M</a:t>
            </a:r>
          </a:p>
        </p:txBody>
      </p:sp>
      <p:sp>
        <p:nvSpPr>
          <p:cNvPr id="16" name="Rectangle 15"/>
          <p:cNvSpPr/>
          <p:nvPr/>
        </p:nvSpPr>
        <p:spPr>
          <a:xfrm>
            <a:off x="8536022" y="5100526"/>
            <a:ext cx="3810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chemeClr val="tx1"/>
                </a:solidFill>
                <a:latin typeface="Times New Roman" panose="02020603050405020304" pitchFamily="18" charset="0"/>
                <a:cs typeface="Times New Roman" panose="02020603050405020304" pitchFamily="18" charset="0"/>
              </a:rPr>
              <a:t>N</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367323" y="4172121"/>
            <a:ext cx="2057400" cy="241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Times New Roman" panose="02020603050405020304" pitchFamily="18" charset="0"/>
                <a:cs typeface="Times New Roman" panose="02020603050405020304" pitchFamily="18" charset="0"/>
              </a:rPr>
              <a:t>6 cm</a:t>
            </a:r>
            <a:endParaRPr lang="en-US" sz="4800" dirty="0">
              <a:solidFill>
                <a:schemeClr val="tx1"/>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2271823" y="1638300"/>
            <a:ext cx="466237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829800" y="1638300"/>
            <a:ext cx="138577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87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
                                        <p:tgtEl>
                                          <p:spTgt spid="7"/>
                                        </p:tgtEl>
                                      </p:cBhvr>
                                    </p:animEffect>
                                    <p:anim calcmode="lin" valueType="num">
                                      <p:cBhvr>
                                        <p:cTn id="20" dur="400" fill="hold"/>
                                        <p:tgtEl>
                                          <p:spTgt spid="7"/>
                                        </p:tgtEl>
                                        <p:attrNameLst>
                                          <p:attrName>ppt_x</p:attrName>
                                        </p:attrNameLst>
                                      </p:cBhvr>
                                      <p:tavLst>
                                        <p:tav tm="0">
                                          <p:val>
                                            <p:strVal val="#ppt_x"/>
                                          </p:val>
                                        </p:tav>
                                        <p:tav tm="100000">
                                          <p:val>
                                            <p:strVal val="#ppt_x"/>
                                          </p:val>
                                        </p:tav>
                                      </p:tavLst>
                                    </p:anim>
                                    <p:anim calcmode="lin" valueType="num">
                                      <p:cBhvr>
                                        <p:cTn id="21" dur="400" fill="hold"/>
                                        <p:tgtEl>
                                          <p:spTgt spid="7"/>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12232E46-6F9B-4AE3-80EB-50AA725BFB27}"/>
              </a:ext>
            </a:extLst>
          </p:cNvPr>
          <p:cNvSpPr/>
          <p:nvPr/>
        </p:nvSpPr>
        <p:spPr>
          <a:xfrm>
            <a:off x="1032687" y="476595"/>
            <a:ext cx="1928038"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smtClean="0">
                <a:solidFill>
                  <a:schemeClr val="tx1"/>
                </a:solidFill>
                <a:latin typeface="Times New Roman" panose="02020603050405020304" pitchFamily="18" charset="0"/>
                <a:cs typeface="Times New Roman" panose="02020603050405020304" pitchFamily="18" charset="0"/>
              </a:rPr>
              <a:t>2</a:t>
            </a:r>
            <a:r>
              <a:rPr lang="en-US" sz="5400" b="1"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Số</a:t>
            </a:r>
            <a:r>
              <a:rPr lang="en-US" sz="5400" dirty="0">
                <a:solidFill>
                  <a:schemeClr val="tx1"/>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xmlns="" id="{D5B59ABC-3C95-4F62-83B2-3BA8E3E8ADBE}"/>
              </a:ext>
            </a:extLst>
          </p:cNvPr>
          <p:cNvSpPr txBox="1"/>
          <p:nvPr/>
        </p:nvSpPr>
        <p:spPr>
          <a:xfrm>
            <a:off x="838200" y="2119294"/>
            <a:ext cx="91440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a)</a:t>
            </a:r>
          </a:p>
        </p:txBody>
      </p:sp>
      <p:pic>
        <p:nvPicPr>
          <p:cNvPr id="20" name="Picture 19">
            <a:extLst>
              <a:ext uri="{FF2B5EF4-FFF2-40B4-BE49-F238E27FC236}">
                <a16:creationId xmlns:a16="http://schemas.microsoft.com/office/drawing/2014/main" xmlns="" id="{B6B188B3-2515-4D9A-B4DC-050316DD3783}"/>
              </a:ext>
            </a:extLst>
          </p:cNvPr>
          <p:cNvPicPr>
            <a:picLocks noChangeAspect="1"/>
          </p:cNvPicPr>
          <p:nvPr/>
        </p:nvPicPr>
        <p:blipFill>
          <a:blip r:embed="rId2"/>
          <a:stretch>
            <a:fillRect/>
          </a:stretch>
        </p:blipFill>
        <p:spPr>
          <a:xfrm>
            <a:off x="1752600" y="1939295"/>
            <a:ext cx="6400800" cy="4791094"/>
          </a:xfrm>
          <a:prstGeom prst="rect">
            <a:avLst/>
          </a:prstGeom>
        </p:spPr>
      </p:pic>
      <p:sp>
        <p:nvSpPr>
          <p:cNvPr id="23" name="TextBox 22">
            <a:extLst>
              <a:ext uri="{FF2B5EF4-FFF2-40B4-BE49-F238E27FC236}">
                <a16:creationId xmlns:a16="http://schemas.microsoft.com/office/drawing/2014/main" xmlns="" id="{E688BDCF-45F3-41C6-8D7F-BADFD8903C25}"/>
              </a:ext>
            </a:extLst>
          </p:cNvPr>
          <p:cNvSpPr txBox="1"/>
          <p:nvPr/>
        </p:nvSpPr>
        <p:spPr>
          <a:xfrm>
            <a:off x="1302774" y="6836960"/>
            <a:ext cx="1143000" cy="830997"/>
          </a:xfrm>
          <a:prstGeom prst="rect">
            <a:avLst/>
          </a:prstGeom>
          <a:noFill/>
        </p:spPr>
        <p:txBody>
          <a:bodyPr wrap="square" rtlCol="0">
            <a:spAutoFit/>
          </a:bodyPr>
          <a:lstStyle/>
          <a:p>
            <a:r>
              <a:rPr lang="en-US" sz="4800">
                <a:latin typeface="Times New Roman" panose="02020603050405020304" pitchFamily="18" charset="0"/>
                <a:cs typeface="Times New Roman" panose="02020603050405020304" pitchFamily="18" charset="0"/>
              </a:rPr>
              <a:t>Có</a:t>
            </a:r>
          </a:p>
        </p:txBody>
      </p:sp>
      <p:sp>
        <p:nvSpPr>
          <p:cNvPr id="24" name="Rectangle: Rounded Corners 23">
            <a:extLst>
              <a:ext uri="{FF2B5EF4-FFF2-40B4-BE49-F238E27FC236}">
                <a16:creationId xmlns:a16="http://schemas.microsoft.com/office/drawing/2014/main" xmlns="" id="{C3A34103-2475-4284-9D06-61BD0AE29957}"/>
              </a:ext>
            </a:extLst>
          </p:cNvPr>
          <p:cNvSpPr/>
          <p:nvPr/>
        </p:nvSpPr>
        <p:spPr>
          <a:xfrm>
            <a:off x="2445774" y="6688365"/>
            <a:ext cx="1143000" cy="937171"/>
          </a:xfrm>
          <a:prstGeom prst="roundRect">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C00000"/>
                </a:solidFill>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xmlns="" id="{DD53C942-70BF-41F9-8821-015CCDC7E488}"/>
              </a:ext>
            </a:extLst>
          </p:cNvPr>
          <p:cNvSpPr txBox="1"/>
          <p:nvPr/>
        </p:nvSpPr>
        <p:spPr>
          <a:xfrm>
            <a:off x="3962400" y="6836960"/>
            <a:ext cx="4884174" cy="830997"/>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tam </a:t>
            </a:r>
            <a:r>
              <a:rPr lang="en-US" sz="4800" dirty="0" err="1">
                <a:latin typeface="Times New Roman" panose="02020603050405020304" pitchFamily="18" charset="0"/>
                <a:cs typeface="Times New Roman" panose="02020603050405020304" pitchFamily="18" charset="0"/>
              </a:rPr>
              <a:t>giác</a:t>
            </a:r>
            <a:endParaRPr lang="en-US" sz="48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E1C5A88A-6073-4F7A-85EF-B83D1C7119DE}"/>
              </a:ext>
            </a:extLst>
          </p:cNvPr>
          <p:cNvSpPr txBox="1"/>
          <p:nvPr/>
        </p:nvSpPr>
        <p:spPr>
          <a:xfrm>
            <a:off x="1302774" y="8087729"/>
            <a:ext cx="1143000" cy="830997"/>
          </a:xfrm>
          <a:prstGeom prst="rect">
            <a:avLst/>
          </a:prstGeom>
          <a:noFill/>
        </p:spPr>
        <p:txBody>
          <a:bodyPr wrap="square" rtlCol="0">
            <a:spAutoFit/>
          </a:bodyPr>
          <a:lstStyle/>
          <a:p>
            <a:r>
              <a:rPr lang="en-US" sz="4800">
                <a:latin typeface="Times New Roman" panose="02020603050405020304" pitchFamily="18" charset="0"/>
                <a:cs typeface="Times New Roman" panose="02020603050405020304" pitchFamily="18" charset="0"/>
              </a:rPr>
              <a:t>Có</a:t>
            </a:r>
          </a:p>
        </p:txBody>
      </p:sp>
      <p:sp>
        <p:nvSpPr>
          <p:cNvPr id="27" name="Rectangle: Rounded Corners 26">
            <a:extLst>
              <a:ext uri="{FF2B5EF4-FFF2-40B4-BE49-F238E27FC236}">
                <a16:creationId xmlns:a16="http://schemas.microsoft.com/office/drawing/2014/main" xmlns="" id="{FAE1AD4B-1089-4A6F-BF62-CB9032C1C2AB}"/>
              </a:ext>
            </a:extLst>
          </p:cNvPr>
          <p:cNvSpPr/>
          <p:nvPr/>
        </p:nvSpPr>
        <p:spPr>
          <a:xfrm>
            <a:off x="2443318" y="7920872"/>
            <a:ext cx="1143000" cy="937171"/>
          </a:xfrm>
          <a:prstGeom prst="roundRect">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C00000"/>
                </a:solidFill>
                <a:latin typeface="Times New Roman" panose="02020603050405020304" pitchFamily="18" charset="0"/>
                <a:cs typeface="Times New Roman" panose="02020603050405020304" pitchFamily="18" charset="0"/>
              </a:rPr>
              <a:t>?</a:t>
            </a:r>
          </a:p>
        </p:txBody>
      </p:sp>
      <p:sp>
        <p:nvSpPr>
          <p:cNvPr id="28" name="TextBox 27">
            <a:extLst>
              <a:ext uri="{FF2B5EF4-FFF2-40B4-BE49-F238E27FC236}">
                <a16:creationId xmlns:a16="http://schemas.microsoft.com/office/drawing/2014/main" xmlns="" id="{6F46CECC-9396-49B5-AD0B-AA36EB03EDBB}"/>
              </a:ext>
            </a:extLst>
          </p:cNvPr>
          <p:cNvSpPr txBox="1"/>
          <p:nvPr/>
        </p:nvSpPr>
        <p:spPr>
          <a:xfrm>
            <a:off x="3962400" y="8087729"/>
            <a:ext cx="4884174" cy="830997"/>
          </a:xfrm>
          <a:prstGeom prst="rect">
            <a:avLst/>
          </a:prstGeom>
          <a:noFill/>
        </p:spPr>
        <p:txBody>
          <a:bodyPr wrap="square" rtlCol="0">
            <a:spAutoFit/>
          </a:bodyPr>
          <a:lstStyle/>
          <a:p>
            <a:r>
              <a:rPr lang="en-US" sz="4800">
                <a:latin typeface="Times New Roman" panose="02020603050405020304" pitchFamily="18" charset="0"/>
                <a:cs typeface="Times New Roman" panose="02020603050405020304" pitchFamily="18" charset="0"/>
              </a:rPr>
              <a:t>hình tứ giác</a:t>
            </a:r>
          </a:p>
        </p:txBody>
      </p:sp>
      <p:sp>
        <p:nvSpPr>
          <p:cNvPr id="29" name="TextBox 28">
            <a:extLst>
              <a:ext uri="{FF2B5EF4-FFF2-40B4-BE49-F238E27FC236}">
                <a16:creationId xmlns:a16="http://schemas.microsoft.com/office/drawing/2014/main" xmlns="" id="{4AF55404-693F-4B08-B6FC-79FA42851659}"/>
              </a:ext>
            </a:extLst>
          </p:cNvPr>
          <p:cNvSpPr txBox="1"/>
          <p:nvPr/>
        </p:nvSpPr>
        <p:spPr>
          <a:xfrm>
            <a:off x="9733764" y="1949227"/>
            <a:ext cx="91440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xmlns="" id="{98A7DB0E-5BEC-44F3-96AB-5F26C6E84E95}"/>
              </a:ext>
            </a:extLst>
          </p:cNvPr>
          <p:cNvSpPr txBox="1"/>
          <p:nvPr/>
        </p:nvSpPr>
        <p:spPr>
          <a:xfrm>
            <a:off x="10976487" y="6688365"/>
            <a:ext cx="1143000" cy="830997"/>
          </a:xfrm>
          <a:prstGeom prst="rect">
            <a:avLst/>
          </a:prstGeom>
          <a:noFill/>
        </p:spPr>
        <p:txBody>
          <a:bodyPr wrap="square" rtlCol="0">
            <a:spAutoFit/>
          </a:bodyPr>
          <a:lstStyle/>
          <a:p>
            <a:r>
              <a:rPr lang="en-US" sz="4800">
                <a:latin typeface="Times New Roman" panose="02020603050405020304" pitchFamily="18" charset="0"/>
                <a:cs typeface="Times New Roman" panose="02020603050405020304" pitchFamily="18" charset="0"/>
              </a:rPr>
              <a:t>Có</a:t>
            </a:r>
          </a:p>
        </p:txBody>
      </p:sp>
      <p:sp>
        <p:nvSpPr>
          <p:cNvPr id="33" name="Rectangle: Rounded Corners 32">
            <a:extLst>
              <a:ext uri="{FF2B5EF4-FFF2-40B4-BE49-F238E27FC236}">
                <a16:creationId xmlns:a16="http://schemas.microsoft.com/office/drawing/2014/main" xmlns="" id="{2EEEC527-ED7F-4337-8915-382501827C49}"/>
              </a:ext>
            </a:extLst>
          </p:cNvPr>
          <p:cNvSpPr/>
          <p:nvPr/>
        </p:nvSpPr>
        <p:spPr>
          <a:xfrm>
            <a:off x="12119487" y="6539770"/>
            <a:ext cx="1143000" cy="937171"/>
          </a:xfrm>
          <a:prstGeom prst="roundRect">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C00000"/>
                </a:solidFill>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a16="http://schemas.microsoft.com/office/drawing/2014/main" xmlns="" id="{C87DD5CD-032D-4FAB-818D-ED8C8DE307A6}"/>
              </a:ext>
            </a:extLst>
          </p:cNvPr>
          <p:cNvSpPr txBox="1"/>
          <p:nvPr/>
        </p:nvSpPr>
        <p:spPr>
          <a:xfrm>
            <a:off x="13636113" y="6688365"/>
            <a:ext cx="4884174" cy="830997"/>
          </a:xfrm>
          <a:prstGeom prst="rect">
            <a:avLst/>
          </a:prstGeom>
          <a:noFill/>
        </p:spPr>
        <p:txBody>
          <a:bodyPr wrap="square" rtlCol="0">
            <a:spAutoFit/>
          </a:bodyPr>
          <a:lstStyle/>
          <a:p>
            <a:r>
              <a:rPr lang="en-US" sz="4800">
                <a:latin typeface="Times New Roman" panose="02020603050405020304" pitchFamily="18" charset="0"/>
                <a:cs typeface="Times New Roman" panose="02020603050405020304" pitchFamily="18" charset="0"/>
              </a:rPr>
              <a:t>khối trụ</a:t>
            </a:r>
          </a:p>
        </p:txBody>
      </p:sp>
      <p:sp>
        <p:nvSpPr>
          <p:cNvPr id="35" name="TextBox 34">
            <a:extLst>
              <a:ext uri="{FF2B5EF4-FFF2-40B4-BE49-F238E27FC236}">
                <a16:creationId xmlns:a16="http://schemas.microsoft.com/office/drawing/2014/main" xmlns="" id="{01859D02-A46D-443C-891C-E454BE6C2D82}"/>
              </a:ext>
            </a:extLst>
          </p:cNvPr>
          <p:cNvSpPr txBox="1"/>
          <p:nvPr/>
        </p:nvSpPr>
        <p:spPr>
          <a:xfrm>
            <a:off x="10976487" y="7939134"/>
            <a:ext cx="1143000" cy="830997"/>
          </a:xfrm>
          <a:prstGeom prst="rect">
            <a:avLst/>
          </a:prstGeom>
          <a:noFill/>
        </p:spPr>
        <p:txBody>
          <a:bodyPr wrap="square" rtlCol="0">
            <a:spAutoFit/>
          </a:bodyPr>
          <a:lstStyle/>
          <a:p>
            <a:r>
              <a:rPr lang="en-US" sz="4800">
                <a:latin typeface="Times New Roman" panose="02020603050405020304" pitchFamily="18" charset="0"/>
                <a:cs typeface="Times New Roman" panose="02020603050405020304" pitchFamily="18" charset="0"/>
              </a:rPr>
              <a:t>Có</a:t>
            </a:r>
          </a:p>
        </p:txBody>
      </p:sp>
      <p:sp>
        <p:nvSpPr>
          <p:cNvPr id="36" name="Rectangle: Rounded Corners 35">
            <a:extLst>
              <a:ext uri="{FF2B5EF4-FFF2-40B4-BE49-F238E27FC236}">
                <a16:creationId xmlns:a16="http://schemas.microsoft.com/office/drawing/2014/main" xmlns="" id="{0D877283-1F51-4576-8B62-0DB3E24C0D61}"/>
              </a:ext>
            </a:extLst>
          </p:cNvPr>
          <p:cNvSpPr/>
          <p:nvPr/>
        </p:nvSpPr>
        <p:spPr>
          <a:xfrm>
            <a:off x="12119487" y="7790539"/>
            <a:ext cx="1143000" cy="937171"/>
          </a:xfrm>
          <a:prstGeom prst="roundRect">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C00000"/>
                </a:solidFill>
                <a:latin typeface="Times New Roman" panose="02020603050405020304" pitchFamily="18" charset="0"/>
                <a:cs typeface="Times New Roman" panose="02020603050405020304" pitchFamily="18" charset="0"/>
              </a:rPr>
              <a:t>?</a:t>
            </a:r>
          </a:p>
        </p:txBody>
      </p:sp>
      <p:sp>
        <p:nvSpPr>
          <p:cNvPr id="37" name="TextBox 36">
            <a:extLst>
              <a:ext uri="{FF2B5EF4-FFF2-40B4-BE49-F238E27FC236}">
                <a16:creationId xmlns:a16="http://schemas.microsoft.com/office/drawing/2014/main" xmlns="" id="{5DFF80BB-8C30-4013-BBFC-61D26BEC4A93}"/>
              </a:ext>
            </a:extLst>
          </p:cNvPr>
          <p:cNvSpPr txBox="1"/>
          <p:nvPr/>
        </p:nvSpPr>
        <p:spPr>
          <a:xfrm>
            <a:off x="13636113" y="7939134"/>
            <a:ext cx="4884174" cy="830997"/>
          </a:xfrm>
          <a:prstGeom prst="rect">
            <a:avLst/>
          </a:prstGeom>
          <a:noFill/>
        </p:spPr>
        <p:txBody>
          <a:bodyPr wrap="square" rtlCol="0">
            <a:spAutoFit/>
          </a:bodyPr>
          <a:lstStyle/>
          <a:p>
            <a:r>
              <a:rPr lang="en-US" sz="4800">
                <a:latin typeface="Times New Roman" panose="02020603050405020304" pitchFamily="18" charset="0"/>
                <a:cs typeface="Times New Roman" panose="02020603050405020304" pitchFamily="18" charset="0"/>
              </a:rPr>
              <a:t>khối cầu</a:t>
            </a:r>
          </a:p>
        </p:txBody>
      </p:sp>
      <p:cxnSp>
        <p:nvCxnSpPr>
          <p:cNvPr id="39" name="Straight Connector 38">
            <a:extLst>
              <a:ext uri="{FF2B5EF4-FFF2-40B4-BE49-F238E27FC236}">
                <a16:creationId xmlns:a16="http://schemas.microsoft.com/office/drawing/2014/main" xmlns="" id="{40DE1B23-1DA2-433A-9374-ABE2C89BA7C3}"/>
              </a:ext>
            </a:extLst>
          </p:cNvPr>
          <p:cNvCxnSpPr>
            <a:cxnSpLocks/>
          </p:cNvCxnSpPr>
          <p:nvPr/>
        </p:nvCxnSpPr>
        <p:spPr>
          <a:xfrm flipH="1">
            <a:off x="7955526" y="1361956"/>
            <a:ext cx="1143000" cy="7658100"/>
          </a:xfrm>
          <a:prstGeom prst="line">
            <a:avLst/>
          </a:pr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xmlns="" id="{04F6BEAB-0562-480C-BBFD-4D6B2B703080}"/>
              </a:ext>
            </a:extLst>
          </p:cNvPr>
          <p:cNvPicPr>
            <a:picLocks noChangeAspect="1"/>
          </p:cNvPicPr>
          <p:nvPr/>
        </p:nvPicPr>
        <p:blipFill>
          <a:blip r:embed="rId3"/>
          <a:stretch>
            <a:fillRect/>
          </a:stretch>
        </p:blipFill>
        <p:spPr>
          <a:xfrm>
            <a:off x="12403396" y="1152984"/>
            <a:ext cx="3674804" cy="4690943"/>
          </a:xfrm>
          <a:prstGeom prst="rect">
            <a:avLst/>
          </a:prstGeom>
        </p:spPr>
      </p:pic>
      <p:sp>
        <p:nvSpPr>
          <p:cNvPr id="47" name="Rectangle: Rounded Corners 46">
            <a:extLst>
              <a:ext uri="{FF2B5EF4-FFF2-40B4-BE49-F238E27FC236}">
                <a16:creationId xmlns:a16="http://schemas.microsoft.com/office/drawing/2014/main" xmlns="" id="{601B9027-BC0C-4ACE-A437-5023E480A356}"/>
              </a:ext>
            </a:extLst>
          </p:cNvPr>
          <p:cNvSpPr/>
          <p:nvPr/>
        </p:nvSpPr>
        <p:spPr>
          <a:xfrm>
            <a:off x="2445774" y="6672819"/>
            <a:ext cx="1143000" cy="937171"/>
          </a:xfrm>
          <a:prstGeom prst="roundRect">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CC"/>
                </a:solidFill>
                <a:latin typeface="Times New Roman" panose="02020603050405020304" pitchFamily="18" charset="0"/>
                <a:cs typeface="Times New Roman" panose="02020603050405020304" pitchFamily="18" charset="0"/>
              </a:rPr>
              <a:t>5</a:t>
            </a:r>
          </a:p>
        </p:txBody>
      </p:sp>
      <p:sp>
        <p:nvSpPr>
          <p:cNvPr id="48" name="Rectangle: Rounded Corners 47">
            <a:extLst>
              <a:ext uri="{FF2B5EF4-FFF2-40B4-BE49-F238E27FC236}">
                <a16:creationId xmlns:a16="http://schemas.microsoft.com/office/drawing/2014/main" xmlns="" id="{CF933F4A-06BE-4BFB-B584-5F1FEE75DB3A}"/>
              </a:ext>
            </a:extLst>
          </p:cNvPr>
          <p:cNvSpPr/>
          <p:nvPr/>
        </p:nvSpPr>
        <p:spPr>
          <a:xfrm>
            <a:off x="2419351" y="7939134"/>
            <a:ext cx="1143000" cy="937171"/>
          </a:xfrm>
          <a:prstGeom prst="roundRect">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CC"/>
                </a:solidFill>
                <a:latin typeface="Times New Roman" panose="02020603050405020304" pitchFamily="18" charset="0"/>
                <a:cs typeface="Times New Roman" panose="02020603050405020304" pitchFamily="18" charset="0"/>
              </a:rPr>
              <a:t>3</a:t>
            </a:r>
          </a:p>
        </p:txBody>
      </p:sp>
      <p:sp>
        <p:nvSpPr>
          <p:cNvPr id="49" name="Rectangle: Rounded Corners 48">
            <a:extLst>
              <a:ext uri="{FF2B5EF4-FFF2-40B4-BE49-F238E27FC236}">
                <a16:creationId xmlns:a16="http://schemas.microsoft.com/office/drawing/2014/main" xmlns="" id="{639712A0-DD39-4C40-B2D7-8EBC1346FF7B}"/>
              </a:ext>
            </a:extLst>
          </p:cNvPr>
          <p:cNvSpPr/>
          <p:nvPr/>
        </p:nvSpPr>
        <p:spPr>
          <a:xfrm>
            <a:off x="12119487" y="6539769"/>
            <a:ext cx="1143000" cy="937171"/>
          </a:xfrm>
          <a:prstGeom prst="roundRect">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CC"/>
                </a:solidFill>
                <a:latin typeface="Times New Roman" panose="02020603050405020304" pitchFamily="18" charset="0"/>
                <a:cs typeface="Times New Roman" panose="02020603050405020304" pitchFamily="18" charset="0"/>
              </a:rPr>
              <a:t>3</a:t>
            </a:r>
          </a:p>
        </p:txBody>
      </p:sp>
      <p:sp>
        <p:nvSpPr>
          <p:cNvPr id="50" name="Rectangle: Rounded Corners 49">
            <a:extLst>
              <a:ext uri="{FF2B5EF4-FFF2-40B4-BE49-F238E27FC236}">
                <a16:creationId xmlns:a16="http://schemas.microsoft.com/office/drawing/2014/main" xmlns="" id="{A5FDBF0B-99D4-4423-B36E-68EF4C31BD28}"/>
              </a:ext>
            </a:extLst>
          </p:cNvPr>
          <p:cNvSpPr/>
          <p:nvPr/>
        </p:nvSpPr>
        <p:spPr>
          <a:xfrm>
            <a:off x="12117031" y="7790539"/>
            <a:ext cx="1143000" cy="937171"/>
          </a:xfrm>
          <a:prstGeom prst="roundRect">
            <a:avLst/>
          </a:prstGeom>
          <a:solidFill>
            <a:schemeClr val="accent6">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CC"/>
                </a:solidFill>
                <a:latin typeface="Times New Roman" panose="02020603050405020304" pitchFamily="18" charset="0"/>
                <a:cs typeface="Times New Roman" panose="02020603050405020304" pitchFamily="18" charset="0"/>
              </a:rPr>
              <a:t>4</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arn(inVertical)">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500" fill="hold"/>
                                        <p:tgtEl>
                                          <p:spTgt spid="49"/>
                                        </p:tgtEl>
                                        <p:attrNameLst>
                                          <p:attrName>ppt_x</p:attrName>
                                        </p:attrNameLst>
                                      </p:cBhvr>
                                      <p:tavLst>
                                        <p:tav tm="0">
                                          <p:val>
                                            <p:strVal val="#ppt_x"/>
                                          </p:val>
                                        </p:tav>
                                        <p:tav tm="100000">
                                          <p:val>
                                            <p:strVal val="#ppt_x"/>
                                          </p:val>
                                        </p:tav>
                                      </p:tavLst>
                                    </p:anim>
                                    <p:anim calcmode="lin" valueType="num">
                                      <p:cBhvr additive="base">
                                        <p:cTn id="4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additive="base">
                                        <p:cTn id="51" dur="500" fill="hold"/>
                                        <p:tgtEl>
                                          <p:spTgt spid="50"/>
                                        </p:tgtEl>
                                        <p:attrNameLst>
                                          <p:attrName>ppt_x</p:attrName>
                                        </p:attrNameLst>
                                      </p:cBhvr>
                                      <p:tavLst>
                                        <p:tav tm="0">
                                          <p:val>
                                            <p:strVal val="#ppt_x"/>
                                          </p:val>
                                        </p:tav>
                                        <p:tav tm="100000">
                                          <p:val>
                                            <p:strVal val="#ppt_x"/>
                                          </p:val>
                                        </p:tav>
                                      </p:tavLst>
                                    </p:anim>
                                    <p:anim calcmode="lin" valueType="num">
                                      <p:cBhvr additive="base">
                                        <p:cTn id="5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7" grpId="0" animBg="1"/>
      <p:bldP spid="28" grpId="0"/>
      <p:bldP spid="33" grpId="0" animBg="1"/>
      <p:bldP spid="34" grpId="0"/>
      <p:bldP spid="36" grpId="0" animBg="1"/>
      <p:bldP spid="37" grpId="0"/>
      <p:bldP spid="47" grpId="0" animBg="1"/>
      <p:bldP spid="48" grpId="0" animBg="1"/>
      <p:bldP spid="49" grpId="0" animBg="1"/>
      <p:bldP spid="5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320</Words>
  <Application>Microsoft Office PowerPoint</Application>
  <PresentationFormat>Custom</PresentationFormat>
  <Paragraphs>76</Paragraphs>
  <Slides>15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MingLiU_HKSCS-ExtB</vt:lpstr>
      <vt:lpstr>Aachen</vt:lpstr>
      <vt:lpstr>Arial</vt:lpstr>
      <vt:lpstr>Calibri</vt:lpstr>
      <vt:lpstr>Nunito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Pet Birthday Doodle Illustrations Events and Special Interest Presentation</dc:title>
  <dc:creator>ô Đ</dc:creator>
  <cp:lastModifiedBy>Admin</cp:lastModifiedBy>
  <cp:revision>62</cp:revision>
  <dcterms:created xsi:type="dcterms:W3CDTF">2006-08-16T00:00:00Z</dcterms:created>
  <dcterms:modified xsi:type="dcterms:W3CDTF">2022-04-10T10:11:24Z</dcterms:modified>
  <dc:identifier>DAEstWGU6vw</dc:identifier>
</cp:coreProperties>
</file>