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1" r:id="rId2"/>
    <p:sldId id="298" r:id="rId3"/>
    <p:sldId id="299" r:id="rId4"/>
    <p:sldId id="300" r:id="rId5"/>
    <p:sldId id="301" r:id="rId6"/>
    <p:sldId id="302" r:id="rId7"/>
    <p:sldId id="306" r:id="rId8"/>
    <p:sldId id="308" r:id="rId9"/>
    <p:sldId id="307" r:id="rId10"/>
    <p:sldId id="295" r:id="rId11"/>
    <p:sldId id="303" r:id="rId12"/>
    <p:sldId id="304" r:id="rId13"/>
    <p:sldId id="309" r:id="rId14"/>
    <p:sldId id="285" r:id="rId15"/>
    <p:sldId id="290" r:id="rId16"/>
    <p:sldId id="266" r:id="rId17"/>
    <p:sldId id="296" r:id="rId18"/>
    <p:sldId id="292" r:id="rId19"/>
    <p:sldId id="310" r:id="rId20"/>
    <p:sldId id="311" r:id="rId21"/>
    <p:sldId id="267" r:id="rId22"/>
    <p:sldId id="312" r:id="rId23"/>
    <p:sldId id="313" r:id="rId24"/>
    <p:sldId id="314" r:id="rId25"/>
    <p:sldId id="31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0" clrIdx="0">
    <p:extLst>
      <p:ext uri="{19B8F6BF-5375-455C-9EA6-DF929625EA0E}">
        <p15:presenceInfo xmlns:p15="http://schemas.microsoft.com/office/powerpoint/2012/main" userId="44b36ef8b3e2a9a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A4F2"/>
    <a:srgbClr val="DB4A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10" autoAdjust="0"/>
    <p:restoredTop sz="79245" autoAdjust="0"/>
  </p:normalViewPr>
  <p:slideViewPr>
    <p:cSldViewPr snapToGrid="0">
      <p:cViewPr varScale="1">
        <p:scale>
          <a:sx n="80" d="100"/>
          <a:sy n="80" d="100"/>
        </p:scale>
        <p:origin x="50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7F2EC5-AD22-472B-AF81-EE7C744529AF}" type="doc">
      <dgm:prSet loTypeId="urn:microsoft.com/office/officeart/2005/8/layout/hProcess9" loCatId="process" qsTypeId="urn:microsoft.com/office/officeart/2005/8/quickstyle/simple1" qsCatId="simple" csTypeId="urn:microsoft.com/office/officeart/2005/8/colors/colorful4" csCatId="colorful" phldr="1"/>
      <dgm:spPr/>
    </dgm:pt>
    <dgm:pt modelId="{700AF821-7449-466F-B668-50C18C6F2943}">
      <dgm:prSet phldrT="[Text]" custT="1"/>
      <dgm:spPr/>
      <dgm:t>
        <a:bodyPr/>
        <a:lstStyle/>
        <a:p>
          <a:r>
            <a:rPr lang="vi-VN" sz="2800" dirty="0" smtClean="0">
              <a:solidFill>
                <a:srgbClr val="FF0000"/>
              </a:solidFill>
              <a:latin typeface="Times New Roman" panose="02020603050405020304" pitchFamily="18" charset="0"/>
              <a:cs typeface="Times New Roman" panose="02020603050405020304" pitchFamily="18" charset="0"/>
            </a:rPr>
            <a:t>Cày bừa</a:t>
          </a:r>
          <a:endParaRPr lang="en-US" sz="2800" dirty="0">
            <a:solidFill>
              <a:srgbClr val="FF0000"/>
            </a:solidFill>
            <a:latin typeface="Times New Roman" panose="02020603050405020304" pitchFamily="18" charset="0"/>
            <a:cs typeface="Times New Roman" panose="02020603050405020304" pitchFamily="18" charset="0"/>
          </a:endParaRPr>
        </a:p>
      </dgm:t>
    </dgm:pt>
    <dgm:pt modelId="{EBD7BE77-997C-47BD-BBDE-E5CAEC3AFB8F}" type="parTrans" cxnId="{72078623-7989-466D-B2A6-F36AE40FFF4D}">
      <dgm:prSet/>
      <dgm:spPr/>
      <dgm:t>
        <a:bodyPr/>
        <a:lstStyle/>
        <a:p>
          <a:endParaRPr lang="en-US"/>
        </a:p>
      </dgm:t>
    </dgm:pt>
    <dgm:pt modelId="{EE1EE33B-723B-467E-94FB-33BFC61D592C}" type="sibTrans" cxnId="{72078623-7989-466D-B2A6-F36AE40FFF4D}">
      <dgm:prSet/>
      <dgm:spPr/>
      <dgm:t>
        <a:bodyPr/>
        <a:lstStyle/>
        <a:p>
          <a:endParaRPr lang="en-US"/>
        </a:p>
      </dgm:t>
    </dgm:pt>
    <dgm:pt modelId="{FF398DAB-8651-4448-BF96-F9FA0BE65121}">
      <dgm:prSet phldrT="[Text]" custT="1"/>
      <dgm:spPr/>
      <dgm:t>
        <a:bodyPr/>
        <a:lstStyle/>
        <a:p>
          <a:r>
            <a:rPr lang="vi-VN" sz="2800" dirty="0" smtClean="0">
              <a:solidFill>
                <a:srgbClr val="FF0000"/>
              </a:solidFill>
              <a:latin typeface="Times New Roman" panose="02020603050405020304" pitchFamily="18" charset="0"/>
              <a:cs typeface="Times New Roman" panose="02020603050405020304" pitchFamily="18" charset="0"/>
            </a:rPr>
            <a:t>Ươm mầm</a:t>
          </a:r>
          <a:endParaRPr lang="en-US" sz="2800" dirty="0">
            <a:solidFill>
              <a:srgbClr val="FF0000"/>
            </a:solidFill>
            <a:latin typeface="Times New Roman" panose="02020603050405020304" pitchFamily="18" charset="0"/>
            <a:cs typeface="Times New Roman" panose="02020603050405020304" pitchFamily="18" charset="0"/>
          </a:endParaRPr>
        </a:p>
      </dgm:t>
    </dgm:pt>
    <dgm:pt modelId="{429887A0-4145-47A9-B427-DC0AFBCF9857}" type="parTrans" cxnId="{4730C063-60E0-463F-A49A-854996CB4265}">
      <dgm:prSet/>
      <dgm:spPr/>
      <dgm:t>
        <a:bodyPr/>
        <a:lstStyle/>
        <a:p>
          <a:endParaRPr lang="en-US"/>
        </a:p>
      </dgm:t>
    </dgm:pt>
    <dgm:pt modelId="{1FE9FDDD-96A3-43A5-8C7F-5C17ACCE2D17}" type="sibTrans" cxnId="{4730C063-60E0-463F-A49A-854996CB4265}">
      <dgm:prSet/>
      <dgm:spPr/>
      <dgm:t>
        <a:bodyPr/>
        <a:lstStyle/>
        <a:p>
          <a:endParaRPr lang="en-US"/>
        </a:p>
      </dgm:t>
    </dgm:pt>
    <dgm:pt modelId="{5CC745BE-0685-4EF2-8DE0-41860CF569E0}">
      <dgm:prSet phldrT="[Text]" custT="1"/>
      <dgm:spPr/>
      <dgm:t>
        <a:bodyPr/>
        <a:lstStyle/>
        <a:p>
          <a:r>
            <a:rPr lang="vi-VN" sz="2800" dirty="0" smtClean="0">
              <a:solidFill>
                <a:srgbClr val="FF0000"/>
              </a:solidFill>
              <a:latin typeface="Times New Roman" panose="02020603050405020304" pitchFamily="18" charset="0"/>
              <a:cs typeface="Times New Roman" panose="02020603050405020304" pitchFamily="18" charset="0"/>
            </a:rPr>
            <a:t>Chăm sóc</a:t>
          </a:r>
          <a:endParaRPr lang="en-US" sz="2800" dirty="0">
            <a:solidFill>
              <a:srgbClr val="FF0000"/>
            </a:solidFill>
            <a:latin typeface="Times New Roman" panose="02020603050405020304" pitchFamily="18" charset="0"/>
            <a:cs typeface="Times New Roman" panose="02020603050405020304" pitchFamily="18" charset="0"/>
          </a:endParaRPr>
        </a:p>
      </dgm:t>
    </dgm:pt>
    <dgm:pt modelId="{0BF24C2F-91A1-4174-BEA0-03B142FF31C8}" type="parTrans" cxnId="{E3ECD683-D4AB-4145-B74C-454E466F08EC}">
      <dgm:prSet/>
      <dgm:spPr/>
      <dgm:t>
        <a:bodyPr/>
        <a:lstStyle/>
        <a:p>
          <a:endParaRPr lang="en-US"/>
        </a:p>
      </dgm:t>
    </dgm:pt>
    <dgm:pt modelId="{179D90F4-3E7B-4468-A2D7-EE1112CD03CB}" type="sibTrans" cxnId="{E3ECD683-D4AB-4145-B74C-454E466F08EC}">
      <dgm:prSet/>
      <dgm:spPr/>
      <dgm:t>
        <a:bodyPr/>
        <a:lstStyle/>
        <a:p>
          <a:endParaRPr lang="en-US"/>
        </a:p>
      </dgm:t>
    </dgm:pt>
    <dgm:pt modelId="{C44B3EC6-4F0C-4B67-AAA8-E558A8485A21}">
      <dgm:prSet phldrT="[Text]" custT="1"/>
      <dgm:spPr/>
      <dgm:t>
        <a:bodyPr/>
        <a:lstStyle/>
        <a:p>
          <a:r>
            <a:rPr lang="vi-VN" sz="2800" dirty="0" smtClean="0">
              <a:solidFill>
                <a:srgbClr val="FF0000"/>
              </a:solidFill>
              <a:latin typeface="Times New Roman" panose="02020603050405020304" pitchFamily="18" charset="0"/>
              <a:cs typeface="Times New Roman" panose="02020603050405020304" pitchFamily="18" charset="0"/>
            </a:rPr>
            <a:t>Gieo hạt</a:t>
          </a:r>
          <a:endParaRPr lang="en-US" sz="2800" dirty="0">
            <a:solidFill>
              <a:srgbClr val="FF0000"/>
            </a:solidFill>
            <a:latin typeface="Times New Roman" panose="02020603050405020304" pitchFamily="18" charset="0"/>
            <a:cs typeface="Times New Roman" panose="02020603050405020304" pitchFamily="18" charset="0"/>
          </a:endParaRPr>
        </a:p>
      </dgm:t>
    </dgm:pt>
    <dgm:pt modelId="{140652F9-CFE3-49AF-91A8-44A9FFDEDE79}" type="parTrans" cxnId="{A793B599-C469-451F-A2C7-A107B8176FE2}">
      <dgm:prSet/>
      <dgm:spPr/>
      <dgm:t>
        <a:bodyPr/>
        <a:lstStyle/>
        <a:p>
          <a:endParaRPr lang="en-US"/>
        </a:p>
      </dgm:t>
    </dgm:pt>
    <dgm:pt modelId="{4B8CB259-6EC1-42D4-85D8-E5DB99D4CEB2}" type="sibTrans" cxnId="{A793B599-C469-451F-A2C7-A107B8176FE2}">
      <dgm:prSet/>
      <dgm:spPr/>
      <dgm:t>
        <a:bodyPr/>
        <a:lstStyle/>
        <a:p>
          <a:endParaRPr lang="en-US"/>
        </a:p>
      </dgm:t>
    </dgm:pt>
    <dgm:pt modelId="{59267409-7128-4552-B36E-8D2B26EA1975}" type="pres">
      <dgm:prSet presAssocID="{C67F2EC5-AD22-472B-AF81-EE7C744529AF}" presName="CompostProcess" presStyleCnt="0">
        <dgm:presLayoutVars>
          <dgm:dir/>
          <dgm:resizeHandles val="exact"/>
        </dgm:presLayoutVars>
      </dgm:prSet>
      <dgm:spPr/>
    </dgm:pt>
    <dgm:pt modelId="{2D6832E5-02CC-484D-8AD8-6865C8FAA302}" type="pres">
      <dgm:prSet presAssocID="{C67F2EC5-AD22-472B-AF81-EE7C744529AF}" presName="arrow" presStyleLbl="bgShp" presStyleIdx="0" presStyleCnt="1"/>
      <dgm:spPr/>
    </dgm:pt>
    <dgm:pt modelId="{E64924D3-4128-45E8-8DCD-10C5459AD0E7}" type="pres">
      <dgm:prSet presAssocID="{C67F2EC5-AD22-472B-AF81-EE7C744529AF}" presName="linearProcess" presStyleCnt="0"/>
      <dgm:spPr/>
    </dgm:pt>
    <dgm:pt modelId="{0A8DE149-EA77-4037-9E13-4D7321AC6FCB}" type="pres">
      <dgm:prSet presAssocID="{700AF821-7449-466F-B668-50C18C6F2943}" presName="textNode" presStyleLbl="node1" presStyleIdx="0" presStyleCnt="4">
        <dgm:presLayoutVars>
          <dgm:bulletEnabled val="1"/>
        </dgm:presLayoutVars>
      </dgm:prSet>
      <dgm:spPr/>
      <dgm:t>
        <a:bodyPr/>
        <a:lstStyle/>
        <a:p>
          <a:endParaRPr lang="en-US"/>
        </a:p>
      </dgm:t>
    </dgm:pt>
    <dgm:pt modelId="{9026CD15-5195-4B96-BC53-3CF0C4129627}" type="pres">
      <dgm:prSet presAssocID="{EE1EE33B-723B-467E-94FB-33BFC61D592C}" presName="sibTrans" presStyleCnt="0"/>
      <dgm:spPr/>
    </dgm:pt>
    <dgm:pt modelId="{7F282040-AF50-45BC-B655-52B7D3B09547}" type="pres">
      <dgm:prSet presAssocID="{C44B3EC6-4F0C-4B67-AAA8-E558A8485A21}" presName="textNode" presStyleLbl="node1" presStyleIdx="1" presStyleCnt="4">
        <dgm:presLayoutVars>
          <dgm:bulletEnabled val="1"/>
        </dgm:presLayoutVars>
      </dgm:prSet>
      <dgm:spPr/>
      <dgm:t>
        <a:bodyPr/>
        <a:lstStyle/>
        <a:p>
          <a:endParaRPr lang="en-US"/>
        </a:p>
      </dgm:t>
    </dgm:pt>
    <dgm:pt modelId="{4A98AE08-01D1-44A3-8676-39B8E227598E}" type="pres">
      <dgm:prSet presAssocID="{4B8CB259-6EC1-42D4-85D8-E5DB99D4CEB2}" presName="sibTrans" presStyleCnt="0"/>
      <dgm:spPr/>
    </dgm:pt>
    <dgm:pt modelId="{BA2B3657-5550-4A5F-A028-2D87A01B93A5}" type="pres">
      <dgm:prSet presAssocID="{FF398DAB-8651-4448-BF96-F9FA0BE65121}" presName="textNode" presStyleLbl="node1" presStyleIdx="2" presStyleCnt="4">
        <dgm:presLayoutVars>
          <dgm:bulletEnabled val="1"/>
        </dgm:presLayoutVars>
      </dgm:prSet>
      <dgm:spPr/>
      <dgm:t>
        <a:bodyPr/>
        <a:lstStyle/>
        <a:p>
          <a:endParaRPr lang="en-US"/>
        </a:p>
      </dgm:t>
    </dgm:pt>
    <dgm:pt modelId="{52F328A1-3D29-41E1-96C0-1988B32533EE}" type="pres">
      <dgm:prSet presAssocID="{1FE9FDDD-96A3-43A5-8C7F-5C17ACCE2D17}" presName="sibTrans" presStyleCnt="0"/>
      <dgm:spPr/>
    </dgm:pt>
    <dgm:pt modelId="{FD1696D0-E9E4-4699-A1D0-455AFE159B0C}" type="pres">
      <dgm:prSet presAssocID="{5CC745BE-0685-4EF2-8DE0-41860CF569E0}" presName="textNode" presStyleLbl="node1" presStyleIdx="3" presStyleCnt="4">
        <dgm:presLayoutVars>
          <dgm:bulletEnabled val="1"/>
        </dgm:presLayoutVars>
      </dgm:prSet>
      <dgm:spPr/>
      <dgm:t>
        <a:bodyPr/>
        <a:lstStyle/>
        <a:p>
          <a:endParaRPr lang="en-US"/>
        </a:p>
      </dgm:t>
    </dgm:pt>
  </dgm:ptLst>
  <dgm:cxnLst>
    <dgm:cxn modelId="{379FD240-D338-413B-B3A8-8E9171C98C1F}" type="presOf" srcId="{FF398DAB-8651-4448-BF96-F9FA0BE65121}" destId="{BA2B3657-5550-4A5F-A028-2D87A01B93A5}" srcOrd="0" destOrd="0" presId="urn:microsoft.com/office/officeart/2005/8/layout/hProcess9"/>
    <dgm:cxn modelId="{05848093-7585-4C2C-8CBC-8698F629F241}" type="presOf" srcId="{C44B3EC6-4F0C-4B67-AAA8-E558A8485A21}" destId="{7F282040-AF50-45BC-B655-52B7D3B09547}" srcOrd="0" destOrd="0" presId="urn:microsoft.com/office/officeart/2005/8/layout/hProcess9"/>
    <dgm:cxn modelId="{694AA0FE-EA30-47E7-89FC-D253945A3835}" type="presOf" srcId="{700AF821-7449-466F-B668-50C18C6F2943}" destId="{0A8DE149-EA77-4037-9E13-4D7321AC6FCB}" srcOrd="0" destOrd="0" presId="urn:microsoft.com/office/officeart/2005/8/layout/hProcess9"/>
    <dgm:cxn modelId="{29AADE3C-BB06-4F4D-9E1A-C68CAADE7833}" type="presOf" srcId="{C67F2EC5-AD22-472B-AF81-EE7C744529AF}" destId="{59267409-7128-4552-B36E-8D2B26EA1975}" srcOrd="0" destOrd="0" presId="urn:microsoft.com/office/officeart/2005/8/layout/hProcess9"/>
    <dgm:cxn modelId="{E3ECD683-D4AB-4145-B74C-454E466F08EC}" srcId="{C67F2EC5-AD22-472B-AF81-EE7C744529AF}" destId="{5CC745BE-0685-4EF2-8DE0-41860CF569E0}" srcOrd="3" destOrd="0" parTransId="{0BF24C2F-91A1-4174-BEA0-03B142FF31C8}" sibTransId="{179D90F4-3E7B-4468-A2D7-EE1112CD03CB}"/>
    <dgm:cxn modelId="{4730C063-60E0-463F-A49A-854996CB4265}" srcId="{C67F2EC5-AD22-472B-AF81-EE7C744529AF}" destId="{FF398DAB-8651-4448-BF96-F9FA0BE65121}" srcOrd="2" destOrd="0" parTransId="{429887A0-4145-47A9-B427-DC0AFBCF9857}" sibTransId="{1FE9FDDD-96A3-43A5-8C7F-5C17ACCE2D17}"/>
    <dgm:cxn modelId="{72078623-7989-466D-B2A6-F36AE40FFF4D}" srcId="{C67F2EC5-AD22-472B-AF81-EE7C744529AF}" destId="{700AF821-7449-466F-B668-50C18C6F2943}" srcOrd="0" destOrd="0" parTransId="{EBD7BE77-997C-47BD-BBDE-E5CAEC3AFB8F}" sibTransId="{EE1EE33B-723B-467E-94FB-33BFC61D592C}"/>
    <dgm:cxn modelId="{9A6167E3-4A57-4E0E-8843-88DF20AAB668}" type="presOf" srcId="{5CC745BE-0685-4EF2-8DE0-41860CF569E0}" destId="{FD1696D0-E9E4-4699-A1D0-455AFE159B0C}" srcOrd="0" destOrd="0" presId="urn:microsoft.com/office/officeart/2005/8/layout/hProcess9"/>
    <dgm:cxn modelId="{A793B599-C469-451F-A2C7-A107B8176FE2}" srcId="{C67F2EC5-AD22-472B-AF81-EE7C744529AF}" destId="{C44B3EC6-4F0C-4B67-AAA8-E558A8485A21}" srcOrd="1" destOrd="0" parTransId="{140652F9-CFE3-49AF-91A8-44A9FFDEDE79}" sibTransId="{4B8CB259-6EC1-42D4-85D8-E5DB99D4CEB2}"/>
    <dgm:cxn modelId="{349E397A-FF08-429C-98BD-7D71D6B7223D}" type="presParOf" srcId="{59267409-7128-4552-B36E-8D2B26EA1975}" destId="{2D6832E5-02CC-484D-8AD8-6865C8FAA302}" srcOrd="0" destOrd="0" presId="urn:microsoft.com/office/officeart/2005/8/layout/hProcess9"/>
    <dgm:cxn modelId="{4BC719B8-4B87-47F7-B2F9-9223CE99AAEE}" type="presParOf" srcId="{59267409-7128-4552-B36E-8D2B26EA1975}" destId="{E64924D3-4128-45E8-8DCD-10C5459AD0E7}" srcOrd="1" destOrd="0" presId="urn:microsoft.com/office/officeart/2005/8/layout/hProcess9"/>
    <dgm:cxn modelId="{DBE64F66-56E4-4707-85C4-7B27A0F79756}" type="presParOf" srcId="{E64924D3-4128-45E8-8DCD-10C5459AD0E7}" destId="{0A8DE149-EA77-4037-9E13-4D7321AC6FCB}" srcOrd="0" destOrd="0" presId="urn:microsoft.com/office/officeart/2005/8/layout/hProcess9"/>
    <dgm:cxn modelId="{6D12568D-CC30-466D-9B31-CE90B54C89CA}" type="presParOf" srcId="{E64924D3-4128-45E8-8DCD-10C5459AD0E7}" destId="{9026CD15-5195-4B96-BC53-3CF0C4129627}" srcOrd="1" destOrd="0" presId="urn:microsoft.com/office/officeart/2005/8/layout/hProcess9"/>
    <dgm:cxn modelId="{87560F78-0BD3-4487-B382-843781C35B4D}" type="presParOf" srcId="{E64924D3-4128-45E8-8DCD-10C5459AD0E7}" destId="{7F282040-AF50-45BC-B655-52B7D3B09547}" srcOrd="2" destOrd="0" presId="urn:microsoft.com/office/officeart/2005/8/layout/hProcess9"/>
    <dgm:cxn modelId="{4807825F-448B-4448-B9CF-E4FE3EF12788}" type="presParOf" srcId="{E64924D3-4128-45E8-8DCD-10C5459AD0E7}" destId="{4A98AE08-01D1-44A3-8676-39B8E227598E}" srcOrd="3" destOrd="0" presId="urn:microsoft.com/office/officeart/2005/8/layout/hProcess9"/>
    <dgm:cxn modelId="{527BE67D-6AF6-4717-BAF7-0F51A6A1327D}" type="presParOf" srcId="{E64924D3-4128-45E8-8DCD-10C5459AD0E7}" destId="{BA2B3657-5550-4A5F-A028-2D87A01B93A5}" srcOrd="4" destOrd="0" presId="urn:microsoft.com/office/officeart/2005/8/layout/hProcess9"/>
    <dgm:cxn modelId="{54D8F4E4-50BC-44F1-862D-A7ADEE2D7FDF}" type="presParOf" srcId="{E64924D3-4128-45E8-8DCD-10C5459AD0E7}" destId="{52F328A1-3D29-41E1-96C0-1988B32533EE}" srcOrd="5" destOrd="0" presId="urn:microsoft.com/office/officeart/2005/8/layout/hProcess9"/>
    <dgm:cxn modelId="{941C779D-EFDF-45FD-AF79-1C113C9B9340}" type="presParOf" srcId="{E64924D3-4128-45E8-8DCD-10C5459AD0E7}" destId="{FD1696D0-E9E4-4699-A1D0-455AFE159B0C}"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832E5-02CC-484D-8AD8-6865C8FAA302}">
      <dsp:nvSpPr>
        <dsp:cNvPr id="0" name=""/>
        <dsp:cNvSpPr/>
      </dsp:nvSpPr>
      <dsp:spPr>
        <a:xfrm>
          <a:off x="757852" y="0"/>
          <a:ext cx="8588995" cy="3386911"/>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8DE149-EA77-4037-9E13-4D7321AC6FCB}">
      <dsp:nvSpPr>
        <dsp:cNvPr id="0" name=""/>
        <dsp:cNvSpPr/>
      </dsp:nvSpPr>
      <dsp:spPr>
        <a:xfrm>
          <a:off x="3453" y="1016073"/>
          <a:ext cx="2243954" cy="135476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kern="1200" dirty="0" smtClean="0">
              <a:solidFill>
                <a:srgbClr val="FF0000"/>
              </a:solidFill>
              <a:latin typeface="Times New Roman" panose="02020603050405020304" pitchFamily="18" charset="0"/>
              <a:cs typeface="Times New Roman" panose="02020603050405020304" pitchFamily="18" charset="0"/>
            </a:rPr>
            <a:t>Cày bừa</a:t>
          </a:r>
          <a:endParaRPr lang="en-US" sz="2800" kern="1200" dirty="0">
            <a:solidFill>
              <a:srgbClr val="FF0000"/>
            </a:solidFill>
            <a:latin typeface="Times New Roman" panose="02020603050405020304" pitchFamily="18" charset="0"/>
            <a:cs typeface="Times New Roman" panose="02020603050405020304" pitchFamily="18" charset="0"/>
          </a:endParaRPr>
        </a:p>
      </dsp:txBody>
      <dsp:txXfrm>
        <a:off x="69587" y="1082207"/>
        <a:ext cx="2111686" cy="1222496"/>
      </dsp:txXfrm>
    </dsp:sp>
    <dsp:sp modelId="{7F282040-AF50-45BC-B655-52B7D3B09547}">
      <dsp:nvSpPr>
        <dsp:cNvPr id="0" name=""/>
        <dsp:cNvSpPr/>
      </dsp:nvSpPr>
      <dsp:spPr>
        <a:xfrm>
          <a:off x="2621400" y="1016073"/>
          <a:ext cx="2243954" cy="1354764"/>
        </a:xfrm>
        <a:prstGeom prst="round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kern="1200" dirty="0" smtClean="0">
              <a:solidFill>
                <a:srgbClr val="FF0000"/>
              </a:solidFill>
              <a:latin typeface="Times New Roman" panose="02020603050405020304" pitchFamily="18" charset="0"/>
              <a:cs typeface="Times New Roman" panose="02020603050405020304" pitchFamily="18" charset="0"/>
            </a:rPr>
            <a:t>Gieo hạt</a:t>
          </a:r>
          <a:endParaRPr lang="en-US" sz="2800" kern="1200" dirty="0">
            <a:solidFill>
              <a:srgbClr val="FF0000"/>
            </a:solidFill>
            <a:latin typeface="Times New Roman" panose="02020603050405020304" pitchFamily="18" charset="0"/>
            <a:cs typeface="Times New Roman" panose="02020603050405020304" pitchFamily="18" charset="0"/>
          </a:endParaRPr>
        </a:p>
      </dsp:txBody>
      <dsp:txXfrm>
        <a:off x="2687534" y="1082207"/>
        <a:ext cx="2111686" cy="1222496"/>
      </dsp:txXfrm>
    </dsp:sp>
    <dsp:sp modelId="{BA2B3657-5550-4A5F-A028-2D87A01B93A5}">
      <dsp:nvSpPr>
        <dsp:cNvPr id="0" name=""/>
        <dsp:cNvSpPr/>
      </dsp:nvSpPr>
      <dsp:spPr>
        <a:xfrm>
          <a:off x="5239346" y="1016073"/>
          <a:ext cx="2243954" cy="1354764"/>
        </a:xfrm>
        <a:prstGeom prst="round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kern="1200" dirty="0" smtClean="0">
              <a:solidFill>
                <a:srgbClr val="FF0000"/>
              </a:solidFill>
              <a:latin typeface="Times New Roman" panose="02020603050405020304" pitchFamily="18" charset="0"/>
              <a:cs typeface="Times New Roman" panose="02020603050405020304" pitchFamily="18" charset="0"/>
            </a:rPr>
            <a:t>Ươm mầm</a:t>
          </a:r>
          <a:endParaRPr lang="en-US" sz="2800" kern="1200" dirty="0">
            <a:solidFill>
              <a:srgbClr val="FF0000"/>
            </a:solidFill>
            <a:latin typeface="Times New Roman" panose="02020603050405020304" pitchFamily="18" charset="0"/>
            <a:cs typeface="Times New Roman" panose="02020603050405020304" pitchFamily="18" charset="0"/>
          </a:endParaRPr>
        </a:p>
      </dsp:txBody>
      <dsp:txXfrm>
        <a:off x="5305480" y="1082207"/>
        <a:ext cx="2111686" cy="1222496"/>
      </dsp:txXfrm>
    </dsp:sp>
    <dsp:sp modelId="{FD1696D0-E9E4-4699-A1D0-455AFE159B0C}">
      <dsp:nvSpPr>
        <dsp:cNvPr id="0" name=""/>
        <dsp:cNvSpPr/>
      </dsp:nvSpPr>
      <dsp:spPr>
        <a:xfrm>
          <a:off x="7857293" y="1016073"/>
          <a:ext cx="2243954" cy="1354764"/>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kern="1200" dirty="0" smtClean="0">
              <a:solidFill>
                <a:srgbClr val="FF0000"/>
              </a:solidFill>
              <a:latin typeface="Times New Roman" panose="02020603050405020304" pitchFamily="18" charset="0"/>
              <a:cs typeface="Times New Roman" panose="02020603050405020304" pitchFamily="18" charset="0"/>
            </a:rPr>
            <a:t>Chăm sóc</a:t>
          </a:r>
          <a:endParaRPr lang="en-US" sz="2800" kern="1200" dirty="0">
            <a:solidFill>
              <a:srgbClr val="FF0000"/>
            </a:solidFill>
            <a:latin typeface="Times New Roman" panose="02020603050405020304" pitchFamily="18" charset="0"/>
            <a:cs typeface="Times New Roman" panose="02020603050405020304" pitchFamily="18" charset="0"/>
          </a:endParaRPr>
        </a:p>
      </dsp:txBody>
      <dsp:txXfrm>
        <a:off x="7923427" y="1082207"/>
        <a:ext cx="2111686" cy="122249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0D342-C3AC-4F11-9C54-EA32E51A2513}"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AEF70-4D44-4AD4-AD2E-C114300CF772}" type="slidenum">
              <a:rPr lang="en-US" smtClean="0"/>
              <a:t>‹#›</a:t>
            </a:fld>
            <a:endParaRPr lang="en-US"/>
          </a:p>
        </p:txBody>
      </p:sp>
    </p:spTree>
    <p:extLst>
      <p:ext uri="{BB962C8B-B14F-4D97-AF65-F5344CB8AC3E}">
        <p14:creationId xmlns:p14="http://schemas.microsoft.com/office/powerpoint/2010/main" val="360522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smtClean="0"/>
              <a:t>Hoạt</a:t>
            </a:r>
            <a:r>
              <a:rPr lang="en-US" b="1" baseline="0" dirty="0" smtClean="0"/>
              <a:t> </a:t>
            </a:r>
            <a:r>
              <a:rPr lang="en-US" b="1" baseline="0" err="1" smtClean="0"/>
              <a:t>động</a:t>
            </a:r>
            <a:r>
              <a:rPr lang="en-US" b="1" baseline="0" smtClean="0"/>
              <a:t> 3: </a:t>
            </a:r>
            <a:r>
              <a:rPr lang="en-US" b="1" baseline="0" dirty="0" smtClean="0"/>
              <a:t>(3 </a:t>
            </a:r>
            <a:r>
              <a:rPr lang="en-US" b="1" baseline="0" dirty="0" err="1" smtClean="0"/>
              <a:t>phút</a:t>
            </a:r>
            <a:r>
              <a:rPr lang="en-US" b="1" baseline="0" dirty="0" smtClean="0"/>
              <a:t>) Chia </a:t>
            </a:r>
            <a:r>
              <a:rPr lang="en-US" b="1" baseline="0" err="1" smtClean="0"/>
              <a:t>sẻ</a:t>
            </a:r>
            <a:r>
              <a:rPr lang="en-US" b="1" baseline="0" smtClean="0"/>
              <a:t>.</a:t>
            </a:r>
            <a:endParaRPr lang="en-US" b="1" baseline="0" dirty="0" smtClean="0"/>
          </a:p>
        </p:txBody>
      </p:sp>
      <p:sp>
        <p:nvSpPr>
          <p:cNvPr id="4" name="Slide Number Placeholder 3"/>
          <p:cNvSpPr>
            <a:spLocks noGrp="1"/>
          </p:cNvSpPr>
          <p:nvPr>
            <p:ph type="sldNum" sz="quarter" idx="10"/>
          </p:nvPr>
        </p:nvSpPr>
        <p:spPr/>
        <p:txBody>
          <a:bodyPr/>
          <a:lstStyle/>
          <a:p>
            <a:fld id="{991AEF70-4D44-4AD4-AD2E-C114300CF772}" type="slidenum">
              <a:rPr lang="en-US" smtClean="0"/>
              <a:t>1</a:t>
            </a:fld>
            <a:endParaRPr lang="en-US"/>
          </a:p>
        </p:txBody>
      </p:sp>
    </p:spTree>
    <p:extLst>
      <p:ext uri="{BB962C8B-B14F-4D97-AF65-F5344CB8AC3E}">
        <p14:creationId xmlns:p14="http://schemas.microsoft.com/office/powerpoint/2010/main" val="255707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smtClean="0"/>
              <a:t>Hoạt động 4: (25 phút) Luyện đọc.</a:t>
            </a:r>
          </a:p>
          <a:p>
            <a:r>
              <a:rPr lang="en-US" b="1" baseline="0" smtClean="0"/>
              <a:t>+ nhú: mới nhô lên, bắt đầu hiện ra một phần</a:t>
            </a:r>
            <a:endParaRPr lang="en-US" sz="1200" baseline="0" smtClean="0">
              <a:solidFill>
                <a:schemeClr val="accent6">
                  <a:lumMod val="50000"/>
                </a:schemeClr>
              </a:solidFill>
              <a:latin typeface="UTM Avo" panose="0204060305050602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smtClean="0"/>
          </a:p>
          <a:p>
            <a:r>
              <a:rPr lang="en-US" b="1" baseline="0" smtClean="0"/>
              <a:t>Đọc </a:t>
            </a:r>
            <a:r>
              <a:rPr lang="en-US" b="1" baseline="0" dirty="0" err="1" smtClean="0"/>
              <a:t>lại</a:t>
            </a:r>
            <a:r>
              <a:rPr lang="en-US" b="1" baseline="0" dirty="0" smtClean="0"/>
              <a:t> </a:t>
            </a:r>
            <a:r>
              <a:rPr lang="en-US" b="1" baseline="0" dirty="0" err="1" smtClean="0"/>
              <a:t>từ</a:t>
            </a:r>
            <a:r>
              <a:rPr lang="en-US" b="1" baseline="0" dirty="0" smtClean="0"/>
              <a:t> </a:t>
            </a:r>
            <a:r>
              <a:rPr lang="en-US" b="1" baseline="0" dirty="0" err="1" smtClean="0"/>
              <a:t>khó</a:t>
            </a:r>
            <a:r>
              <a:rPr lang="en-US" b="1" baseline="0" dirty="0" smtClean="0"/>
              <a:t>.</a:t>
            </a:r>
          </a:p>
        </p:txBody>
      </p:sp>
      <p:sp>
        <p:nvSpPr>
          <p:cNvPr id="4" name="Slide Number Placeholder 3"/>
          <p:cNvSpPr>
            <a:spLocks noGrp="1"/>
          </p:cNvSpPr>
          <p:nvPr>
            <p:ph type="sldNum" sz="quarter" idx="10"/>
          </p:nvPr>
        </p:nvSpPr>
        <p:spPr/>
        <p:txBody>
          <a:bodyPr/>
          <a:lstStyle/>
          <a:p>
            <a:fld id="{991AEF70-4D44-4AD4-AD2E-C114300CF772}" type="slidenum">
              <a:rPr lang="en-US" smtClean="0"/>
              <a:t>12</a:t>
            </a:fld>
            <a:endParaRPr lang="en-US"/>
          </a:p>
        </p:txBody>
      </p:sp>
    </p:spTree>
    <p:extLst>
      <p:ext uri="{BB962C8B-B14F-4D97-AF65-F5344CB8AC3E}">
        <p14:creationId xmlns:p14="http://schemas.microsoft.com/office/powerpoint/2010/main" val="3378005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91AEF70-4D44-4AD4-AD2E-C114300CF772}" type="slidenum">
              <a:rPr lang="en-US" smtClean="0"/>
              <a:t>14</a:t>
            </a:fld>
            <a:endParaRPr lang="en-US"/>
          </a:p>
        </p:txBody>
      </p:sp>
    </p:spTree>
    <p:extLst>
      <p:ext uri="{BB962C8B-B14F-4D97-AF65-F5344CB8AC3E}">
        <p14:creationId xmlns:p14="http://schemas.microsoft.com/office/powerpoint/2010/main" val="2198970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smtClean="0"/>
              <a:t>Hoạt</a:t>
            </a:r>
            <a:r>
              <a:rPr lang="en-US" b="1" baseline="0" dirty="0" smtClean="0"/>
              <a:t> </a:t>
            </a:r>
            <a:r>
              <a:rPr lang="en-US" b="1" baseline="0" err="1" smtClean="0"/>
              <a:t>động</a:t>
            </a:r>
            <a:r>
              <a:rPr lang="en-US" b="1" baseline="0" smtClean="0"/>
              <a:t> 5: (10 </a:t>
            </a:r>
            <a:r>
              <a:rPr lang="en-US" b="1" baseline="0" dirty="0" err="1" smtClean="0"/>
              <a:t>phút</a:t>
            </a:r>
            <a:r>
              <a:rPr lang="en-US" b="1" baseline="0" dirty="0" smtClean="0"/>
              <a:t>) </a:t>
            </a:r>
            <a:r>
              <a:rPr lang="en-US" b="1" baseline="0" dirty="0" err="1" smtClean="0"/>
              <a:t>Thực</a:t>
            </a:r>
            <a:r>
              <a:rPr lang="en-US" b="1" baseline="0" dirty="0" smtClean="0"/>
              <a:t> </a:t>
            </a:r>
            <a:r>
              <a:rPr lang="en-US" b="1" baseline="0" dirty="0" err="1" smtClean="0"/>
              <a:t>hành</a:t>
            </a:r>
            <a:r>
              <a:rPr lang="en-US" b="1" baseline="0" dirty="0" smtClean="0"/>
              <a:t>.</a:t>
            </a:r>
          </a:p>
          <a:p>
            <a:r>
              <a:rPr lang="en-US" baseline="0" smtClean="0"/>
              <a:t>GV yêu cầu HS đọc lại bài đọc và tìm kiếm thông tin để trả lời câu hỏi.</a:t>
            </a:r>
          </a:p>
          <a:p>
            <a:r>
              <a:rPr lang="en-US" baseline="0" smtClean="0"/>
              <a:t>GV tổ chức cho HS thảo luận theo nhóm 4 để trả lời các câu hỏi</a:t>
            </a:r>
          </a:p>
          <a:p>
            <a:r>
              <a:rPr lang="en-US" baseline="0" smtClean="0"/>
              <a:t>-&gt; Các nhóm chia sẻ, nhận xét, bổ sung lẫn nhau. </a:t>
            </a:r>
          </a:p>
          <a:p>
            <a:r>
              <a:rPr lang="en-US" baseline="0" smtClean="0"/>
              <a:t>-&gt; GV kết luận về ND bài tập đọc: (slide đã hiện)</a:t>
            </a:r>
          </a:p>
        </p:txBody>
      </p:sp>
      <p:sp>
        <p:nvSpPr>
          <p:cNvPr id="4" name="Slide Number Placeholder 3"/>
          <p:cNvSpPr>
            <a:spLocks noGrp="1"/>
          </p:cNvSpPr>
          <p:nvPr>
            <p:ph type="sldNum" sz="quarter" idx="10"/>
          </p:nvPr>
        </p:nvSpPr>
        <p:spPr/>
        <p:txBody>
          <a:bodyPr/>
          <a:lstStyle/>
          <a:p>
            <a:fld id="{991AEF70-4D44-4AD4-AD2E-C114300CF772}" type="slidenum">
              <a:rPr lang="en-US" smtClean="0"/>
              <a:t>15</a:t>
            </a:fld>
            <a:endParaRPr lang="en-US"/>
          </a:p>
        </p:txBody>
      </p:sp>
    </p:spTree>
    <p:extLst>
      <p:ext uri="{BB962C8B-B14F-4D97-AF65-F5344CB8AC3E}">
        <p14:creationId xmlns:p14="http://schemas.microsoft.com/office/powerpoint/2010/main" val="3858682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smtClean="0"/>
              <a:t>Hoạt</a:t>
            </a:r>
            <a:r>
              <a:rPr lang="en-US" b="1" baseline="0" dirty="0" smtClean="0"/>
              <a:t> </a:t>
            </a:r>
            <a:r>
              <a:rPr lang="en-US" b="1" baseline="0" err="1" smtClean="0"/>
              <a:t>động</a:t>
            </a:r>
            <a:r>
              <a:rPr lang="en-US" b="1" baseline="0" smtClean="0"/>
              <a:t> 5: (10 </a:t>
            </a:r>
            <a:r>
              <a:rPr lang="en-US" b="1" baseline="0" dirty="0" err="1" smtClean="0"/>
              <a:t>phút</a:t>
            </a:r>
            <a:r>
              <a:rPr lang="en-US" b="1" baseline="0" dirty="0" smtClean="0"/>
              <a:t>) </a:t>
            </a:r>
            <a:r>
              <a:rPr lang="en-US" b="1" baseline="0" dirty="0" err="1" smtClean="0"/>
              <a:t>Thực</a:t>
            </a:r>
            <a:r>
              <a:rPr lang="en-US" b="1" baseline="0" dirty="0" smtClean="0"/>
              <a:t> </a:t>
            </a:r>
            <a:r>
              <a:rPr lang="en-US" b="1" baseline="0" dirty="0" err="1" smtClean="0"/>
              <a:t>hành</a:t>
            </a:r>
            <a:r>
              <a:rPr lang="en-US" b="1" baseline="0" dirty="0" smtClean="0"/>
              <a:t>.</a:t>
            </a:r>
          </a:p>
          <a:p>
            <a:r>
              <a:rPr lang="en-US" baseline="0" dirty="0" smtClean="0"/>
              <a:t>GV </a:t>
            </a:r>
            <a:r>
              <a:rPr lang="en-US" baseline="0" dirty="0" err="1" smtClean="0"/>
              <a:t>yêu</a:t>
            </a:r>
            <a:r>
              <a:rPr lang="en-US" baseline="0" dirty="0" smtClean="0"/>
              <a:t> </a:t>
            </a:r>
            <a:r>
              <a:rPr lang="en-US" baseline="0" dirty="0" err="1" smtClean="0"/>
              <a:t>cầu</a:t>
            </a:r>
            <a:r>
              <a:rPr lang="en-US" baseline="0" dirty="0" smtClean="0"/>
              <a:t> HS </a:t>
            </a:r>
            <a:r>
              <a:rPr lang="en-US" baseline="0" dirty="0" err="1" smtClean="0"/>
              <a:t>đọc</a:t>
            </a:r>
            <a:r>
              <a:rPr lang="en-US" baseline="0" dirty="0" smtClean="0"/>
              <a:t> </a:t>
            </a:r>
            <a:r>
              <a:rPr lang="en-US" baseline="0" dirty="0" err="1" smtClean="0"/>
              <a:t>lại</a:t>
            </a:r>
            <a:r>
              <a:rPr lang="en-US" baseline="0" dirty="0" smtClean="0"/>
              <a:t> </a:t>
            </a:r>
            <a:r>
              <a:rPr lang="en-US" baseline="0" dirty="0" err="1" smtClean="0"/>
              <a:t>bài</a:t>
            </a:r>
            <a:r>
              <a:rPr lang="en-US" baseline="0" dirty="0" smtClean="0"/>
              <a:t> </a:t>
            </a:r>
            <a:r>
              <a:rPr lang="en-US" baseline="0" dirty="0" err="1" smtClean="0"/>
              <a:t>đọc</a:t>
            </a:r>
            <a:r>
              <a:rPr lang="en-US" baseline="0" dirty="0" smtClean="0"/>
              <a:t> </a:t>
            </a:r>
            <a:r>
              <a:rPr lang="en-US" baseline="0" dirty="0" err="1" smtClean="0"/>
              <a:t>và</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thông</a:t>
            </a:r>
            <a:r>
              <a:rPr lang="en-US" baseline="0" dirty="0" smtClean="0"/>
              <a:t> tin </a:t>
            </a:r>
            <a:r>
              <a:rPr lang="en-US" baseline="0"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a:t>
            </a:r>
          </a:p>
          <a:p>
            <a:r>
              <a:rPr lang="en-US" baseline="0" dirty="0" smtClean="0"/>
              <a:t>GV </a:t>
            </a:r>
            <a:r>
              <a:rPr lang="en-US" baseline="0" dirty="0" err="1" smtClean="0"/>
              <a:t>tổ</a:t>
            </a:r>
            <a:r>
              <a:rPr lang="en-US" baseline="0" dirty="0" smtClean="0"/>
              <a:t> </a:t>
            </a:r>
            <a:r>
              <a:rPr lang="en-US" baseline="0" dirty="0" err="1" smtClean="0"/>
              <a:t>chức</a:t>
            </a:r>
            <a:r>
              <a:rPr lang="en-US" baseline="0" dirty="0" smtClean="0"/>
              <a:t> </a:t>
            </a:r>
            <a:r>
              <a:rPr lang="en-US" baseline="0" dirty="0" err="1" smtClean="0"/>
              <a:t>cho</a:t>
            </a:r>
            <a:r>
              <a:rPr lang="en-US" baseline="0" dirty="0" smtClean="0"/>
              <a:t> HS </a:t>
            </a:r>
            <a:r>
              <a:rPr lang="en-US" baseline="0" dirty="0" err="1" smtClean="0"/>
              <a:t>thảo</a:t>
            </a:r>
            <a:r>
              <a:rPr lang="en-US" baseline="0" dirty="0" smtClean="0"/>
              <a:t> </a:t>
            </a:r>
            <a:r>
              <a:rPr lang="en-US" baseline="0" dirty="0" err="1" smtClean="0"/>
              <a:t>luận</a:t>
            </a:r>
            <a:r>
              <a:rPr lang="en-US" baseline="0" dirty="0" smtClean="0"/>
              <a:t> </a:t>
            </a:r>
            <a:r>
              <a:rPr lang="en-US" baseline="0" dirty="0" err="1" smtClean="0"/>
              <a:t>theo</a:t>
            </a:r>
            <a:r>
              <a:rPr lang="en-US" baseline="0" dirty="0" smtClean="0"/>
              <a:t> </a:t>
            </a:r>
            <a:r>
              <a:rPr lang="en-US" baseline="0" dirty="0" err="1" smtClean="0"/>
              <a:t>nhóm</a:t>
            </a:r>
            <a:r>
              <a:rPr lang="en-US" baseline="0" dirty="0" smtClean="0"/>
              <a:t> 4 </a:t>
            </a:r>
            <a:r>
              <a:rPr lang="en-US" baseline="0"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smtClean="0"/>
              <a:t>-&gt; </a:t>
            </a:r>
            <a:r>
              <a:rPr lang="en-US" baseline="0" dirty="0" err="1" smtClean="0"/>
              <a:t>Các</a:t>
            </a:r>
            <a:r>
              <a:rPr lang="en-US" baseline="0" dirty="0" smtClean="0"/>
              <a:t> </a:t>
            </a:r>
            <a:r>
              <a:rPr lang="en-US" baseline="0" dirty="0" err="1" smtClean="0"/>
              <a:t>nhóm</a:t>
            </a:r>
            <a:r>
              <a:rPr lang="en-US" baseline="0" dirty="0" smtClean="0"/>
              <a:t> chia </a:t>
            </a:r>
            <a:r>
              <a:rPr lang="en-US" baseline="0" dirty="0" err="1" smtClean="0"/>
              <a:t>sẻ</a:t>
            </a:r>
            <a:r>
              <a:rPr lang="en-US" baseline="0" dirty="0" smtClean="0"/>
              <a:t>, </a:t>
            </a:r>
            <a:r>
              <a:rPr lang="en-US" baseline="0" dirty="0" err="1" smtClean="0"/>
              <a:t>nhận</a:t>
            </a:r>
            <a:r>
              <a:rPr lang="en-US" baseline="0" dirty="0" smtClean="0"/>
              <a:t> </a:t>
            </a:r>
            <a:r>
              <a:rPr lang="en-US" baseline="0" dirty="0" err="1" smtClean="0"/>
              <a:t>xét</a:t>
            </a:r>
            <a:r>
              <a:rPr lang="en-US" baseline="0" dirty="0" smtClean="0"/>
              <a:t>, </a:t>
            </a:r>
            <a:r>
              <a:rPr lang="en-US" baseline="0" dirty="0" err="1" smtClean="0"/>
              <a:t>bổ</a:t>
            </a:r>
            <a:r>
              <a:rPr lang="en-US" baseline="0" dirty="0" smtClean="0"/>
              <a:t> sung </a:t>
            </a:r>
            <a:r>
              <a:rPr lang="en-US" baseline="0" dirty="0" err="1" smtClean="0"/>
              <a:t>lẫn</a:t>
            </a:r>
            <a:r>
              <a:rPr lang="en-US" baseline="0" dirty="0" smtClean="0"/>
              <a:t> </a:t>
            </a:r>
            <a:r>
              <a:rPr lang="en-US" baseline="0" dirty="0" err="1" smtClean="0"/>
              <a:t>nhau</a:t>
            </a:r>
            <a:r>
              <a:rPr lang="en-US" baseline="0" dirty="0" smtClean="0"/>
              <a:t>. </a:t>
            </a:r>
          </a:p>
          <a:p>
            <a:r>
              <a:rPr lang="en-US" baseline="0" smtClean="0"/>
              <a:t>-&gt; </a:t>
            </a:r>
            <a:r>
              <a:rPr lang="en-US" baseline="0" dirty="0" smtClean="0"/>
              <a:t>GV </a:t>
            </a:r>
            <a:r>
              <a:rPr lang="en-US" baseline="0" dirty="0" err="1" smtClean="0"/>
              <a:t>kết</a:t>
            </a:r>
            <a:r>
              <a:rPr lang="en-US" baseline="0" dirty="0" smtClean="0"/>
              <a:t> </a:t>
            </a:r>
            <a:r>
              <a:rPr lang="en-US" baseline="0" dirty="0" err="1" smtClean="0"/>
              <a:t>luận</a:t>
            </a:r>
            <a:r>
              <a:rPr lang="en-US" baseline="0" dirty="0" smtClean="0"/>
              <a:t> </a:t>
            </a:r>
            <a:r>
              <a:rPr lang="en-US" baseline="0" dirty="0" err="1" smtClean="0"/>
              <a:t>về</a:t>
            </a:r>
            <a:r>
              <a:rPr lang="en-US" baseline="0" dirty="0" smtClean="0"/>
              <a:t> ND </a:t>
            </a:r>
            <a:r>
              <a:rPr lang="en-US" baseline="0" dirty="0" err="1" smtClean="0"/>
              <a:t>bài</a:t>
            </a:r>
            <a:r>
              <a:rPr lang="en-US" baseline="0" dirty="0" smtClean="0"/>
              <a:t> </a:t>
            </a:r>
            <a:r>
              <a:rPr lang="en-US" baseline="0" dirty="0" err="1" smtClean="0"/>
              <a:t>tập</a:t>
            </a:r>
            <a:r>
              <a:rPr lang="en-US" baseline="0" dirty="0" smtClean="0"/>
              <a:t> </a:t>
            </a:r>
            <a:r>
              <a:rPr lang="en-US" baseline="0" err="1" smtClean="0"/>
              <a:t>đọc</a:t>
            </a:r>
            <a:r>
              <a:rPr lang="en-US" baseline="0" smtClean="0"/>
              <a:t>: (slide đã hiện)</a:t>
            </a:r>
            <a:endParaRPr lang="en-US" baseline="0" dirty="0" smtClean="0"/>
          </a:p>
        </p:txBody>
      </p:sp>
      <p:sp>
        <p:nvSpPr>
          <p:cNvPr id="4" name="Slide Number Placeholder 3"/>
          <p:cNvSpPr>
            <a:spLocks noGrp="1"/>
          </p:cNvSpPr>
          <p:nvPr>
            <p:ph type="sldNum" sz="quarter" idx="10"/>
          </p:nvPr>
        </p:nvSpPr>
        <p:spPr/>
        <p:txBody>
          <a:bodyPr/>
          <a:lstStyle/>
          <a:p>
            <a:fld id="{991AEF70-4D44-4AD4-AD2E-C114300CF772}" type="slidenum">
              <a:rPr lang="en-US" smtClean="0"/>
              <a:t>16</a:t>
            </a:fld>
            <a:endParaRPr lang="en-US"/>
          </a:p>
        </p:txBody>
      </p:sp>
    </p:spTree>
    <p:extLst>
      <p:ext uri="{BB962C8B-B14F-4D97-AF65-F5344CB8AC3E}">
        <p14:creationId xmlns:p14="http://schemas.microsoft.com/office/powerpoint/2010/main" val="3864592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smtClean="0"/>
              <a:t>Hoạt</a:t>
            </a:r>
            <a:r>
              <a:rPr lang="en-US" b="1" baseline="0" dirty="0" smtClean="0"/>
              <a:t> </a:t>
            </a:r>
            <a:r>
              <a:rPr lang="en-US" b="1" baseline="0" err="1" smtClean="0"/>
              <a:t>động</a:t>
            </a:r>
            <a:r>
              <a:rPr lang="en-US" b="1" baseline="0" smtClean="0"/>
              <a:t> 5: (10 </a:t>
            </a:r>
            <a:r>
              <a:rPr lang="en-US" b="1" baseline="0" dirty="0" err="1" smtClean="0"/>
              <a:t>phút</a:t>
            </a:r>
            <a:r>
              <a:rPr lang="en-US" b="1" baseline="0" dirty="0" smtClean="0"/>
              <a:t>) </a:t>
            </a:r>
            <a:r>
              <a:rPr lang="en-US" b="1" baseline="0" dirty="0" err="1" smtClean="0"/>
              <a:t>Thực</a:t>
            </a:r>
            <a:r>
              <a:rPr lang="en-US" b="1" baseline="0" dirty="0" smtClean="0"/>
              <a:t> </a:t>
            </a:r>
            <a:r>
              <a:rPr lang="en-US" b="1" baseline="0" dirty="0" err="1" smtClean="0"/>
              <a:t>hành</a:t>
            </a:r>
            <a:r>
              <a:rPr lang="en-US" b="1" baseline="0" dirty="0" smtClean="0"/>
              <a:t>.</a:t>
            </a:r>
          </a:p>
          <a:p>
            <a:r>
              <a:rPr lang="en-US" baseline="0" dirty="0" smtClean="0"/>
              <a:t>GV </a:t>
            </a:r>
            <a:r>
              <a:rPr lang="en-US" baseline="0" dirty="0" err="1" smtClean="0"/>
              <a:t>yêu</a:t>
            </a:r>
            <a:r>
              <a:rPr lang="en-US" baseline="0" dirty="0" smtClean="0"/>
              <a:t> </a:t>
            </a:r>
            <a:r>
              <a:rPr lang="en-US" baseline="0" dirty="0" err="1" smtClean="0"/>
              <a:t>cầu</a:t>
            </a:r>
            <a:r>
              <a:rPr lang="en-US" baseline="0" dirty="0" smtClean="0"/>
              <a:t> HS </a:t>
            </a:r>
            <a:r>
              <a:rPr lang="en-US" baseline="0" dirty="0" err="1" smtClean="0"/>
              <a:t>đọc</a:t>
            </a:r>
            <a:r>
              <a:rPr lang="en-US" baseline="0" dirty="0" smtClean="0"/>
              <a:t> </a:t>
            </a:r>
            <a:r>
              <a:rPr lang="en-US" baseline="0" dirty="0" err="1" smtClean="0"/>
              <a:t>lại</a:t>
            </a:r>
            <a:r>
              <a:rPr lang="en-US" baseline="0" dirty="0" smtClean="0"/>
              <a:t> </a:t>
            </a:r>
            <a:r>
              <a:rPr lang="en-US" baseline="0" dirty="0" err="1" smtClean="0"/>
              <a:t>bài</a:t>
            </a:r>
            <a:r>
              <a:rPr lang="en-US" baseline="0" dirty="0" smtClean="0"/>
              <a:t> </a:t>
            </a:r>
            <a:r>
              <a:rPr lang="en-US" baseline="0" dirty="0" err="1" smtClean="0"/>
              <a:t>đọc</a:t>
            </a:r>
            <a:r>
              <a:rPr lang="en-US" baseline="0" dirty="0" smtClean="0"/>
              <a:t> </a:t>
            </a:r>
            <a:r>
              <a:rPr lang="en-US" baseline="0" dirty="0" err="1" smtClean="0"/>
              <a:t>và</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thông</a:t>
            </a:r>
            <a:r>
              <a:rPr lang="en-US" baseline="0" dirty="0" smtClean="0"/>
              <a:t> tin </a:t>
            </a:r>
            <a:r>
              <a:rPr lang="en-US" baseline="0"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a:t>
            </a:r>
          </a:p>
          <a:p>
            <a:r>
              <a:rPr lang="en-US" baseline="0" dirty="0" smtClean="0"/>
              <a:t>GV </a:t>
            </a:r>
            <a:r>
              <a:rPr lang="en-US" baseline="0" dirty="0" err="1" smtClean="0"/>
              <a:t>tổ</a:t>
            </a:r>
            <a:r>
              <a:rPr lang="en-US" baseline="0" dirty="0" smtClean="0"/>
              <a:t> </a:t>
            </a:r>
            <a:r>
              <a:rPr lang="en-US" baseline="0" dirty="0" err="1" smtClean="0"/>
              <a:t>chức</a:t>
            </a:r>
            <a:r>
              <a:rPr lang="en-US" baseline="0" dirty="0" smtClean="0"/>
              <a:t> </a:t>
            </a:r>
            <a:r>
              <a:rPr lang="en-US" baseline="0" dirty="0" err="1" smtClean="0"/>
              <a:t>cho</a:t>
            </a:r>
            <a:r>
              <a:rPr lang="en-US" baseline="0" dirty="0" smtClean="0"/>
              <a:t> HS </a:t>
            </a:r>
            <a:r>
              <a:rPr lang="en-US" baseline="0" dirty="0" err="1" smtClean="0"/>
              <a:t>thảo</a:t>
            </a:r>
            <a:r>
              <a:rPr lang="en-US" baseline="0" dirty="0" smtClean="0"/>
              <a:t> </a:t>
            </a:r>
            <a:r>
              <a:rPr lang="en-US" baseline="0" dirty="0" err="1" smtClean="0"/>
              <a:t>luận</a:t>
            </a:r>
            <a:r>
              <a:rPr lang="en-US" baseline="0" dirty="0" smtClean="0"/>
              <a:t> </a:t>
            </a:r>
            <a:r>
              <a:rPr lang="en-US" baseline="0" dirty="0" err="1" smtClean="0"/>
              <a:t>theo</a:t>
            </a:r>
            <a:r>
              <a:rPr lang="en-US" baseline="0" dirty="0" smtClean="0"/>
              <a:t> </a:t>
            </a:r>
            <a:r>
              <a:rPr lang="en-US" baseline="0" dirty="0" err="1" smtClean="0"/>
              <a:t>nhóm</a:t>
            </a:r>
            <a:r>
              <a:rPr lang="en-US" baseline="0" dirty="0" smtClean="0"/>
              <a:t> 4 </a:t>
            </a:r>
            <a:r>
              <a:rPr lang="en-US" baseline="0"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smtClean="0"/>
              <a:t>-&gt; </a:t>
            </a:r>
            <a:r>
              <a:rPr lang="en-US" baseline="0" dirty="0" err="1" smtClean="0"/>
              <a:t>Các</a:t>
            </a:r>
            <a:r>
              <a:rPr lang="en-US" baseline="0" dirty="0" smtClean="0"/>
              <a:t> </a:t>
            </a:r>
            <a:r>
              <a:rPr lang="en-US" baseline="0" dirty="0" err="1" smtClean="0"/>
              <a:t>nhóm</a:t>
            </a:r>
            <a:r>
              <a:rPr lang="en-US" baseline="0" dirty="0" smtClean="0"/>
              <a:t> chia </a:t>
            </a:r>
            <a:r>
              <a:rPr lang="en-US" baseline="0" dirty="0" err="1" smtClean="0"/>
              <a:t>sẻ</a:t>
            </a:r>
            <a:r>
              <a:rPr lang="en-US" baseline="0" dirty="0" smtClean="0"/>
              <a:t>, </a:t>
            </a:r>
            <a:r>
              <a:rPr lang="en-US" baseline="0" dirty="0" err="1" smtClean="0"/>
              <a:t>nhận</a:t>
            </a:r>
            <a:r>
              <a:rPr lang="en-US" baseline="0" dirty="0" smtClean="0"/>
              <a:t> </a:t>
            </a:r>
            <a:r>
              <a:rPr lang="en-US" baseline="0" dirty="0" err="1" smtClean="0"/>
              <a:t>xét</a:t>
            </a:r>
            <a:r>
              <a:rPr lang="en-US" baseline="0" dirty="0" smtClean="0"/>
              <a:t>, </a:t>
            </a:r>
            <a:r>
              <a:rPr lang="en-US" baseline="0" dirty="0" err="1" smtClean="0"/>
              <a:t>bổ</a:t>
            </a:r>
            <a:r>
              <a:rPr lang="en-US" baseline="0" dirty="0" smtClean="0"/>
              <a:t> sung </a:t>
            </a:r>
            <a:r>
              <a:rPr lang="en-US" baseline="0" dirty="0" err="1" smtClean="0"/>
              <a:t>lẫn</a:t>
            </a:r>
            <a:r>
              <a:rPr lang="en-US" baseline="0" dirty="0" smtClean="0"/>
              <a:t> </a:t>
            </a:r>
            <a:r>
              <a:rPr lang="en-US" baseline="0" dirty="0" err="1" smtClean="0"/>
              <a:t>nhau</a:t>
            </a:r>
            <a:r>
              <a:rPr lang="en-US" baseline="0" dirty="0" smtClean="0"/>
              <a:t>. </a:t>
            </a:r>
          </a:p>
          <a:p>
            <a:r>
              <a:rPr lang="en-US" baseline="0" smtClean="0"/>
              <a:t>-&gt; </a:t>
            </a:r>
            <a:r>
              <a:rPr lang="en-US" baseline="0" dirty="0" smtClean="0"/>
              <a:t>GV </a:t>
            </a:r>
            <a:r>
              <a:rPr lang="en-US" baseline="0" dirty="0" err="1" smtClean="0"/>
              <a:t>kết</a:t>
            </a:r>
            <a:r>
              <a:rPr lang="en-US" baseline="0" dirty="0" smtClean="0"/>
              <a:t> </a:t>
            </a:r>
            <a:r>
              <a:rPr lang="en-US" baseline="0" dirty="0" err="1" smtClean="0"/>
              <a:t>luận</a:t>
            </a:r>
            <a:r>
              <a:rPr lang="en-US" baseline="0" dirty="0" smtClean="0"/>
              <a:t> </a:t>
            </a:r>
            <a:r>
              <a:rPr lang="en-US" baseline="0" dirty="0" err="1" smtClean="0"/>
              <a:t>về</a:t>
            </a:r>
            <a:r>
              <a:rPr lang="en-US" baseline="0" dirty="0" smtClean="0"/>
              <a:t> ND </a:t>
            </a:r>
            <a:r>
              <a:rPr lang="en-US" baseline="0" dirty="0" err="1" smtClean="0"/>
              <a:t>bài</a:t>
            </a:r>
            <a:r>
              <a:rPr lang="en-US" baseline="0" dirty="0" smtClean="0"/>
              <a:t> </a:t>
            </a:r>
            <a:r>
              <a:rPr lang="en-US" baseline="0" dirty="0" err="1" smtClean="0"/>
              <a:t>tập</a:t>
            </a:r>
            <a:r>
              <a:rPr lang="en-US" baseline="0" dirty="0" smtClean="0"/>
              <a:t> </a:t>
            </a:r>
            <a:r>
              <a:rPr lang="en-US" baseline="0" err="1" smtClean="0"/>
              <a:t>đọc</a:t>
            </a:r>
            <a:r>
              <a:rPr lang="en-US" baseline="0" smtClean="0"/>
              <a:t>: (slide đã hiện)</a:t>
            </a:r>
            <a:endParaRPr lang="en-US" baseline="0" dirty="0" smtClean="0"/>
          </a:p>
        </p:txBody>
      </p:sp>
      <p:sp>
        <p:nvSpPr>
          <p:cNvPr id="4" name="Slide Number Placeholder 3"/>
          <p:cNvSpPr>
            <a:spLocks noGrp="1"/>
          </p:cNvSpPr>
          <p:nvPr>
            <p:ph type="sldNum" sz="quarter" idx="10"/>
          </p:nvPr>
        </p:nvSpPr>
        <p:spPr/>
        <p:txBody>
          <a:bodyPr/>
          <a:lstStyle/>
          <a:p>
            <a:fld id="{991AEF70-4D44-4AD4-AD2E-C114300CF772}" type="slidenum">
              <a:rPr lang="en-US" smtClean="0"/>
              <a:t>17</a:t>
            </a:fld>
            <a:endParaRPr lang="en-US"/>
          </a:p>
        </p:txBody>
      </p:sp>
    </p:spTree>
    <p:extLst>
      <p:ext uri="{BB962C8B-B14F-4D97-AF65-F5344CB8AC3E}">
        <p14:creationId xmlns:p14="http://schemas.microsoft.com/office/powerpoint/2010/main" val="1075912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smtClean="0"/>
              <a:t>Hoạt</a:t>
            </a:r>
            <a:r>
              <a:rPr lang="en-US" b="1" baseline="0" dirty="0" smtClean="0"/>
              <a:t> </a:t>
            </a:r>
            <a:r>
              <a:rPr lang="en-US" b="1" baseline="0" err="1" smtClean="0"/>
              <a:t>động</a:t>
            </a:r>
            <a:r>
              <a:rPr lang="en-US" b="1" baseline="0" smtClean="0"/>
              <a:t> 5: (10 </a:t>
            </a:r>
            <a:r>
              <a:rPr lang="en-US" b="1" baseline="0" dirty="0" err="1" smtClean="0"/>
              <a:t>phút</a:t>
            </a:r>
            <a:r>
              <a:rPr lang="en-US" b="1" baseline="0" dirty="0" smtClean="0"/>
              <a:t>) </a:t>
            </a:r>
            <a:r>
              <a:rPr lang="en-US" b="1" baseline="0" dirty="0" err="1" smtClean="0"/>
              <a:t>Thực</a:t>
            </a:r>
            <a:r>
              <a:rPr lang="en-US" b="1" baseline="0" dirty="0" smtClean="0"/>
              <a:t> </a:t>
            </a:r>
            <a:r>
              <a:rPr lang="en-US" b="1" baseline="0" dirty="0" err="1" smtClean="0"/>
              <a:t>hành</a:t>
            </a:r>
            <a:r>
              <a:rPr lang="en-US" b="1" baseline="0" dirty="0" smtClean="0"/>
              <a:t>.</a:t>
            </a:r>
          </a:p>
          <a:p>
            <a:r>
              <a:rPr lang="en-US" baseline="0" dirty="0" smtClean="0"/>
              <a:t>GV </a:t>
            </a:r>
            <a:r>
              <a:rPr lang="en-US" baseline="0" dirty="0" err="1" smtClean="0"/>
              <a:t>yêu</a:t>
            </a:r>
            <a:r>
              <a:rPr lang="en-US" baseline="0" dirty="0" smtClean="0"/>
              <a:t> </a:t>
            </a:r>
            <a:r>
              <a:rPr lang="en-US" baseline="0" dirty="0" err="1" smtClean="0"/>
              <a:t>cầu</a:t>
            </a:r>
            <a:r>
              <a:rPr lang="en-US" baseline="0" dirty="0" smtClean="0"/>
              <a:t> HS </a:t>
            </a:r>
            <a:r>
              <a:rPr lang="en-US" baseline="0" dirty="0" err="1" smtClean="0"/>
              <a:t>đọc</a:t>
            </a:r>
            <a:r>
              <a:rPr lang="en-US" baseline="0" dirty="0" smtClean="0"/>
              <a:t> </a:t>
            </a:r>
            <a:r>
              <a:rPr lang="en-US" baseline="0" dirty="0" err="1" smtClean="0"/>
              <a:t>lại</a:t>
            </a:r>
            <a:r>
              <a:rPr lang="en-US" baseline="0" dirty="0" smtClean="0"/>
              <a:t> </a:t>
            </a:r>
            <a:r>
              <a:rPr lang="en-US" baseline="0" dirty="0" err="1" smtClean="0"/>
              <a:t>bài</a:t>
            </a:r>
            <a:r>
              <a:rPr lang="en-US" baseline="0" dirty="0" smtClean="0"/>
              <a:t> </a:t>
            </a:r>
            <a:r>
              <a:rPr lang="en-US" baseline="0" dirty="0" err="1" smtClean="0"/>
              <a:t>đọc</a:t>
            </a:r>
            <a:r>
              <a:rPr lang="en-US" baseline="0" dirty="0" smtClean="0"/>
              <a:t> </a:t>
            </a:r>
            <a:r>
              <a:rPr lang="en-US" baseline="0" dirty="0" err="1" smtClean="0"/>
              <a:t>và</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thông</a:t>
            </a:r>
            <a:r>
              <a:rPr lang="en-US" baseline="0" dirty="0" smtClean="0"/>
              <a:t> tin </a:t>
            </a:r>
            <a:r>
              <a:rPr lang="en-US" baseline="0"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a:t>
            </a:r>
          </a:p>
          <a:p>
            <a:r>
              <a:rPr lang="en-US" baseline="0" dirty="0" smtClean="0"/>
              <a:t>GV </a:t>
            </a:r>
            <a:r>
              <a:rPr lang="en-US" baseline="0" dirty="0" err="1" smtClean="0"/>
              <a:t>tổ</a:t>
            </a:r>
            <a:r>
              <a:rPr lang="en-US" baseline="0" dirty="0" smtClean="0"/>
              <a:t> </a:t>
            </a:r>
            <a:r>
              <a:rPr lang="en-US" baseline="0" dirty="0" err="1" smtClean="0"/>
              <a:t>chức</a:t>
            </a:r>
            <a:r>
              <a:rPr lang="en-US" baseline="0" dirty="0" smtClean="0"/>
              <a:t> </a:t>
            </a:r>
            <a:r>
              <a:rPr lang="en-US" baseline="0" dirty="0" err="1" smtClean="0"/>
              <a:t>cho</a:t>
            </a:r>
            <a:r>
              <a:rPr lang="en-US" baseline="0" dirty="0" smtClean="0"/>
              <a:t> HS </a:t>
            </a:r>
            <a:r>
              <a:rPr lang="en-US" baseline="0" dirty="0" err="1" smtClean="0"/>
              <a:t>thảo</a:t>
            </a:r>
            <a:r>
              <a:rPr lang="en-US" baseline="0" dirty="0" smtClean="0"/>
              <a:t> </a:t>
            </a:r>
            <a:r>
              <a:rPr lang="en-US" baseline="0" dirty="0" err="1" smtClean="0"/>
              <a:t>luận</a:t>
            </a:r>
            <a:r>
              <a:rPr lang="en-US" baseline="0" dirty="0" smtClean="0"/>
              <a:t> </a:t>
            </a:r>
            <a:r>
              <a:rPr lang="en-US" baseline="0" dirty="0" err="1" smtClean="0"/>
              <a:t>theo</a:t>
            </a:r>
            <a:r>
              <a:rPr lang="en-US" baseline="0" dirty="0" smtClean="0"/>
              <a:t> </a:t>
            </a:r>
            <a:r>
              <a:rPr lang="en-US" baseline="0" dirty="0" err="1" smtClean="0"/>
              <a:t>nhóm</a:t>
            </a:r>
            <a:r>
              <a:rPr lang="en-US" baseline="0" dirty="0" smtClean="0"/>
              <a:t> 4 </a:t>
            </a:r>
            <a:r>
              <a:rPr lang="en-US" baseline="0"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smtClean="0"/>
              <a:t>-&gt; </a:t>
            </a:r>
            <a:r>
              <a:rPr lang="en-US" baseline="0" dirty="0" err="1" smtClean="0"/>
              <a:t>Các</a:t>
            </a:r>
            <a:r>
              <a:rPr lang="en-US" baseline="0" dirty="0" smtClean="0"/>
              <a:t> </a:t>
            </a:r>
            <a:r>
              <a:rPr lang="en-US" baseline="0" dirty="0" err="1" smtClean="0"/>
              <a:t>nhóm</a:t>
            </a:r>
            <a:r>
              <a:rPr lang="en-US" baseline="0" dirty="0" smtClean="0"/>
              <a:t> chia </a:t>
            </a:r>
            <a:r>
              <a:rPr lang="en-US" baseline="0" dirty="0" err="1" smtClean="0"/>
              <a:t>sẻ</a:t>
            </a:r>
            <a:r>
              <a:rPr lang="en-US" baseline="0" dirty="0" smtClean="0"/>
              <a:t>, </a:t>
            </a:r>
            <a:r>
              <a:rPr lang="en-US" baseline="0" dirty="0" err="1" smtClean="0"/>
              <a:t>nhận</a:t>
            </a:r>
            <a:r>
              <a:rPr lang="en-US" baseline="0" dirty="0" smtClean="0"/>
              <a:t> </a:t>
            </a:r>
            <a:r>
              <a:rPr lang="en-US" baseline="0" dirty="0" err="1" smtClean="0"/>
              <a:t>xét</a:t>
            </a:r>
            <a:r>
              <a:rPr lang="en-US" baseline="0" dirty="0" smtClean="0"/>
              <a:t>, </a:t>
            </a:r>
            <a:r>
              <a:rPr lang="en-US" baseline="0" dirty="0" err="1" smtClean="0"/>
              <a:t>bổ</a:t>
            </a:r>
            <a:r>
              <a:rPr lang="en-US" baseline="0" dirty="0" smtClean="0"/>
              <a:t> sung </a:t>
            </a:r>
            <a:r>
              <a:rPr lang="en-US" baseline="0" dirty="0" err="1" smtClean="0"/>
              <a:t>lẫn</a:t>
            </a:r>
            <a:r>
              <a:rPr lang="en-US" baseline="0" dirty="0" smtClean="0"/>
              <a:t> </a:t>
            </a:r>
            <a:r>
              <a:rPr lang="en-US" baseline="0" dirty="0" err="1" smtClean="0"/>
              <a:t>nhau</a:t>
            </a:r>
            <a:r>
              <a:rPr lang="en-US" baseline="0" dirty="0" smtClean="0"/>
              <a:t>. </a:t>
            </a:r>
          </a:p>
          <a:p>
            <a:r>
              <a:rPr lang="en-US" baseline="0" smtClean="0"/>
              <a:t>-&gt; </a:t>
            </a:r>
            <a:r>
              <a:rPr lang="en-US" baseline="0" dirty="0" smtClean="0"/>
              <a:t>GV </a:t>
            </a:r>
            <a:r>
              <a:rPr lang="en-US" baseline="0" dirty="0" err="1" smtClean="0"/>
              <a:t>kết</a:t>
            </a:r>
            <a:r>
              <a:rPr lang="en-US" baseline="0" dirty="0" smtClean="0"/>
              <a:t> </a:t>
            </a:r>
            <a:r>
              <a:rPr lang="en-US" baseline="0" dirty="0" err="1" smtClean="0"/>
              <a:t>luận</a:t>
            </a:r>
            <a:r>
              <a:rPr lang="en-US" baseline="0" dirty="0" smtClean="0"/>
              <a:t> </a:t>
            </a:r>
            <a:r>
              <a:rPr lang="en-US" baseline="0" dirty="0" err="1" smtClean="0"/>
              <a:t>về</a:t>
            </a:r>
            <a:r>
              <a:rPr lang="en-US" baseline="0" dirty="0" smtClean="0"/>
              <a:t> ND </a:t>
            </a:r>
            <a:r>
              <a:rPr lang="en-US" baseline="0" dirty="0" err="1" smtClean="0"/>
              <a:t>bài</a:t>
            </a:r>
            <a:r>
              <a:rPr lang="en-US" baseline="0" dirty="0" smtClean="0"/>
              <a:t> </a:t>
            </a:r>
            <a:r>
              <a:rPr lang="en-US" baseline="0" dirty="0" err="1" smtClean="0"/>
              <a:t>tập</a:t>
            </a:r>
            <a:r>
              <a:rPr lang="en-US" baseline="0" dirty="0" smtClean="0"/>
              <a:t> </a:t>
            </a:r>
            <a:r>
              <a:rPr lang="en-US" baseline="0" err="1" smtClean="0"/>
              <a:t>đọc</a:t>
            </a:r>
            <a:r>
              <a:rPr lang="en-US" baseline="0" smtClean="0"/>
              <a:t>: (slide đã hiện)</a:t>
            </a:r>
            <a:endParaRPr lang="en-US" baseline="0" dirty="0" smtClean="0"/>
          </a:p>
        </p:txBody>
      </p:sp>
      <p:sp>
        <p:nvSpPr>
          <p:cNvPr id="4" name="Slide Number Placeholder 3"/>
          <p:cNvSpPr>
            <a:spLocks noGrp="1"/>
          </p:cNvSpPr>
          <p:nvPr>
            <p:ph type="sldNum" sz="quarter" idx="10"/>
          </p:nvPr>
        </p:nvSpPr>
        <p:spPr/>
        <p:txBody>
          <a:bodyPr/>
          <a:lstStyle/>
          <a:p>
            <a:fld id="{991AEF70-4D44-4AD4-AD2E-C114300CF772}" type="slidenum">
              <a:rPr lang="en-US" smtClean="0"/>
              <a:t>18</a:t>
            </a:fld>
            <a:endParaRPr lang="en-US"/>
          </a:p>
        </p:txBody>
      </p:sp>
    </p:spTree>
    <p:extLst>
      <p:ext uri="{BB962C8B-B14F-4D97-AF65-F5344CB8AC3E}">
        <p14:creationId xmlns:p14="http://schemas.microsoft.com/office/powerpoint/2010/main" val="1918267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smtClean="0"/>
              <a:t>Hoạt</a:t>
            </a:r>
            <a:r>
              <a:rPr lang="en-US" b="1" baseline="0" dirty="0" smtClean="0"/>
              <a:t> </a:t>
            </a:r>
            <a:r>
              <a:rPr lang="en-US" b="1" baseline="0" err="1" smtClean="0"/>
              <a:t>động</a:t>
            </a:r>
            <a:r>
              <a:rPr lang="en-US" b="1" baseline="0" smtClean="0"/>
              <a:t> 7: (10 </a:t>
            </a:r>
            <a:r>
              <a:rPr lang="en-US" b="1" baseline="0" dirty="0" err="1" smtClean="0"/>
              <a:t>phút</a:t>
            </a:r>
            <a:r>
              <a:rPr lang="en-US" b="1" baseline="0" dirty="0" smtClean="0"/>
              <a:t>) </a:t>
            </a:r>
            <a:r>
              <a:rPr lang="en-US" b="1" baseline="0" dirty="0" err="1" smtClean="0"/>
              <a:t>Đồng</a:t>
            </a:r>
            <a:r>
              <a:rPr lang="en-US" b="1" baseline="0" dirty="0" smtClean="0"/>
              <a:t> </a:t>
            </a:r>
            <a:r>
              <a:rPr lang="en-US" b="1" baseline="0" dirty="0" err="1" smtClean="0"/>
              <a:t>cảm</a:t>
            </a:r>
            <a:r>
              <a:rPr lang="en-US" b="1" baseline="0" dirty="0" smtClean="0"/>
              <a:t>, </a:t>
            </a:r>
            <a:r>
              <a:rPr lang="en-US" b="1" baseline="0" dirty="0" err="1" smtClean="0"/>
              <a:t>đóng</a:t>
            </a:r>
            <a:r>
              <a:rPr lang="en-US" b="1" baseline="0" dirty="0" smtClean="0"/>
              <a:t> </a:t>
            </a:r>
            <a:r>
              <a:rPr lang="en-US" b="1" baseline="0" dirty="0" err="1" smtClean="0"/>
              <a:t>vai</a:t>
            </a:r>
            <a:r>
              <a:rPr lang="en-US" b="1" baseline="0" dirty="0" smtClean="0"/>
              <a:t>.</a:t>
            </a:r>
          </a:p>
          <a:p>
            <a:r>
              <a:rPr lang="en-US" b="0" baseline="0" smtClean="0"/>
              <a:t>GV tổ chức cho HS đóng vai nói lời theo yêu cầu</a:t>
            </a:r>
          </a:p>
          <a:p>
            <a:r>
              <a:rPr lang="en-US" b="0" baseline="0" smtClean="0"/>
              <a:t>-&gt; GV nhận xét, khen ngợi.</a:t>
            </a:r>
            <a:endParaRPr lang="en-US" b="0" baseline="0" dirty="0" smtClean="0"/>
          </a:p>
        </p:txBody>
      </p:sp>
      <p:sp>
        <p:nvSpPr>
          <p:cNvPr id="4" name="Slide Number Placeholder 3"/>
          <p:cNvSpPr>
            <a:spLocks noGrp="1"/>
          </p:cNvSpPr>
          <p:nvPr>
            <p:ph type="sldNum" sz="quarter" idx="10"/>
          </p:nvPr>
        </p:nvSpPr>
        <p:spPr/>
        <p:txBody>
          <a:bodyPr/>
          <a:lstStyle/>
          <a:p>
            <a:fld id="{991AEF70-4D44-4AD4-AD2E-C114300CF772}" type="slidenum">
              <a:rPr lang="en-US" smtClean="0"/>
              <a:t>21</a:t>
            </a:fld>
            <a:endParaRPr lang="en-US"/>
          </a:p>
        </p:txBody>
      </p:sp>
    </p:spTree>
    <p:extLst>
      <p:ext uri="{BB962C8B-B14F-4D97-AF65-F5344CB8AC3E}">
        <p14:creationId xmlns:p14="http://schemas.microsoft.com/office/powerpoint/2010/main" val="390762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smtClean="0"/>
              <a:t>Hoạt</a:t>
            </a:r>
            <a:r>
              <a:rPr lang="en-US" b="1" baseline="0" dirty="0" smtClean="0"/>
              <a:t> </a:t>
            </a:r>
            <a:r>
              <a:rPr lang="en-US" b="1" baseline="0" err="1" smtClean="0"/>
              <a:t>động</a:t>
            </a:r>
            <a:r>
              <a:rPr lang="en-US" b="1" baseline="0" smtClean="0"/>
              <a:t> 3: </a:t>
            </a:r>
            <a:r>
              <a:rPr lang="en-US" b="1" baseline="0" dirty="0" smtClean="0"/>
              <a:t>(3 </a:t>
            </a:r>
            <a:r>
              <a:rPr lang="en-US" b="1" baseline="0" dirty="0" err="1" smtClean="0"/>
              <a:t>phút</a:t>
            </a:r>
            <a:r>
              <a:rPr lang="en-US" b="1" baseline="0" dirty="0" smtClean="0"/>
              <a:t>) Chia </a:t>
            </a:r>
            <a:r>
              <a:rPr lang="en-US" b="1" baseline="0" err="1" smtClean="0"/>
              <a:t>sẻ</a:t>
            </a:r>
            <a:r>
              <a:rPr lang="en-US" b="1" baseline="0" smtClean="0"/>
              <a:t>.</a:t>
            </a:r>
            <a:endParaRPr lang="en-US" b="1" baseline="0" dirty="0" smtClean="0"/>
          </a:p>
        </p:txBody>
      </p:sp>
      <p:sp>
        <p:nvSpPr>
          <p:cNvPr id="4" name="Slide Number Placeholder 3"/>
          <p:cNvSpPr>
            <a:spLocks noGrp="1"/>
          </p:cNvSpPr>
          <p:nvPr>
            <p:ph type="sldNum" sz="quarter" idx="10"/>
          </p:nvPr>
        </p:nvSpPr>
        <p:spPr/>
        <p:txBody>
          <a:bodyPr/>
          <a:lstStyle/>
          <a:p>
            <a:fld id="{991AEF70-4D44-4AD4-AD2E-C114300CF772}" type="slidenum">
              <a:rPr lang="en-US" smtClean="0"/>
              <a:t>2</a:t>
            </a:fld>
            <a:endParaRPr lang="en-US"/>
          </a:p>
        </p:txBody>
      </p:sp>
    </p:spTree>
    <p:extLst>
      <p:ext uri="{BB962C8B-B14F-4D97-AF65-F5344CB8AC3E}">
        <p14:creationId xmlns:p14="http://schemas.microsoft.com/office/powerpoint/2010/main" val="615179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smtClean="0"/>
              <a:t>Hoạt</a:t>
            </a:r>
            <a:r>
              <a:rPr lang="en-US" b="1" baseline="0" dirty="0" smtClean="0"/>
              <a:t> </a:t>
            </a:r>
            <a:r>
              <a:rPr lang="en-US" b="1" baseline="0" err="1" smtClean="0"/>
              <a:t>động</a:t>
            </a:r>
            <a:r>
              <a:rPr lang="en-US" b="1" baseline="0" smtClean="0"/>
              <a:t> 3: </a:t>
            </a:r>
            <a:r>
              <a:rPr lang="en-US" b="1" baseline="0" dirty="0" smtClean="0"/>
              <a:t>(3 </a:t>
            </a:r>
            <a:r>
              <a:rPr lang="en-US" b="1" baseline="0" dirty="0" err="1" smtClean="0"/>
              <a:t>phút</a:t>
            </a:r>
            <a:r>
              <a:rPr lang="en-US" b="1" baseline="0" dirty="0" smtClean="0"/>
              <a:t>) Chia </a:t>
            </a:r>
            <a:r>
              <a:rPr lang="en-US" b="1" baseline="0" err="1" smtClean="0"/>
              <a:t>sẻ</a:t>
            </a:r>
            <a:r>
              <a:rPr lang="en-US" b="1" baseline="0" smtClean="0"/>
              <a:t>.</a:t>
            </a:r>
            <a:endParaRPr lang="en-US" b="1" baseline="0" dirty="0" smtClean="0"/>
          </a:p>
        </p:txBody>
      </p:sp>
      <p:sp>
        <p:nvSpPr>
          <p:cNvPr id="4" name="Slide Number Placeholder 3"/>
          <p:cNvSpPr>
            <a:spLocks noGrp="1"/>
          </p:cNvSpPr>
          <p:nvPr>
            <p:ph type="sldNum" sz="quarter" idx="10"/>
          </p:nvPr>
        </p:nvSpPr>
        <p:spPr/>
        <p:txBody>
          <a:bodyPr/>
          <a:lstStyle/>
          <a:p>
            <a:fld id="{991AEF70-4D44-4AD4-AD2E-C114300CF772}" type="slidenum">
              <a:rPr lang="en-US" smtClean="0"/>
              <a:t>3</a:t>
            </a:fld>
            <a:endParaRPr lang="en-US"/>
          </a:p>
        </p:txBody>
      </p:sp>
    </p:spTree>
    <p:extLst>
      <p:ext uri="{BB962C8B-B14F-4D97-AF65-F5344CB8AC3E}">
        <p14:creationId xmlns:p14="http://schemas.microsoft.com/office/powerpoint/2010/main" val="513173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smtClean="0"/>
              <a:t>Hoạt</a:t>
            </a:r>
            <a:r>
              <a:rPr lang="en-US" b="1" baseline="0" dirty="0" smtClean="0"/>
              <a:t> </a:t>
            </a:r>
            <a:r>
              <a:rPr lang="en-US" b="1" baseline="0" err="1" smtClean="0"/>
              <a:t>động</a:t>
            </a:r>
            <a:r>
              <a:rPr lang="en-US" b="1" baseline="0" smtClean="0"/>
              <a:t> 3: </a:t>
            </a:r>
            <a:r>
              <a:rPr lang="en-US" b="1" baseline="0" dirty="0" smtClean="0"/>
              <a:t>(3 </a:t>
            </a:r>
            <a:r>
              <a:rPr lang="en-US" b="1" baseline="0" dirty="0" err="1" smtClean="0"/>
              <a:t>phút</a:t>
            </a:r>
            <a:r>
              <a:rPr lang="en-US" b="1" baseline="0" dirty="0" smtClean="0"/>
              <a:t>) Chia </a:t>
            </a:r>
            <a:r>
              <a:rPr lang="en-US" b="1" baseline="0" err="1" smtClean="0"/>
              <a:t>sẻ</a:t>
            </a:r>
            <a:r>
              <a:rPr lang="en-US" b="1" baseline="0" smtClean="0"/>
              <a:t>.</a:t>
            </a:r>
            <a:endParaRPr lang="en-US" b="1" baseline="0" dirty="0" smtClean="0"/>
          </a:p>
        </p:txBody>
      </p:sp>
      <p:sp>
        <p:nvSpPr>
          <p:cNvPr id="4" name="Slide Number Placeholder 3"/>
          <p:cNvSpPr>
            <a:spLocks noGrp="1"/>
          </p:cNvSpPr>
          <p:nvPr>
            <p:ph type="sldNum" sz="quarter" idx="10"/>
          </p:nvPr>
        </p:nvSpPr>
        <p:spPr/>
        <p:txBody>
          <a:bodyPr/>
          <a:lstStyle/>
          <a:p>
            <a:fld id="{991AEF70-4D44-4AD4-AD2E-C114300CF772}" type="slidenum">
              <a:rPr lang="en-US" smtClean="0"/>
              <a:t>4</a:t>
            </a:fld>
            <a:endParaRPr lang="en-US"/>
          </a:p>
        </p:txBody>
      </p:sp>
    </p:spTree>
    <p:extLst>
      <p:ext uri="{BB962C8B-B14F-4D97-AF65-F5344CB8AC3E}">
        <p14:creationId xmlns:p14="http://schemas.microsoft.com/office/powerpoint/2010/main" val="284281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smtClean="0"/>
              <a:t>Hoạt</a:t>
            </a:r>
            <a:r>
              <a:rPr lang="en-US" b="1" baseline="0" dirty="0" smtClean="0"/>
              <a:t> </a:t>
            </a:r>
            <a:r>
              <a:rPr lang="en-US" b="1" baseline="0" err="1" smtClean="0"/>
              <a:t>động</a:t>
            </a:r>
            <a:r>
              <a:rPr lang="en-US" b="1" baseline="0" smtClean="0"/>
              <a:t> 3: </a:t>
            </a:r>
            <a:r>
              <a:rPr lang="en-US" b="1" baseline="0" dirty="0" smtClean="0"/>
              <a:t>(3 </a:t>
            </a:r>
            <a:r>
              <a:rPr lang="en-US" b="1" baseline="0" dirty="0" err="1" smtClean="0"/>
              <a:t>phút</a:t>
            </a:r>
            <a:r>
              <a:rPr lang="en-US" b="1" baseline="0" dirty="0" smtClean="0"/>
              <a:t>) Chia </a:t>
            </a:r>
            <a:r>
              <a:rPr lang="en-US" b="1" baseline="0" err="1" smtClean="0"/>
              <a:t>sẻ</a:t>
            </a:r>
            <a:r>
              <a:rPr lang="en-US" b="1" baseline="0" smtClean="0"/>
              <a:t>.</a:t>
            </a:r>
            <a:endParaRPr lang="en-US" b="1" baseline="0" dirty="0" smtClean="0"/>
          </a:p>
        </p:txBody>
      </p:sp>
      <p:sp>
        <p:nvSpPr>
          <p:cNvPr id="4" name="Slide Number Placeholder 3"/>
          <p:cNvSpPr>
            <a:spLocks noGrp="1"/>
          </p:cNvSpPr>
          <p:nvPr>
            <p:ph type="sldNum" sz="quarter" idx="10"/>
          </p:nvPr>
        </p:nvSpPr>
        <p:spPr/>
        <p:txBody>
          <a:bodyPr/>
          <a:lstStyle/>
          <a:p>
            <a:fld id="{991AEF70-4D44-4AD4-AD2E-C114300CF772}" type="slidenum">
              <a:rPr lang="en-US" smtClean="0"/>
              <a:t>5</a:t>
            </a:fld>
            <a:endParaRPr lang="en-US"/>
          </a:p>
        </p:txBody>
      </p:sp>
    </p:spTree>
    <p:extLst>
      <p:ext uri="{BB962C8B-B14F-4D97-AF65-F5344CB8AC3E}">
        <p14:creationId xmlns:p14="http://schemas.microsoft.com/office/powerpoint/2010/main" val="174932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smtClean="0"/>
              <a:t>Hoạt</a:t>
            </a:r>
            <a:r>
              <a:rPr lang="en-US" b="1" baseline="0" dirty="0" smtClean="0"/>
              <a:t> </a:t>
            </a:r>
            <a:r>
              <a:rPr lang="en-US" b="1" baseline="0" err="1" smtClean="0"/>
              <a:t>động</a:t>
            </a:r>
            <a:r>
              <a:rPr lang="en-US" b="1" baseline="0" smtClean="0"/>
              <a:t> 3: </a:t>
            </a:r>
            <a:r>
              <a:rPr lang="en-US" b="1" baseline="0" dirty="0" smtClean="0"/>
              <a:t>(3 </a:t>
            </a:r>
            <a:r>
              <a:rPr lang="en-US" b="1" baseline="0" dirty="0" err="1" smtClean="0"/>
              <a:t>phút</a:t>
            </a:r>
            <a:r>
              <a:rPr lang="en-US" b="1" baseline="0" dirty="0" smtClean="0"/>
              <a:t>) Chia </a:t>
            </a:r>
            <a:r>
              <a:rPr lang="en-US" b="1" baseline="0" err="1" smtClean="0"/>
              <a:t>sẻ</a:t>
            </a:r>
            <a:r>
              <a:rPr lang="en-US" b="1" baseline="0" smtClean="0"/>
              <a:t>.</a:t>
            </a:r>
            <a:endParaRPr lang="en-US" b="1" baseline="0" dirty="0" smtClean="0"/>
          </a:p>
        </p:txBody>
      </p:sp>
      <p:sp>
        <p:nvSpPr>
          <p:cNvPr id="4" name="Slide Number Placeholder 3"/>
          <p:cNvSpPr>
            <a:spLocks noGrp="1"/>
          </p:cNvSpPr>
          <p:nvPr>
            <p:ph type="sldNum" sz="quarter" idx="10"/>
          </p:nvPr>
        </p:nvSpPr>
        <p:spPr/>
        <p:txBody>
          <a:bodyPr/>
          <a:lstStyle/>
          <a:p>
            <a:fld id="{991AEF70-4D44-4AD4-AD2E-C114300CF772}" type="slidenum">
              <a:rPr lang="en-US" smtClean="0"/>
              <a:t>6</a:t>
            </a:fld>
            <a:endParaRPr lang="en-US"/>
          </a:p>
        </p:txBody>
      </p:sp>
    </p:spTree>
    <p:extLst>
      <p:ext uri="{BB962C8B-B14F-4D97-AF65-F5344CB8AC3E}">
        <p14:creationId xmlns:p14="http://schemas.microsoft.com/office/powerpoint/2010/main" val="343175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843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smtClean="0"/>
              <a:t>Hoạt động 4: (25 phút) Luyện đọc.</a:t>
            </a:r>
          </a:p>
          <a:p>
            <a:r>
              <a:rPr lang="en-US" b="1" baseline="0" smtClean="0"/>
              <a:t>+ nhú: mới nhô lên, bắt đầu hiện ra một phần</a:t>
            </a:r>
            <a:endParaRPr lang="en-US" sz="1200" baseline="0" smtClean="0">
              <a:solidFill>
                <a:schemeClr val="accent6">
                  <a:lumMod val="50000"/>
                </a:schemeClr>
              </a:solidFill>
              <a:latin typeface="UTM Avo" panose="0204060305050602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smtClean="0"/>
          </a:p>
          <a:p>
            <a:r>
              <a:rPr lang="en-US" b="1" baseline="0" smtClean="0"/>
              <a:t>Đọc </a:t>
            </a:r>
            <a:r>
              <a:rPr lang="en-US" b="1" baseline="0" dirty="0" err="1" smtClean="0"/>
              <a:t>lại</a:t>
            </a:r>
            <a:r>
              <a:rPr lang="en-US" b="1" baseline="0" dirty="0" smtClean="0"/>
              <a:t> </a:t>
            </a:r>
            <a:r>
              <a:rPr lang="en-US" b="1" baseline="0" dirty="0" err="1" smtClean="0"/>
              <a:t>từ</a:t>
            </a:r>
            <a:r>
              <a:rPr lang="en-US" b="1" baseline="0" dirty="0" smtClean="0"/>
              <a:t> </a:t>
            </a:r>
            <a:r>
              <a:rPr lang="en-US" b="1" baseline="0" dirty="0" err="1" smtClean="0"/>
              <a:t>khó</a:t>
            </a:r>
            <a:r>
              <a:rPr lang="en-US" b="1" baseline="0" dirty="0" smtClean="0"/>
              <a:t>.</a:t>
            </a:r>
          </a:p>
        </p:txBody>
      </p:sp>
      <p:sp>
        <p:nvSpPr>
          <p:cNvPr id="4" name="Slide Number Placeholder 3"/>
          <p:cNvSpPr>
            <a:spLocks noGrp="1"/>
          </p:cNvSpPr>
          <p:nvPr>
            <p:ph type="sldNum" sz="quarter" idx="10"/>
          </p:nvPr>
        </p:nvSpPr>
        <p:spPr/>
        <p:txBody>
          <a:bodyPr/>
          <a:lstStyle/>
          <a:p>
            <a:fld id="{991AEF70-4D44-4AD4-AD2E-C114300CF772}" type="slidenum">
              <a:rPr lang="en-US" smtClean="0"/>
              <a:t>10</a:t>
            </a:fld>
            <a:endParaRPr lang="en-US"/>
          </a:p>
        </p:txBody>
      </p:sp>
    </p:spTree>
    <p:extLst>
      <p:ext uri="{BB962C8B-B14F-4D97-AF65-F5344CB8AC3E}">
        <p14:creationId xmlns:p14="http://schemas.microsoft.com/office/powerpoint/2010/main" val="2362777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smtClean="0"/>
              <a:t>Hoạt động 4: (25 phút) Luyện đọc.</a:t>
            </a:r>
          </a:p>
          <a:p>
            <a:r>
              <a:rPr lang="en-US" b="1" baseline="0" smtClean="0"/>
              <a:t>+ nhú: mới nhô lên, bắt đầu hiện ra một phần</a:t>
            </a:r>
            <a:endParaRPr lang="en-US" sz="1200" baseline="0" smtClean="0">
              <a:solidFill>
                <a:schemeClr val="accent6">
                  <a:lumMod val="50000"/>
                </a:schemeClr>
              </a:solidFill>
              <a:latin typeface="UTM Avo" panose="0204060305050602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smtClean="0"/>
          </a:p>
          <a:p>
            <a:r>
              <a:rPr lang="en-US" b="1" baseline="0" smtClean="0"/>
              <a:t>Đọc </a:t>
            </a:r>
            <a:r>
              <a:rPr lang="en-US" b="1" baseline="0" dirty="0" err="1" smtClean="0"/>
              <a:t>lại</a:t>
            </a:r>
            <a:r>
              <a:rPr lang="en-US" b="1" baseline="0" dirty="0" smtClean="0"/>
              <a:t> </a:t>
            </a:r>
            <a:r>
              <a:rPr lang="en-US" b="1" baseline="0" dirty="0" err="1" smtClean="0"/>
              <a:t>từ</a:t>
            </a:r>
            <a:r>
              <a:rPr lang="en-US" b="1" baseline="0" dirty="0" smtClean="0"/>
              <a:t> </a:t>
            </a:r>
            <a:r>
              <a:rPr lang="en-US" b="1" baseline="0" dirty="0" err="1" smtClean="0"/>
              <a:t>khó</a:t>
            </a:r>
            <a:r>
              <a:rPr lang="en-US" b="1" baseline="0" dirty="0" smtClean="0"/>
              <a:t>.</a:t>
            </a:r>
          </a:p>
        </p:txBody>
      </p:sp>
      <p:sp>
        <p:nvSpPr>
          <p:cNvPr id="4" name="Slide Number Placeholder 3"/>
          <p:cNvSpPr>
            <a:spLocks noGrp="1"/>
          </p:cNvSpPr>
          <p:nvPr>
            <p:ph type="sldNum" sz="quarter" idx="10"/>
          </p:nvPr>
        </p:nvSpPr>
        <p:spPr/>
        <p:txBody>
          <a:bodyPr/>
          <a:lstStyle/>
          <a:p>
            <a:fld id="{991AEF70-4D44-4AD4-AD2E-C114300CF772}" type="slidenum">
              <a:rPr lang="en-US" smtClean="0"/>
              <a:t>11</a:t>
            </a:fld>
            <a:endParaRPr lang="en-US"/>
          </a:p>
        </p:txBody>
      </p:sp>
    </p:spTree>
    <p:extLst>
      <p:ext uri="{BB962C8B-B14F-4D97-AF65-F5344CB8AC3E}">
        <p14:creationId xmlns:p14="http://schemas.microsoft.com/office/powerpoint/2010/main" val="2151361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1E2EFC-00FB-44B0-AE8B-054C192B3BE4}"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6691-2043-4655-BF63-E601E3F23056}" type="slidenum">
              <a:rPr lang="en-US" smtClean="0"/>
              <a:t>‹#›</a:t>
            </a:fld>
            <a:endParaRPr lang="en-US"/>
          </a:p>
        </p:txBody>
      </p:sp>
    </p:spTree>
    <p:extLst>
      <p:ext uri="{BB962C8B-B14F-4D97-AF65-F5344CB8AC3E}">
        <p14:creationId xmlns:p14="http://schemas.microsoft.com/office/powerpoint/2010/main" val="2473990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E2EFC-00FB-44B0-AE8B-054C192B3BE4}"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6691-2043-4655-BF63-E601E3F23056}" type="slidenum">
              <a:rPr lang="en-US" smtClean="0"/>
              <a:t>‹#›</a:t>
            </a:fld>
            <a:endParaRPr lang="en-US"/>
          </a:p>
        </p:txBody>
      </p:sp>
    </p:spTree>
    <p:extLst>
      <p:ext uri="{BB962C8B-B14F-4D97-AF65-F5344CB8AC3E}">
        <p14:creationId xmlns:p14="http://schemas.microsoft.com/office/powerpoint/2010/main" val="1077042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E2EFC-00FB-44B0-AE8B-054C192B3BE4}"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6691-2043-4655-BF63-E601E3F23056}" type="slidenum">
              <a:rPr lang="en-US" smtClean="0"/>
              <a:t>‹#›</a:t>
            </a:fld>
            <a:endParaRPr lang="en-US"/>
          </a:p>
        </p:txBody>
      </p:sp>
    </p:spTree>
    <p:extLst>
      <p:ext uri="{BB962C8B-B14F-4D97-AF65-F5344CB8AC3E}">
        <p14:creationId xmlns:p14="http://schemas.microsoft.com/office/powerpoint/2010/main" val="326424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048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1E2EFC-00FB-44B0-AE8B-054C192B3BE4}"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6691-2043-4655-BF63-E601E3F23056}" type="slidenum">
              <a:rPr lang="en-US" smtClean="0"/>
              <a:t>‹#›</a:t>
            </a:fld>
            <a:endParaRPr lang="en-US"/>
          </a:p>
        </p:txBody>
      </p:sp>
    </p:spTree>
    <p:extLst>
      <p:ext uri="{BB962C8B-B14F-4D97-AF65-F5344CB8AC3E}">
        <p14:creationId xmlns:p14="http://schemas.microsoft.com/office/powerpoint/2010/main" val="898931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31E2EFC-00FB-44B0-AE8B-054C192B3BE4}"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56691-2043-4655-BF63-E601E3F23056}" type="slidenum">
              <a:rPr lang="en-US" smtClean="0"/>
              <a:t>‹#›</a:t>
            </a:fld>
            <a:endParaRPr lang="en-US"/>
          </a:p>
        </p:txBody>
      </p:sp>
    </p:spTree>
    <p:extLst>
      <p:ext uri="{BB962C8B-B14F-4D97-AF65-F5344CB8AC3E}">
        <p14:creationId xmlns:p14="http://schemas.microsoft.com/office/powerpoint/2010/main" val="2820304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1E2EFC-00FB-44B0-AE8B-054C192B3BE4}"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56691-2043-4655-BF63-E601E3F23056}" type="slidenum">
              <a:rPr lang="en-US" smtClean="0"/>
              <a:t>‹#›</a:t>
            </a:fld>
            <a:endParaRPr lang="en-US"/>
          </a:p>
        </p:txBody>
      </p:sp>
    </p:spTree>
    <p:extLst>
      <p:ext uri="{BB962C8B-B14F-4D97-AF65-F5344CB8AC3E}">
        <p14:creationId xmlns:p14="http://schemas.microsoft.com/office/powerpoint/2010/main" val="186034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1E2EFC-00FB-44B0-AE8B-054C192B3BE4}"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956691-2043-4655-BF63-E601E3F23056}" type="slidenum">
              <a:rPr lang="en-US" smtClean="0"/>
              <a:t>‹#›</a:t>
            </a:fld>
            <a:endParaRPr lang="en-US"/>
          </a:p>
        </p:txBody>
      </p:sp>
    </p:spTree>
    <p:extLst>
      <p:ext uri="{BB962C8B-B14F-4D97-AF65-F5344CB8AC3E}">
        <p14:creationId xmlns:p14="http://schemas.microsoft.com/office/powerpoint/2010/main" val="2588017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E2EFC-00FB-44B0-AE8B-054C192B3BE4}"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956691-2043-4655-BF63-E601E3F23056}" type="slidenum">
              <a:rPr lang="en-US" smtClean="0"/>
              <a:t>‹#›</a:t>
            </a:fld>
            <a:endParaRPr lang="en-US"/>
          </a:p>
        </p:txBody>
      </p:sp>
    </p:spTree>
    <p:extLst>
      <p:ext uri="{BB962C8B-B14F-4D97-AF65-F5344CB8AC3E}">
        <p14:creationId xmlns:p14="http://schemas.microsoft.com/office/powerpoint/2010/main" val="2874359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1E2EFC-00FB-44B0-AE8B-054C192B3BE4}"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956691-2043-4655-BF63-E601E3F23056}" type="slidenum">
              <a:rPr lang="en-US" smtClean="0"/>
              <a:t>‹#›</a:t>
            </a:fld>
            <a:endParaRPr lang="en-US"/>
          </a:p>
        </p:txBody>
      </p:sp>
    </p:spTree>
    <p:extLst>
      <p:ext uri="{BB962C8B-B14F-4D97-AF65-F5344CB8AC3E}">
        <p14:creationId xmlns:p14="http://schemas.microsoft.com/office/powerpoint/2010/main" val="3715642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1E2EFC-00FB-44B0-AE8B-054C192B3BE4}"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56691-2043-4655-BF63-E601E3F23056}" type="slidenum">
              <a:rPr lang="en-US" smtClean="0"/>
              <a:t>‹#›</a:t>
            </a:fld>
            <a:endParaRPr lang="en-US"/>
          </a:p>
        </p:txBody>
      </p:sp>
    </p:spTree>
    <p:extLst>
      <p:ext uri="{BB962C8B-B14F-4D97-AF65-F5344CB8AC3E}">
        <p14:creationId xmlns:p14="http://schemas.microsoft.com/office/powerpoint/2010/main" val="286531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1E2EFC-00FB-44B0-AE8B-054C192B3BE4}"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56691-2043-4655-BF63-E601E3F23056}" type="slidenum">
              <a:rPr lang="en-US" smtClean="0"/>
              <a:t>‹#›</a:t>
            </a:fld>
            <a:endParaRPr lang="en-US"/>
          </a:p>
        </p:txBody>
      </p:sp>
    </p:spTree>
    <p:extLst>
      <p:ext uri="{BB962C8B-B14F-4D97-AF65-F5344CB8AC3E}">
        <p14:creationId xmlns:p14="http://schemas.microsoft.com/office/powerpoint/2010/main" val="1893454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E2EFC-00FB-44B0-AE8B-054C192B3BE4}" type="datetimeFigureOut">
              <a:rPr lang="en-US" smtClean="0"/>
              <a:t>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56691-2043-4655-BF63-E601E3F23056}" type="slidenum">
              <a:rPr lang="en-US" smtClean="0"/>
              <a:t>‹#›</a:t>
            </a:fld>
            <a:endParaRPr lang="en-US"/>
          </a:p>
        </p:txBody>
      </p:sp>
    </p:spTree>
    <p:extLst>
      <p:ext uri="{BB962C8B-B14F-4D97-AF65-F5344CB8AC3E}">
        <p14:creationId xmlns:p14="http://schemas.microsoft.com/office/powerpoint/2010/main" val="1840329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Quả bưởi và những công dụng tuyệt vời đối với sức khỏe - You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540" y="2110549"/>
            <a:ext cx="4154346" cy="4154346"/>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83911" y="2084817"/>
            <a:ext cx="3718362" cy="150333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chemeClr val="tx1"/>
                </a:solidFill>
                <a:latin typeface="Times New Roman" panose="02020603050405020304" pitchFamily="18" charset="0"/>
                <a:cs typeface="Times New Roman" panose="02020603050405020304" pitchFamily="18" charset="0"/>
              </a:rPr>
              <a:t>Em giải câu đố</a:t>
            </a:r>
            <a:endParaRPr lang="en-US" sz="2800" dirty="0" smtClean="0">
              <a:solidFill>
                <a:schemeClr val="tx1"/>
              </a:solidFill>
              <a:latin typeface="Times New Roman" panose="02020603050405020304" pitchFamily="18" charset="0"/>
              <a:cs typeface="Times New Roman" panose="02020603050405020304" pitchFamily="18" charset="0"/>
            </a:endParaRPr>
          </a:p>
        </p:txBody>
      </p:sp>
      <p:sp>
        <p:nvSpPr>
          <p:cNvPr id="12" name="Pentagon 11"/>
          <p:cNvSpPr/>
          <p:nvPr/>
        </p:nvSpPr>
        <p:spPr>
          <a:xfrm>
            <a:off x="4060167" y="969959"/>
            <a:ext cx="6910086" cy="1608881"/>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smtClean="0">
                <a:latin typeface="Times New Roman" panose="02020603050405020304" pitchFamily="18" charset="0"/>
                <a:cs typeface="Times New Roman" panose="02020603050405020304" pitchFamily="18" charset="0"/>
              </a:rPr>
              <a:t>Tròn như quả bóng màu xanh</a:t>
            </a:r>
          </a:p>
          <a:p>
            <a:pPr algn="ctr"/>
            <a:r>
              <a:rPr lang="vi-VN" sz="2800" dirty="0" smtClean="0">
                <a:latin typeface="Times New Roman" panose="02020603050405020304" pitchFamily="18" charset="0"/>
                <a:cs typeface="Times New Roman" panose="02020603050405020304" pitchFamily="18" charset="0"/>
              </a:rPr>
              <a:t>Đung đưa trên cành chờ Tết Trung thu.</a:t>
            </a:r>
          </a:p>
          <a:p>
            <a:pPr algn="ctr"/>
            <a:r>
              <a:rPr lang="vi-VN" sz="2800" dirty="0" smtClean="0">
                <a:latin typeface="Times New Roman" panose="02020603050405020304" pitchFamily="18" charset="0"/>
                <a:cs typeface="Times New Roman" panose="02020603050405020304" pitchFamily="18" charset="0"/>
              </a:rPr>
              <a:t>Là quả gì?</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437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subTnLst>
                                    <p:animClr clrSpc="rgb" dir="cw">
                                      <p:cBhvr override="childStyle">
                                        <p:cTn dur="1" fill="hold" display="0" masterRel="nextClick" afterEffect="1"/>
                                        <p:tgtEl>
                                          <p:spTgt spid="1028"/>
                                        </p:tgtEl>
                                        <p:attrNameLst>
                                          <p:attrName>ppt_c</p:attrName>
                                        </p:attrNameLst>
                                      </p:cBhvr>
                                      <p:to>
                                        <a:schemeClr val="accent2"/>
                                      </p:to>
                                    </p:animClr>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p:cNvSpPr/>
          <p:nvPr/>
        </p:nvSpPr>
        <p:spPr>
          <a:xfrm>
            <a:off x="339633" y="2900121"/>
            <a:ext cx="2244436" cy="692807"/>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smtClean="0">
                <a:latin typeface="Times New Roman" panose="02020603050405020304" pitchFamily="18" charset="0"/>
                <a:cs typeface="Times New Roman" panose="02020603050405020304" pitchFamily="18" charset="0"/>
              </a:rPr>
              <a:t>Dập dờn</a:t>
            </a:r>
            <a:endParaRPr lang="en-US" sz="2800" dirty="0">
              <a:latin typeface="Times New Roman" panose="02020603050405020304" pitchFamily="18" charset="0"/>
              <a:cs typeface="Times New Roman" panose="02020603050405020304" pitchFamily="18" charset="0"/>
            </a:endParaRPr>
          </a:p>
        </p:txBody>
      </p:sp>
      <p:pic>
        <p:nvPicPr>
          <p:cNvPr id="2" name="Video 4K 8K về đồng lúa I 4K 8K video about rice fields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0288" y="274320"/>
            <a:ext cx="8597123" cy="5772150"/>
          </a:xfrm>
          <a:prstGeom prst="rect">
            <a:avLst/>
          </a:prstGeom>
        </p:spPr>
      </p:pic>
      <p:sp>
        <p:nvSpPr>
          <p:cNvPr id="4" name="TextBox 3">
            <a:extLst>
              <a:ext uri="{FF2B5EF4-FFF2-40B4-BE49-F238E27FC236}">
                <a16:creationId xmlns:a16="http://schemas.microsoft.com/office/drawing/2014/main" id="{3BCDD889-B037-48BC-924C-9A4CE9368C89}"/>
              </a:ext>
            </a:extLst>
          </p:cNvPr>
          <p:cNvSpPr txBox="1"/>
          <p:nvPr/>
        </p:nvSpPr>
        <p:spPr>
          <a:xfrm>
            <a:off x="2069246" y="2744896"/>
            <a:ext cx="7531954" cy="830997"/>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a:t>
            </a:r>
            <a:r>
              <a:rPr lang="vi-VN" sz="3200" dirty="0">
                <a:solidFill>
                  <a:srgbClr val="FF0000"/>
                </a:solidFill>
                <a:latin typeface="UTM Avo" panose="02040603050506020204" pitchFamily="18" charset="0"/>
              </a:rPr>
              <a:t>(lúa) chuyển động lên xuống nhịp nhàng</a:t>
            </a:r>
            <a:endParaRPr lang="en-US" sz="32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23968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9" fill="hold" display="0">
                  <p:stCondLst>
                    <p:cond delay="indefinite"/>
                  </p:stCondLst>
                </p:cTn>
                <p:tgtEl>
                  <p:spTgt spid="2"/>
                </p:tgtEl>
              </p:cMediaNode>
            </p:video>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p:cNvSpPr/>
          <p:nvPr/>
        </p:nvSpPr>
        <p:spPr>
          <a:xfrm>
            <a:off x="339633" y="2900121"/>
            <a:ext cx="2244436" cy="692807"/>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smtClean="0">
                <a:latin typeface="Times New Roman" panose="02020603050405020304" pitchFamily="18" charset="0"/>
                <a:cs typeface="Times New Roman" panose="02020603050405020304" pitchFamily="18" charset="0"/>
              </a:rPr>
              <a:t>Ươm mầm</a:t>
            </a:r>
            <a:endParaRPr lang="en-US" sz="2800" dirty="0">
              <a:latin typeface="Times New Roman" panose="02020603050405020304" pitchFamily="18" charset="0"/>
              <a:cs typeface="Times New Roman" panose="02020603050405020304" pitchFamily="18" charset="0"/>
            </a:endParaRPr>
          </a:p>
        </p:txBody>
      </p:sp>
      <p:pic>
        <p:nvPicPr>
          <p:cNvPr id="12290" name="Picture 2" descr="Bật mí cách ươm hạt giống hiệu quả và tỷ lệ nảy mầm cao [CHU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533" y="617220"/>
            <a:ext cx="7900897" cy="62407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51247C1-6F34-FC4D-B310-4530610AC21F}"/>
              </a:ext>
            </a:extLst>
          </p:cNvPr>
          <p:cNvSpPr/>
          <p:nvPr/>
        </p:nvSpPr>
        <p:spPr>
          <a:xfrm>
            <a:off x="2235396" y="2900121"/>
            <a:ext cx="6108504" cy="584775"/>
          </a:xfrm>
          <a:prstGeom prst="rect">
            <a:avLst/>
          </a:prstGeom>
        </p:spPr>
        <p:txBody>
          <a:bodyPr wrap="square">
            <a:spAutoFit/>
          </a:bodyPr>
          <a:lstStyle/>
          <a:p>
            <a:r>
              <a:rPr lang="vi-VN" sz="3200" dirty="0">
                <a:solidFill>
                  <a:srgbClr val="FF0000"/>
                </a:solidFill>
                <a:latin typeface="UTM Avo" panose="02040603050506020204" pitchFamily="18" charset="0"/>
              </a:rPr>
              <a:t>: gieo hạt cho mọc thành cây non.</a:t>
            </a:r>
            <a:endParaRPr lang="en-VN" sz="3200" dirty="0">
              <a:solidFill>
                <a:srgbClr val="FF0000"/>
              </a:solidFill>
            </a:endParaRPr>
          </a:p>
        </p:txBody>
      </p:sp>
    </p:spTree>
    <p:extLst>
      <p:ext uri="{BB962C8B-B14F-4D97-AF65-F5344CB8AC3E}">
        <p14:creationId xmlns:p14="http://schemas.microsoft.com/office/powerpoint/2010/main" val="54697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p:cNvSpPr/>
          <p:nvPr/>
        </p:nvSpPr>
        <p:spPr>
          <a:xfrm>
            <a:off x="339633" y="2900121"/>
            <a:ext cx="2936002" cy="699606"/>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smtClean="0">
                <a:latin typeface="Times New Roman" panose="02020603050405020304" pitchFamily="18" charset="0"/>
                <a:cs typeface="Times New Roman" panose="02020603050405020304" pitchFamily="18" charset="0"/>
              </a:rPr>
              <a:t>Mùa nào thức nấy</a:t>
            </a:r>
            <a:endParaRPr lang="en-US" sz="2800" dirty="0">
              <a:latin typeface="Times New Roman" panose="02020603050405020304" pitchFamily="18" charset="0"/>
              <a:cs typeface="Times New Roman" panose="02020603050405020304" pitchFamily="18" charset="0"/>
            </a:endParaRPr>
          </a:p>
        </p:txBody>
      </p:sp>
      <p:pic>
        <p:nvPicPr>
          <p:cNvPr id="13314" name="Picture 2" descr="Mùa nào thức nấy |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174" y="365760"/>
            <a:ext cx="7402693" cy="613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80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0533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21553" y="2479771"/>
            <a:ext cx="4148893" cy="1446550"/>
          </a:xfrm>
          <a:prstGeom prst="rect">
            <a:avLst/>
          </a:prstGeom>
          <a:noFill/>
        </p:spPr>
        <p:txBody>
          <a:bodyPr wrap="none" rtlCol="0">
            <a:spAutoFit/>
          </a:bodyPr>
          <a:lstStyle/>
          <a:p>
            <a:pPr algn="ctr"/>
            <a:r>
              <a:rPr lang="en-US" sz="4400" smtClean="0">
                <a:latin typeface="Times New Roman" panose="02020603050405020304" pitchFamily="18" charset="0"/>
                <a:cs typeface="Times New Roman" panose="02020603050405020304" pitchFamily="18" charset="0"/>
              </a:rPr>
              <a:t>TIẾT 2</a:t>
            </a:r>
          </a:p>
          <a:p>
            <a:pPr algn="ctr"/>
            <a:r>
              <a:rPr lang="en-US" sz="4400" smtClean="0">
                <a:latin typeface="Times New Roman" panose="02020603050405020304" pitchFamily="18" charset="0"/>
                <a:cs typeface="Times New Roman" panose="02020603050405020304" pitchFamily="18" charset="0"/>
              </a:rPr>
              <a:t>Tìm hiểu văn bản</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2115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3" action="ppaction://hlinksldjump"/>
          </p:cNvPr>
          <p:cNvSpPr/>
          <p:nvPr/>
        </p:nvSpPr>
        <p:spPr>
          <a:xfrm>
            <a:off x="40247" y="306257"/>
            <a:ext cx="11908436" cy="523220"/>
          </a:xfrm>
          <a:prstGeom prst="rect">
            <a:avLst/>
          </a:prstGeom>
        </p:spPr>
        <p:txBody>
          <a:bodyPr wrap="square">
            <a:spAutoFit/>
          </a:bodyPr>
          <a:lstStyle/>
          <a:p>
            <a:r>
              <a:rPr lang="en-US" sz="2800" dirty="0" smtClean="0">
                <a:latin typeface="Times New Roman" panose="02020603050405020304" pitchFamily="18" charset="0"/>
                <a:ea typeface="Calibri" panose="020F0502020204030204" pitchFamily="34" charset="0"/>
              </a:rPr>
              <a:t>1. </a:t>
            </a:r>
            <a:r>
              <a:rPr lang="vi-VN" sz="2800" dirty="0" smtClean="0">
                <a:latin typeface="Times New Roman" panose="02020603050405020304" pitchFamily="18" charset="0"/>
                <a:ea typeface="Calibri" panose="020F0502020204030204" pitchFamily="34" charset="0"/>
              </a:rPr>
              <a:t>Những loài cây, loại quả nào được nói tới khi mùa thu về?</a:t>
            </a:r>
            <a:endParaRPr lang="en-US" sz="2800" dirty="0"/>
          </a:p>
        </p:txBody>
      </p:sp>
      <p:sp>
        <p:nvSpPr>
          <p:cNvPr id="3" name="TextBox 2"/>
          <p:cNvSpPr txBox="1"/>
          <p:nvPr/>
        </p:nvSpPr>
        <p:spPr>
          <a:xfrm flipH="1">
            <a:off x="505806" y="929076"/>
            <a:ext cx="4748924" cy="1815882"/>
          </a:xfrm>
          <a:prstGeom prst="rect">
            <a:avLst/>
          </a:prstGeom>
          <a:noFill/>
        </p:spPr>
        <p:txBody>
          <a:bodyPr wrap="square" rtlCol="0">
            <a:spAutoFit/>
          </a:bodyPr>
          <a:lstStyle/>
          <a:p>
            <a:r>
              <a:rPr lang="vi-VN" sz="2800" dirty="0" smtClean="0">
                <a:solidFill>
                  <a:srgbClr val="FF0000"/>
                </a:solidFill>
                <a:latin typeface="Times New Roman" panose="02020603050405020304" pitchFamily="18" charset="0"/>
                <a:cs typeface="Times New Roman" panose="02020603050405020304" pitchFamily="18" charset="0"/>
              </a:rPr>
              <a:t>- Đó là: quả hồng đỏ mọng, hạt dẻ nâu bóng, quả na mở mắt, biển lúa vàng dập dờn trong gió.</a:t>
            </a:r>
            <a:endParaRPr lang="en-GB" sz="2800" dirty="0">
              <a:solidFill>
                <a:srgbClr val="FF0000"/>
              </a:solidFill>
              <a:latin typeface="Times New Roman" panose="02020603050405020304" pitchFamily="18" charset="0"/>
              <a:cs typeface="Times New Roman" panose="02020603050405020304" pitchFamily="18" charset="0"/>
            </a:endParaRPr>
          </a:p>
        </p:txBody>
      </p:sp>
      <p:pic>
        <p:nvPicPr>
          <p:cNvPr id="14338" name="Picture 2" descr="Mùa hồng chín trên các cao nguyên độ thu về - Viet Sun Tra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640" y="929076"/>
            <a:ext cx="4647316" cy="285779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ạt dẻ - vua của loài quả khô phòng nhiều bệ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12781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Tác dụng chữa bệnh tuyệt vời của na - AmThuc36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1609" y="3886472"/>
            <a:ext cx="3884869" cy="2913652"/>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Lắng nghe và cảm nhận: Em đi giữa biển và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6366" y="3970726"/>
            <a:ext cx="4295634" cy="2860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66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340"/>
                                        </p:tgtEl>
                                        <p:attrNameLst>
                                          <p:attrName>style.visibility</p:attrName>
                                        </p:attrNameLst>
                                      </p:cBhvr>
                                      <p:to>
                                        <p:strVal val="visible"/>
                                      </p:to>
                                    </p:set>
                                    <p:animEffect transition="in" filter="fade">
                                      <p:cBhvr>
                                        <p:cTn id="11" dur="500"/>
                                        <p:tgtEl>
                                          <p:spTgt spid="143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342"/>
                                        </p:tgtEl>
                                        <p:attrNameLst>
                                          <p:attrName>style.visibility</p:attrName>
                                        </p:attrNameLst>
                                      </p:cBhvr>
                                      <p:to>
                                        <p:strVal val="visible"/>
                                      </p:to>
                                    </p:set>
                                    <p:animEffect transition="in" filter="fade">
                                      <p:cBhvr>
                                        <p:cTn id="16" dur="500"/>
                                        <p:tgtEl>
                                          <p:spTgt spid="143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344"/>
                                        </p:tgtEl>
                                        <p:attrNameLst>
                                          <p:attrName>style.visibility</p:attrName>
                                        </p:attrNameLst>
                                      </p:cBhvr>
                                      <p:to>
                                        <p:strVal val="visible"/>
                                      </p:to>
                                    </p:set>
                                    <p:animEffect transition="in" filter="fade">
                                      <p:cBhvr>
                                        <p:cTn id="21" dur="500"/>
                                        <p:tgtEl>
                                          <p:spTgt spid="1434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633" y="861673"/>
            <a:ext cx="11908436" cy="1815882"/>
          </a:xfrm>
          <a:prstGeom prst="rect">
            <a:avLst/>
          </a:prstGeom>
        </p:spPr>
        <p:txBody>
          <a:bodyPr wrap="square">
            <a:spAutoFit/>
          </a:bodyPr>
          <a:lstStyle/>
          <a:p>
            <a:r>
              <a:rPr lang="en-US" sz="2800" dirty="0" smtClean="0">
                <a:latin typeface="Times New Roman" panose="02020603050405020304" pitchFamily="18" charset="0"/>
                <a:cs typeface="Times New Roman" panose="02020603050405020304" pitchFamily="18" charset="0"/>
              </a:rPr>
              <a:t>2. </a:t>
            </a:r>
            <a:r>
              <a:rPr lang="vi-VN" sz="2800" dirty="0" smtClean="0">
                <a:latin typeface="Times New Roman" panose="02020603050405020304" pitchFamily="18" charset="0"/>
                <a:cs typeface="Times New Roman" panose="02020603050405020304" pitchFamily="18" charset="0"/>
              </a:rPr>
              <a:t>Bạn nhỏ nghĩ gì khi nhìn thấy quả chín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300000"/>
              </a:lnSpc>
            </a:pPr>
            <a:endParaRPr lang="vi-VN"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224813" y="1367174"/>
            <a:ext cx="11608527" cy="1384995"/>
          </a:xfrm>
          <a:prstGeom prst="rect">
            <a:avLst/>
          </a:prstGeom>
        </p:spPr>
        <p:txBody>
          <a:bodyPr wrap="square">
            <a:spAutoFit/>
          </a:bodyPr>
          <a:lstStyle/>
          <a:p>
            <a:pPr>
              <a:lnSpc>
                <a:spcPct val="150000"/>
              </a:lnSpc>
            </a:pPr>
            <a:r>
              <a:rPr lang="vi-VN"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smtClean="0">
                <a:solidFill>
                  <a:srgbClr val="FF0000"/>
                </a:solidFill>
                <a:latin typeface="Times New Roman" panose="02020603050405020304" pitchFamily="18" charset="0"/>
                <a:cs typeface="Times New Roman" panose="02020603050405020304" pitchFamily="18" charset="0"/>
              </a:rPr>
              <a:t>Bạn nhỏ nghĩ rằng các bạn trái cây đang đợi người tới hái và các bác nông dân chắc hẳn là đang rất vui</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pic>
        <p:nvPicPr>
          <p:cNvPr id="3076" name="Picture 4" descr="Na đầu mùa quả to, mắt đẹp, cả nông dân, thương lái đều mê t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2060712"/>
            <a:ext cx="6583680" cy="4682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74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633" y="861673"/>
            <a:ext cx="11908436" cy="523220"/>
          </a:xfrm>
          <a:prstGeom prst="rect">
            <a:avLst/>
          </a:prstGeom>
        </p:spPr>
        <p:txBody>
          <a:bodyPr wrap="square">
            <a:spAutoFit/>
          </a:bodyPr>
          <a:lstStyle/>
          <a:p>
            <a:r>
              <a:rPr lang="vi-VN" sz="2800" dirty="0" smtClean="0">
                <a:latin typeface="Times New Roman" panose="02020603050405020304" pitchFamily="18" charset="0"/>
                <a:cs typeface="Times New Roman" panose="02020603050405020304" pitchFamily="18" charset="0"/>
              </a:rPr>
              <a:t>3. Kể tên những việc người nông dân phải làm để có mùa thu hoạch?</a:t>
            </a:r>
            <a:endParaRPr lang="vi-VN" sz="2800" dirty="0">
              <a:latin typeface="Times New Roman" panose="02020603050405020304" pitchFamily="18" charset="0"/>
              <a:cs typeface="Times New Roman" panose="02020603050405020304" pitchFamily="18" charset="0"/>
            </a:endParaRPr>
          </a:p>
        </p:txBody>
      </p:sp>
      <p:graphicFrame>
        <p:nvGraphicFramePr>
          <p:cNvPr id="2" name="Diagram 1"/>
          <p:cNvGraphicFramePr/>
          <p:nvPr>
            <p:extLst>
              <p:ext uri="{D42A27DB-BD31-4B8C-83A1-F6EECF244321}">
                <p14:modId xmlns:p14="http://schemas.microsoft.com/office/powerpoint/2010/main" val="966505796"/>
              </p:ext>
            </p:extLst>
          </p:nvPr>
        </p:nvGraphicFramePr>
        <p:xfrm>
          <a:off x="1064868" y="1694375"/>
          <a:ext cx="10104701" cy="3386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3840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9065" y="897955"/>
            <a:ext cx="9772627" cy="523220"/>
          </a:xfrm>
          <a:prstGeom prst="rect">
            <a:avLst/>
          </a:prstGeom>
        </p:spPr>
        <p:txBody>
          <a:bodyPr wrap="square">
            <a:spAutoFit/>
          </a:bodyPr>
          <a:lstStyle/>
          <a:p>
            <a:pPr lvl="0"/>
            <a:r>
              <a:rPr lang="en-US" sz="2800" dirty="0" smtClean="0">
                <a:solidFill>
                  <a:prstClr val="black"/>
                </a:solidFill>
                <a:latin typeface="Times New Roman" panose="02020603050405020304" pitchFamily="18" charset="0"/>
                <a:cs typeface="Times New Roman" panose="02020603050405020304" pitchFamily="18" charset="0"/>
              </a:rPr>
              <a:t>4. </a:t>
            </a:r>
            <a:r>
              <a:rPr lang="vi-VN" sz="2800" dirty="0" smtClean="0">
                <a:solidFill>
                  <a:prstClr val="black"/>
                </a:solidFill>
                <a:latin typeface="Times New Roman" panose="02020603050405020304" pitchFamily="18" charset="0"/>
                <a:cs typeface="Times New Roman" panose="02020603050405020304" pitchFamily="18" charset="0"/>
              </a:rPr>
              <a:t>Bài đọc giúp em hiểu điều gì?</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489995" y="1890889"/>
            <a:ext cx="11038390" cy="954107"/>
          </a:xfrm>
          <a:prstGeom prst="rect">
            <a:avLst/>
          </a:prstGeom>
        </p:spPr>
        <p:txBody>
          <a:bodyPr wrap="square">
            <a:spAutoFit/>
          </a:bodyPr>
          <a:lstStyle/>
          <a:p>
            <a:r>
              <a:rPr lang="vi-VN" sz="2800" dirty="0" smtClean="0">
                <a:solidFill>
                  <a:srgbClr val="FF0000"/>
                </a:solidFill>
                <a:latin typeface="Times New Roman" panose="02020603050405020304" pitchFamily="18" charset="0"/>
                <a:cs typeface="Times New Roman" panose="02020603050405020304" pitchFamily="18" charset="0"/>
              </a:rPr>
              <a:t>-&gt; Để </a:t>
            </a:r>
            <a:r>
              <a:rPr lang="vi-VN" sz="2800" dirty="0">
                <a:solidFill>
                  <a:srgbClr val="FF0000"/>
                </a:solidFill>
                <a:latin typeface="Times New Roman" panose="02020603050405020304" pitchFamily="18" charset="0"/>
                <a:cs typeface="Times New Roman" panose="02020603050405020304" pitchFamily="18" charset="0"/>
              </a:rPr>
              <a:t>có cái thu hoạch người nông dân rất vất vả. Vì thế chúng ta cần </a:t>
            </a:r>
            <a:r>
              <a:rPr lang="vi-VN" sz="2800" dirty="0" smtClean="0">
                <a:solidFill>
                  <a:srgbClr val="FF0000"/>
                </a:solidFill>
                <a:latin typeface="Times New Roman" panose="02020603050405020304" pitchFamily="18" charset="0"/>
                <a:cs typeface="Times New Roman" panose="02020603050405020304" pitchFamily="18" charset="0"/>
              </a:rPr>
              <a:t>có sự </a:t>
            </a:r>
            <a:r>
              <a:rPr lang="vi-VN" sz="2800" dirty="0">
                <a:solidFill>
                  <a:srgbClr val="FF0000"/>
                </a:solidFill>
                <a:latin typeface="Times New Roman" panose="02020603050405020304" pitchFamily="18" charset="0"/>
                <a:cs typeface="Times New Roman" panose="02020603050405020304" pitchFamily="18" charset="0"/>
              </a:rPr>
              <a:t>kính trọng và biết </a:t>
            </a:r>
            <a:r>
              <a:rPr lang="vi-VN" sz="2800" dirty="0" smtClean="0">
                <a:solidFill>
                  <a:srgbClr val="FF0000"/>
                </a:solidFill>
                <a:latin typeface="Times New Roman" panose="02020603050405020304" pitchFamily="18" charset="0"/>
                <a:cs typeface="Times New Roman" panose="02020603050405020304" pitchFamily="18" charset="0"/>
              </a:rPr>
              <a:t>ơn các bác nông </a:t>
            </a:r>
            <a:r>
              <a:rPr lang="vi-VN" sz="2800" dirty="0">
                <a:solidFill>
                  <a:srgbClr val="FF0000"/>
                </a:solidFill>
                <a:latin typeface="Times New Roman" panose="02020603050405020304" pitchFamily="18" charset="0"/>
                <a:cs typeface="Times New Roman" panose="02020603050405020304" pitchFamily="18" charset="0"/>
              </a:rPr>
              <a:t>dân.</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0824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338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ÔM CHÔM | Monami M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313" y="2340014"/>
            <a:ext cx="4517985" cy="4517985"/>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83911" y="2084817"/>
            <a:ext cx="3718362" cy="150333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chemeClr val="tx1"/>
                </a:solidFill>
                <a:latin typeface="Times New Roman" panose="02020603050405020304" pitchFamily="18" charset="0"/>
                <a:cs typeface="Times New Roman" panose="02020603050405020304" pitchFamily="18" charset="0"/>
              </a:rPr>
              <a:t>Em giải câu đố</a:t>
            </a:r>
            <a:endParaRPr lang="en-US" sz="2800" dirty="0" smtClean="0">
              <a:solidFill>
                <a:schemeClr val="tx1"/>
              </a:solidFill>
              <a:latin typeface="Times New Roman" panose="02020603050405020304" pitchFamily="18" charset="0"/>
              <a:cs typeface="Times New Roman" panose="02020603050405020304" pitchFamily="18" charset="0"/>
            </a:endParaRPr>
          </a:p>
        </p:txBody>
      </p:sp>
      <p:sp>
        <p:nvSpPr>
          <p:cNvPr id="12" name="Pentagon 11"/>
          <p:cNvSpPr/>
          <p:nvPr/>
        </p:nvSpPr>
        <p:spPr>
          <a:xfrm>
            <a:off x="4060167" y="969959"/>
            <a:ext cx="6910086" cy="1608881"/>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smtClean="0">
                <a:latin typeface="Times New Roman" panose="02020603050405020304" pitchFamily="18" charset="0"/>
                <a:cs typeface="Times New Roman" panose="02020603050405020304" pitchFamily="18" charset="0"/>
              </a:rPr>
              <a:t>Quả gì có vỏ gai mềm</a:t>
            </a:r>
          </a:p>
          <a:p>
            <a:pPr algn="ctr"/>
            <a:r>
              <a:rPr lang="vi-VN" sz="2800" dirty="0" smtClean="0">
                <a:latin typeface="Times New Roman" panose="02020603050405020304" pitchFamily="18" charset="0"/>
                <a:cs typeface="Times New Roman" panose="02020603050405020304" pitchFamily="18" charset="0"/>
              </a:rPr>
              <a:t>Đến khi chín đỏ thoạt nhìn tưởng hoa.</a:t>
            </a:r>
          </a:p>
          <a:p>
            <a:pPr algn="ctr"/>
            <a:r>
              <a:rPr lang="vi-VN" sz="2800" dirty="0" smtClean="0">
                <a:latin typeface="Times New Roman" panose="02020603050405020304" pitchFamily="18" charset="0"/>
                <a:cs typeface="Times New Roman" panose="02020603050405020304" pitchFamily="18" charset="0"/>
              </a:rPr>
              <a:t>Là quả gì?</a:t>
            </a:r>
          </a:p>
        </p:txBody>
      </p:sp>
    </p:spTree>
    <p:extLst>
      <p:ext uri="{BB962C8B-B14F-4D97-AF65-F5344CB8AC3E}">
        <p14:creationId xmlns:p14="http://schemas.microsoft.com/office/powerpoint/2010/main" val="300101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2081725" y="1410258"/>
            <a:ext cx="8051017" cy="1200329"/>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UTM Avo" panose="02040603050506020204" pitchFamily="18" charset="0"/>
              </a:rPr>
              <a:t>1. </a:t>
            </a:r>
            <a:r>
              <a:rPr lang="vi-VN" sz="2400" dirty="0">
                <a:latin typeface="UTM Avo" panose="02040603050506020204" pitchFamily="18" charset="0"/>
              </a:rPr>
              <a:t>Kết hợp từ ngữ ở cột A với từ ngữ ở cột B để tạo câu nêu đặc điểm.</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281514" y="561645"/>
            <a:ext cx="866623" cy="799385"/>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3148136" y="613991"/>
            <a:ext cx="2085824" cy="646331"/>
          </a:xfrm>
          <a:prstGeom prst="rect">
            <a:avLst/>
          </a:prstGeom>
          <a:noFill/>
        </p:spPr>
        <p:txBody>
          <a:bodyPr wrap="square" rtlCol="0">
            <a:spAutoFit/>
          </a:bodyPr>
          <a:lstStyle/>
          <a:p>
            <a:pPr algn="ctr">
              <a:lnSpc>
                <a:spcPct val="150000"/>
              </a:lnSpc>
            </a:pPr>
            <a:r>
              <a:rPr lang="vi-VN" sz="2400" b="1" dirty="0">
                <a:solidFill>
                  <a:srgbClr val="17479D"/>
                </a:solidFill>
                <a:latin typeface="UTM Avo" panose="02040603050506020204" pitchFamily="18" charset="0"/>
              </a:rPr>
              <a:t> LUYỆN TẬP</a:t>
            </a:r>
            <a:endParaRPr lang="en-US" sz="2400" b="1" dirty="0">
              <a:solidFill>
                <a:srgbClr val="17479D"/>
              </a:solidFill>
              <a:latin typeface="UTM Avo" panose="02040603050506020204" pitchFamily="18" charset="0"/>
            </a:endParaRPr>
          </a:p>
        </p:txBody>
      </p:sp>
      <p:sp>
        <p:nvSpPr>
          <p:cNvPr id="13" name="Rounded Rectangle 12">
            <a:extLst>
              <a:ext uri="{FF2B5EF4-FFF2-40B4-BE49-F238E27FC236}">
                <a16:creationId xmlns:a16="http://schemas.microsoft.com/office/drawing/2014/main" id="{45AD0344-D15B-734F-AE0C-22123E614C82}"/>
              </a:ext>
            </a:extLst>
          </p:cNvPr>
          <p:cNvSpPr/>
          <p:nvPr/>
        </p:nvSpPr>
        <p:spPr>
          <a:xfrm>
            <a:off x="2732918" y="3096807"/>
            <a:ext cx="1995055"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0000"/>
                </a:solidFill>
                <a:latin typeface="UTM Avo" panose="02040603050506020204" pitchFamily="18" charset="0"/>
              </a:rPr>
              <a:t>Quả</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hồng</a:t>
            </a:r>
            <a:endParaRPr lang="en-US" sz="2400" dirty="0">
              <a:solidFill>
                <a:srgbClr val="000000"/>
              </a:solidFill>
              <a:latin typeface="UTM Avo" panose="02040603050506020204" pitchFamily="18" charset="0"/>
            </a:endParaRPr>
          </a:p>
        </p:txBody>
      </p:sp>
      <p:sp>
        <p:nvSpPr>
          <p:cNvPr id="14" name="Rounded Rectangle 13">
            <a:extLst>
              <a:ext uri="{FF2B5EF4-FFF2-40B4-BE49-F238E27FC236}">
                <a16:creationId xmlns:a16="http://schemas.microsoft.com/office/drawing/2014/main" id="{71262DD0-2D99-B444-8B14-F4B9727E7C0B}"/>
              </a:ext>
            </a:extLst>
          </p:cNvPr>
          <p:cNvSpPr/>
          <p:nvPr/>
        </p:nvSpPr>
        <p:spPr>
          <a:xfrm>
            <a:off x="2732918" y="3941934"/>
            <a:ext cx="1995055"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0000"/>
                </a:solidFill>
                <a:latin typeface="UTM Avo" panose="02040603050506020204" pitchFamily="18" charset="0"/>
              </a:rPr>
              <a:t>Hạt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dẻ</a:t>
            </a:r>
            <a:endParaRPr lang="en-US" sz="2400" dirty="0">
              <a:solidFill>
                <a:srgbClr val="000000"/>
              </a:solidFill>
              <a:latin typeface="UTM Avo" panose="02040603050506020204" pitchFamily="18" charset="0"/>
            </a:endParaRPr>
          </a:p>
        </p:txBody>
      </p:sp>
      <p:sp>
        <p:nvSpPr>
          <p:cNvPr id="15" name="Rounded Rectangle 14">
            <a:extLst>
              <a:ext uri="{FF2B5EF4-FFF2-40B4-BE49-F238E27FC236}">
                <a16:creationId xmlns:a16="http://schemas.microsoft.com/office/drawing/2014/main" id="{9294A276-0AA1-1746-AE79-AB9521556071}"/>
              </a:ext>
            </a:extLst>
          </p:cNvPr>
          <p:cNvSpPr/>
          <p:nvPr/>
        </p:nvSpPr>
        <p:spPr>
          <a:xfrm>
            <a:off x="2732918" y="4787060"/>
            <a:ext cx="1995055"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0000"/>
                </a:solidFill>
                <a:latin typeface="UTM Avo" panose="02040603050506020204" pitchFamily="18" charset="0"/>
              </a:rPr>
              <a:t>Quả</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na</a:t>
            </a:r>
            <a:endParaRPr lang="en-US" sz="2400" dirty="0">
              <a:solidFill>
                <a:srgbClr val="000000"/>
              </a:solidFill>
              <a:latin typeface="UTM Avo" panose="02040603050506020204" pitchFamily="18" charset="0"/>
            </a:endParaRPr>
          </a:p>
        </p:txBody>
      </p:sp>
      <p:sp>
        <p:nvSpPr>
          <p:cNvPr id="16" name="Rounded Rectangle 15">
            <a:extLst>
              <a:ext uri="{FF2B5EF4-FFF2-40B4-BE49-F238E27FC236}">
                <a16:creationId xmlns:a16="http://schemas.microsoft.com/office/drawing/2014/main" id="{D643137F-1943-D048-9DB1-32FEECA1139E}"/>
              </a:ext>
            </a:extLst>
          </p:cNvPr>
          <p:cNvSpPr/>
          <p:nvPr/>
        </p:nvSpPr>
        <p:spPr>
          <a:xfrm>
            <a:off x="6632661" y="3096807"/>
            <a:ext cx="2815392"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0000"/>
                </a:solidFill>
                <a:latin typeface="UTM Avo" panose="02040603050506020204" pitchFamily="18" charset="0"/>
              </a:rPr>
              <a:t>vàng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ươm</a:t>
            </a:r>
            <a:r>
              <a:rPr lang="en-US" sz="2400" dirty="0">
                <a:solidFill>
                  <a:srgbClr val="000000"/>
                </a:solidFill>
                <a:latin typeface="UTM Avo" panose="02040603050506020204" pitchFamily="18" charset="0"/>
              </a:rPr>
              <a:t>.</a:t>
            </a:r>
          </a:p>
        </p:txBody>
      </p:sp>
      <p:sp>
        <p:nvSpPr>
          <p:cNvPr id="21" name="Rounded Rectangle 20">
            <a:extLst>
              <a:ext uri="{FF2B5EF4-FFF2-40B4-BE49-F238E27FC236}">
                <a16:creationId xmlns:a16="http://schemas.microsoft.com/office/drawing/2014/main" id="{ECC2E5B2-5EBA-2045-AB89-2CACCEF514D7}"/>
              </a:ext>
            </a:extLst>
          </p:cNvPr>
          <p:cNvSpPr/>
          <p:nvPr/>
        </p:nvSpPr>
        <p:spPr>
          <a:xfrm>
            <a:off x="6632661" y="3941934"/>
            <a:ext cx="2815392"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000000"/>
                </a:solidFill>
                <a:latin typeface="UTM Avo" panose="02040603050506020204" pitchFamily="18" charset="0"/>
              </a:rPr>
              <a:t>thơm dìu dịu.</a:t>
            </a:r>
            <a:endParaRPr lang="en-US" sz="2400" dirty="0">
              <a:solidFill>
                <a:srgbClr val="000000"/>
              </a:solidFill>
              <a:latin typeface="UTM Avo" panose="02040603050506020204" pitchFamily="18" charset="0"/>
            </a:endParaRPr>
          </a:p>
        </p:txBody>
      </p:sp>
      <p:sp>
        <p:nvSpPr>
          <p:cNvPr id="22" name="Rounded Rectangle 21">
            <a:extLst>
              <a:ext uri="{FF2B5EF4-FFF2-40B4-BE49-F238E27FC236}">
                <a16:creationId xmlns:a16="http://schemas.microsoft.com/office/drawing/2014/main" id="{C19DE42C-FCDF-DB41-8586-607E5D546448}"/>
              </a:ext>
            </a:extLst>
          </p:cNvPr>
          <p:cNvSpPr/>
          <p:nvPr/>
        </p:nvSpPr>
        <p:spPr>
          <a:xfrm>
            <a:off x="6632663" y="4787060"/>
            <a:ext cx="2815392"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0000"/>
                </a:solidFill>
                <a:latin typeface="UTM Avo" panose="02040603050506020204" pitchFamily="18" charset="0"/>
              </a:rPr>
              <a:t>đỏ</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mọng</a:t>
            </a:r>
            <a:r>
              <a:rPr lang="en-US" sz="2400" dirty="0">
                <a:solidFill>
                  <a:srgbClr val="000000"/>
                </a:solidFill>
                <a:latin typeface="UTM Avo" panose="02040603050506020204" pitchFamily="18" charset="0"/>
              </a:rPr>
              <a:t>.</a:t>
            </a:r>
          </a:p>
        </p:txBody>
      </p:sp>
      <p:sp>
        <p:nvSpPr>
          <p:cNvPr id="23" name="TextBox 22">
            <a:extLst>
              <a:ext uri="{FF2B5EF4-FFF2-40B4-BE49-F238E27FC236}">
                <a16:creationId xmlns:a16="http://schemas.microsoft.com/office/drawing/2014/main" id="{4E78AD0A-2BBF-264A-A9F4-1EDD1CE46092}"/>
              </a:ext>
            </a:extLst>
          </p:cNvPr>
          <p:cNvSpPr txBox="1"/>
          <p:nvPr/>
        </p:nvSpPr>
        <p:spPr>
          <a:xfrm>
            <a:off x="3352801" y="2500008"/>
            <a:ext cx="5875892" cy="605294"/>
          </a:xfrm>
          <a:prstGeom prst="rect">
            <a:avLst/>
          </a:prstGeom>
          <a:noFill/>
        </p:spPr>
        <p:txBody>
          <a:bodyPr wrap="square" rtlCol="0">
            <a:spAutoFit/>
          </a:bodyPr>
          <a:lstStyle/>
          <a:p>
            <a:pPr>
              <a:lnSpc>
                <a:spcPts val="4000"/>
              </a:lnSpc>
            </a:pPr>
            <a:r>
              <a:rPr lang="en-US" sz="3200" b="1" dirty="0">
                <a:ln>
                  <a:solidFill>
                    <a:schemeClr val="tx2">
                      <a:lumMod val="50000"/>
                    </a:schemeClr>
                  </a:solidFill>
                </a:ln>
                <a:solidFill>
                  <a:schemeClr val="tx2"/>
                </a:solidFill>
                <a:latin typeface="UTM Avo" panose="02040603050506020204" pitchFamily="18" charset="0"/>
              </a:rPr>
              <a:t>A                                B</a:t>
            </a:r>
          </a:p>
        </p:txBody>
      </p:sp>
      <p:grpSp>
        <p:nvGrpSpPr>
          <p:cNvPr id="24" name="Group 23">
            <a:extLst>
              <a:ext uri="{FF2B5EF4-FFF2-40B4-BE49-F238E27FC236}">
                <a16:creationId xmlns:a16="http://schemas.microsoft.com/office/drawing/2014/main" id="{F63E4E6A-2709-E949-AB6C-E0D49835233E}"/>
              </a:ext>
            </a:extLst>
          </p:cNvPr>
          <p:cNvGrpSpPr/>
          <p:nvPr/>
        </p:nvGrpSpPr>
        <p:grpSpPr>
          <a:xfrm>
            <a:off x="4678643" y="3331150"/>
            <a:ext cx="1987517" cy="1816109"/>
            <a:chOff x="2016413" y="2423935"/>
            <a:chExt cx="674827" cy="1313858"/>
          </a:xfrm>
        </p:grpSpPr>
        <p:sp>
          <p:nvSpPr>
            <p:cNvPr id="25" name="Oval 24">
              <a:extLst>
                <a:ext uri="{FF2B5EF4-FFF2-40B4-BE49-F238E27FC236}">
                  <a16:creationId xmlns:a16="http://schemas.microsoft.com/office/drawing/2014/main"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6" name="Straight Connector 25">
              <a:extLst>
                <a:ext uri="{FF2B5EF4-FFF2-40B4-BE49-F238E27FC236}">
                  <a16:creationId xmlns:a16="http://schemas.microsoft.com/office/drawing/2014/main" id="{1B20013B-158F-6B43-86B6-6F55C92308D8}"/>
                </a:ext>
              </a:extLst>
            </p:cNvPr>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8" name="Group 27">
            <a:extLst>
              <a:ext uri="{FF2B5EF4-FFF2-40B4-BE49-F238E27FC236}">
                <a16:creationId xmlns:a16="http://schemas.microsoft.com/office/drawing/2014/main" id="{3EBA6AB4-986F-2348-8650-698833E7D26A}"/>
              </a:ext>
            </a:extLst>
          </p:cNvPr>
          <p:cNvGrpSpPr/>
          <p:nvPr/>
        </p:nvGrpSpPr>
        <p:grpSpPr>
          <a:xfrm flipV="1">
            <a:off x="4695206" y="4271451"/>
            <a:ext cx="1976551" cy="1772775"/>
            <a:chOff x="2022098" y="1794108"/>
            <a:chExt cx="678514" cy="669861"/>
          </a:xfrm>
        </p:grpSpPr>
        <p:sp>
          <p:nvSpPr>
            <p:cNvPr id="29" name="Oval 28">
              <a:extLst>
                <a:ext uri="{FF2B5EF4-FFF2-40B4-BE49-F238E27FC236}">
                  <a16:creationId xmlns:a16="http://schemas.microsoft.com/office/drawing/2014/main"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0" name="Straight Connector 29">
              <a:extLst>
                <a:ext uri="{FF2B5EF4-FFF2-40B4-BE49-F238E27FC236}">
                  <a16:creationId xmlns:a16="http://schemas.microsoft.com/office/drawing/2014/main" id="{837549FF-424E-F14A-A85A-9F3902CA625C}"/>
                </a:ext>
              </a:extLst>
            </p:cNvPr>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2" name="Group 31">
            <a:extLst>
              <a:ext uri="{FF2B5EF4-FFF2-40B4-BE49-F238E27FC236}">
                <a16:creationId xmlns:a16="http://schemas.microsoft.com/office/drawing/2014/main" id="{D18993C9-42A1-5048-A845-B6CFD42BD627}"/>
              </a:ext>
            </a:extLst>
          </p:cNvPr>
          <p:cNvGrpSpPr/>
          <p:nvPr/>
        </p:nvGrpSpPr>
        <p:grpSpPr>
          <a:xfrm>
            <a:off x="4655721" y="4293729"/>
            <a:ext cx="2021495" cy="832380"/>
            <a:chOff x="2013423" y="1777814"/>
            <a:chExt cx="689078" cy="631707"/>
          </a:xfrm>
        </p:grpSpPr>
        <p:sp>
          <p:nvSpPr>
            <p:cNvPr id="33" name="Oval 32">
              <a:extLst>
                <a:ext uri="{FF2B5EF4-FFF2-40B4-BE49-F238E27FC236}">
                  <a16:creationId xmlns:a16="http://schemas.microsoft.com/office/drawing/2014/main"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4" name="Straight Connector 33">
              <a:extLst>
                <a:ext uri="{FF2B5EF4-FFF2-40B4-BE49-F238E27FC236}">
                  <a16:creationId xmlns:a16="http://schemas.microsoft.com/office/drawing/2014/main" id="{BF900199-88AD-2C4D-9F51-5BD712955390}"/>
                </a:ext>
              </a:extLst>
            </p:cNvPr>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6" name="Rounded Rectangle 35">
            <a:extLst>
              <a:ext uri="{FF2B5EF4-FFF2-40B4-BE49-F238E27FC236}">
                <a16:creationId xmlns:a16="http://schemas.microsoft.com/office/drawing/2014/main" id="{D963AF30-1F28-9D4E-82B3-F13BC788DBCF}"/>
              </a:ext>
            </a:extLst>
          </p:cNvPr>
          <p:cNvSpPr/>
          <p:nvPr/>
        </p:nvSpPr>
        <p:spPr>
          <a:xfrm>
            <a:off x="2783565" y="5651387"/>
            <a:ext cx="1995055" cy="595653"/>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0000"/>
                </a:solidFill>
                <a:latin typeface="UTM Avo" panose="02040603050506020204" pitchFamily="18" charset="0"/>
              </a:rPr>
              <a:t>Biển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lúa</a:t>
            </a:r>
            <a:endParaRPr lang="en-US" sz="2400" dirty="0">
              <a:solidFill>
                <a:srgbClr val="000000"/>
              </a:solidFill>
              <a:latin typeface="UTM Avo" panose="02040603050506020204" pitchFamily="18" charset="0"/>
            </a:endParaRPr>
          </a:p>
        </p:txBody>
      </p:sp>
      <p:sp>
        <p:nvSpPr>
          <p:cNvPr id="37" name="Rounded Rectangle 36">
            <a:extLst>
              <a:ext uri="{FF2B5EF4-FFF2-40B4-BE49-F238E27FC236}">
                <a16:creationId xmlns:a16="http://schemas.microsoft.com/office/drawing/2014/main" id="{E8AF8E4F-F8D2-B747-B1C1-F75A01898B6C}"/>
              </a:ext>
            </a:extLst>
          </p:cNvPr>
          <p:cNvSpPr/>
          <p:nvPr/>
        </p:nvSpPr>
        <p:spPr>
          <a:xfrm>
            <a:off x="6672280" y="5651387"/>
            <a:ext cx="2786803" cy="595653"/>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0000"/>
                </a:solidFill>
                <a:latin typeface="UTM Avo" panose="02040603050506020204" pitchFamily="18" charset="0"/>
              </a:rPr>
              <a:t>nấu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bóng</a:t>
            </a:r>
            <a:r>
              <a:rPr lang="en-US" sz="2400" dirty="0">
                <a:solidFill>
                  <a:srgbClr val="000000"/>
                </a:solidFill>
                <a:latin typeface="UTM Avo" panose="02040603050506020204" pitchFamily="18" charset="0"/>
              </a:rPr>
              <a:t>.</a:t>
            </a:r>
          </a:p>
        </p:txBody>
      </p:sp>
      <p:grpSp>
        <p:nvGrpSpPr>
          <p:cNvPr id="38" name="Group 37">
            <a:extLst>
              <a:ext uri="{FF2B5EF4-FFF2-40B4-BE49-F238E27FC236}">
                <a16:creationId xmlns:a16="http://schemas.microsoft.com/office/drawing/2014/main" id="{A0D188DD-DC6A-9F4E-8B2D-F249A30837E3}"/>
              </a:ext>
            </a:extLst>
          </p:cNvPr>
          <p:cNvGrpSpPr/>
          <p:nvPr/>
        </p:nvGrpSpPr>
        <p:grpSpPr>
          <a:xfrm>
            <a:off x="4752588" y="3365482"/>
            <a:ext cx="1906088" cy="2631223"/>
            <a:chOff x="2025078" y="1797087"/>
            <a:chExt cx="670834" cy="663901"/>
          </a:xfrm>
        </p:grpSpPr>
        <p:sp>
          <p:nvSpPr>
            <p:cNvPr id="39" name="Oval 38">
              <a:extLst>
                <a:ext uri="{FF2B5EF4-FFF2-40B4-BE49-F238E27FC236}">
                  <a16:creationId xmlns:a16="http://schemas.microsoft.com/office/drawing/2014/main"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0" name="Straight Connector 39">
              <a:extLst>
                <a:ext uri="{FF2B5EF4-FFF2-40B4-BE49-F238E27FC236}">
                  <a16:creationId xmlns:a16="http://schemas.microsoft.com/office/drawing/2014/main" id="{2DD7F6F1-8353-9446-BDC4-30D75A118036}"/>
                </a:ext>
              </a:extLst>
            </p:cNvPr>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3100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Tropical Png - Illustration Tropical Fruits Png PNG Image | Transparent PNG  Free Download on See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26" y="1518499"/>
            <a:ext cx="7067497" cy="47403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23670" y="882360"/>
            <a:ext cx="10804450" cy="523220"/>
          </a:xfrm>
          <a:prstGeom prst="rect">
            <a:avLst/>
          </a:prstGeom>
          <a:solidFill>
            <a:schemeClr val="accent6">
              <a:lumMod val="20000"/>
              <a:lumOff val="80000"/>
            </a:schemeClr>
          </a:solidFill>
        </p:spPr>
        <p:txBody>
          <a:bodyPr wrap="square">
            <a:spAutoFit/>
          </a:bodyPr>
          <a:lstStyle/>
          <a:p>
            <a:pPr lvl="0">
              <a:defRPr/>
            </a:pPr>
            <a:r>
              <a:rPr lang="en-US" sz="2800" dirty="0" err="1" smtClean="0">
                <a:solidFill>
                  <a:prstClr val="black"/>
                </a:solidFill>
                <a:latin typeface="Times New Roman" panose="02020603050405020304" pitchFamily="18" charset="0"/>
                <a:cs typeface="Times New Roman" panose="02020603050405020304" pitchFamily="18" charset="0"/>
              </a:rPr>
              <a:t>Câu</a:t>
            </a:r>
            <a:r>
              <a:rPr lang="en-US" sz="2800" dirty="0" smtClean="0">
                <a:solidFill>
                  <a:prstClr val="black"/>
                </a:solidFill>
                <a:latin typeface="Times New Roman" panose="02020603050405020304" pitchFamily="18" charset="0"/>
                <a:cs typeface="Times New Roman" panose="02020603050405020304" pitchFamily="18" charset="0"/>
              </a:rPr>
              <a:t> 2. </a:t>
            </a:r>
            <a:r>
              <a:rPr lang="vi-VN" sz="2800" dirty="0" smtClean="0">
                <a:solidFill>
                  <a:prstClr val="black"/>
                </a:solidFill>
                <a:latin typeface="Times New Roman" panose="02020603050405020304" pitchFamily="18" charset="0"/>
                <a:cs typeface="Times New Roman" panose="02020603050405020304" pitchFamily="18" charset="0"/>
              </a:rPr>
              <a:t>Đặt 1 câu nêu đặc điểm của loại cây hoặc loại quả em thích</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3" name="Cloud Callout 12"/>
          <p:cNvSpPr/>
          <p:nvPr/>
        </p:nvSpPr>
        <p:spPr>
          <a:xfrm>
            <a:off x="6831788" y="2154638"/>
            <a:ext cx="5360212" cy="3457774"/>
          </a:xfrm>
          <a:prstGeom prst="cloudCallout">
            <a:avLst>
              <a:gd name="adj1" fmla="val -75892"/>
              <a:gd name="adj2" fmla="val 2947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5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3049690" y="1854426"/>
            <a:ext cx="5874569" cy="442436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1085009"/>
            </a:xfrm>
            <a:prstGeom prst="rect">
              <a:avLst/>
            </a:prstGeom>
            <a:noFill/>
          </p:spPr>
          <p:txBody>
            <a:bodyPr wrap="square" rtlCol="0">
              <a:spAutoFit/>
            </a:bodyPr>
            <a:lstStyle/>
            <a:p>
              <a:pPr algn="ctr">
                <a:lnSpc>
                  <a:spcPct val="150000"/>
                </a:lnSpc>
              </a:pPr>
              <a:r>
                <a:rPr lang="vi-VN" sz="5867" b="1" dirty="0">
                  <a:solidFill>
                    <a:srgbClr val="17479D"/>
                  </a:solidFill>
                  <a:latin typeface="UTM Avo" panose="02040603050506020204" pitchFamily="18" charset="0"/>
                </a:rPr>
                <a:t>VIẾT</a:t>
              </a:r>
              <a:endParaRPr lang="en-US" sz="5867"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715533"/>
            </a:xfrm>
            <a:prstGeom prst="rect">
              <a:avLst/>
            </a:prstGeom>
            <a:noFill/>
          </p:spPr>
          <p:txBody>
            <a:bodyPr wrap="square" rtlCol="0">
              <a:spAutoFit/>
            </a:bodyPr>
            <a:lstStyle/>
            <a:p>
              <a:pPr algn="ctr">
                <a:lnSpc>
                  <a:spcPct val="150000"/>
                </a:lnSpc>
              </a:pPr>
              <a:r>
                <a:rPr lang="vi-VN" sz="3733" b="1">
                  <a:solidFill>
                    <a:schemeClr val="accent1">
                      <a:lumMod val="50000"/>
                    </a:schemeClr>
                  </a:solidFill>
                  <a:latin typeface="UTM Avo" panose="02040603050506020204" pitchFamily="18" charset="0"/>
                </a:rPr>
                <a:t>TIẾT 3</a:t>
              </a:r>
              <a:endParaRPr lang="en-US" sz="3733"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829570" y="4263521"/>
            <a:ext cx="2076297" cy="207629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7F87520-44C6-BE4D-B355-631AF2C2AC8A}"/>
              </a:ext>
            </a:extLst>
          </p:cNvPr>
          <p:cNvSpPr txBox="1"/>
          <p:nvPr/>
        </p:nvSpPr>
        <p:spPr>
          <a:xfrm>
            <a:off x="3569774" y="625792"/>
            <a:ext cx="6160357" cy="995209"/>
          </a:xfrm>
          <a:prstGeom prst="rect">
            <a:avLst/>
          </a:prstGeom>
          <a:noFill/>
        </p:spPr>
        <p:txBody>
          <a:bodyPr wrap="square" rtlCol="0">
            <a:spAutoFit/>
          </a:bodyPr>
          <a:lstStyle/>
          <a:p>
            <a:pPr algn="ctr"/>
            <a:r>
              <a:rPr lang="vi-VN" sz="5867" dirty="0">
                <a:solidFill>
                  <a:schemeClr val="accent2"/>
                </a:solidFill>
                <a:latin typeface="UTM Cookies" panose="02040603050506020204" pitchFamily="18" charset="0"/>
              </a:rPr>
              <a:t>MÙA VÀNG</a:t>
            </a:r>
            <a:endParaRPr lang="en-US" sz="5867" dirty="0">
              <a:solidFill>
                <a:schemeClr val="accent2"/>
              </a:solidFill>
              <a:latin typeface="UTM Cookies" panose="02040603050506020204" pitchFamily="18" charset="0"/>
            </a:endParaRPr>
          </a:p>
        </p:txBody>
      </p:sp>
      <p:grpSp>
        <p:nvGrpSpPr>
          <p:cNvPr id="17" name="Group 16">
            <a:extLst>
              <a:ext uri="{FF2B5EF4-FFF2-40B4-BE49-F238E27FC236}">
                <a16:creationId xmlns:a16="http://schemas.microsoft.com/office/drawing/2014/main" id="{C791C43A-7491-304D-A903-87C45875E014}"/>
              </a:ext>
            </a:extLst>
          </p:cNvPr>
          <p:cNvGrpSpPr/>
          <p:nvPr/>
        </p:nvGrpSpPr>
        <p:grpSpPr>
          <a:xfrm>
            <a:off x="2038924" y="771219"/>
            <a:ext cx="2175937" cy="947479"/>
            <a:chOff x="360464" y="617893"/>
            <a:chExt cx="1631953" cy="710609"/>
          </a:xfrm>
        </p:grpSpPr>
        <p:sp>
          <p:nvSpPr>
            <p:cNvPr id="18" name="TextBox 17">
              <a:extLst>
                <a:ext uri="{FF2B5EF4-FFF2-40B4-BE49-F238E27FC236}">
                  <a16:creationId xmlns:a16="http://schemas.microsoft.com/office/drawing/2014/main" id="{1DC349C8-2331-8940-AB59-F1749133B80A}"/>
                </a:ext>
              </a:extLst>
            </p:cNvPr>
            <p:cNvSpPr txBox="1"/>
            <p:nvPr/>
          </p:nvSpPr>
          <p:spPr>
            <a:xfrm>
              <a:off x="378770" y="617893"/>
              <a:ext cx="1613647" cy="684755"/>
            </a:xfrm>
            <a:prstGeom prst="rect">
              <a:avLst/>
            </a:prstGeom>
            <a:noFill/>
          </p:spPr>
          <p:txBody>
            <a:bodyPr wrap="square" rtlCol="0">
              <a:spAutoFit/>
            </a:bodyPr>
            <a:lstStyle/>
            <a:p>
              <a:r>
                <a:rPr lang="en-US" sz="5333" dirty="0">
                  <a:solidFill>
                    <a:schemeClr val="accent1">
                      <a:lumMod val="50000"/>
                    </a:schemeClr>
                  </a:solidFill>
                  <a:latin typeface="UTM Cookies" panose="02040603050506020204" pitchFamily="18" charset="0"/>
                </a:rPr>
                <a:t>BÀI</a:t>
              </a:r>
              <a:r>
                <a:rPr lang="en-US" sz="2400" dirty="0">
                  <a:solidFill>
                    <a:schemeClr val="accent1">
                      <a:lumMod val="50000"/>
                    </a:schemeClr>
                  </a:solidFill>
                  <a:latin typeface="UTM Cookies" panose="02040603050506020204" pitchFamily="18" charset="0"/>
                </a:rPr>
                <a:t> </a:t>
              </a:r>
              <a:r>
                <a:rPr lang="en-US" sz="5333" dirty="0">
                  <a:solidFill>
                    <a:schemeClr val="accent1">
                      <a:lumMod val="50000"/>
                    </a:schemeClr>
                  </a:solidFill>
                  <a:latin typeface="UTM Cookies" panose="02040603050506020204" pitchFamily="18" charset="0"/>
                </a:rPr>
                <a:t>6</a:t>
              </a:r>
            </a:p>
          </p:txBody>
        </p:sp>
        <p:sp>
          <p:nvSpPr>
            <p:cNvPr id="19" name="TextBox 18">
              <a:extLst>
                <a:ext uri="{FF2B5EF4-FFF2-40B4-BE49-F238E27FC236}">
                  <a16:creationId xmlns:a16="http://schemas.microsoft.com/office/drawing/2014/main" id="{76ECB9B4-578D-D646-AC79-594F564449BD}"/>
                </a:ext>
              </a:extLst>
            </p:cNvPr>
            <p:cNvSpPr txBox="1"/>
            <p:nvPr/>
          </p:nvSpPr>
          <p:spPr>
            <a:xfrm>
              <a:off x="360464" y="643747"/>
              <a:ext cx="1613647" cy="684755"/>
            </a:xfrm>
            <a:prstGeom prst="rect">
              <a:avLst/>
            </a:prstGeom>
            <a:noFill/>
          </p:spPr>
          <p:txBody>
            <a:bodyPr wrap="square" rtlCol="0">
              <a:spAutoFit/>
            </a:bodyPr>
            <a:lstStyle/>
            <a:p>
              <a:r>
                <a:rPr lang="en-US" sz="5333" dirty="0">
                  <a:solidFill>
                    <a:schemeClr val="accent1"/>
                  </a:solidFill>
                  <a:latin typeface="UTM Cookies" panose="02040603050506020204" pitchFamily="18" charset="0"/>
                </a:rPr>
                <a:t>BÀI</a:t>
              </a:r>
              <a:r>
                <a:rPr lang="en-US" sz="2400" dirty="0">
                  <a:solidFill>
                    <a:schemeClr val="accent1"/>
                  </a:solidFill>
                  <a:latin typeface="UTM Cookies" panose="02040603050506020204" pitchFamily="18" charset="0"/>
                </a:rPr>
                <a:t> </a:t>
              </a:r>
              <a:r>
                <a:rPr lang="en-US" sz="5333"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2900430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327C9E-DC85-E24B-8C26-43F853D7CE7C}"/>
              </a:ext>
            </a:extLst>
          </p:cNvPr>
          <p:cNvGrpSpPr/>
          <p:nvPr/>
        </p:nvGrpSpPr>
        <p:grpSpPr>
          <a:xfrm>
            <a:off x="7194610" y="1258392"/>
            <a:ext cx="3923556" cy="3949152"/>
            <a:chOff x="4252957" y="1153889"/>
            <a:chExt cx="2942667" cy="2961864"/>
          </a:xfrm>
        </p:grpSpPr>
        <p:sp>
          <p:nvSpPr>
            <p:cNvPr id="4" name="Oval 3">
              <a:extLst>
                <a:ext uri="{FF2B5EF4-FFF2-40B4-BE49-F238E27FC236}">
                  <a16:creationId xmlns:a16="http://schemas.microsoft.com/office/drawing/2014/main" id="{29FF4145-6D02-FD4E-8C5A-63E0F565D647}"/>
                </a:ext>
              </a:extLst>
            </p:cNvPr>
            <p:cNvSpPr/>
            <p:nvPr/>
          </p:nvSpPr>
          <p:spPr>
            <a:xfrm>
              <a:off x="4408868" y="3336782"/>
              <a:ext cx="2449132" cy="652829"/>
            </a:xfrm>
            <a:prstGeom prst="ellipse">
              <a:avLst/>
            </a:prstGeom>
            <a:solidFill>
              <a:srgbClr val="BEE7F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pic>
          <p:nvPicPr>
            <p:cNvPr id="1026" name="Picture 2" descr="Hình ảnh Mẫu Sen Sen Sen Sen Sen Vector, Sen Miễn Phí, Hoa, Lá Sen Vector  và PNG với nền trong suốt để tải xuống miễn phí">
              <a:extLst>
                <a:ext uri="{FF2B5EF4-FFF2-40B4-BE49-F238E27FC236}">
                  <a16:creationId xmlns:a16="http://schemas.microsoft.com/office/drawing/2014/main" id="{BD5314C5-FCD2-6840-A57F-93563526CE7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52957" y="1153889"/>
              <a:ext cx="2942667" cy="296186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68772" y="576972"/>
            <a:ext cx="469457" cy="469457"/>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2501453" y="492661"/>
            <a:ext cx="7082091" cy="708014"/>
          </a:xfrm>
          <a:prstGeom prst="rect">
            <a:avLst/>
          </a:prstGeom>
          <a:noFill/>
        </p:spPr>
        <p:txBody>
          <a:bodyPr wrap="square" rtlCol="0">
            <a:spAutoFit/>
          </a:bodyPr>
          <a:lstStyle/>
          <a:p>
            <a:pPr algn="just" defTabSz="1219170">
              <a:lnSpc>
                <a:spcPct val="150000"/>
              </a:lnSpc>
              <a:buClr>
                <a:srgbClr val="000000"/>
              </a:buClr>
              <a:defRPr/>
            </a:pPr>
            <a:r>
              <a:rPr lang="vi-VN" sz="2667" b="1" kern="0" dirty="0">
                <a:solidFill>
                  <a:srgbClr val="17479D"/>
                </a:solidFill>
                <a:latin typeface="UTM Avo" panose="02040603050506020204" pitchFamily="18" charset="0"/>
                <a:cs typeface="Arial"/>
                <a:sym typeface="Arial"/>
              </a:rPr>
              <a:t>Chọn </a:t>
            </a:r>
            <a:r>
              <a:rPr lang="vi-VN" sz="2667" b="1" kern="0" dirty="0">
                <a:solidFill>
                  <a:srgbClr val="FF0000"/>
                </a:solidFill>
                <a:latin typeface="UTM Avo" panose="02040603050506020204" pitchFamily="18" charset="0"/>
                <a:cs typeface="Arial"/>
                <a:sym typeface="Arial"/>
              </a:rPr>
              <a:t>ng </a:t>
            </a:r>
            <a:r>
              <a:rPr lang="vi-VN" sz="2667" b="1" kern="0" dirty="0">
                <a:solidFill>
                  <a:srgbClr val="17479D"/>
                </a:solidFill>
                <a:latin typeface="UTM Avo" panose="02040603050506020204" pitchFamily="18" charset="0"/>
                <a:cs typeface="Arial"/>
                <a:sym typeface="Arial"/>
              </a:rPr>
              <a:t>hoặc </a:t>
            </a:r>
            <a:r>
              <a:rPr lang="vi-VN" sz="2667" b="1" kern="0" dirty="0">
                <a:solidFill>
                  <a:srgbClr val="FF0000"/>
                </a:solidFill>
                <a:latin typeface="UTM Avo" panose="02040603050506020204" pitchFamily="18" charset="0"/>
                <a:cs typeface="Arial"/>
                <a:sym typeface="Arial"/>
              </a:rPr>
              <a:t>ngh</a:t>
            </a:r>
            <a:r>
              <a:rPr lang="vi-VN" sz="2667" b="1" kern="0" dirty="0">
                <a:solidFill>
                  <a:srgbClr val="17479D"/>
                </a:solidFill>
                <a:latin typeface="UTM Avo" panose="02040603050506020204" pitchFamily="18" charset="0"/>
                <a:cs typeface="Arial"/>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2434258" y="1482955"/>
            <a:ext cx="7082091" cy="4196662"/>
            <a:chOff x="-528710" y="1475768"/>
            <a:chExt cx="5311568" cy="3147497"/>
          </a:xfrm>
          <a:noFill/>
        </p:grpSpPr>
        <p:sp>
          <p:nvSpPr>
            <p:cNvPr id="5" name="Rectangle 4">
              <a:extLst>
                <a:ext uri="{FF2B5EF4-FFF2-40B4-BE49-F238E27FC236}">
                  <a16:creationId xmlns:a16="http://schemas.microsoft.com/office/drawing/2014/main" id="{F3A00893-BE8B-5B41-BEEC-11F2E7ED6F7E}"/>
                </a:ext>
              </a:extLst>
            </p:cNvPr>
            <p:cNvSpPr/>
            <p:nvPr/>
          </p:nvSpPr>
          <p:spPr>
            <a:xfrm>
              <a:off x="-528710" y="1475768"/>
              <a:ext cx="5311568" cy="3147497"/>
            </a:xfrm>
            <a:prstGeom prst="rect">
              <a:avLst/>
            </a:prstGeom>
            <a:grpFill/>
            <a:ln w="19050">
              <a:noFill/>
              <a:extLst>
                <a:ext uri="{C807C97D-BFC1-408E-A445-0C87EB9F89A2}">
                  <ask:lineSketchStyleProps xmlns:ask="http://schemas.microsoft.com/office/drawing/2018/sketchyshapes" xmlns="" sd="86837363">
                    <a:custGeom>
                      <a:avLst/>
                      <a:gdLst>
                        <a:gd name="connsiteX0" fmla="*/ 0 w 5311568"/>
                        <a:gd name="connsiteY0" fmla="*/ 0 h 3066224"/>
                        <a:gd name="connsiteX1" fmla="*/ 5311568 w 5311568"/>
                        <a:gd name="connsiteY1" fmla="*/ 0 h 3066224"/>
                        <a:gd name="connsiteX2" fmla="*/ 5311568 w 5311568"/>
                        <a:gd name="connsiteY2" fmla="*/ 3066224 h 3066224"/>
                        <a:gd name="connsiteX3" fmla="*/ 0 w 5311568"/>
                        <a:gd name="connsiteY3" fmla="*/ 3066224 h 3066224"/>
                        <a:gd name="connsiteX4" fmla="*/ 0 w 5311568"/>
                        <a:gd name="connsiteY4" fmla="*/ 0 h 306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568" h="3066224" fill="none" extrusionOk="0">
                          <a:moveTo>
                            <a:pt x="0" y="0"/>
                          </a:moveTo>
                          <a:cubicBezTo>
                            <a:pt x="1222096" y="106216"/>
                            <a:pt x="4711211" y="-142119"/>
                            <a:pt x="5311568" y="0"/>
                          </a:cubicBezTo>
                          <a:cubicBezTo>
                            <a:pt x="5311057" y="1098859"/>
                            <a:pt x="5310798" y="1749720"/>
                            <a:pt x="5311568" y="3066224"/>
                          </a:cubicBezTo>
                          <a:cubicBezTo>
                            <a:pt x="3620501" y="3036996"/>
                            <a:pt x="892547" y="3050530"/>
                            <a:pt x="0" y="3066224"/>
                          </a:cubicBezTo>
                          <a:cubicBezTo>
                            <a:pt x="-56229" y="2395705"/>
                            <a:pt x="-65128" y="830806"/>
                            <a:pt x="0" y="0"/>
                          </a:cubicBezTo>
                          <a:close/>
                        </a:path>
                        <a:path w="5311568" h="3066224" stroke="0" extrusionOk="0">
                          <a:moveTo>
                            <a:pt x="0" y="0"/>
                          </a:moveTo>
                          <a:cubicBezTo>
                            <a:pt x="2146832" y="-71603"/>
                            <a:pt x="4243858" y="126493"/>
                            <a:pt x="5311568" y="0"/>
                          </a:cubicBezTo>
                          <a:cubicBezTo>
                            <a:pt x="5222378" y="854751"/>
                            <a:pt x="5467352" y="2644159"/>
                            <a:pt x="5311568" y="3066224"/>
                          </a:cubicBezTo>
                          <a:cubicBezTo>
                            <a:pt x="3654653" y="3111068"/>
                            <a:pt x="1916940" y="2909337"/>
                            <a:pt x="0" y="3066224"/>
                          </a:cubicBezTo>
                          <a:cubicBezTo>
                            <a:pt x="-31925" y="2026275"/>
                            <a:pt x="67210" y="1035094"/>
                            <a:pt x="0" y="0"/>
                          </a:cubicBezTo>
                          <a:close/>
                        </a:path>
                      </a:pathLst>
                    </a:custGeom>
                    <ask:type>
                      <ask:lineSketchCurved/>
                    </ask:type>
                  </ask:lineSketchStyleProps>
                </a:ext>
              </a:extLst>
            </a:ln>
          </p:spPr>
          <p:txBody>
            <a:bodyPr wrap="square" anchor="b">
              <a:spAutoFit/>
            </a:bodyPr>
            <a:lstStyle/>
            <a:p>
              <a:pPr lvl="0">
                <a:lnSpc>
                  <a:spcPct val="200000"/>
                </a:lnSpc>
                <a:defRPr/>
              </a:pPr>
              <a:r>
                <a:rPr lang="vi-VN" sz="2667" dirty="0">
                  <a:latin typeface="UTM Avo" panose="02040603050506020204" pitchFamily="18" charset="0"/>
                  <a:ea typeface="Calibri" panose="020F0502020204030204" pitchFamily="34" charset="0"/>
                  <a:cs typeface="Times New Roman" panose="02020603050405020304" pitchFamily="18" charset="0"/>
                </a:rPr>
                <a:t>Cuốc con về                   hè</a:t>
              </a:r>
            </a:p>
            <a:p>
              <a:pPr lvl="0">
                <a:lnSpc>
                  <a:spcPct val="200000"/>
                </a:lnSpc>
                <a:defRPr/>
              </a:pPr>
              <a:r>
                <a:rPr lang="vi-VN" sz="2667" dirty="0">
                  <a:latin typeface="UTM Avo" panose="02040603050506020204" pitchFamily="18" charset="0"/>
                  <a:ea typeface="Calibri" panose="020F0502020204030204" pitchFamily="34" charset="0"/>
                  <a:cs typeface="Times New Roman" panose="02020603050405020304" pitchFamily="18" charset="0"/>
                </a:rPr>
                <a:t>Trong đầm sen bát  </a:t>
              </a:r>
            </a:p>
            <a:p>
              <a:pPr lvl="0">
                <a:lnSpc>
                  <a:spcPct val="200000"/>
                </a:lnSpc>
                <a:defRPr/>
              </a:pPr>
              <a:r>
                <a:rPr lang="vi-VN" sz="2667" dirty="0">
                  <a:latin typeface="UTM Avo" panose="02040603050506020204" pitchFamily="18" charset="0"/>
                  <a:ea typeface="Calibri" panose="020F0502020204030204" pitchFamily="34" charset="0"/>
                  <a:cs typeface="Times New Roman" panose="02020603050405020304" pitchFamily="18" charset="0"/>
                </a:rPr>
                <a:t>Lá xanh xoè ô che</a:t>
              </a:r>
            </a:p>
            <a:p>
              <a:pPr lvl="0">
                <a:lnSpc>
                  <a:spcPct val="200000"/>
                </a:lnSpc>
                <a:defRPr/>
              </a:pPr>
              <a:r>
                <a:rPr lang="vi-VN" sz="2667" dirty="0">
                  <a:latin typeface="UTM Avo" panose="02040603050506020204" pitchFamily="18" charset="0"/>
                  <a:ea typeface="Calibri" panose="020F0502020204030204" pitchFamily="34" charset="0"/>
                  <a:cs typeface="Times New Roman" panose="02020603050405020304" pitchFamily="18" charset="0"/>
                </a:rPr>
                <a:t>Hoa đưa hương ngào ngạt</a:t>
              </a:r>
              <a:r>
                <a:rPr lang="vi-VN" sz="2667"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a:t>
              </a:r>
            </a:p>
            <a:p>
              <a:pPr algn="r" defTabSz="1219170">
                <a:lnSpc>
                  <a:spcPct val="200000"/>
                </a:lnSpc>
                <a:buClr>
                  <a:srgbClr val="000000"/>
                </a:buClr>
                <a:defRPr/>
              </a:pPr>
              <a:r>
                <a:rPr lang="en-VN" sz="2667" dirty="0">
                  <a:latin typeface="UTM Avo" panose="02040603050506020204" pitchFamily="18" charset="0"/>
                  <a:ea typeface="Calibri" panose="020F0502020204030204" pitchFamily="34" charset="0"/>
                </a:rPr>
                <a:t>(Nguyễn Văn Chương)</a:t>
              </a:r>
              <a:endParaRPr lang="vi-VN" sz="2667"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1269637" y="1811294"/>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lnSpc>
                  <a:spcPct val="150000"/>
                </a:lnSpc>
                <a:buClr>
                  <a:srgbClr val="000000"/>
                </a:buClr>
                <a:defRPr/>
              </a:pPr>
              <a:endParaRPr lang="en-VN" sz="1867" kern="0">
                <a:solidFill>
                  <a:srgbClr val="BAE5E4"/>
                </a:solidFill>
                <a:latin typeface="Arial"/>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1640372" y="2309509"/>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lnSpc>
                  <a:spcPct val="150000"/>
                </a:lnSpc>
                <a:buClr>
                  <a:srgbClr val="000000"/>
                </a:buClr>
                <a:defRPr/>
              </a:pPr>
              <a:endParaRPr lang="en-VN" sz="1867" kern="0">
                <a:solidFill>
                  <a:srgbClr val="BAE5E4"/>
                </a:solidFill>
                <a:latin typeface="Arial"/>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4347352" y="1751747"/>
            <a:ext cx="1701157" cy="584775"/>
          </a:xfrm>
          <a:prstGeom prst="rect">
            <a:avLst/>
          </a:prstGeom>
        </p:spPr>
        <p:txBody>
          <a:bodyPr wrap="square">
            <a:spAutoFit/>
          </a:bodyPr>
          <a:lstStyle/>
          <a:p>
            <a:pPr algn="ctr" defTabSz="1219170">
              <a:buClr>
                <a:srgbClr val="000000"/>
              </a:buClr>
              <a:defRPr/>
            </a:pPr>
            <a:r>
              <a:rPr lang="vi-VN" sz="3200" kern="0" dirty="0">
                <a:solidFill>
                  <a:srgbClr val="FF0000"/>
                </a:solidFill>
                <a:latin typeface="UTM Avo" panose="02040603050506020204" pitchFamily="18" charset="0"/>
                <a:cs typeface="Arial"/>
                <a:sym typeface="Arial"/>
              </a:rPr>
              <a:t>nghỉ</a:t>
            </a:r>
            <a:endParaRPr lang="en-VN" sz="3200" kern="0" dirty="0">
              <a:solidFill>
                <a:srgbClr val="000000"/>
              </a:solidFill>
              <a:latin typeface="UTM Avo" panose="02040603050506020204" pitchFamily="18" charset="0"/>
              <a:cs typeface="Arial"/>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5630012" y="2599363"/>
            <a:ext cx="957313" cy="584775"/>
          </a:xfrm>
          <a:prstGeom prst="rect">
            <a:avLst/>
          </a:prstGeom>
        </p:spPr>
        <p:txBody>
          <a:bodyPr wrap="none">
            <a:spAutoFit/>
          </a:bodyPr>
          <a:lstStyle/>
          <a:p>
            <a:pPr defTabSz="1219170">
              <a:buClr>
                <a:srgbClr val="000000"/>
              </a:buClr>
              <a:defRPr/>
            </a:pPr>
            <a:r>
              <a:rPr lang="en-VN" sz="3200" kern="0" dirty="0">
                <a:solidFill>
                  <a:srgbClr val="FF0000"/>
                </a:solidFill>
                <a:latin typeface="UTM Avo" panose="02040603050506020204" pitchFamily="18" charset="0"/>
                <a:cs typeface="Arial"/>
                <a:sym typeface="Arial"/>
              </a:rPr>
              <a:t>ngát</a:t>
            </a:r>
          </a:p>
        </p:txBody>
      </p:sp>
    </p:spTree>
    <p:extLst>
      <p:ext uri="{BB962C8B-B14F-4D97-AF65-F5344CB8AC3E}">
        <p14:creationId xmlns:p14="http://schemas.microsoft.com/office/powerpoint/2010/main" val="303695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2754637" y="594331"/>
            <a:ext cx="7082091" cy="646331"/>
          </a:xfrm>
          <a:prstGeom prst="rect">
            <a:avLst/>
          </a:prstGeom>
          <a:noFill/>
        </p:spPr>
        <p:txBody>
          <a:bodyPr wrap="square" rtlCol="0">
            <a:spAutoFit/>
          </a:bodyPr>
          <a:lstStyle/>
          <a:p>
            <a:pPr algn="just">
              <a:lnSpc>
                <a:spcPct val="150000"/>
              </a:lnSpc>
            </a:pPr>
            <a:r>
              <a:rPr lang="vi-VN" sz="24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28" y="676847"/>
            <a:ext cx="471619" cy="471619"/>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2544238" y="1282056"/>
            <a:ext cx="6402217" cy="708014"/>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UTM Avo" panose="02040603050506020204" pitchFamily="18" charset="0"/>
              </a:rPr>
              <a:t>a) </a:t>
            </a:r>
            <a:r>
              <a:rPr lang="vi-VN" sz="2400" dirty="0">
                <a:latin typeface="UTM Avo" panose="02040603050506020204" pitchFamily="18" charset="0"/>
              </a:rPr>
              <a:t>Chọn </a:t>
            </a:r>
            <a:r>
              <a:rPr lang="vi-VN" sz="2667" b="1" dirty="0">
                <a:solidFill>
                  <a:srgbClr val="FF0000"/>
                </a:solidFill>
                <a:latin typeface="UTM Avo" panose="02040603050506020204" pitchFamily="18" charset="0"/>
              </a:rPr>
              <a:t>r</a:t>
            </a:r>
            <a:r>
              <a:rPr lang="vi-VN" sz="2667" dirty="0">
                <a:latin typeface="UTM Avo" panose="02040603050506020204" pitchFamily="18" charset="0"/>
              </a:rPr>
              <a:t>, </a:t>
            </a:r>
            <a:r>
              <a:rPr lang="vi-VN" sz="2667" b="1" dirty="0">
                <a:solidFill>
                  <a:srgbClr val="FF0000"/>
                </a:solidFill>
                <a:latin typeface="UTM Avo" panose="02040603050506020204" pitchFamily="18" charset="0"/>
              </a:rPr>
              <a:t>d</a:t>
            </a:r>
            <a:r>
              <a:rPr lang="vi-VN" sz="2667" dirty="0">
                <a:latin typeface="UTM Avo" panose="02040603050506020204" pitchFamily="18" charset="0"/>
              </a:rPr>
              <a:t> </a:t>
            </a:r>
            <a:r>
              <a:rPr lang="vi-VN" sz="2400" dirty="0">
                <a:latin typeface="UTM Avo" panose="02040603050506020204" pitchFamily="18" charset="0"/>
              </a:rPr>
              <a:t>hoặc </a:t>
            </a:r>
            <a:r>
              <a:rPr lang="vi-VN" sz="2667" b="1" dirty="0">
                <a:solidFill>
                  <a:srgbClr val="FF0000"/>
                </a:solidFill>
                <a:latin typeface="UTM Avo" panose="02040603050506020204" pitchFamily="18" charset="0"/>
              </a:rPr>
              <a:t>gi</a:t>
            </a:r>
            <a:r>
              <a:rPr lang="vi-VN" sz="2400" dirty="0">
                <a:latin typeface="UTM Avo" panose="02040603050506020204" pitchFamily="18" charset="0"/>
              </a:rPr>
              <a:t> thay cho ô vuông</a:t>
            </a:r>
          </a:p>
        </p:txBody>
      </p:sp>
      <p:grpSp>
        <p:nvGrpSpPr>
          <p:cNvPr id="5" name="Group 4">
            <a:extLst>
              <a:ext uri="{FF2B5EF4-FFF2-40B4-BE49-F238E27FC236}">
                <a16:creationId xmlns:a16="http://schemas.microsoft.com/office/drawing/2014/main" id="{7F3FAC21-B224-DC48-9C2F-3D971B7C3D60}"/>
              </a:ext>
            </a:extLst>
          </p:cNvPr>
          <p:cNvGrpSpPr/>
          <p:nvPr/>
        </p:nvGrpSpPr>
        <p:grpSpPr>
          <a:xfrm>
            <a:off x="3316147" y="2293390"/>
            <a:ext cx="6263832" cy="3170740"/>
            <a:chOff x="1344110" y="1720042"/>
            <a:chExt cx="4697874" cy="2378055"/>
          </a:xfrm>
        </p:grpSpPr>
        <p:sp>
          <p:nvSpPr>
            <p:cNvPr id="4" name="Rectangle 3">
              <a:extLst>
                <a:ext uri="{FF2B5EF4-FFF2-40B4-BE49-F238E27FC236}">
                  <a16:creationId xmlns:a16="http://schemas.microsoft.com/office/drawing/2014/main" id="{795184D0-493B-9D40-A318-071FD9BE94D2}"/>
                </a:ext>
              </a:extLst>
            </p:cNvPr>
            <p:cNvSpPr/>
            <p:nvPr/>
          </p:nvSpPr>
          <p:spPr>
            <a:xfrm>
              <a:off x="1344110" y="1720042"/>
              <a:ext cx="4697874" cy="2378055"/>
            </a:xfrm>
            <a:prstGeom prst="rect">
              <a:avLst/>
            </a:prstGeom>
          </p:spPr>
          <p:txBody>
            <a:bodyPr wrap="square">
              <a:spAutoFit/>
            </a:bodyPr>
            <a:lstStyle/>
            <a:p>
              <a:pPr>
                <a:lnSpc>
                  <a:spcPct val="150000"/>
                </a:lnSpc>
              </a:pPr>
              <a:r>
                <a:rPr lang="vi-VN" sz="2667" dirty="0">
                  <a:latin typeface="UTM Avo" panose="02040603050506020204" pitchFamily="18" charset="0"/>
                  <a:ea typeface="Calibri" panose="020F0502020204030204" pitchFamily="34" charset="0"/>
                </a:rPr>
                <a:t>Mưa               ăng trên đồng</a:t>
              </a:r>
              <a:endParaRPr lang="en-VN" sz="2667" dirty="0">
                <a:latin typeface="Times New Roman" panose="02020603050405020304" pitchFamily="18" charset="0"/>
                <a:ea typeface="Calibri" panose="020F0502020204030204" pitchFamily="34" charset="0"/>
              </a:endParaRPr>
            </a:p>
            <a:p>
              <a:pPr>
                <a:lnSpc>
                  <a:spcPct val="150000"/>
                </a:lnSpc>
              </a:pPr>
              <a:r>
                <a:rPr lang="vi-VN" sz="2667" dirty="0">
                  <a:latin typeface="UTM Avo" panose="02040603050506020204" pitchFamily="18" charset="0"/>
                  <a:ea typeface="Calibri" panose="020F0502020204030204" pitchFamily="34" charset="0"/>
                </a:rPr>
                <a:t>Uốn mềm ngọn lúa</a:t>
              </a:r>
              <a:endParaRPr lang="en-VN" sz="2667" dirty="0">
                <a:latin typeface="Times New Roman" panose="02020603050405020304" pitchFamily="18" charset="0"/>
                <a:ea typeface="Calibri" panose="020F0502020204030204" pitchFamily="34" charset="0"/>
              </a:endParaRPr>
            </a:p>
            <a:p>
              <a:pPr>
                <a:lnSpc>
                  <a:spcPct val="150000"/>
                </a:lnSpc>
              </a:pPr>
              <a:r>
                <a:rPr lang="vi-VN" sz="2667" dirty="0">
                  <a:latin typeface="UTM Avo" panose="02040603050506020204" pitchFamily="18" charset="0"/>
                  <a:ea typeface="Calibri" panose="020F0502020204030204" pitchFamily="34" charset="0"/>
                </a:rPr>
                <a:t>Hoa xoan theo               ó</a:t>
              </a:r>
              <a:endParaRPr lang="en-VN" sz="2667" dirty="0">
                <a:latin typeface="Times New Roman" panose="02020603050405020304" pitchFamily="18" charset="0"/>
                <a:ea typeface="Calibri" panose="020F0502020204030204" pitchFamily="34" charset="0"/>
              </a:endParaRPr>
            </a:p>
            <a:p>
              <a:pPr>
                <a:lnSpc>
                  <a:spcPct val="150000"/>
                </a:lnSpc>
              </a:pPr>
              <a:r>
                <a:rPr lang="vi-VN" sz="2667" dirty="0">
                  <a:latin typeface="UTM Avo" panose="02040603050506020204" pitchFamily="18" charset="0"/>
                  <a:ea typeface="Calibri" panose="020F0502020204030204" pitchFamily="34" charset="0"/>
                </a:rPr>
                <a:t>    </a:t>
              </a:r>
              <a:r>
                <a:rPr lang="vi-VN" sz="2667" dirty="0" smtClean="0">
                  <a:latin typeface="UTM Avo" panose="02040603050506020204" pitchFamily="18" charset="0"/>
                  <a:ea typeface="Calibri" panose="020F0502020204030204" pitchFamily="34" charset="0"/>
                </a:rPr>
                <a:t>ải </a:t>
              </a:r>
              <a:r>
                <a:rPr lang="vi-VN" sz="2667" dirty="0">
                  <a:latin typeface="UTM Avo" panose="02040603050506020204" pitchFamily="18" charset="0"/>
                  <a:ea typeface="Calibri" panose="020F0502020204030204" pitchFamily="34" charset="0"/>
                </a:rPr>
                <a:t>tím mặt đường.</a:t>
              </a:r>
              <a:endParaRPr lang="en-VN" sz="2667" dirty="0">
                <a:latin typeface="Times New Roman" panose="02020603050405020304" pitchFamily="18" charset="0"/>
                <a:ea typeface="Calibri" panose="020F0502020204030204" pitchFamily="34" charset="0"/>
              </a:endParaRPr>
            </a:p>
            <a:p>
              <a:pPr algn="r">
                <a:lnSpc>
                  <a:spcPct val="150000"/>
                </a:lnSpc>
              </a:pPr>
              <a:r>
                <a:rPr lang="vi-VN" sz="2667" dirty="0">
                  <a:latin typeface="UTM Avo" panose="02040603050506020204" pitchFamily="18" charset="0"/>
                  <a:ea typeface="Calibri" panose="020F0502020204030204" pitchFamily="34" charset="0"/>
                </a:rPr>
                <a:t>	(Theo Nguyễn Bao)</a:t>
              </a:r>
              <a:endParaRPr lang="en-VN" sz="2667" dirty="0">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a16="http://schemas.microsoft.com/office/drawing/2014/main" id="{54D5556E-C388-9B4C-878F-C7558BC40DCC}"/>
                </a:ext>
              </a:extLst>
            </p:cNvPr>
            <p:cNvSpPr/>
            <p:nvPr/>
          </p:nvSpPr>
          <p:spPr>
            <a:xfrm>
              <a:off x="2118266" y="1853308"/>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lnSpc>
                  <a:spcPct val="150000"/>
                </a:lnSpc>
                <a:buClr>
                  <a:srgbClr val="000000"/>
                </a:buClr>
                <a:defRPr/>
              </a:pPr>
              <a:endParaRPr lang="en-VN" sz="1867" kern="0">
                <a:solidFill>
                  <a:srgbClr val="BAE5E4"/>
                </a:solidFill>
                <a:latin typeface="Arial"/>
                <a:sym typeface="Arial"/>
              </a:endParaRPr>
            </a:p>
          </p:txBody>
        </p:sp>
        <p:sp>
          <p:nvSpPr>
            <p:cNvPr id="16" name="Rectangle 15">
              <a:extLst>
                <a:ext uri="{FF2B5EF4-FFF2-40B4-BE49-F238E27FC236}">
                  <a16:creationId xmlns:a16="http://schemas.microsoft.com/office/drawing/2014/main" id="{2035F31D-A660-EC4F-A857-E45C695F9CB5}"/>
                </a:ext>
              </a:extLst>
            </p:cNvPr>
            <p:cNvSpPr/>
            <p:nvPr/>
          </p:nvSpPr>
          <p:spPr>
            <a:xfrm>
              <a:off x="3405850" y="2744519"/>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lnSpc>
                  <a:spcPct val="150000"/>
                </a:lnSpc>
                <a:buClr>
                  <a:srgbClr val="000000"/>
                </a:buClr>
                <a:defRPr/>
              </a:pPr>
              <a:endParaRPr lang="en-VN" sz="1867" kern="0">
                <a:solidFill>
                  <a:srgbClr val="BAE5E4"/>
                </a:solidFill>
                <a:latin typeface="Arial"/>
                <a:sym typeface="Arial"/>
              </a:endParaRPr>
            </a:p>
          </p:txBody>
        </p:sp>
        <p:sp>
          <p:nvSpPr>
            <p:cNvPr id="17" name="Rectangle 16">
              <a:extLst>
                <a:ext uri="{FF2B5EF4-FFF2-40B4-BE49-F238E27FC236}">
                  <a16:creationId xmlns:a16="http://schemas.microsoft.com/office/drawing/2014/main" id="{430764F5-1AB2-3F4F-A869-7A3C3A574181}"/>
                </a:ext>
              </a:extLst>
            </p:cNvPr>
            <p:cNvSpPr/>
            <p:nvPr/>
          </p:nvSpPr>
          <p:spPr>
            <a:xfrm>
              <a:off x="1448863" y="3209475"/>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1219170">
                <a:lnSpc>
                  <a:spcPct val="150000"/>
                </a:lnSpc>
                <a:buClr>
                  <a:srgbClr val="000000"/>
                </a:buClr>
                <a:defRPr/>
              </a:pPr>
              <a:endParaRPr lang="en-VN" sz="1867" kern="0">
                <a:solidFill>
                  <a:srgbClr val="BAE5E4"/>
                </a:solidFill>
                <a:latin typeface="Arial"/>
                <a:sym typeface="Arial"/>
              </a:endParaRPr>
            </a:p>
          </p:txBody>
        </p:sp>
      </p:grpSp>
      <p:pic>
        <p:nvPicPr>
          <p:cNvPr id="19" name="Picture 2" descr="Lúa Vàng Hình ảnh | Định dạng hình ảnh PNG 400280211| vn.lovepik.com">
            <a:extLst>
              <a:ext uri="{FF2B5EF4-FFF2-40B4-BE49-F238E27FC236}">
                <a16:creationId xmlns:a16="http://schemas.microsoft.com/office/drawing/2014/main" id="{FE247E19-03EE-0147-869A-88D815E372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8946455" y="-652928"/>
            <a:ext cx="1813932" cy="29202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inted Transparent Large Purple Flower Clipsrt​ | Gallery Yopriceville -  High-Quality Images and Transparent PNG Free Clipart">
            <a:extLst>
              <a:ext uri="{FF2B5EF4-FFF2-40B4-BE49-F238E27FC236}">
                <a16:creationId xmlns:a16="http://schemas.microsoft.com/office/drawing/2014/main" id="{468D9E63-94C6-354F-874E-291247AEC5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82779" y="4964528"/>
            <a:ext cx="2760792" cy="19395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12332" y="2374253"/>
            <a:ext cx="811530" cy="584775"/>
          </a:xfrm>
          <a:prstGeom prst="rect">
            <a:avLst/>
          </a:prstGeom>
          <a:noFill/>
        </p:spPr>
        <p:txBody>
          <a:bodyPr wrap="square" rtlCol="0">
            <a:spAutoFit/>
          </a:bodyPr>
          <a:lstStyle/>
          <a:p>
            <a:r>
              <a:rPr lang="en-US" sz="3200" dirty="0" err="1" smtClean="0">
                <a:solidFill>
                  <a:srgbClr val="FF0000"/>
                </a:solidFill>
              </a:rPr>
              <a:t>gi</a:t>
            </a:r>
            <a:endParaRPr lang="en-US" sz="3200" dirty="0">
              <a:solidFill>
                <a:srgbClr val="FF0000"/>
              </a:solidFill>
            </a:endParaRPr>
          </a:p>
        </p:txBody>
      </p:sp>
      <p:sp>
        <p:nvSpPr>
          <p:cNvPr id="13" name="TextBox 12"/>
          <p:cNvSpPr txBox="1"/>
          <p:nvPr/>
        </p:nvSpPr>
        <p:spPr>
          <a:xfrm>
            <a:off x="6246727" y="3609567"/>
            <a:ext cx="811530" cy="584775"/>
          </a:xfrm>
          <a:prstGeom prst="rect">
            <a:avLst/>
          </a:prstGeom>
          <a:noFill/>
        </p:spPr>
        <p:txBody>
          <a:bodyPr wrap="square" rtlCol="0">
            <a:spAutoFit/>
          </a:bodyPr>
          <a:lstStyle/>
          <a:p>
            <a:r>
              <a:rPr lang="en-US" sz="3200" dirty="0" err="1" smtClean="0">
                <a:solidFill>
                  <a:srgbClr val="FF0000"/>
                </a:solidFill>
              </a:rPr>
              <a:t>gi</a:t>
            </a:r>
            <a:r>
              <a:rPr lang="en-US" sz="3200" dirty="0" smtClean="0">
                <a:solidFill>
                  <a:srgbClr val="FF0000"/>
                </a:solidFill>
              </a:rPr>
              <a:t> </a:t>
            </a:r>
            <a:endParaRPr lang="en-US" sz="3200" dirty="0">
              <a:solidFill>
                <a:srgbClr val="FF0000"/>
              </a:solidFill>
            </a:endParaRPr>
          </a:p>
        </p:txBody>
      </p:sp>
      <p:sp>
        <p:nvSpPr>
          <p:cNvPr id="14" name="TextBox 13"/>
          <p:cNvSpPr txBox="1"/>
          <p:nvPr/>
        </p:nvSpPr>
        <p:spPr>
          <a:xfrm>
            <a:off x="3380583" y="4229428"/>
            <a:ext cx="811530" cy="584775"/>
          </a:xfrm>
          <a:prstGeom prst="rect">
            <a:avLst/>
          </a:prstGeom>
          <a:noFill/>
        </p:spPr>
        <p:txBody>
          <a:bodyPr wrap="square" rtlCol="0">
            <a:spAutoFit/>
          </a:bodyPr>
          <a:lstStyle/>
          <a:p>
            <a:r>
              <a:rPr lang="en-US" sz="3200" dirty="0" smtClean="0">
                <a:solidFill>
                  <a:srgbClr val="FF0000"/>
                </a:solidFill>
              </a:rPr>
              <a:t>R</a:t>
            </a:r>
            <a:endParaRPr lang="en-US" sz="3200" dirty="0">
              <a:solidFill>
                <a:srgbClr val="FF0000"/>
              </a:solidFill>
            </a:endParaRPr>
          </a:p>
        </p:txBody>
      </p:sp>
    </p:spTree>
    <p:extLst>
      <p:ext uri="{BB962C8B-B14F-4D97-AF65-F5344CB8AC3E}">
        <p14:creationId xmlns:p14="http://schemas.microsoft.com/office/powerpoint/2010/main" val="382270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4E123E-802F-634C-BDB8-04C4E9E2376F}"/>
              </a:ext>
            </a:extLst>
          </p:cNvPr>
          <p:cNvSpPr txBox="1"/>
          <p:nvPr/>
        </p:nvSpPr>
        <p:spPr>
          <a:xfrm>
            <a:off x="2322752" y="691255"/>
            <a:ext cx="8013440" cy="646331"/>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UTM Avo" panose="02040603050506020204" pitchFamily="18" charset="0"/>
              </a:rPr>
              <a:t>b) </a:t>
            </a:r>
            <a:r>
              <a:rPr lang="vi-VN" sz="2400" dirty="0">
                <a:latin typeface="UTM Avo" panose="02040603050506020204" pitchFamily="18" charset="0"/>
                <a:ea typeface="Calibri" panose="020F0502020204030204" pitchFamily="34" charset="0"/>
                <a:cs typeface="Times New Roman" panose="02020603050405020304" pitchFamily="18" charset="0"/>
              </a:rPr>
              <a:t>Chọn tiếng trong hoặc đơn thay cho ô vuông.</a:t>
            </a:r>
            <a:r>
              <a:rPr lang="en-VN" sz="2400" dirty="0"/>
              <a:t> </a:t>
            </a:r>
            <a:endParaRPr lang="vi-VN" sz="2400" dirty="0">
              <a:latin typeface="UTM Avo" panose="02040603050506020204" pitchFamily="18" charset="0"/>
            </a:endParaRPr>
          </a:p>
        </p:txBody>
      </p:sp>
      <p:sp>
        <p:nvSpPr>
          <p:cNvPr id="5" name="Rectangle 4">
            <a:extLst>
              <a:ext uri="{FF2B5EF4-FFF2-40B4-BE49-F238E27FC236}">
                <a16:creationId xmlns:a16="http://schemas.microsoft.com/office/drawing/2014/main" id="{EB2CFFF4-6CDF-804E-84CC-5E12102AEB29}"/>
              </a:ext>
            </a:extLst>
          </p:cNvPr>
          <p:cNvSpPr/>
          <p:nvPr/>
        </p:nvSpPr>
        <p:spPr>
          <a:xfrm>
            <a:off x="2007140" y="1606394"/>
            <a:ext cx="8197585" cy="3785652"/>
          </a:xfrm>
          <a:prstGeom prst="rect">
            <a:avLst/>
          </a:prstGeom>
        </p:spPr>
        <p:txBody>
          <a:bodyPr wrap="square">
            <a:spAutoFit/>
          </a:bodyPr>
          <a:lstStyle/>
          <a:p>
            <a:pPr algn="just">
              <a:lnSpc>
                <a:spcPct val="200000"/>
              </a:lnSpc>
            </a:pPr>
            <a:r>
              <a:rPr lang="vi-VN" sz="2400" dirty="0">
                <a:latin typeface="UTM Avo" panose="02040603050506020204" pitchFamily="18" charset="0"/>
                <a:ea typeface="Calibri" panose="020F0502020204030204" pitchFamily="34" charset="0"/>
              </a:rPr>
              <a:t>- Vườn cây tươi tốt nhờ công (sức/sứt)     lao động của cô bác nông dân.</a:t>
            </a:r>
          </a:p>
          <a:p>
            <a:pPr algn="just">
              <a:lnSpc>
                <a:spcPct val="200000"/>
              </a:lnSpc>
            </a:pPr>
            <a:r>
              <a:rPr lang="vi-VN" sz="2400" dirty="0">
                <a:latin typeface="UTM Avo" panose="02040603050506020204" pitchFamily="18" charset="0"/>
                <a:ea typeface="Calibri" panose="020F0502020204030204" pitchFamily="34" charset="0"/>
              </a:rPr>
              <a:t>- Đầu xuân, dân làng nô (nức/nứt)    ra đồng để trồng cây.</a:t>
            </a:r>
          </a:p>
          <a:p>
            <a:pPr algn="just">
              <a:lnSpc>
                <a:spcPct val="200000"/>
              </a:lnSpc>
            </a:pPr>
            <a:r>
              <a:rPr lang="vi-VN" sz="2400" dirty="0">
                <a:latin typeface="UTM Avo" panose="02040603050506020204" pitchFamily="18" charset="0"/>
                <a:ea typeface="Calibri" panose="020F0502020204030204" pitchFamily="34" charset="0"/>
              </a:rPr>
              <a:t>- Nhiều loại củ, quả được dùng để làm (mức/ mứt)     </a:t>
            </a:r>
            <a:r>
              <a:rPr lang="vi-VN" sz="2400" dirty="0">
                <a:solidFill>
                  <a:schemeClr val="accent2"/>
                </a:solidFill>
                <a:latin typeface="UTM Avo" panose="02040603050506020204" pitchFamily="18" charset="0"/>
                <a:ea typeface="Calibri" panose="020F0502020204030204" pitchFamily="34" charset="0"/>
              </a:rPr>
              <a:t>mứt  </a:t>
            </a:r>
            <a:r>
              <a:rPr lang="vi-VN" sz="2400" dirty="0">
                <a:latin typeface="UTM Avo" panose="02040603050506020204" pitchFamily="18" charset="0"/>
                <a:ea typeface="Calibri" panose="020F0502020204030204" pitchFamily="34" charset="0"/>
              </a:rPr>
              <a:t>Tết.</a:t>
            </a:r>
          </a:p>
        </p:txBody>
      </p:sp>
      <p:sp>
        <p:nvSpPr>
          <p:cNvPr id="27" name="Oval 26">
            <a:extLst>
              <a:ext uri="{FF2B5EF4-FFF2-40B4-BE49-F238E27FC236}">
                <a16:creationId xmlns:a16="http://schemas.microsoft.com/office/drawing/2014/main" id="{835C70B7-6DB3-CD46-BFD8-F5CFA89FC699}"/>
              </a:ext>
            </a:extLst>
          </p:cNvPr>
          <p:cNvSpPr/>
          <p:nvPr/>
        </p:nvSpPr>
        <p:spPr>
          <a:xfrm>
            <a:off x="5897955" y="1861512"/>
            <a:ext cx="657412"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8" name="Oval 27">
            <a:extLst>
              <a:ext uri="{FF2B5EF4-FFF2-40B4-BE49-F238E27FC236}">
                <a16:creationId xmlns:a16="http://schemas.microsoft.com/office/drawing/2014/main" id="{8CADC005-E5E7-7A44-A59F-518A7730CDD9}"/>
              </a:ext>
            </a:extLst>
          </p:cNvPr>
          <p:cNvSpPr/>
          <p:nvPr/>
        </p:nvSpPr>
        <p:spPr>
          <a:xfrm>
            <a:off x="5102486" y="3229943"/>
            <a:ext cx="795469"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9" name="Oval 28">
            <a:extLst>
              <a:ext uri="{FF2B5EF4-FFF2-40B4-BE49-F238E27FC236}">
                <a16:creationId xmlns:a16="http://schemas.microsoft.com/office/drawing/2014/main" id="{4A7AD4B2-3B9E-274C-932B-B0F20F5B4A52}"/>
              </a:ext>
            </a:extLst>
          </p:cNvPr>
          <p:cNvSpPr/>
          <p:nvPr/>
        </p:nvSpPr>
        <p:spPr>
          <a:xfrm>
            <a:off x="9414508" y="3999087"/>
            <a:ext cx="875016" cy="537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Tree>
    <p:extLst>
      <p:ext uri="{BB962C8B-B14F-4D97-AF65-F5344CB8AC3E}">
        <p14:creationId xmlns:p14="http://schemas.microsoft.com/office/powerpoint/2010/main" val="35803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ạn đã biết những lợi ích này của quả khế ! - Vietble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0868" y="2578840"/>
            <a:ext cx="4956258" cy="3717194"/>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83911" y="2084817"/>
            <a:ext cx="3718362" cy="150333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chemeClr val="tx1"/>
                </a:solidFill>
                <a:latin typeface="Times New Roman" panose="02020603050405020304" pitchFamily="18" charset="0"/>
                <a:cs typeface="Times New Roman" panose="02020603050405020304" pitchFamily="18" charset="0"/>
              </a:rPr>
              <a:t>Em giải câu đố</a:t>
            </a:r>
            <a:endParaRPr lang="en-US" sz="2800" dirty="0" smtClean="0">
              <a:solidFill>
                <a:schemeClr val="tx1"/>
              </a:solidFill>
              <a:latin typeface="Times New Roman" panose="02020603050405020304" pitchFamily="18" charset="0"/>
              <a:cs typeface="Times New Roman" panose="02020603050405020304" pitchFamily="18" charset="0"/>
            </a:endParaRPr>
          </a:p>
        </p:txBody>
      </p:sp>
      <p:sp>
        <p:nvSpPr>
          <p:cNvPr id="12" name="Pentagon 11"/>
          <p:cNvSpPr/>
          <p:nvPr/>
        </p:nvSpPr>
        <p:spPr>
          <a:xfrm>
            <a:off x="4060167" y="969959"/>
            <a:ext cx="6910086" cy="1608881"/>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smtClean="0">
                <a:latin typeface="Times New Roman" panose="02020603050405020304" pitchFamily="18" charset="0"/>
                <a:cs typeface="Times New Roman" panose="02020603050405020304" pitchFamily="18" charset="0"/>
              </a:rPr>
              <a:t>Có múi, có khía vàng au</a:t>
            </a:r>
          </a:p>
          <a:p>
            <a:pPr algn="ctr"/>
            <a:r>
              <a:rPr lang="vi-VN" sz="2800" dirty="0" smtClean="0">
                <a:latin typeface="Times New Roman" panose="02020603050405020304" pitchFamily="18" charset="0"/>
                <a:cs typeface="Times New Roman" panose="02020603050405020304" pitchFamily="18" charset="0"/>
              </a:rPr>
              <a:t>Chim khôn ăn quả hẹn sau trả vàng.</a:t>
            </a:r>
          </a:p>
          <a:p>
            <a:pPr algn="ctr"/>
            <a:r>
              <a:rPr lang="vi-VN" sz="2800" dirty="0" smtClean="0">
                <a:latin typeface="Times New Roman" panose="02020603050405020304" pitchFamily="18" charset="0"/>
                <a:cs typeface="Times New Roman" panose="02020603050405020304" pitchFamily="18" charset="0"/>
              </a:rPr>
              <a:t>Là quả gì?</a:t>
            </a:r>
          </a:p>
        </p:txBody>
      </p:sp>
    </p:spTree>
    <p:extLst>
      <p:ext uri="{BB962C8B-B14F-4D97-AF65-F5344CB8AC3E}">
        <p14:creationId xmlns:p14="http://schemas.microsoft.com/office/powerpoint/2010/main" val="182929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500"/>
                                        <p:tgtEl>
                                          <p:spTgt spid="8194"/>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ua cây thị đại thụ tại Hà Nội - Cây khỏe, chất lượng, giá r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124" y="2740429"/>
            <a:ext cx="6862062" cy="358352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83911" y="2084817"/>
            <a:ext cx="3718362" cy="150333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chemeClr val="tx1"/>
                </a:solidFill>
                <a:latin typeface="Times New Roman" panose="02020603050405020304" pitchFamily="18" charset="0"/>
                <a:cs typeface="Times New Roman" panose="02020603050405020304" pitchFamily="18" charset="0"/>
              </a:rPr>
              <a:t>Em giải câu đố</a:t>
            </a:r>
            <a:endParaRPr lang="en-US" sz="2800" dirty="0" smtClean="0">
              <a:solidFill>
                <a:schemeClr val="tx1"/>
              </a:solidFill>
              <a:latin typeface="Times New Roman" panose="02020603050405020304" pitchFamily="18" charset="0"/>
              <a:cs typeface="Times New Roman" panose="02020603050405020304" pitchFamily="18" charset="0"/>
            </a:endParaRPr>
          </a:p>
        </p:txBody>
      </p:sp>
      <p:sp>
        <p:nvSpPr>
          <p:cNvPr id="12" name="Pentagon 11"/>
          <p:cNvSpPr/>
          <p:nvPr/>
        </p:nvSpPr>
        <p:spPr>
          <a:xfrm>
            <a:off x="4060167" y="969959"/>
            <a:ext cx="6910086" cy="1608881"/>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Béo tròn mặc áo vàng chanh</a:t>
            </a:r>
          </a:p>
          <a:p>
            <a:pPr algn="ctr"/>
            <a:r>
              <a:rPr lang="vi-VN" sz="2800" dirty="0">
                <a:latin typeface="Times New Roman" panose="02020603050405020304" pitchFamily="18" charset="0"/>
                <a:cs typeface="Times New Roman" panose="02020603050405020304" pitchFamily="18" charset="0"/>
              </a:rPr>
              <a:t>Ngày xưa cô Tấm hiền lành gửi thân.</a:t>
            </a:r>
          </a:p>
          <a:p>
            <a:pPr algn="ctr"/>
            <a:r>
              <a:rPr lang="vi-VN" sz="2800" dirty="0" smtClean="0">
                <a:latin typeface="Times New Roman" panose="02020603050405020304" pitchFamily="18" charset="0"/>
                <a:cs typeface="Times New Roman" panose="02020603050405020304" pitchFamily="18" charset="0"/>
              </a:rPr>
              <a:t>Là quả gì?</a:t>
            </a:r>
          </a:p>
        </p:txBody>
      </p:sp>
    </p:spTree>
    <p:extLst>
      <p:ext uri="{BB962C8B-B14F-4D97-AF65-F5344CB8AC3E}">
        <p14:creationId xmlns:p14="http://schemas.microsoft.com/office/powerpoint/2010/main" val="306753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83911" y="2084817"/>
            <a:ext cx="3718362" cy="150333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chemeClr val="tx1"/>
                </a:solidFill>
                <a:latin typeface="Times New Roman" panose="02020603050405020304" pitchFamily="18" charset="0"/>
                <a:cs typeface="Times New Roman" panose="02020603050405020304" pitchFamily="18" charset="0"/>
              </a:rPr>
              <a:t>Em giải câu đố</a:t>
            </a:r>
            <a:endParaRPr lang="en-US" sz="2800" dirty="0" smtClean="0">
              <a:solidFill>
                <a:schemeClr val="tx1"/>
              </a:solidFill>
              <a:latin typeface="Times New Roman" panose="02020603050405020304" pitchFamily="18" charset="0"/>
              <a:cs typeface="Times New Roman" panose="02020603050405020304" pitchFamily="18" charset="0"/>
            </a:endParaRPr>
          </a:p>
        </p:txBody>
      </p:sp>
      <p:sp>
        <p:nvSpPr>
          <p:cNvPr id="12" name="Pentagon 11"/>
          <p:cNvSpPr/>
          <p:nvPr/>
        </p:nvSpPr>
        <p:spPr>
          <a:xfrm>
            <a:off x="4060167" y="969959"/>
            <a:ext cx="6910086" cy="1608881"/>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Quê em ở chốn đảo xa</a:t>
            </a:r>
          </a:p>
          <a:p>
            <a:pPr algn="ctr"/>
            <a:r>
              <a:rPr lang="vi-VN" sz="2800" dirty="0">
                <a:latin typeface="Times New Roman" panose="02020603050405020304" pitchFamily="18" charset="0"/>
                <a:cs typeface="Times New Roman" panose="02020603050405020304" pitchFamily="18" charset="0"/>
              </a:rPr>
              <a:t>An Tiêm thuở ấy làm quà tặng vua</a:t>
            </a:r>
            <a:r>
              <a:rPr lang="vi-VN" sz="2800" dirty="0" smtClean="0">
                <a:latin typeface="Times New Roman" panose="02020603050405020304" pitchFamily="18" charset="0"/>
                <a:cs typeface="Times New Roman" panose="02020603050405020304" pitchFamily="18" charset="0"/>
              </a:rPr>
              <a:t>.</a:t>
            </a:r>
          </a:p>
          <a:p>
            <a:pPr algn="ctr"/>
            <a:r>
              <a:rPr lang="vi-VN" sz="2800" dirty="0" smtClean="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quả gì?</a:t>
            </a:r>
            <a:endParaRPr lang="vi-VN" sz="2800" dirty="0" smtClean="0">
              <a:latin typeface="Times New Roman" panose="02020603050405020304" pitchFamily="18" charset="0"/>
              <a:cs typeface="Times New Roman" panose="02020603050405020304" pitchFamily="18" charset="0"/>
            </a:endParaRPr>
          </a:p>
        </p:txBody>
      </p:sp>
      <p:pic>
        <p:nvPicPr>
          <p:cNvPr id="10242" name="Picture 2" descr="Thư viện ảnh đẹp về quả dưa hấu với khoản 100.619 tấm ảnh chất lượng cực  cao - Mua bán hình ảnh shutterstock giá rẻ chỉ từ 3.000 đ trong 2 phú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048" y="2625883"/>
            <a:ext cx="4286250" cy="340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79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186781" y="1122889"/>
            <a:ext cx="3718362" cy="150333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chemeClr val="tx1"/>
                </a:solidFill>
                <a:latin typeface="Times New Roman" panose="02020603050405020304" pitchFamily="18" charset="0"/>
                <a:cs typeface="Times New Roman" panose="02020603050405020304" pitchFamily="18" charset="0"/>
              </a:rPr>
              <a:t>Em giải câu đố</a:t>
            </a:r>
            <a:endParaRPr lang="en-US" sz="2800" dirty="0" smtClean="0">
              <a:solidFill>
                <a:schemeClr val="tx1"/>
              </a:solidFill>
              <a:latin typeface="Times New Roman" panose="02020603050405020304" pitchFamily="18" charset="0"/>
              <a:cs typeface="Times New Roman" panose="02020603050405020304" pitchFamily="18" charset="0"/>
            </a:endParaRPr>
          </a:p>
        </p:txBody>
      </p:sp>
      <p:sp>
        <p:nvSpPr>
          <p:cNvPr id="12" name="Pentagon 11"/>
          <p:cNvSpPr/>
          <p:nvPr/>
        </p:nvSpPr>
        <p:spPr>
          <a:xfrm>
            <a:off x="4094457" y="318449"/>
            <a:ext cx="6910086" cy="1608881"/>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Quả gì ở tận trên cao</a:t>
            </a:r>
          </a:p>
          <a:p>
            <a:pPr algn="ctr"/>
            <a:r>
              <a:rPr lang="vi-VN" sz="2800" dirty="0">
                <a:latin typeface="Times New Roman" panose="02020603050405020304" pitchFamily="18" charset="0"/>
                <a:cs typeface="Times New Roman" panose="02020603050405020304" pitchFamily="18" charset="0"/>
              </a:rPr>
              <a:t>Không phải giếng đào mà có nước trong</a:t>
            </a:r>
            <a:r>
              <a:rPr lang="vi-VN" sz="2800" dirty="0" smtClean="0">
                <a:latin typeface="Times New Roman" panose="02020603050405020304" pitchFamily="18" charset="0"/>
                <a:cs typeface="Times New Roman" panose="02020603050405020304" pitchFamily="18" charset="0"/>
              </a:rPr>
              <a:t>?</a:t>
            </a:r>
          </a:p>
          <a:p>
            <a:pPr algn="ctr"/>
            <a:r>
              <a:rPr lang="vi-VN" sz="2800" dirty="0" smtClean="0">
                <a:latin typeface="Times New Roman" panose="02020603050405020304" pitchFamily="18" charset="0"/>
                <a:cs typeface="Times New Roman" panose="02020603050405020304" pitchFamily="18" charset="0"/>
              </a:rPr>
              <a:t>Là </a:t>
            </a:r>
            <a:r>
              <a:rPr lang="vi-VN" sz="2800" dirty="0">
                <a:latin typeface="Times New Roman" panose="02020603050405020304" pitchFamily="18" charset="0"/>
                <a:cs typeface="Times New Roman" panose="02020603050405020304" pitchFamily="18" charset="0"/>
              </a:rPr>
              <a:t>quả gì?</a:t>
            </a:r>
            <a:endParaRPr lang="vi-VN" sz="2800" dirty="0" smtClean="0">
              <a:latin typeface="Times New Roman" panose="02020603050405020304" pitchFamily="18" charset="0"/>
              <a:cs typeface="Times New Roman" panose="02020603050405020304" pitchFamily="18" charset="0"/>
            </a:endParaRPr>
          </a:p>
        </p:txBody>
      </p:sp>
      <p:pic>
        <p:nvPicPr>
          <p:cNvPr id="11266" name="Picture 2" descr="Trái dừa và những công dụng tuyệt vời cho sức khỏe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512" y="2400301"/>
            <a:ext cx="6740517"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23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1620502" y="22797"/>
            <a:ext cx="1861191" cy="740290"/>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84748"/>
            </a:xfrm>
            <a:prstGeom prst="rect">
              <a:avLst/>
            </a:prstGeom>
            <a:noFill/>
          </p:spPr>
          <p:txBody>
            <a:bodyPr wrap="square" rtlCol="0">
              <a:spAutoFit/>
            </a:bodyPr>
            <a:lstStyle/>
            <a:p>
              <a:pPr algn="ctr" defTabSz="1219170">
                <a:lnSpc>
                  <a:spcPct val="150000"/>
                </a:lnSpc>
                <a:buClr>
                  <a:srgbClr val="000000"/>
                </a:buClr>
                <a:defRPr/>
              </a:pPr>
              <a:r>
                <a:rPr lang="vi-VN" sz="2400" b="1" kern="0" dirty="0">
                  <a:solidFill>
                    <a:srgbClr val="17479D"/>
                  </a:solidFill>
                  <a:latin typeface="UTM Avo" panose="02040603050506020204" pitchFamily="18" charset="0"/>
                  <a:cs typeface="Arial"/>
                  <a:sym typeface="Arial"/>
                </a:rPr>
                <a:t>ĐỌC</a:t>
              </a:r>
              <a:endParaRPr lang="en-US" sz="2400" b="1" kern="0" dirty="0">
                <a:solidFill>
                  <a:srgbClr val="17479D"/>
                </a:solidFill>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4710535" y="325401"/>
            <a:ext cx="2758344" cy="646331"/>
          </a:xfrm>
          <a:prstGeom prst="rect">
            <a:avLst/>
          </a:prstGeom>
          <a:noFill/>
        </p:spPr>
        <p:txBody>
          <a:bodyPr wrap="square" rtlCol="0">
            <a:spAutoFit/>
          </a:bodyPr>
          <a:lstStyle/>
          <a:p>
            <a:pPr algn="ctr" defTabSz="1219170">
              <a:lnSpc>
                <a:spcPct val="150000"/>
              </a:lnSpc>
              <a:buClr>
                <a:srgbClr val="000000"/>
              </a:buClr>
              <a:defRPr/>
            </a:pPr>
            <a:r>
              <a:rPr lang="vi-VN" sz="2400" b="1" kern="0" dirty="0">
                <a:solidFill>
                  <a:srgbClr val="FFAB40">
                    <a:lumMod val="50000"/>
                  </a:srgbClr>
                </a:solidFill>
                <a:latin typeface="UTM Avo" panose="02040603050506020204" pitchFamily="18" charset="0"/>
                <a:cs typeface="Arial"/>
                <a:sym typeface="Arial"/>
              </a:rPr>
              <a:t>Mùa vàng</a:t>
            </a:r>
            <a:endParaRPr lang="en-US" sz="2400" b="1" kern="0" dirty="0">
              <a:solidFill>
                <a:srgbClr val="FFAB40">
                  <a:lumMod val="50000"/>
                </a:srgbClr>
              </a:solidFill>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620502" y="959721"/>
            <a:ext cx="8938412" cy="5089727"/>
          </a:xfrm>
          <a:prstGeom prst="rect">
            <a:avLst/>
          </a:prstGeom>
          <a:noFill/>
        </p:spPr>
        <p:txBody>
          <a:bodyPr wrap="square" rtlCol="0">
            <a:spAutoFit/>
          </a:bodyPr>
          <a:lstStyle/>
          <a:p>
            <a:pPr marL="59265" algn="just">
              <a:lnSpc>
                <a:spcPct val="120000"/>
              </a:lnSpc>
              <a:defRPr/>
            </a:pPr>
            <a:r>
              <a:rPr lang="vi-VN" sz="1933" kern="0" dirty="0">
                <a:solidFill>
                  <a:srgbClr val="000000"/>
                </a:solidFill>
                <a:latin typeface="UTM Avo" panose="02040603050506020204" pitchFamily="18" charset="0"/>
                <a:sym typeface="Arial"/>
              </a:rPr>
              <a:t>     </a:t>
            </a:r>
            <a:r>
              <a:rPr lang="vi-VN" sz="1933"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59265" algn="just">
              <a:lnSpc>
                <a:spcPct val="120000"/>
              </a:lnSpc>
              <a:defRPr/>
            </a:pPr>
            <a:r>
              <a:rPr lang="vi-VN" sz="1933" dirty="0">
                <a:latin typeface="UTM Avo" panose="02040603050506020204" pitchFamily="18" charset="0"/>
              </a:rPr>
              <a:t>     Minh ríu rít bên mẹ:</a:t>
            </a:r>
          </a:p>
          <a:p>
            <a:pPr marL="59265" algn="just">
              <a:lnSpc>
                <a:spcPct val="120000"/>
              </a:lnSpc>
              <a:defRPr/>
            </a:pPr>
            <a:r>
              <a:rPr lang="vi-VN" sz="1933"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59265" algn="just">
              <a:lnSpc>
                <a:spcPct val="120000"/>
              </a:lnSpc>
              <a:defRPr/>
            </a:pPr>
            <a:r>
              <a:rPr lang="vi-VN" sz="1933" dirty="0">
                <a:latin typeface="UTM Avo" panose="02040603050506020204" pitchFamily="18" charset="0"/>
              </a:rPr>
              <a:t>     - Đúng thế con ạ.</a:t>
            </a:r>
          </a:p>
          <a:p>
            <a:pPr marL="59265" algn="just">
              <a:lnSpc>
                <a:spcPct val="120000"/>
              </a:lnSpc>
              <a:defRPr/>
            </a:pPr>
            <a:r>
              <a:rPr lang="vi-VN" sz="1933" dirty="0">
                <a:latin typeface="UTM Avo" panose="02040603050506020204" pitchFamily="18" charset="0"/>
              </a:rPr>
              <a:t>     - Nếu mùa nào cũng được thu hoạch thì thích lắm, phải không mẹ?</a:t>
            </a:r>
          </a:p>
          <a:p>
            <a:pPr marL="59265" algn="just">
              <a:lnSpc>
                <a:spcPct val="120000"/>
              </a:lnSpc>
              <a:defRPr/>
            </a:pPr>
            <a:r>
              <a:rPr lang="vi-VN" sz="1933" dirty="0">
                <a:latin typeface="UTM Avo" panose="02040603050506020204" pitchFamily="18" charset="0"/>
              </a:rPr>
              <a:t>     Mẹ âu yếm nhìn Minh và bảo:</a:t>
            </a:r>
          </a:p>
          <a:p>
            <a:pPr marL="59265" algn="just">
              <a:lnSpc>
                <a:spcPct val="120000"/>
              </a:lnSpc>
              <a:defRPr/>
            </a:pPr>
            <a:r>
              <a:rPr lang="vi-VN" sz="1933"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59265" algn="just">
              <a:lnSpc>
                <a:spcPct val="120000"/>
              </a:lnSpc>
              <a:defRPr/>
            </a:pPr>
            <a:r>
              <a:rPr lang="vi-VN" sz="1933"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396" y="971732"/>
            <a:ext cx="406360" cy="384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516396" y="2030370"/>
            <a:ext cx="384000" cy="384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8756" y="3765908"/>
            <a:ext cx="384000" cy="384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1479867" y="5547387"/>
            <a:ext cx="457057" cy="502763"/>
          </a:xfrm>
          <a:prstGeom prst="rect">
            <a:avLst/>
          </a:prstGeom>
        </p:spPr>
      </p:pic>
    </p:spTree>
    <p:extLst>
      <p:ext uri="{BB962C8B-B14F-4D97-AF65-F5344CB8AC3E}">
        <p14:creationId xmlns:p14="http://schemas.microsoft.com/office/powerpoint/2010/main" val="319410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05FE84-F3FF-423B-ADA4-6F77209D652D}"/>
              </a:ext>
            </a:extLst>
          </p:cNvPr>
          <p:cNvSpPr/>
          <p:nvPr/>
        </p:nvSpPr>
        <p:spPr>
          <a:xfrm>
            <a:off x="2090348" y="1607880"/>
            <a:ext cx="7995683" cy="1323696"/>
          </a:xfrm>
          <a:prstGeom prst="rect">
            <a:avLst/>
          </a:prstGeom>
        </p:spPr>
        <p:txBody>
          <a:bodyPr wrap="square">
            <a:spAutoFit/>
          </a:bodyPr>
          <a:lstStyle/>
          <a:p>
            <a:pPr marL="59265" algn="just">
              <a:lnSpc>
                <a:spcPct val="150000"/>
              </a:lnSpc>
              <a:defRPr/>
            </a:pPr>
            <a:r>
              <a:rPr lang="vi-VN" sz="2667" dirty="0">
                <a:latin typeface="UTM Avo" panose="02040603050506020204" pitchFamily="18" charset="0"/>
              </a:rPr>
              <a:t>   Gió nổi lên và sóng lúa vàng dập dờn trải tới chân trời.</a:t>
            </a:r>
          </a:p>
        </p:txBody>
      </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8038459" y="1649441"/>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FB3E53-A51D-404F-9D91-23E8F892E1FD}"/>
              </a:ext>
            </a:extLst>
          </p:cNvPr>
          <p:cNvSpPr/>
          <p:nvPr/>
        </p:nvSpPr>
        <p:spPr>
          <a:xfrm>
            <a:off x="2146268" y="3643988"/>
            <a:ext cx="7995683" cy="1323696"/>
          </a:xfrm>
          <a:prstGeom prst="rect">
            <a:avLst/>
          </a:prstGeom>
        </p:spPr>
        <p:txBody>
          <a:bodyPr wrap="square">
            <a:spAutoFit/>
          </a:bodyPr>
          <a:lstStyle/>
          <a:p>
            <a:pPr marL="59265" algn="just">
              <a:lnSpc>
                <a:spcPct val="150000"/>
              </a:lnSpc>
              <a:defRPr/>
            </a:pPr>
            <a:r>
              <a:rPr lang="vi-VN" sz="2667" dirty="0">
                <a:latin typeface="UTM Avo" panose="02040603050506020204" pitchFamily="18" charset="0"/>
              </a:rPr>
              <a:t>   Nếu mùa nào cũng được thu hoạch thì thích lắm, phải không mẹ?</a:t>
            </a:r>
          </a:p>
        </p:txBody>
      </p:sp>
      <p:cxnSp>
        <p:nvCxnSpPr>
          <p:cNvPr id="34" name="Straight Connector 33">
            <a:extLst>
              <a:ext uri="{FF2B5EF4-FFF2-40B4-BE49-F238E27FC236}">
                <a16:creationId xmlns:a16="http://schemas.microsoft.com/office/drawing/2014/main" id="{69E608FD-E818-5F4F-A242-4CD90E526DCC}"/>
              </a:ext>
            </a:extLst>
          </p:cNvPr>
          <p:cNvCxnSpPr/>
          <p:nvPr/>
        </p:nvCxnSpPr>
        <p:spPr>
          <a:xfrm flipH="1">
            <a:off x="4583739" y="3769719"/>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02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454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1107</TotalTime>
  <Words>1293</Words>
  <Application>Microsoft Office PowerPoint</Application>
  <PresentationFormat>Widescreen</PresentationFormat>
  <Paragraphs>150</Paragraphs>
  <Slides>25</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Times New Roman</vt:lpstr>
      <vt:lpstr>UTM Avo</vt:lpstr>
      <vt:lpstr>UTM Cookies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Khuynh Dinh</dc:creator>
  <cp:lastModifiedBy>OSC</cp:lastModifiedBy>
  <cp:revision>233</cp:revision>
  <dcterms:created xsi:type="dcterms:W3CDTF">2021-06-08T08:53:21Z</dcterms:created>
  <dcterms:modified xsi:type="dcterms:W3CDTF">2024-01-26T02:20:10Z</dcterms:modified>
</cp:coreProperties>
</file>