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91" r:id="rId2"/>
    <p:sldId id="256" r:id="rId3"/>
    <p:sldId id="257" r:id="rId4"/>
    <p:sldId id="272" r:id="rId5"/>
    <p:sldId id="260" r:id="rId6"/>
    <p:sldId id="258" r:id="rId7"/>
    <p:sldId id="259" r:id="rId8"/>
    <p:sldId id="270" r:id="rId9"/>
    <p:sldId id="261" r:id="rId10"/>
    <p:sldId id="263" r:id="rId11"/>
    <p:sldId id="262" r:id="rId12"/>
    <p:sldId id="265" r:id="rId13"/>
    <p:sldId id="266" r:id="rId14"/>
    <p:sldId id="267" r:id="rId15"/>
    <p:sldId id="268" r:id="rId16"/>
    <p:sldId id="269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24B83-86A5-4725-8430-E6B3320EE120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463FA-CE2E-4270-96E3-0498743A9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85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63FA-CE2E-4270-96E3-0498743A98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2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8">
  <p:cSld name="Title only 18"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p28"/>
          <p:cNvSpPr txBox="1">
            <a:spLocks noGrp="1"/>
          </p:cNvSpPr>
          <p:nvPr>
            <p:ph type="title"/>
          </p:nvPr>
        </p:nvSpPr>
        <p:spPr>
          <a:xfrm>
            <a:off x="720000" y="736833"/>
            <a:ext cx="7560000" cy="136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72697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C6F1F-B4B7-4156-BE8B-816D83E58A5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2"/>
          <p:cNvGrpSpPr>
            <a:grpSpLocks/>
          </p:cNvGrpSpPr>
          <p:nvPr/>
        </p:nvGrpSpPr>
        <p:grpSpPr bwMode="auto">
          <a:xfrm>
            <a:off x="-4763" y="857253"/>
            <a:ext cx="9301163" cy="5122863"/>
            <a:chOff x="-4451" y="0"/>
            <a:chExt cx="9300851" cy="5123598"/>
          </a:xfrm>
        </p:grpSpPr>
        <p:sp>
          <p:nvSpPr>
            <p:cNvPr id="4" name="Title 3"/>
            <p:cNvSpPr txBox="1">
              <a:spLocks/>
            </p:cNvSpPr>
            <p:nvPr/>
          </p:nvSpPr>
          <p:spPr>
            <a:xfrm>
              <a:off x="-4451" y="0"/>
              <a:ext cx="9148451" cy="1223617"/>
            </a:xfrm>
            <a:prstGeom prst="rect">
              <a:avLst/>
            </a:prstGeom>
            <a:solidFill>
              <a:srgbClr val="00B0F0"/>
            </a:solidFill>
            <a:effectLst>
              <a:glow rad="50800">
                <a:schemeClr val="accent5">
                  <a:satMod val="175000"/>
                  <a:alpha val="18000"/>
                </a:schemeClr>
              </a:glow>
            </a:effectLst>
          </p:spPr>
          <p:txBody>
            <a:bodyPr lIns="68471" tIns="34235" rIns="68471" bIns="34235" anchor="ctr"/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endParaRPr lang="en-US" sz="795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pic>
          <p:nvPicPr>
            <p:cNvPr id="3079" name="Picture 2" descr="Bộ SGK Lớp 6 - Kết nối tri thức với cuộc sống - Công ty Cổ phần Đầu tư và  Phát triển Giáo dục Phương Na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33"/>
            <a:stretch>
              <a:fillRect/>
            </a:stretch>
          </p:blipFill>
          <p:spPr bwMode="auto">
            <a:xfrm>
              <a:off x="21859" y="15782"/>
              <a:ext cx="1314379" cy="1207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2" descr="C:\Users\Admin\Desktop\c8152ada51055397efa8feded5ee0036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07" t="35300" r="11266"/>
            <a:stretch>
              <a:fillRect/>
            </a:stretch>
          </p:blipFill>
          <p:spPr bwMode="auto">
            <a:xfrm>
              <a:off x="2259521" y="1223617"/>
              <a:ext cx="4624958" cy="3899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6248502" y="1060602"/>
              <a:ext cx="3047898" cy="685898"/>
            </a:xfrm>
            <a:prstGeom prst="roundRect">
              <a:avLst/>
            </a:prstGeom>
            <a:solidFill>
              <a:srgbClr val="A9DA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>
                <a:defRPr/>
              </a:pPr>
              <a:r>
                <a:rPr lang="vi-VN" sz="4000" b="1">
                  <a:solidFill>
                    <a:schemeClr val="tx1"/>
                  </a:solidFill>
                  <a:latin typeface="Arial-Rounded" pitchFamily="34" charset="0"/>
                  <a:cs typeface="Arial-Rounded" pitchFamily="34" charset="0"/>
                </a:rPr>
                <a:t>TẬP HAI</a:t>
              </a:r>
              <a:endParaRPr lang="en-US" sz="4000" b="1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22234" y="857255"/>
            <a:ext cx="9121775" cy="12239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chemeClr val="bg1"/>
                </a:solidFill>
                <a:latin typeface="Arial-Rounded" pitchFamily="34" charset="0"/>
                <a:cs typeface="Arial-Rounded" pitchFamily="34" charset="0"/>
              </a:rPr>
              <a:t>TIẾNG VIỆT </a:t>
            </a:r>
            <a:r>
              <a:rPr lang="en-US" sz="6000" b="1">
                <a:solidFill>
                  <a:schemeClr val="bg1"/>
                </a:solidFill>
                <a:latin typeface="Arial Narrow" pitchFamily="34" charset="0"/>
                <a:cs typeface="Arial-Rounded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78751332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89" y="-76200"/>
            <a:ext cx="8229600" cy="19812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Vinh và các bạn đang chơi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 bóng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Các bạn nhìn Vinh trầm trồ thán phục vì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Vinh rất thông minh  </a:t>
            </a:r>
          </a:p>
          <a:p>
            <a:endParaRPr lang="en-US" dirty="0"/>
          </a:p>
        </p:txBody>
      </p:sp>
      <p:pic>
        <p:nvPicPr>
          <p:cNvPr id="4" name="Picture 2" descr="Giải Tiếng Việt 1 trang 144, 145, 146, 147 Bài 1: Cậu bé thông m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8229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Nhung\Documents\CD8 BAI 1.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351" y="914400"/>
            <a:ext cx="8504237" cy="1666875"/>
          </a:xfrm>
          <a:prstGeom prst="rect">
            <a:avLst/>
          </a:prstGeom>
          <a:noFill/>
        </p:spPr>
      </p:pic>
      <p:pic>
        <p:nvPicPr>
          <p:cNvPr id="6147" name="Picture 3" descr="C:\Users\Nhung\Desktop\CD8 BAI 1.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895600"/>
            <a:ext cx="7904163" cy="1323975"/>
          </a:xfrm>
          <a:prstGeom prst="rect">
            <a:avLst/>
          </a:prstGeom>
          <a:noFill/>
        </p:spPr>
      </p:pic>
      <p:pic>
        <p:nvPicPr>
          <p:cNvPr id="2050" name="Picture 2" descr="Giải Tiếng Việt 1 trang 144, 145, 146, 147 Bài 1: Cậu bé thông m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52" y="3886200"/>
            <a:ext cx="829744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352800" y="2156336"/>
            <a:ext cx="2796952" cy="1044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791205" y="2156336"/>
            <a:ext cx="542795" cy="16240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Nhung\Desktop\CD8 BAI 1.39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523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hung\Desktop\CD8 BAI 1.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8763000" cy="3343275"/>
          </a:xfrm>
          <a:prstGeom prst="rect">
            <a:avLst/>
          </a:prstGeom>
          <a:noFill/>
        </p:spPr>
      </p:pic>
      <p:pic>
        <p:nvPicPr>
          <p:cNvPr id="3074" name="Picture 2" descr="Giải Tiếng Việt 1 trang 144, 145, 146, 147 Bài 1: Cậu bé thông m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8915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0" y="990600"/>
            <a:ext cx="70104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022599"/>
              </p:ext>
            </p:extLst>
          </p:nvPr>
        </p:nvGraphicFramePr>
        <p:xfrm>
          <a:off x="0" y="2438400"/>
          <a:ext cx="9067800" cy="2971800"/>
        </p:xfrm>
        <a:graphic>
          <a:graphicData uri="http://schemas.openxmlformats.org/drawingml/2006/table">
            <a:tbl>
              <a:tblPr/>
              <a:tblGrid>
                <a:gridCol w="226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859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inherit"/>
                        </a:rPr>
                        <a:t>a. </a:t>
                      </a:r>
                      <a:r>
                        <a:rPr lang="en-US" sz="2400" dirty="0" err="1">
                          <a:effectLst/>
                          <a:latin typeface="inherit"/>
                        </a:rPr>
                        <a:t>inh</a:t>
                      </a:r>
                      <a:r>
                        <a:rPr lang="en-US" sz="2400" dirty="0">
                          <a:effectLst/>
                          <a:latin typeface="inherit"/>
                        </a:rPr>
                        <a:t> hay </a:t>
                      </a:r>
                      <a:r>
                        <a:rPr lang="en-US" sz="2400" dirty="0" err="1">
                          <a:effectLst/>
                          <a:latin typeface="inherit"/>
                        </a:rPr>
                        <a:t>uynh</a:t>
                      </a:r>
                      <a:r>
                        <a:rPr lang="en-US" sz="2400" dirty="0">
                          <a:effectLst/>
                          <a:latin typeface="inherit"/>
                        </a:rPr>
                        <a:t> ?</a:t>
                      </a:r>
                      <a:endParaRPr lang="en-US" sz="2400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effectLst/>
                          <a:latin typeface="inherit"/>
                        </a:rPr>
                        <a:t>thông</a:t>
                      </a:r>
                      <a:r>
                        <a:rPr lang="en-US" sz="2400" dirty="0">
                          <a:effectLst/>
                          <a:latin typeface="inherit"/>
                        </a:rPr>
                        <a:t> m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inh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effectLst/>
                          <a:latin typeface="inherit"/>
                        </a:rPr>
                        <a:t>h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uỳnh</a:t>
                      </a:r>
                      <a:r>
                        <a:rPr lang="en-US" sz="2400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sz="2400" dirty="0" err="1">
                          <a:effectLst/>
                          <a:latin typeface="inherit"/>
                        </a:rPr>
                        <a:t>huỵch</a:t>
                      </a:r>
                      <a:endParaRPr lang="en-US" sz="2400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effectLst/>
                          <a:latin typeface="inherit"/>
                        </a:rPr>
                        <a:t>bình</a:t>
                      </a:r>
                      <a:r>
                        <a:rPr lang="en-US" sz="2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inherit"/>
                        </a:rPr>
                        <a:t>t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ĩnh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5900"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effectLst/>
                          <a:latin typeface="inherit"/>
                        </a:rPr>
                        <a:t>b. oan hay oăn?</a:t>
                      </a:r>
                      <a:endParaRPr lang="vi-VN" sz="240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effectLst/>
                          <a:latin typeface="inherit"/>
                        </a:rPr>
                        <a:t>băn kh</a:t>
                      </a:r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oăn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effectLst/>
                          <a:latin typeface="inherit"/>
                        </a:rPr>
                        <a:t>hân</a:t>
                      </a:r>
                      <a:r>
                        <a:rPr lang="en-US" sz="2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inherit"/>
                        </a:rPr>
                        <a:t>h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oan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effectLst/>
                          <a:latin typeface="inherit"/>
                        </a:rPr>
                        <a:t>h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oàn</a:t>
                      </a:r>
                      <a:r>
                        <a:rPr lang="en-US" sz="2400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sz="2400" dirty="0" err="1">
                          <a:effectLst/>
                          <a:latin typeface="inherit"/>
                        </a:rPr>
                        <a:t>thành</a:t>
                      </a:r>
                      <a:endParaRPr lang="en-US" sz="2400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218" name="Picture 2" descr="C:\Users\Nhung\Desktop\CD8 BAI 1.4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2" y="228600"/>
            <a:ext cx="8980488" cy="1971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5737964" cy="762000"/>
          </a:xfrm>
        </p:spPr>
        <p:txBody>
          <a:bodyPr>
            <a:no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9.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1295400"/>
            <a:ext cx="838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Both"/>
            </a:pPr>
            <a:r>
              <a:rPr lang="vi-VN" sz="2800" dirty="0"/>
              <a:t>Con gì đuôi ngắn tai dài</a:t>
            </a:r>
            <a:br>
              <a:rPr lang="vi-VN" sz="2800" dirty="0"/>
            </a:br>
            <a:r>
              <a:rPr lang="vi-VN" sz="2800" dirty="0"/>
              <a:t>Mắt hồng lông mượt, có tài chạy nhanh?</a:t>
            </a:r>
          </a:p>
          <a:p>
            <a:r>
              <a:rPr lang="vi-VN" sz="2800" dirty="0">
                <a:solidFill>
                  <a:srgbClr val="FF0000"/>
                </a:solidFill>
              </a:rPr>
              <a:t>(2) </a:t>
            </a:r>
            <a:r>
              <a:rPr lang="vi-VN" sz="2800" dirty="0"/>
              <a:t>Con gì tai thính mắt tinh</a:t>
            </a:r>
            <a:br>
              <a:rPr lang="vi-VN" sz="2800" dirty="0"/>
            </a:br>
            <a:r>
              <a:rPr lang="vi-VN" sz="2800" dirty="0"/>
              <a:t>Nấp trong bóng tối ngồi rình chuột qua?</a:t>
            </a:r>
          </a:p>
          <a:p>
            <a:r>
              <a:rPr lang="vi-VN" sz="2800" dirty="0">
                <a:solidFill>
                  <a:srgbClr val="FF0000"/>
                </a:solidFill>
              </a:rPr>
              <a:t>(3) </a:t>
            </a:r>
            <a:r>
              <a:rPr lang="vi-VN" sz="2800" dirty="0"/>
              <a:t>Con gì cô Tấm quý yêu</a:t>
            </a:r>
            <a:br>
              <a:rPr lang="vi-VN" sz="2800" dirty="0"/>
            </a:br>
            <a:r>
              <a:rPr lang="vi-VN" sz="2800" dirty="0"/>
              <a:t>Cơm vàng cơm bạc sớm chiều cho ăn?</a:t>
            </a:r>
          </a:p>
          <a:p>
            <a:r>
              <a:rPr lang="vi-VN" sz="2800" dirty="0">
                <a:solidFill>
                  <a:srgbClr val="FF0000"/>
                </a:solidFill>
              </a:rPr>
              <a:t>(4) </a:t>
            </a:r>
            <a:r>
              <a:rPr lang="vi-VN" sz="2800" dirty="0"/>
              <a:t>Quả gì không phải để ăn</a:t>
            </a:r>
            <a:br>
              <a:rPr lang="vi-VN" sz="2800" dirty="0"/>
            </a:br>
            <a:r>
              <a:rPr lang="vi-VN" sz="2800" dirty="0"/>
              <a:t>Mà dùng để đá, để lăn, để chuyền?</a:t>
            </a:r>
          </a:p>
        </p:txBody>
      </p:sp>
      <p:sp>
        <p:nvSpPr>
          <p:cNvPr id="7" name="Oval 6"/>
          <p:cNvSpPr/>
          <p:nvPr/>
        </p:nvSpPr>
        <p:spPr>
          <a:xfrm>
            <a:off x="7467600" y="1676400"/>
            <a:ext cx="1219200" cy="4714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Thỏ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705600" y="2593627"/>
            <a:ext cx="1219200" cy="4714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mèo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629400" y="3429000"/>
            <a:ext cx="1981200" cy="4714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Cá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bống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019800" y="4363342"/>
            <a:ext cx="2133600" cy="4714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quả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bóng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1000" y="121116"/>
            <a:ext cx="8305800" cy="8617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a.Dựa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vào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gợi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ý ở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,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ìm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ô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chữ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hàng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ngang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b.</a:t>
            </a:r>
            <a:r>
              <a:rPr lang="en-US" sz="2800" dirty="0"/>
              <a:t> 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ngữ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ở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dọc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328791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b.</a:t>
            </a:r>
            <a:r>
              <a:rPr lang="en-US" sz="2800" dirty="0"/>
              <a:t> 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ngữ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ở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dọc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: </a:t>
            </a:r>
            <a:r>
              <a:rPr lang="en-US" sz="2800" dirty="0" err="1">
                <a:solidFill>
                  <a:srgbClr val="FF0000"/>
                </a:solidFill>
              </a:rPr>
              <a:t>Toán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7391400" cy="36576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99015"/>
              </p:ext>
            </p:extLst>
          </p:nvPr>
        </p:nvGraphicFramePr>
        <p:xfrm>
          <a:off x="1371597" y="3733800"/>
          <a:ext cx="4114803" cy="59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94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479649"/>
              </p:ext>
            </p:extLst>
          </p:nvPr>
        </p:nvGraphicFramePr>
        <p:xfrm>
          <a:off x="3581400" y="3048000"/>
          <a:ext cx="41148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á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776256"/>
              </p:ext>
            </p:extLst>
          </p:nvPr>
        </p:nvGraphicFramePr>
        <p:xfrm>
          <a:off x="3048000" y="2362200"/>
          <a:ext cx="1905000" cy="663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879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043983"/>
              </p:ext>
            </p:extLst>
          </p:nvPr>
        </p:nvGraphicFramePr>
        <p:xfrm>
          <a:off x="4305300" y="1701800"/>
          <a:ext cx="182880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96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Nhung\Desktop\CD8 BAI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548" y="0"/>
            <a:ext cx="8915400" cy="55626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715000"/>
            <a:ext cx="8534400" cy="990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AutoNum type="alphaLcPeriod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AutoNum type="alphaLcPeriod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762000"/>
            <a:ext cx="8458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eriod"/>
            </a:pPr>
            <a:r>
              <a:rPr lang="vi-VN" sz="3200" dirty="0"/>
              <a:t>Khi các bạn nhỏ đang chơi đá cầu thì quả cầu đã bị mắc lại trên tán cây cao.</a:t>
            </a:r>
            <a:endParaRPr lang="en-US" sz="3200" dirty="0"/>
          </a:p>
          <a:p>
            <a:endParaRPr lang="vi-VN" sz="3200" dirty="0"/>
          </a:p>
          <a:p>
            <a:r>
              <a:rPr lang="vi-VN" sz="3200" dirty="0"/>
              <a:t>b. Theo em, các bạn nhỏ cần dùng một que dài để khều quả cầu xuống. Hoặc nhờ sự giúp đỡ của người lớn trèo lên cây lấy quả cầu xuống.</a:t>
            </a: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hung\Desktop\CD8 BAI 1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" y="1578018"/>
            <a:ext cx="8948738" cy="4441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7637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Nhung\Desktop\CD8 BAI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Nhung\Desktop\CD8 BAI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988" y="0"/>
            <a:ext cx="8990012" cy="2762250"/>
          </a:xfrm>
          <a:prstGeom prst="rect">
            <a:avLst/>
          </a:prstGeom>
          <a:noFill/>
        </p:spPr>
      </p:pic>
      <p:pic>
        <p:nvPicPr>
          <p:cNvPr id="2051" name="Picture 3" descr="C:\Users\Nhung\Desktop\CD8 BAI 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425" y="2845496"/>
            <a:ext cx="8609012" cy="3019425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604425" y="976312"/>
            <a:ext cx="462375" cy="4714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528225" y="2576512"/>
            <a:ext cx="462375" cy="4714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528225" y="4259012"/>
            <a:ext cx="462375" cy="4714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Nhung\Desktop\CD8 BAI 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5467" y="4608493"/>
            <a:ext cx="78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c. Các bạn nhìn Vinh trầm trồ thán phục vì Vinh lấy được quả bóng từ hố lên.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" y="457201"/>
            <a:ext cx="77343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800" dirty="0">
                <a:solidFill>
                  <a:schemeClr val="tx1"/>
                </a:solidFill>
              </a:rPr>
              <a:t>a. Cậu bé Vinh và các bạn chơi </a:t>
            </a:r>
            <a:r>
              <a:rPr lang="en-US" sz="2800" dirty="0" err="1">
                <a:solidFill>
                  <a:schemeClr val="tx1"/>
                </a:solidFill>
              </a:rPr>
              <a:t>trò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chơi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gì</a:t>
            </a:r>
            <a:r>
              <a:rPr lang="en-US" sz="2800" dirty="0">
                <a:solidFill>
                  <a:schemeClr val="tx1"/>
                </a:solidFill>
              </a:rPr>
              <a:t> ?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6240" y="1219200"/>
            <a:ext cx="77343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800" dirty="0">
                <a:solidFill>
                  <a:srgbClr val="FF0000"/>
                </a:solidFill>
              </a:rPr>
              <a:t>a. Cậu bé Vinh và các bạn chơi với quả bóng bưởi.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42900" y="3581400"/>
            <a:ext cx="77343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c.Vì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sao</a:t>
            </a:r>
            <a:r>
              <a:rPr lang="en-US" dirty="0">
                <a:solidFill>
                  <a:schemeClr val="tx1"/>
                </a:solidFill>
              </a:rPr>
              <a:t> c</a:t>
            </a:r>
            <a:r>
              <a:rPr lang="vi-VN" sz="2800" dirty="0">
                <a:solidFill>
                  <a:schemeClr val="tx1"/>
                </a:solidFill>
              </a:rPr>
              <a:t>ác bạn nhìn Vinh trầm trồ thán phục</a:t>
            </a:r>
            <a:r>
              <a:rPr lang="en-US" sz="2800" dirty="0">
                <a:solidFill>
                  <a:schemeClr val="tx1"/>
                </a:solidFill>
              </a:rPr>
              <a:t> ?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1981200"/>
            <a:ext cx="8534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800" dirty="0">
                <a:solidFill>
                  <a:schemeClr val="tx1"/>
                </a:solidFill>
              </a:rPr>
              <a:t>b. Vinh </a:t>
            </a:r>
            <a:r>
              <a:rPr lang="en-US" sz="2800" dirty="0" err="1">
                <a:solidFill>
                  <a:schemeClr val="tx1"/>
                </a:solidFill>
              </a:rPr>
              <a:t>làm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thế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nào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để lấy được quả bóng</a:t>
            </a:r>
            <a:r>
              <a:rPr lang="en-US" sz="2800" dirty="0">
                <a:solidFill>
                  <a:schemeClr val="tx1"/>
                </a:solidFill>
              </a:rPr>
              <a:t> ở </a:t>
            </a:r>
            <a:r>
              <a:rPr lang="en-US" sz="2800" dirty="0" err="1">
                <a:solidFill>
                  <a:schemeClr val="tx1"/>
                </a:solidFill>
              </a:rPr>
              <a:t>dưới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sâu</a:t>
            </a:r>
            <a:r>
              <a:rPr lang="vi-VN" sz="2800" dirty="0">
                <a:solidFill>
                  <a:schemeClr val="tx1"/>
                </a:solidFill>
              </a:rPr>
              <a:t> lên</a:t>
            </a:r>
            <a:r>
              <a:rPr lang="en-US" sz="2800" dirty="0">
                <a:solidFill>
                  <a:schemeClr val="tx1"/>
                </a:solidFill>
              </a:rPr>
              <a:t> ?</a:t>
            </a:r>
            <a:r>
              <a:rPr lang="vi-VN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2667000"/>
            <a:ext cx="88392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400" dirty="0">
                <a:solidFill>
                  <a:srgbClr val="FF0000"/>
                </a:solidFill>
              </a:rPr>
              <a:t>b. Vinh đổ nước xuống đầy cái hố để lấy được quả bóng lên.</a:t>
            </a:r>
          </a:p>
        </p:txBody>
      </p:sp>
    </p:spTree>
    <p:extLst>
      <p:ext uri="{BB962C8B-B14F-4D97-AF65-F5344CB8AC3E}">
        <p14:creationId xmlns:p14="http://schemas.microsoft.com/office/powerpoint/2010/main" val="414511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Vinh và các bạn đang chơi ................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Các bạn nhìn Vinh trầm trồ thán phục vì................</a:t>
            </a:r>
          </a:p>
        </p:txBody>
      </p:sp>
      <p:pic>
        <p:nvPicPr>
          <p:cNvPr id="5122" name="Picture 2" descr="C:\Users\Nhung\Desktop\CD8 BAI 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153400" cy="7620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429000"/>
            <a:ext cx="8229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</TotalTime>
  <Words>418</Words>
  <Application>Microsoft Office PowerPoint</Application>
  <PresentationFormat>On-screen Show (4:3)</PresentationFormat>
  <Paragraphs>62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Arial-Rounded</vt:lpstr>
      <vt:lpstr>Calibri</vt:lpstr>
      <vt:lpstr>Coming Soon</vt:lpstr>
      <vt:lpstr>inherit</vt:lpstr>
      <vt:lpstr>Times New Roman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9. Giải ô chữ:</vt:lpstr>
      <vt:lpstr>PowerPoint Presentation</vt:lpstr>
      <vt:lpstr>PowerPoint Presentation</vt:lpstr>
    </vt:vector>
  </TitlesOfParts>
  <Company>Oprekin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Hong Nhung</dc:creator>
  <cp:lastModifiedBy>Administrator</cp:lastModifiedBy>
  <cp:revision>38</cp:revision>
  <dcterms:created xsi:type="dcterms:W3CDTF">2020-08-19T06:33:35Z</dcterms:created>
  <dcterms:modified xsi:type="dcterms:W3CDTF">2025-05-12T08:20:42Z</dcterms:modified>
</cp:coreProperties>
</file>