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91" r:id="rId2"/>
    <p:sldId id="321" r:id="rId3"/>
    <p:sldId id="292" r:id="rId4"/>
    <p:sldId id="294" r:id="rId5"/>
    <p:sldId id="293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18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9" r:id="rId27"/>
    <p:sldId id="280" r:id="rId28"/>
    <p:sldId id="315" r:id="rId29"/>
    <p:sldId id="316" r:id="rId30"/>
    <p:sldId id="317" r:id="rId31"/>
    <p:sldId id="320" r:id="rId32"/>
  </p:sldIdLst>
  <p:sldSz cx="9144000" cy="5143500" type="screen16x9"/>
  <p:notesSz cx="9144000" cy="6858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073F7247-E427-4361-A6C7-B149C86D888D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28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570BBEA2-0CD3-4AF7-85A2-3776B34BBD01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29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A63E56E1-49D9-4295-AA71-C4E10BAD7080}" type="slidenum">
              <a:rPr lang="en-US" altLang="en-US" smtClean="0"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30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2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1385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4763" y="2"/>
            <a:ext cx="9301163" cy="5122863"/>
            <a:chOff x="-4451" y="0"/>
            <a:chExt cx="9300851" cy="5123598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-4451" y="0"/>
              <a:ext cx="9148451" cy="1223617"/>
            </a:xfrm>
            <a:prstGeom prst="rect">
              <a:avLst/>
            </a:prstGeom>
            <a:solidFill>
              <a:srgbClr val="00B0F0"/>
            </a:solidFill>
            <a:effectLst>
              <a:glow rad="50800">
                <a:schemeClr val="accent5">
                  <a:satMod val="175000"/>
                  <a:alpha val="18000"/>
                </a:schemeClr>
              </a:glow>
            </a:effectLst>
          </p:spPr>
          <p:txBody>
            <a:bodyPr lIns="68471" tIns="34235" rIns="68471" bIns="34235"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endParaRPr lang="en-US" sz="795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3079" name="Picture 2" descr="Bộ SGK Lớp 6 - Kết nối tri thức với cuộc sống - Công ty Cổ phần Đầu tư và  Phát triển Giáo dục Phương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21859" y="15782"/>
              <a:ext cx="1314379" cy="12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C:\Users\Admin\Desktop\c8152ada51055397efa8feded5ee003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t="35300" r="11266"/>
            <a:stretch>
              <a:fillRect/>
            </a:stretch>
          </p:blipFill>
          <p:spPr bwMode="auto">
            <a:xfrm>
              <a:off x="2259521" y="1223617"/>
              <a:ext cx="4624958" cy="38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248502" y="1060602"/>
              <a:ext cx="3047898" cy="685898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b="1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rPr>
                <a:t>TẬP HAI</a:t>
              </a:r>
              <a:endParaRPr lang="en-US" sz="4000" b="1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22233" y="4"/>
            <a:ext cx="91217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chemeClr val="bg1"/>
                </a:solidFill>
                <a:latin typeface="Arial-Rounded" pitchFamily="34" charset="0"/>
                <a:cs typeface="Arial-Rounded" pitchFamily="34" charset="0"/>
              </a:rPr>
              <a:t>TIẾNG VIỆT </a:t>
            </a:r>
            <a:r>
              <a:rPr lang="en-US" sz="6000" b="1">
                <a:solidFill>
                  <a:schemeClr val="bg1"/>
                </a:solidFill>
                <a:latin typeface="Arial Narrow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875133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303960" y="-12197"/>
            <a:ext cx="2822580" cy="88362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DÒNG THƠ LẦN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4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khổ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KHỔ THƠ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0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rải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rác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7" y="273051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" y="1934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" y="2696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6" y="1934230"/>
            <a:ext cx="5576195" cy="29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8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KHỔ THƠ LẦN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0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THEO NHÓM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THI 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THEO NHÓM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23698" r="39532" b="182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Audio_ Hoa phượng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11128" y="98426"/>
            <a:ext cx="9032875" cy="550863"/>
            <a:chOff x="15875" y="15875"/>
            <a:chExt cx="9128123" cy="550863"/>
          </a:xfrm>
        </p:grpSpPr>
        <p:sp>
          <p:nvSpPr>
            <p:cNvPr id="24" name="Oval 23"/>
            <p:cNvSpPr/>
            <p:nvPr/>
          </p:nvSpPr>
          <p:spPr bwMode="auto">
            <a:xfrm>
              <a:off x="15875" y="15875"/>
              <a:ext cx="551858" cy="5508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505" y="25664"/>
              <a:ext cx="8579493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27" name="直接连接符 9"/>
          <p:cNvCxnSpPr>
            <a:stCxn id="28" idx="4"/>
            <a:endCxn id="31" idx="0"/>
          </p:cNvCxnSpPr>
          <p:nvPr/>
        </p:nvCxnSpPr>
        <p:spPr>
          <a:xfrm>
            <a:off x="1694749" y="2011997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3"/>
          <p:cNvSpPr/>
          <p:nvPr/>
        </p:nvSpPr>
        <p:spPr>
          <a:xfrm>
            <a:off x="1422583" y="1456738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椭圆 5"/>
          <p:cNvSpPr/>
          <p:nvPr/>
        </p:nvSpPr>
        <p:spPr>
          <a:xfrm>
            <a:off x="1422583" y="2374492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椭圆 6"/>
          <p:cNvSpPr/>
          <p:nvPr/>
        </p:nvSpPr>
        <p:spPr>
          <a:xfrm>
            <a:off x="1422583" y="318449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椭圆 7"/>
          <p:cNvSpPr/>
          <p:nvPr/>
        </p:nvSpPr>
        <p:spPr>
          <a:xfrm>
            <a:off x="1422583" y="4145116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文本框 11"/>
          <p:cNvSpPr txBox="1"/>
          <p:nvPr/>
        </p:nvSpPr>
        <p:spPr>
          <a:xfrm>
            <a:off x="2023878" y="150044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2009269" y="3225590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文本框 15"/>
          <p:cNvSpPr txBox="1"/>
          <p:nvPr/>
        </p:nvSpPr>
        <p:spPr>
          <a:xfrm>
            <a:off x="475718" y="412204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文本框 17"/>
          <p:cNvSpPr txBox="1"/>
          <p:nvPr/>
        </p:nvSpPr>
        <p:spPr>
          <a:xfrm>
            <a:off x="437600" y="23932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507375" y="303810"/>
            <a:ext cx="4688598" cy="1747476"/>
            <a:chOff x="370847" y="2785417"/>
            <a:chExt cx="6836818" cy="3126272"/>
          </a:xfrm>
        </p:grpSpPr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55" name="直接连接符 9"/>
          <p:cNvCxnSpPr>
            <a:stCxn id="56" idx="4"/>
            <a:endCxn id="59" idx="0"/>
          </p:cNvCxnSpPr>
          <p:nvPr/>
        </p:nvCxnSpPr>
        <p:spPr>
          <a:xfrm>
            <a:off x="4625226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3"/>
          <p:cNvSpPr/>
          <p:nvPr/>
        </p:nvSpPr>
        <p:spPr>
          <a:xfrm>
            <a:off x="4353060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椭圆 5"/>
          <p:cNvSpPr/>
          <p:nvPr/>
        </p:nvSpPr>
        <p:spPr>
          <a:xfrm>
            <a:off x="4353060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椭圆 6"/>
          <p:cNvSpPr/>
          <p:nvPr/>
        </p:nvSpPr>
        <p:spPr>
          <a:xfrm>
            <a:off x="4353060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椭圆 7"/>
          <p:cNvSpPr/>
          <p:nvPr/>
        </p:nvSpPr>
        <p:spPr>
          <a:xfrm>
            <a:off x="4353060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文本框 11"/>
          <p:cNvSpPr txBox="1"/>
          <p:nvPr/>
        </p:nvSpPr>
        <p:spPr>
          <a:xfrm>
            <a:off x="487680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文本框 15"/>
          <p:cNvSpPr txBox="1"/>
          <p:nvPr/>
        </p:nvSpPr>
        <p:spPr>
          <a:xfrm>
            <a:off x="3406195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文本框 17"/>
          <p:cNvSpPr txBox="1"/>
          <p:nvPr/>
        </p:nvSpPr>
        <p:spPr>
          <a:xfrm>
            <a:off x="3368077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33916" y="293390"/>
            <a:ext cx="4688598" cy="1747476"/>
            <a:chOff x="370847" y="2785417"/>
            <a:chExt cx="6836818" cy="3126272"/>
          </a:xfrm>
        </p:grpSpPr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6" name="文本框 13"/>
          <p:cNvSpPr txBox="1"/>
          <p:nvPr/>
        </p:nvSpPr>
        <p:spPr>
          <a:xfrm>
            <a:off x="4906971" y="3184499"/>
            <a:ext cx="1788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7" name="直接连接符 9"/>
          <p:cNvCxnSpPr>
            <a:stCxn id="68" idx="4"/>
            <a:endCxn id="71" idx="0"/>
          </p:cNvCxnSpPr>
          <p:nvPr/>
        </p:nvCxnSpPr>
        <p:spPr>
          <a:xfrm>
            <a:off x="7334811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3"/>
          <p:cNvSpPr/>
          <p:nvPr/>
        </p:nvSpPr>
        <p:spPr>
          <a:xfrm>
            <a:off x="7062645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椭圆 5"/>
          <p:cNvSpPr/>
          <p:nvPr/>
        </p:nvSpPr>
        <p:spPr>
          <a:xfrm>
            <a:off x="7062645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0" name="椭圆 6"/>
          <p:cNvSpPr/>
          <p:nvPr/>
        </p:nvSpPr>
        <p:spPr>
          <a:xfrm>
            <a:off x="7062645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椭圆 7"/>
          <p:cNvSpPr/>
          <p:nvPr/>
        </p:nvSpPr>
        <p:spPr>
          <a:xfrm>
            <a:off x="7062645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2" name="文本框 11"/>
          <p:cNvSpPr txBox="1"/>
          <p:nvPr/>
        </p:nvSpPr>
        <p:spPr>
          <a:xfrm>
            <a:off x="766394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6217380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</a:t>
            </a:r>
            <a:r>
              <a:rPr lang="en-US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6179262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5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124327" y="325912"/>
            <a:ext cx="4570470" cy="1682437"/>
            <a:chOff x="370847" y="2785417"/>
            <a:chExt cx="6664565" cy="3009916"/>
          </a:xfrm>
        </p:grpSpPr>
        <p:sp>
          <p:nvSpPr>
            <p:cNvPr id="76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8" name="文本框 13"/>
          <p:cNvSpPr txBox="1"/>
          <p:nvPr/>
        </p:nvSpPr>
        <p:spPr>
          <a:xfrm>
            <a:off x="7617905" y="3184499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8" grpId="0"/>
      <p:bldP spid="49" grpId="0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6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526719" y="1534274"/>
            <a:ext cx="6149041" cy="1454244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CHÀO MỪNG CÁC EM ĐẾN VỚI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1843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883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63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10521" y="1786657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463" y="-14287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5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1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2"/>
            <a:ext cx="1341438" cy="1107947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7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9" y="2266950"/>
            <a:ext cx="106362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4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HOA PHƯỢNG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2)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15004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141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4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88" y="36691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7" y="404151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43066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9" y="3714412"/>
            <a:ext cx="519373" cy="4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73" y="3362681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3916137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403769" y="4906830"/>
            <a:ext cx="752587" cy="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48" y="1999352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982" y="4502267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5" dur="4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7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9170" y="2507784"/>
            <a:ext cx="35874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62814" y="2087048"/>
            <a:ext cx="358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9166" y="3671504"/>
            <a:ext cx="36011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0494" y="4547248"/>
            <a:ext cx="3451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39029" y="4121888"/>
            <a:ext cx="1147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91753" y="1669790"/>
            <a:ext cx="2985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91200" y="1235406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94029" y="2518238"/>
            <a:ext cx="351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93473" y="2056558"/>
            <a:ext cx="1831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15" name="Oval 14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9" y="4652965"/>
            <a:ext cx="895667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577" y="656119"/>
            <a:ext cx="46902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Chen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thẫm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Sao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nghìn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4" name="Oval 3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thuộc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lòng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khổ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đầu</a:t>
              </a:r>
              <a:endPara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68354" y="736456"/>
            <a:ext cx="262520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0912" y="1174606"/>
            <a:ext cx="262520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6746" y="1599109"/>
            <a:ext cx="2925454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4042" y="2023609"/>
            <a:ext cx="2898158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4748" y="2861809"/>
            <a:ext cx="2807452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3914" y="3299959"/>
            <a:ext cx="2746886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8390" y="3710815"/>
            <a:ext cx="2985170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5290" y="4148965"/>
            <a:ext cx="2960710" cy="44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3351983" y="659437"/>
            <a:ext cx="4632299" cy="448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>
          <a:xfrm>
            <a:off x="1417662" y="551113"/>
            <a:ext cx="2244194" cy="2160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1295400" y="2659284"/>
            <a:ext cx="2494022" cy="2440816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8" name="Oval 7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endPara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28573"/>
            <a:ext cx="920115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76342" y="1981202"/>
            <a:ext cx="6588125" cy="1446213"/>
          </a:xfrm>
        </p:spPr>
        <p:txBody>
          <a:bodyPr/>
          <a:lstStyle/>
          <a:p>
            <a:pPr marL="0" indent="0" algn="ctr" defTabSz="681038">
              <a:lnSpc>
                <a:spcPct val="9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86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6817937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4923"/>
            <a:ext cx="922496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957264" y="2654435"/>
            <a:ext cx="7424737" cy="9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bài: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8" indent="0" eaLnBrk="1" hangingPunct="1">
              <a:buClr>
                <a:srgbClr val="000000"/>
              </a:buClr>
            </a:pP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(Trang 142)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968379" y="1898652"/>
            <a:ext cx="69881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  <a:sym typeface="Arial" pitchFamily="34" charset="0"/>
              </a:rPr>
              <a:t>Đọc lại bài, trả lời các câu hỏi và học thuộc hai khổ thơ đầu bài thơ.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cs typeface="Arial-Rounded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62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71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11374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D:\2.PHƯƠNG NGÂN\A.NH 2021-2022\GIÁO ÁN ĐIỆN TỬ\PP THAM KHẢO\Hình Nền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" y="1590"/>
            <a:ext cx="90773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16288" y="1898652"/>
            <a:ext cx="5149850" cy="938213"/>
          </a:xfrm>
        </p:spPr>
        <p:txBody>
          <a:bodyPr/>
          <a:lstStyle/>
          <a:p>
            <a:pPr marL="0" indent="0" algn="ctr" defTabSz="681038">
              <a:lnSpc>
                <a:spcPct val="8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61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Giải lao nào!</a:t>
            </a:r>
          </a:p>
        </p:txBody>
      </p:sp>
    </p:spTree>
    <p:extLst>
      <p:ext uri="{BB962C8B-B14F-4D97-AF65-F5344CB8AC3E}">
        <p14:creationId xmlns:p14="http://schemas.microsoft.com/office/powerpoint/2010/main" val="291642524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-63881" y="137765"/>
            <a:ext cx="92917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  <a:cs typeface="Arial-Rounded" pitchFamily="34" charset="0"/>
              </a:rPr>
              <a:t>Thứ năm ngày 4 tháng 5 năm 2023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Tiếng việt: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</a:rPr>
              <a:t>HΞ ιưŖg 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8388" y="1428750"/>
            <a:ext cx="1898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5900" y="1971586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Hį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Ǖ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cŜ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Ǉấm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CǗ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΄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jàu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way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Ẃng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ẫm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ǟực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áy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ζ. </a:t>
            </a:r>
            <a:endParaRPr lang="en-US" sz="4000" b="1" dirty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7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3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13459" y="773144"/>
            <a:ext cx="4383023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0" y="773144"/>
            <a:ext cx="4827956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>
          <a:xfrm>
            <a:off x="10521" y="1786657"/>
            <a:ext cx="723017" cy="669524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463" y="-14287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5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1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2"/>
            <a:ext cx="1341438" cy="1107947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7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9" y="2266950"/>
            <a:ext cx="106362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4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HOA PHƯỢNG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15004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140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44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88" y="36691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7" y="404151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s For &amp;gt; Gulmohar Flower Wallpaper | Drawing, Phượng vĩ, Hoa bằng  màu nướ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4306680"/>
            <a:ext cx="914391" cy="8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9" y="3714412"/>
            <a:ext cx="519373" cy="4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73" y="3362681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3916137"/>
            <a:ext cx="967858" cy="9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403769" y="4906830"/>
            <a:ext cx="752587" cy="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48" y="1999352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982" y="4502267"/>
            <a:ext cx="382917" cy="3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9" dur="4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1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501833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Cloud 34"/>
          <p:cNvSpPr/>
          <p:nvPr/>
        </p:nvSpPr>
        <p:spPr>
          <a:xfrm>
            <a:off x="7078578" y="81168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97525" y="2057400"/>
            <a:ext cx="125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2814" y="1636664"/>
            <a:ext cx="127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69710" y="3695135"/>
            <a:ext cx="2017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303960" y="-12197"/>
            <a:ext cx="2822580" cy="88362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TỪNG DÒNG THƠ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7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1629</Words>
  <Application>Microsoft Office PowerPoint</Application>
  <PresentationFormat>On-screen Show (16:9)</PresentationFormat>
  <Paragraphs>348</Paragraphs>
  <Slides>31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Microsoft YaHei</vt:lpstr>
      <vt:lpstr>Microsoft YaHei</vt:lpstr>
      <vt:lpstr>Arial</vt:lpstr>
      <vt:lpstr>Arial Narrow</vt:lpstr>
      <vt:lpstr>Arial Rounded MT Bold</vt:lpstr>
      <vt:lpstr>Arial-Rounded</vt:lpstr>
      <vt:lpstr>Calibri</vt:lpstr>
      <vt:lpstr>Coming Soon</vt:lpstr>
      <vt:lpstr>HP001 4 hàng</vt:lpstr>
      <vt:lpstr>VNI-Fato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175</cp:revision>
  <dcterms:created xsi:type="dcterms:W3CDTF">2020-12-08T15:48:47Z</dcterms:created>
  <dcterms:modified xsi:type="dcterms:W3CDTF">2025-05-12T08:22:58Z</dcterms:modified>
</cp:coreProperties>
</file>