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sldIdLst>
    <p:sldId id="256" r:id="rId5"/>
    <p:sldId id="284" r:id="rId6"/>
    <p:sldId id="261" r:id="rId7"/>
    <p:sldId id="262" r:id="rId8"/>
    <p:sldId id="280" r:id="rId9"/>
    <p:sldId id="269" r:id="rId10"/>
    <p:sldId id="281" r:id="rId11"/>
    <p:sldId id="282" r:id="rId12"/>
    <p:sldId id="272" r:id="rId13"/>
    <p:sldId id="258" r:id="rId14"/>
    <p:sldId id="266" r:id="rId15"/>
    <p:sldId id="285" r:id="rId16"/>
    <p:sldId id="286" r:id="rId17"/>
    <p:sldId id="288" r:id="rId18"/>
    <p:sldId id="271" r:id="rId19"/>
    <p:sldId id="287" r:id="rId20"/>
    <p:sldId id="279" r:id="rId21"/>
    <p:sldId id="26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ống Linh" initials="TL" lastIdx="2" clrIdx="0">
    <p:extLst>
      <p:ext uri="{19B8F6BF-5375-455C-9EA6-DF929625EA0E}">
        <p15:presenceInfo xmlns:p15="http://schemas.microsoft.com/office/powerpoint/2012/main" xmlns="" userId="4901c3602ac642e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000000"/>
    <a:srgbClr val="15142A"/>
    <a:srgbClr val="FAED3B"/>
    <a:srgbClr val="70AD47"/>
    <a:srgbClr val="A7FDFF"/>
    <a:srgbClr val="3CDFE6"/>
    <a:srgbClr val="0C0D0E"/>
    <a:srgbClr val="ED7D31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56" autoAdjust="0"/>
    <p:restoredTop sz="94250" autoAdjust="0"/>
  </p:normalViewPr>
  <p:slideViewPr>
    <p:cSldViewPr snapToGrid="0">
      <p:cViewPr varScale="1">
        <p:scale>
          <a:sx n="59" d="100"/>
          <a:sy n="59" d="100"/>
        </p:scale>
        <p:origin x="-174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7-28T10:28:30.494" idx="1">
    <p:pos x="6395" y="36"/>
    <p:text/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7-28T10:28:30.494" idx="2">
    <p:pos x="6395" y="36"/>
    <p:text/>
    <p:extLst>
      <p:ext uri="{C676402C-5697-4E1C-873F-D02D1690AC5C}">
        <p15:threadingInfo xmlns:p15="http://schemas.microsoft.com/office/powerpoint/2012/main" xmlns="" timeZoneBias="-4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4.png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222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95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586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6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10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xmlns="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video" Target="../media/media1.mp4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26.png"/><Relationship Id="rId2" Type="http://schemas.microsoft.com/office/2007/relationships/media" Target="../media/media1.mp4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5.png"/><Relationship Id="rId5" Type="http://schemas.openxmlformats.org/officeDocument/2006/relationships/video" Target="../media/media2.mp4"/><Relationship Id="rId10" Type="http://schemas.openxmlformats.org/officeDocument/2006/relationships/image" Target="../media/image6.png"/><Relationship Id="rId4" Type="http://schemas.microsoft.com/office/2007/relationships/media" Target="../media/media2.mp4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oleObject" Target="../embeddings/oleObject6.bin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24.png"/><Relationship Id="rId15" Type="http://schemas.openxmlformats.org/officeDocument/2006/relationships/image" Target="../media/image30.wmf"/><Relationship Id="rId10" Type="http://schemas.openxmlformats.org/officeDocument/2006/relationships/image" Target="../media/image28.wmf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comments" Target="../comments/comment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3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hyperlink" Target="http://www2.muare.vn/uploaded2/coolair/goi%207.jpg" TargetMode="External"/><Relationship Id="rId9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9.png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9.xml"/><Relationship Id="rId18" Type="http://schemas.openxmlformats.org/officeDocument/2006/relationships/slide" Target="slide10.xml"/><Relationship Id="rId3" Type="http://schemas.openxmlformats.org/officeDocument/2006/relationships/image" Target="../media/image12.png"/><Relationship Id="rId7" Type="http://schemas.openxmlformats.org/officeDocument/2006/relationships/slide" Target="slide8.xml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image" Target="../media/image11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slide" Target="slide6.xml"/><Relationship Id="rId15" Type="http://schemas.microsoft.com/office/2007/relationships/hdphoto" Target="../media/hdphoto5.wdp"/><Relationship Id="rId10" Type="http://schemas.openxmlformats.org/officeDocument/2006/relationships/slide" Target="slide7.xml"/><Relationship Id="rId4" Type="http://schemas.microsoft.com/office/2007/relationships/hdphoto" Target="../media/hdphoto2.wdp"/><Relationship Id="rId9" Type="http://schemas.microsoft.com/office/2007/relationships/hdphoto" Target="../media/hdphoto3.wdp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23835"/>
            <a:ext cx="12192000" cy="1417123"/>
          </a:xfrm>
        </p:spPr>
        <p:txBody>
          <a:bodyPr>
            <a:noAutofit/>
          </a:bodyPr>
          <a:lstStyle/>
          <a:p>
            <a:r>
              <a:rPr lang="en-US" sz="5000" b="1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000" b="1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b="1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chữ nhật – Hình thoi</a:t>
            </a:r>
            <a:endParaRPr lang="en-US" sz="5000" b="1" dirty="0">
              <a:ln>
                <a:solidFill>
                  <a:schemeClr val="bg1"/>
                </a:solidFill>
              </a:ln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 viên:……………………………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GD&amp;ĐT………..</a:t>
            </a:r>
          </a:p>
          <a:p>
            <a:pPr algn="l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………….……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xmlns="" id="{0E246211-C9C9-4B3E-9DDF-914AB989AE93}"/>
              </a:ext>
            </a:extLst>
          </p:cNvPr>
          <p:cNvSpPr txBox="1"/>
          <p:nvPr/>
        </p:nvSpPr>
        <p:spPr>
          <a:xfrm>
            <a:off x="2714625" y="2110533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B2 - C3 - T3</a:t>
            </a:r>
            <a:endParaRPr lang="en-US" sz="4800">
              <a:ln>
                <a:solidFill>
                  <a:schemeClr val="bg1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LUYỆN TẬP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F40BBD1-7BD9-40AE-A6B6-D3880413E6BC}"/>
              </a:ext>
            </a:extLst>
          </p:cNvPr>
          <p:cNvSpPr/>
          <p:nvPr/>
        </p:nvSpPr>
        <p:spPr>
          <a:xfrm>
            <a:off x="166671" y="99749"/>
            <a:ext cx="1793289" cy="550416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BÀI 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10901D7-573E-4A72-8626-BF157D8CA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72" y="1567510"/>
            <a:ext cx="2758161" cy="15328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774D820-9F14-4E01-80B8-9D89519ED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727" y="1673162"/>
            <a:ext cx="2849639" cy="1069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25E1DDF-0E7D-4AF0-B7B7-281667D43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0621" y="1030512"/>
            <a:ext cx="2235513" cy="23552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4C03716-35E0-4482-9B47-E5B44982B15F}"/>
              </a:ext>
            </a:extLst>
          </p:cNvPr>
          <p:cNvSpPr txBox="1"/>
          <p:nvPr/>
        </p:nvSpPr>
        <p:spPr>
          <a:xfrm>
            <a:off x="1111182" y="3411475"/>
            <a:ext cx="125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10FF0DB-3391-4E31-AE51-03BD38BB0996}"/>
              </a:ext>
            </a:extLst>
          </p:cNvPr>
          <p:cNvGrpSpPr/>
          <p:nvPr/>
        </p:nvGrpSpPr>
        <p:grpSpPr>
          <a:xfrm>
            <a:off x="3115443" y="1404411"/>
            <a:ext cx="2851029" cy="2591839"/>
            <a:chOff x="3115443" y="1404411"/>
            <a:chExt cx="2851029" cy="259183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64A72D0E-ADCC-4A31-BE86-145CCEED8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15443" y="1404411"/>
              <a:ext cx="2851029" cy="185902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7D18CDA6-C421-43AC-B6B6-3AAF1B19F5CF}"/>
                </a:ext>
              </a:extLst>
            </p:cNvPr>
            <p:cNvSpPr txBox="1"/>
            <p:nvPr/>
          </p:nvSpPr>
          <p:spPr>
            <a:xfrm>
              <a:off x="3915777" y="3411475"/>
              <a:ext cx="1251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b)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C77AACC-76F6-400F-8871-77AB35F28698}"/>
              </a:ext>
            </a:extLst>
          </p:cNvPr>
          <p:cNvSpPr txBox="1"/>
          <p:nvPr/>
        </p:nvSpPr>
        <p:spPr>
          <a:xfrm>
            <a:off x="6776154" y="3413694"/>
            <a:ext cx="125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A2FD814-C6AF-436E-A9FA-BF52C7F7704C}"/>
              </a:ext>
            </a:extLst>
          </p:cNvPr>
          <p:cNvSpPr txBox="1"/>
          <p:nvPr/>
        </p:nvSpPr>
        <p:spPr>
          <a:xfrm>
            <a:off x="9697408" y="3411475"/>
            <a:ext cx="125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d)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918A6D0-34E4-4218-9658-89E3D58D9E6E}"/>
              </a:ext>
            </a:extLst>
          </p:cNvPr>
          <p:cNvSpPr txBox="1"/>
          <p:nvPr/>
        </p:nvSpPr>
        <p:spPr>
          <a:xfrm>
            <a:off x="2062859" y="57580"/>
            <a:ext cx="80890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và cho biết hình nào là hình thoi?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60B6B9F-6166-4D64-8F58-2A350C79CD91}"/>
              </a:ext>
            </a:extLst>
          </p:cNvPr>
          <p:cNvSpPr txBox="1"/>
          <p:nvPr/>
        </p:nvSpPr>
        <p:spPr>
          <a:xfrm>
            <a:off x="1277836" y="5263961"/>
            <a:ext cx="253493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thoi: </a:t>
            </a:r>
          </a:p>
        </p:txBody>
      </p:sp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5.55112E-17 L 0.06106 0.411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LUYỆN TẬP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9EADC68-7CDC-4312-85B9-C0BEFD3F4CBC}"/>
              </a:ext>
            </a:extLst>
          </p:cNvPr>
          <p:cNvSpPr/>
          <p:nvPr/>
        </p:nvSpPr>
        <p:spPr>
          <a:xfrm>
            <a:off x="166671" y="99749"/>
            <a:ext cx="1793289" cy="550416"/>
          </a:xfrm>
          <a:prstGeom prst="roundRect">
            <a:avLst/>
          </a:prstGeom>
          <a:solidFill>
            <a:srgbClr val="1F4E79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BÀI 2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F28B96D8-E24E-4548-88DB-F5AE000563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7531678"/>
              </p:ext>
            </p:extLst>
          </p:nvPr>
        </p:nvGraphicFramePr>
        <p:xfrm>
          <a:off x="7633758" y="3104873"/>
          <a:ext cx="3837670" cy="2807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Bitmap Image" r:id="rId8" imgW="3561905" imgH="2591162" progId="Paint.Picture">
                  <p:embed/>
                </p:oleObj>
              </mc:Choice>
              <mc:Fallback>
                <p:oleObj name="Bitmap Image" r:id="rId8" imgW="3561905" imgH="2591162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3758" y="3104873"/>
                        <a:ext cx="3837670" cy="28071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26E18B65-B971-4585-947A-7CEC6137E9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70" y="882664"/>
            <a:ext cx="1434968" cy="14349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7B80A07-5C6C-41E7-BDFB-1E1EA7761BE8}"/>
              </a:ext>
            </a:extLst>
          </p:cNvPr>
          <p:cNvSpPr txBox="1"/>
          <p:nvPr/>
        </p:nvSpPr>
        <p:spPr>
          <a:xfrm>
            <a:off x="2195029" y="650165"/>
            <a:ext cx="8476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hình 20 và tính diện tích phần tô màu xanh ở hình đó.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0C9381EA-8A94-4743-80D6-527EC258A5FA}"/>
              </a:ext>
            </a:extLst>
          </p:cNvPr>
          <p:cNvSpPr/>
          <p:nvPr/>
        </p:nvSpPr>
        <p:spPr>
          <a:xfrm>
            <a:off x="438524" y="2920475"/>
            <a:ext cx="7180879" cy="299158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Nội dung: </a:t>
            </a:r>
          </a:p>
          <a:p>
            <a:pPr marL="285750" indent="-285750">
              <a:buFontTx/>
              <a:buChar char="-"/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 Vẽ hình 20 vào vở (3 phút)</a:t>
            </a:r>
          </a:p>
          <a:p>
            <a:pPr marL="285750" indent="-285750">
              <a:spcAft>
                <a:spcPts val="1800"/>
              </a:spcAft>
              <a:buFontTx/>
              <a:buChar char="-"/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 Tính diện tích (5 phút)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Hình thức:</a:t>
            </a: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 Hoạt động nhóm 4</a:t>
            </a:r>
          </a:p>
        </p:txBody>
      </p:sp>
      <p:pic>
        <p:nvPicPr>
          <p:cNvPr id="17" name="Đồng hồ đếm ngược 3 phút có âm thanh">
            <a:hlinkClick r:id="" action="ppaction://media"/>
            <a:extLst>
              <a:ext uri="{FF2B5EF4-FFF2-40B4-BE49-F238E27FC236}">
                <a16:creationId xmlns:a16="http://schemas.microsoft.com/office/drawing/2014/main" xmlns="" id="{B6EDFC02-E4AE-4EC8-A374-A95F6B6A8DD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68792" y="1433521"/>
            <a:ext cx="1945640" cy="1094423"/>
          </a:xfrm>
          <a:prstGeom prst="rect">
            <a:avLst/>
          </a:prstGeom>
        </p:spPr>
      </p:pic>
      <p:pic>
        <p:nvPicPr>
          <p:cNvPr id="19" name="Đồng hồ đếm ngược 05 phút _ 05 minute countdown">
            <a:hlinkClick r:id="" action="ppaction://media"/>
            <a:extLst>
              <a:ext uri="{FF2B5EF4-FFF2-40B4-BE49-F238E27FC236}">
                <a16:creationId xmlns:a16="http://schemas.microsoft.com/office/drawing/2014/main" xmlns="" id="{3426F791-5A75-4477-93C1-683DBE5A081F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68792" y="1433520"/>
            <a:ext cx="1945641" cy="109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38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1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114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LUYỆN TẬP</a:t>
              </a:r>
              <a:endPara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9EADC68-7CDC-4312-85B9-C0BEFD3F4CBC}"/>
              </a:ext>
            </a:extLst>
          </p:cNvPr>
          <p:cNvSpPr/>
          <p:nvPr/>
        </p:nvSpPr>
        <p:spPr>
          <a:xfrm>
            <a:off x="166671" y="99749"/>
            <a:ext cx="1793289" cy="550416"/>
          </a:xfrm>
          <a:prstGeom prst="roundRect">
            <a:avLst/>
          </a:prstGeom>
          <a:solidFill>
            <a:srgbClr val="1F4E79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BÀI 2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F28B96D8-E24E-4548-88DB-F5AE000563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8842557"/>
              </p:ext>
            </p:extLst>
          </p:nvPr>
        </p:nvGraphicFramePr>
        <p:xfrm>
          <a:off x="261393" y="2550131"/>
          <a:ext cx="4749640" cy="3474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Bitmap Image" r:id="rId4" imgW="3561905" imgH="2591162" progId="Paint.Picture">
                  <p:embed/>
                </p:oleObj>
              </mc:Choice>
              <mc:Fallback>
                <p:oleObj name="Bitmap Image" r:id="rId4" imgW="3561905" imgH="2591162" progId="Paint.Picture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xmlns="" id="{F28B96D8-E24E-4548-88DB-F5AE000563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393" y="2550131"/>
                        <a:ext cx="4749640" cy="347427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26E18B65-B971-4585-947A-7CEC6137E9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70" y="882664"/>
            <a:ext cx="1434968" cy="14349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7B80A07-5C6C-41E7-BDFB-1E1EA7761BE8}"/>
              </a:ext>
            </a:extLst>
          </p:cNvPr>
          <p:cNvSpPr txBox="1"/>
          <p:nvPr/>
        </p:nvSpPr>
        <p:spPr>
          <a:xfrm>
            <a:off x="2195029" y="650165"/>
            <a:ext cx="8476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hình 20 và tính diện tích phần tô màu xanh ở hình đó.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4B570523-10CD-45B0-A366-E450E3473BF7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0215C179-72C8-4CE4-A636-ABDD966EE594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11A56E63-091C-40C1-95C8-BDB211F110D2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EE7BC267-BA88-4770-A4DA-4584E6B6FBFC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F04047C8-2EE1-489D-8326-6F61951DCDE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9E51AD79-80C6-4DB2-AC44-32188B8F9688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5EFF0E5-ACA9-4F70-BE21-774350BFC902}"/>
              </a:ext>
            </a:extLst>
          </p:cNvPr>
          <p:cNvSpPr txBox="1"/>
          <p:nvPr/>
        </p:nvSpPr>
        <p:spPr>
          <a:xfrm>
            <a:off x="5343052" y="1658788"/>
            <a:ext cx="6081204" cy="369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 tích một hình chữ nhật là:</a:t>
            </a:r>
          </a:p>
          <a:p>
            <a:pPr>
              <a:lnSpc>
                <a:spcPct val="150000"/>
              </a:lnSpc>
            </a:pPr>
            <a:endParaRPr lang="en-US" sz="320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 tích hình thoi là:</a:t>
            </a:r>
          </a:p>
          <a:p>
            <a:pPr>
              <a:lnSpc>
                <a:spcPct val="150000"/>
              </a:lnSpc>
            </a:pPr>
            <a:endParaRPr lang="en-US" sz="320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 tích phần tô màu xanh là: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40E086A7-9EA7-4C95-93DF-453AE77E06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443779"/>
              </p:ext>
            </p:extLst>
          </p:nvPr>
        </p:nvGraphicFramePr>
        <p:xfrm>
          <a:off x="6828839" y="2503518"/>
          <a:ext cx="2270512" cy="703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7" imgW="901440" imgH="279360" progId="Equation.DSMT4">
                  <p:embed/>
                </p:oleObj>
              </mc:Choice>
              <mc:Fallback>
                <p:oleObj name="Equation" r:id="rId7" imgW="9014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28839" y="2503518"/>
                        <a:ext cx="2270512" cy="7035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514E69A0-F491-453D-B3DC-C621B383DE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9715661"/>
              </p:ext>
            </p:extLst>
          </p:nvPr>
        </p:nvGraphicFramePr>
        <p:xfrm>
          <a:off x="4114800" y="2336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9" imgW="914400" imgH="198720" progId="Equation.DSMT4">
                  <p:embed/>
                </p:oleObj>
              </mc:Choice>
              <mc:Fallback>
                <p:oleObj name="Equation" r:id="rId9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114800" y="2336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xmlns="" id="{39C24A86-59EC-4F2D-A84A-1B823ABF75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0690391"/>
              </p:ext>
            </p:extLst>
          </p:nvPr>
        </p:nvGraphicFramePr>
        <p:xfrm>
          <a:off x="5818835" y="3764270"/>
          <a:ext cx="4379912" cy="992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11" imgW="1739880" imgH="393480" progId="Equation.DSMT4">
                  <p:embed/>
                </p:oleObj>
              </mc:Choice>
              <mc:Fallback>
                <p:oleObj name="Equation" r:id="rId11" imgW="1739880" imgH="3934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xmlns="" id="{40E086A7-9EA7-4C95-93DF-453AE77E06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818835" y="3764270"/>
                        <a:ext cx="4379912" cy="992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xmlns="" id="{622F935F-5524-43BD-84FC-6D58B15F16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9715661"/>
              </p:ext>
            </p:extLst>
          </p:nvPr>
        </p:nvGraphicFramePr>
        <p:xfrm>
          <a:off x="4159204" y="3741788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13" imgW="914400" imgH="198720" progId="Equation.DSMT4">
                  <p:embed/>
                </p:oleObj>
              </mc:Choice>
              <mc:Fallback>
                <p:oleObj name="Equation" r:id="rId13" imgW="914400" imgH="19872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xmlns="" id="{514E69A0-F491-453D-B3DC-C621B383DE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159204" y="3741788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xmlns="" id="{FC579B86-B357-4B39-9F0B-DCC13AB2CE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6409204"/>
              </p:ext>
            </p:extLst>
          </p:nvPr>
        </p:nvGraphicFramePr>
        <p:xfrm>
          <a:off x="6452247" y="5442257"/>
          <a:ext cx="3195638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14" imgW="1269720" imgH="279360" progId="Equation.DSMT4">
                  <p:embed/>
                </p:oleObj>
              </mc:Choice>
              <mc:Fallback>
                <p:oleObj name="Equation" r:id="rId14" imgW="1269720" imgH="27936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xmlns="" id="{39C24A86-59EC-4F2D-A84A-1B823ABF75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452247" y="5442257"/>
                        <a:ext cx="3195638" cy="703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025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ABF8F8-0B17-4EEF-AA68-045CADF60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59" y="2194909"/>
            <a:ext cx="4448175" cy="374332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LUYỆN TẬP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F40BBD1-7BD9-40AE-A6B6-D3880413E6BC}"/>
              </a:ext>
            </a:extLst>
          </p:cNvPr>
          <p:cNvSpPr/>
          <p:nvPr/>
        </p:nvSpPr>
        <p:spPr>
          <a:xfrm>
            <a:off x="166671" y="99749"/>
            <a:ext cx="1793289" cy="550416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BÀI 3</a:t>
            </a:r>
          </a:p>
        </p:txBody>
      </p:sp>
      <p:pic>
        <p:nvPicPr>
          <p:cNvPr id="23" name="Picture 2" descr="Thinking Hyuke GIF - Thinking Hyuke Question - Discover &amp;amp; Share GIFs">
            <a:extLst>
              <a:ext uri="{FF2B5EF4-FFF2-40B4-BE49-F238E27FC236}">
                <a16:creationId xmlns:a16="http://schemas.microsoft.com/office/drawing/2014/main" xmlns="" id="{966669E1-0341-4526-ABDD-AC25955C06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59" y="919766"/>
            <a:ext cx="1343912" cy="140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4EA32CA-3110-444F-9FF1-049B8E6C1D08}"/>
              </a:ext>
            </a:extLst>
          </p:cNvPr>
          <p:cNvSpPr txBox="1"/>
          <p:nvPr/>
        </p:nvSpPr>
        <p:spPr>
          <a:xfrm>
            <a:off x="5098722" y="833045"/>
            <a:ext cx="62729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Độ dài dây thép cần để làm móc treo </a:t>
            </a:r>
          </a:p>
          <a:p>
            <a:pPr algn="jus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= chu vi của hình thoi cạnh 30</a:t>
            </a:r>
            <a:r>
              <a:rPr lang="en-US" sz="2800" i="1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xmlns="" id="{21F54347-2EA7-4959-96EF-10A628E9E98F}"/>
              </a:ext>
            </a:extLst>
          </p:cNvPr>
          <p:cNvSpPr/>
          <p:nvPr/>
        </p:nvSpPr>
        <p:spPr>
          <a:xfrm>
            <a:off x="7927848" y="1828006"/>
            <a:ext cx="326262" cy="6492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453C513-8CDA-4621-876A-8505237D95AF}"/>
              </a:ext>
            </a:extLst>
          </p:cNvPr>
          <p:cNvSpPr txBox="1"/>
          <p:nvPr/>
        </p:nvSpPr>
        <p:spPr>
          <a:xfrm>
            <a:off x="5098722" y="2588693"/>
            <a:ext cx="6272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Tính chu vi của hình thoi cạnh 30</a:t>
            </a:r>
            <a:r>
              <a:rPr lang="en-US" sz="2800" i="1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EE57B2D-8E89-4B58-BE52-E9F00F16A10F}"/>
              </a:ext>
            </a:extLst>
          </p:cNvPr>
          <p:cNvSpPr txBox="1"/>
          <p:nvPr/>
        </p:nvSpPr>
        <p:spPr>
          <a:xfrm>
            <a:off x="5098722" y="3195503"/>
            <a:ext cx="1828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làm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099961B-C7A4-4693-BFC6-0B4459D66865}"/>
              </a:ext>
            </a:extLst>
          </p:cNvPr>
          <p:cNvSpPr txBox="1"/>
          <p:nvPr/>
        </p:nvSpPr>
        <p:spPr>
          <a:xfrm>
            <a:off x="4858575" y="3789572"/>
            <a:ext cx="64648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dài dây thép cần làm móc treo là:</a:t>
            </a: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xmlns="" id="{C3BFA726-8253-4401-A0C6-ADD825E140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7211457"/>
              </p:ext>
            </p:extLst>
          </p:nvPr>
        </p:nvGraphicFramePr>
        <p:xfrm>
          <a:off x="6277849" y="4387060"/>
          <a:ext cx="2937072" cy="717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5" imgW="1143000" imgH="279360" progId="Equation.DSMT4">
                  <p:embed/>
                </p:oleObj>
              </mc:Choice>
              <mc:Fallback>
                <p:oleObj name="Equation" r:id="rId5" imgW="11430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77849" y="4387060"/>
                        <a:ext cx="2937072" cy="7179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0732244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LUYỆN TẬP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8" name="Picture 17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26E18B65-B971-4585-947A-7CEC6137E9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816" y="390885"/>
            <a:ext cx="1630015" cy="1630015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0C9381EA-8A94-4743-80D6-527EC258A5FA}"/>
              </a:ext>
            </a:extLst>
          </p:cNvPr>
          <p:cNvSpPr/>
          <p:nvPr/>
        </p:nvSpPr>
        <p:spPr>
          <a:xfrm>
            <a:off x="311366" y="2545568"/>
            <a:ext cx="7180879" cy="367266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Nội dung: </a:t>
            </a:r>
          </a:p>
          <a:p>
            <a:pPr marL="285750" indent="-285750">
              <a:buFontTx/>
              <a:buChar char="-"/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 Thiết kế khung ảnh hình thoi hoặc hình chữ nhật có chu vi 100cm (bằng bìa, que gỗ,…)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Thời gian: </a:t>
            </a: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10 phút</a:t>
            </a:r>
            <a:endParaRPr lang="en-US" sz="35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500" b="1">
                <a:latin typeface="Arial" panose="020B0604020202020204" pitchFamily="34" charset="0"/>
                <a:cs typeface="Arial" panose="020B0604020202020204" pitchFamily="34" charset="0"/>
              </a:rPr>
              <a:t>Hình thức:</a:t>
            </a: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 Hoạt động nhóm 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D7A2141-1579-44F8-9D25-8AB3849B1704}"/>
              </a:ext>
            </a:extLst>
          </p:cNvPr>
          <p:cNvSpPr txBox="1"/>
          <p:nvPr/>
        </p:nvSpPr>
        <p:spPr>
          <a:xfrm>
            <a:off x="166671" y="6342790"/>
            <a:ext cx="3559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</a:rPr>
              <a:t>Học sinh hoạt động nhóm 4</a:t>
            </a:r>
          </a:p>
        </p:txBody>
      </p:sp>
      <p:pic>
        <p:nvPicPr>
          <p:cNvPr id="1028" name="Picture 4" descr="Combo 9 Khung Ảnh Bìa + 9 Kẹp Nhiều Màu - BST 02">
            <a:extLst>
              <a:ext uri="{FF2B5EF4-FFF2-40B4-BE49-F238E27FC236}">
                <a16:creationId xmlns:a16="http://schemas.microsoft.com/office/drawing/2014/main" xmlns="" id="{C11FA3A4-5501-4041-9426-9FEA66F4D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808">
            <a:off x="8395116" y="3140525"/>
            <a:ext cx="2482748" cy="248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ướng dẫn #9 Cách tự làm khung ảnh treo tường đơn giản 2021">
            <a:extLst>
              <a:ext uri="{FF2B5EF4-FFF2-40B4-BE49-F238E27FC236}">
                <a16:creationId xmlns:a16="http://schemas.microsoft.com/office/drawing/2014/main" xmlns="" id="{3D6BACA4-1ABC-4B27-A03B-3DBFA9255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3059">
            <a:off x="7593086" y="824163"/>
            <a:ext cx="2393474" cy="239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Đồng hồ đếm ngược 10 phút _ 10 minute countdown">
            <a:hlinkClick r:id="" action="ppaction://media"/>
            <a:extLst>
              <a:ext uri="{FF2B5EF4-FFF2-40B4-BE49-F238E27FC236}">
                <a16:creationId xmlns:a16="http://schemas.microsoft.com/office/drawing/2014/main" xmlns="" id="{7501D2A7-8749-4269-99A2-BD8BE2E44F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89025" y="798659"/>
            <a:ext cx="2032854" cy="114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018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6338467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E530CE9-79B6-4A34-9DE8-7F769B44A120}"/>
              </a:ext>
            </a:extLst>
          </p:cNvPr>
          <p:cNvSpPr txBox="1"/>
          <p:nvPr/>
        </p:nvSpPr>
        <p:spPr>
          <a:xfrm>
            <a:off x="459123" y="852542"/>
            <a:ext cx="112500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i="1">
                <a:solidFill>
                  <a:srgbClr val="C00000"/>
                </a:solidFill>
              </a:rPr>
              <a:t>Sưu tầm các hình ảnh của hình chữ nhật, hình thoi trong thực tế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1BBE7D6-01A1-4328-822A-3EEA9BC4E08A}"/>
              </a:ext>
            </a:extLst>
          </p:cNvPr>
          <p:cNvSpPr txBox="1"/>
          <p:nvPr/>
        </p:nvSpPr>
        <p:spPr>
          <a:xfrm>
            <a:off x="7520360" y="4852568"/>
            <a:ext cx="3889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Sách, vở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E070E6F-0FE4-4716-9C8D-C4FB794329EE}"/>
              </a:ext>
            </a:extLst>
          </p:cNvPr>
          <p:cNvSpPr txBox="1"/>
          <p:nvPr/>
        </p:nvSpPr>
        <p:spPr>
          <a:xfrm>
            <a:off x="3381844" y="3282806"/>
            <a:ext cx="3889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 ra vào, cửa sổ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84E1EFB-7457-414A-9009-44ABF0E6861E}"/>
              </a:ext>
            </a:extLst>
          </p:cNvPr>
          <p:cNvSpPr txBox="1"/>
          <p:nvPr/>
        </p:nvSpPr>
        <p:spPr>
          <a:xfrm>
            <a:off x="26916" y="3262933"/>
            <a:ext cx="3889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trang trí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1A1CE65-335C-499F-8A2E-75D4AB58375C}"/>
              </a:ext>
            </a:extLst>
          </p:cNvPr>
          <p:cNvSpPr txBox="1"/>
          <p:nvPr/>
        </p:nvSpPr>
        <p:spPr>
          <a:xfrm>
            <a:off x="49224" y="5975019"/>
            <a:ext cx="3889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bàn, mặt ghế</a:t>
            </a:r>
          </a:p>
        </p:txBody>
      </p:sp>
      <p:pic>
        <p:nvPicPr>
          <p:cNvPr id="1028" name="Picture 4" descr="Hình ảnh thực tế lắp đặt kệ trang trí treo tường Lenado - Nội thất Lenado">
            <a:extLst>
              <a:ext uri="{FF2B5EF4-FFF2-40B4-BE49-F238E27FC236}">
                <a16:creationId xmlns:a16="http://schemas.microsoft.com/office/drawing/2014/main" xmlns="" id="{205DD743-F19D-4F6B-ADC0-65F9DBBF9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87" y="1567515"/>
            <a:ext cx="2478806" cy="173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ất liệu nào cho thiết kế cửa chính và cửa sổ - caza.vn">
            <a:extLst>
              <a:ext uri="{FF2B5EF4-FFF2-40B4-BE49-F238E27FC236}">
                <a16:creationId xmlns:a16="http://schemas.microsoft.com/office/drawing/2014/main" xmlns="" id="{E0B016C5-C9B8-40CA-AF88-0FCE2D986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486" y="1563603"/>
            <a:ext cx="2534664" cy="168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anh lý 40 bộ bàn ghế học sinh giá tốt - Thanh lý bàn ghế cũ">
            <a:extLst>
              <a:ext uri="{FF2B5EF4-FFF2-40B4-BE49-F238E27FC236}">
                <a16:creationId xmlns:a16="http://schemas.microsoft.com/office/drawing/2014/main" xmlns="" id="{37DAD72F-0FE4-4EBD-A966-9B5DD73D1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38" y="3877288"/>
            <a:ext cx="2090303" cy="206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1 Bộ Sách Giáo Khoa Cánh Diều Tiêu Chuẩn">
            <a:extLst>
              <a:ext uri="{FF2B5EF4-FFF2-40B4-BE49-F238E27FC236}">
                <a16:creationId xmlns:a16="http://schemas.microsoft.com/office/drawing/2014/main" xmlns="" id="{BA0357E9-5845-47FF-8DA9-716500CAC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575" y="1662257"/>
            <a:ext cx="2151519" cy="306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ộ 2 Giấy Khung Ảnh Ảnh Cầm Tay Đạo Cụ Cưới Tiệc Giáng Sinh Chụp Ảnh Khung  Hình Chữ Nhật Selfie Khung Ảnh (Vàng)|Photobooth Props| - AliExpress">
            <a:extLst>
              <a:ext uri="{FF2B5EF4-FFF2-40B4-BE49-F238E27FC236}">
                <a16:creationId xmlns:a16="http://schemas.microsoft.com/office/drawing/2014/main" xmlns="" id="{B957E32C-5090-48F2-8FAA-9627ADFF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113" y="3892000"/>
            <a:ext cx="1917530" cy="191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C76E38E-C1B8-40A0-BD42-1F79B6E9ACE7}"/>
              </a:ext>
            </a:extLst>
          </p:cNvPr>
          <p:cNvSpPr txBox="1"/>
          <p:nvPr/>
        </p:nvSpPr>
        <p:spPr>
          <a:xfrm>
            <a:off x="3851223" y="5955146"/>
            <a:ext cx="3889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Khung ảnh</a:t>
            </a:r>
          </a:p>
        </p:txBody>
      </p:sp>
    </p:spTree>
    <p:extLst>
      <p:ext uri="{BB962C8B-B14F-4D97-AF65-F5344CB8AC3E}">
        <p14:creationId xmlns:p14="http://schemas.microsoft.com/office/powerpoint/2010/main" val="1352543492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6338467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E530CE9-79B6-4A34-9DE8-7F769B44A120}"/>
              </a:ext>
            </a:extLst>
          </p:cNvPr>
          <p:cNvSpPr txBox="1"/>
          <p:nvPr/>
        </p:nvSpPr>
        <p:spPr>
          <a:xfrm>
            <a:off x="459123" y="852542"/>
            <a:ext cx="112500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i="1">
                <a:solidFill>
                  <a:srgbClr val="C00000"/>
                </a:solidFill>
              </a:rPr>
              <a:t>Sưu tầm các hình ảnh của hình chữ nhật, hình thoi trong thực tế</a:t>
            </a:r>
          </a:p>
        </p:txBody>
      </p:sp>
      <p:pic>
        <p:nvPicPr>
          <p:cNvPr id="5" name="Picture 9" descr="1207Cs06L">
            <a:extLst>
              <a:ext uri="{FF2B5EF4-FFF2-40B4-BE49-F238E27FC236}">
                <a16:creationId xmlns:a16="http://schemas.microsoft.com/office/drawing/2014/main" xmlns="" id="{9ED60A41-894B-42AE-BABE-B614E75FA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423" y="1584585"/>
            <a:ext cx="1881188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goi%25207">
            <a:hlinkClick r:id="rId4"/>
            <a:extLst>
              <a:ext uri="{FF2B5EF4-FFF2-40B4-BE49-F238E27FC236}">
                <a16:creationId xmlns:a16="http://schemas.microsoft.com/office/drawing/2014/main" xmlns="" id="{11A3950E-3DE0-4C26-8E6E-F0AC321E6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924" y="3590816"/>
            <a:ext cx="2505075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4">
            <a:extLst>
              <a:ext uri="{FF2B5EF4-FFF2-40B4-BE49-F238E27FC236}">
                <a16:creationId xmlns:a16="http://schemas.microsoft.com/office/drawing/2014/main" xmlns="" id="{9D77D7D6-8835-408B-BB52-53C6895AE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9" t="-2357" r="11876" b="6137"/>
          <a:stretch>
            <a:fillRect/>
          </a:stretch>
        </p:blipFill>
        <p:spPr bwMode="auto">
          <a:xfrm>
            <a:off x="553387" y="1546485"/>
            <a:ext cx="2124075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1BBE7D6-01A1-4328-822A-3EEA9BC4E08A}"/>
              </a:ext>
            </a:extLst>
          </p:cNvPr>
          <p:cNvSpPr txBox="1"/>
          <p:nvPr/>
        </p:nvSpPr>
        <p:spPr>
          <a:xfrm>
            <a:off x="732487" y="5713070"/>
            <a:ext cx="3889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 tiết thổ cẩm</a:t>
            </a:r>
          </a:p>
        </p:txBody>
      </p:sp>
      <p:pic>
        <p:nvPicPr>
          <p:cNvPr id="1026" name="Picture 2" descr="Hướng dẫn học bài toán lớp 4 hình thoi">
            <a:extLst>
              <a:ext uri="{FF2B5EF4-FFF2-40B4-BE49-F238E27FC236}">
                <a16:creationId xmlns:a16="http://schemas.microsoft.com/office/drawing/2014/main" xmlns="" id="{98EFDEFE-1569-4C53-836D-906AC7A94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598" y="4003162"/>
            <a:ext cx="1771580" cy="177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5" descr="3">
            <a:extLst>
              <a:ext uri="{FF2B5EF4-FFF2-40B4-BE49-F238E27FC236}">
                <a16:creationId xmlns:a16="http://schemas.microsoft.com/office/drawing/2014/main" xmlns="" id="{883FE4DA-7872-451F-9F48-2A2E34B91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958" y="1638560"/>
            <a:ext cx="2080798" cy="1615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E070E6F-0FE4-4716-9C8D-C4FB794329EE}"/>
              </a:ext>
            </a:extLst>
          </p:cNvPr>
          <p:cNvSpPr txBox="1"/>
          <p:nvPr/>
        </p:nvSpPr>
        <p:spPr>
          <a:xfrm>
            <a:off x="4487738" y="3283218"/>
            <a:ext cx="3889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 xếp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84E1EFB-7457-414A-9009-44ABF0E6861E}"/>
              </a:ext>
            </a:extLst>
          </p:cNvPr>
          <p:cNvSpPr txBox="1"/>
          <p:nvPr/>
        </p:nvSpPr>
        <p:spPr>
          <a:xfrm>
            <a:off x="4461383" y="5708778"/>
            <a:ext cx="3889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trang trí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85FA25F-3730-439C-8B56-08665B803068}"/>
              </a:ext>
            </a:extLst>
          </p:cNvPr>
          <p:cNvGrpSpPr>
            <a:grpSpLocks/>
          </p:cNvGrpSpPr>
          <p:nvPr/>
        </p:nvGrpSpPr>
        <p:grpSpPr bwMode="auto">
          <a:xfrm>
            <a:off x="7923068" y="3919284"/>
            <a:ext cx="3532803" cy="527448"/>
            <a:chOff x="457200" y="1676400"/>
            <a:chExt cx="5103813" cy="762000"/>
          </a:xfrm>
        </p:grpSpPr>
        <p:grpSp>
          <p:nvGrpSpPr>
            <p:cNvPr id="14" name="Group 2">
              <a:extLst>
                <a:ext uri="{FF2B5EF4-FFF2-40B4-BE49-F238E27FC236}">
                  <a16:creationId xmlns:a16="http://schemas.microsoft.com/office/drawing/2014/main" xmlns="" id="{86C6A5B6-D502-4ACB-9EC1-092E4CB686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71600" y="1676400"/>
              <a:ext cx="3338513" cy="682625"/>
              <a:chOff x="394" y="1491"/>
              <a:chExt cx="2103" cy="430"/>
            </a:xfrm>
          </p:grpSpPr>
          <p:sp>
            <p:nvSpPr>
              <p:cNvPr id="17" name="AutoShape 3">
                <a:extLst>
                  <a:ext uri="{FF2B5EF4-FFF2-40B4-BE49-F238E27FC236}">
                    <a16:creationId xmlns:a16="http://schemas.microsoft.com/office/drawing/2014/main" xmlns="" id="{B772C38D-261C-47F6-A5A4-A3652BBB7E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705" y="1180"/>
                <a:ext cx="430" cy="1051"/>
              </a:xfrm>
              <a:prstGeom prst="triangle">
                <a:avLst>
                  <a:gd name="adj" fmla="val 50000"/>
                </a:avLst>
              </a:prstGeom>
              <a:solidFill>
                <a:srgbClr val="4D4D4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" name="AutoShape 4">
                <a:extLst>
                  <a:ext uri="{FF2B5EF4-FFF2-40B4-BE49-F238E27FC236}">
                    <a16:creationId xmlns:a16="http://schemas.microsoft.com/office/drawing/2014/main" xmlns="" id="{D050BFA1-B57E-4BB6-A9C2-96AB4F0353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1757" y="1180"/>
                <a:ext cx="430" cy="1051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600000101010101" pitchFamily="34" charset="-127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15" name="Text Box 5">
              <a:extLst>
                <a:ext uri="{FF2B5EF4-FFF2-40B4-BE49-F238E27FC236}">
                  <a16:creationId xmlns:a16="http://schemas.microsoft.com/office/drawing/2014/main" xmlns="" id="{ECCFF93C-F0C1-4285-AB70-FE0A18F3D7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770618" flipV="1">
              <a:off x="457200" y="1981200"/>
              <a:ext cx="8509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rgbClr val="990033"/>
                  </a:solidFill>
                  <a:latin typeface=".VnTime" panose="020B7200000000000000" pitchFamily="34" charset="0"/>
                </a:rPr>
                <a:t>N</a:t>
              </a:r>
            </a:p>
          </p:txBody>
        </p:sp>
        <p:sp>
          <p:nvSpPr>
            <p:cNvPr id="16" name="Text Box 6">
              <a:extLst>
                <a:ext uri="{FF2B5EF4-FFF2-40B4-BE49-F238E27FC236}">
                  <a16:creationId xmlns:a16="http://schemas.microsoft.com/office/drawing/2014/main" xmlns="" id="{98A52C7E-FF58-45A7-BA89-164739178A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746665" flipV="1">
              <a:off x="4648200" y="1981200"/>
              <a:ext cx="9128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600000101010101" pitchFamily="34" charset="-127"/>
                </a:defRPr>
              </a:lvl9pPr>
            </a:lstStyle>
            <a:p>
              <a:pPr algn="ctr" eaLnBrk="1" hangingPunct="1"/>
              <a:r>
                <a:rPr lang="en-US" altLang="en-US" sz="2400" b="1">
                  <a:solidFill>
                    <a:srgbClr val="990033"/>
                  </a:solidFill>
                  <a:latin typeface=".VnTime" panose="020B7200000000000000" pitchFamily="34" charset="0"/>
                </a:rPr>
                <a:t>S</a:t>
              </a:r>
            </a:p>
          </p:txBody>
        </p:sp>
      </p:grpSp>
      <p:pic>
        <p:nvPicPr>
          <p:cNvPr id="19" name="Picture 8" descr="compass">
            <a:extLst>
              <a:ext uri="{FF2B5EF4-FFF2-40B4-BE49-F238E27FC236}">
                <a16:creationId xmlns:a16="http://schemas.microsoft.com/office/drawing/2014/main" xmlns="" id="{4C6CFB35-2D53-41FD-AB68-376236B58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892" y="1672000"/>
            <a:ext cx="2109790" cy="1615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1A1CE65-335C-499F-8A2E-75D4AB58375C}"/>
              </a:ext>
            </a:extLst>
          </p:cNvPr>
          <p:cNvSpPr txBox="1"/>
          <p:nvPr/>
        </p:nvSpPr>
        <p:spPr>
          <a:xfrm>
            <a:off x="7898485" y="4705329"/>
            <a:ext cx="38899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nam châm </a:t>
            </a:r>
          </a:p>
          <a:p>
            <a:pPr algn="ctr"/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la bàn</a:t>
            </a:r>
          </a:p>
        </p:txBody>
      </p:sp>
    </p:spTree>
    <p:extLst>
      <p:ext uri="{BB962C8B-B14F-4D97-AF65-F5344CB8AC3E}">
        <p14:creationId xmlns:p14="http://schemas.microsoft.com/office/powerpoint/2010/main" val="2608399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xmlns="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E530CE9-79B6-4A34-9DE8-7F769B44A120}"/>
              </a:ext>
            </a:extLst>
          </p:cNvPr>
          <p:cNvSpPr txBox="1"/>
          <p:nvPr/>
        </p:nvSpPr>
        <p:spPr>
          <a:xfrm>
            <a:off x="1283551" y="1570803"/>
            <a:ext cx="96012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</a:rPr>
              <a:t>Ghi nhớ các đặc điểm nhận biết, cách vẽ, công thức tính chu vi, diện tích hình chữ nhật, hình thoi.</a:t>
            </a:r>
          </a:p>
          <a:p>
            <a:pPr marL="571500" indent="-571500">
              <a:buFontTx/>
              <a:buChar char="-"/>
            </a:pPr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</a:rPr>
              <a:t>Ôn lại các bài tập đã chữa trên lớp.</a:t>
            </a:r>
          </a:p>
          <a:p>
            <a:pPr marL="571500" indent="-571500">
              <a:buFontTx/>
              <a:buChar char="-"/>
            </a:pPr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</a:rPr>
              <a:t>Sưu tầm hoặc sáng tạo thêm bài toán có nội dung gắn với thực tế cần vận dụng hình chữ nhật, hình thoi để giải quyết vấn đề.</a:t>
            </a:r>
          </a:p>
          <a:p>
            <a:pPr marL="571500" indent="-571500">
              <a:buFontTx/>
              <a:buChar char="-"/>
            </a:pPr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</a:rPr>
              <a:t>Chuẩn bị bài mới: </a:t>
            </a:r>
            <a:r>
              <a:rPr lang="en-US" sz="3200" b="1" i="1">
                <a:solidFill>
                  <a:srgbClr val="0070C0"/>
                </a:solidFill>
                <a:latin typeface="Arial" panose="020B0604020202020204" pitchFamily="34" charset="0"/>
              </a:rPr>
              <a:t>Hình bình hành</a:t>
            </a:r>
            <a:endParaRPr lang="en-US" sz="400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xmlns="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 THÍCH</a:t>
            </a:r>
            <a:endParaRPr lang="en-US" sz="2800">
              <a:solidFill>
                <a:srgbClr val="C55A11"/>
              </a:solidFill>
            </a:endParaRPr>
          </a:p>
        </p:txBody>
      </p:sp>
      <p:pic>
        <p:nvPicPr>
          <p:cNvPr id="14" name="Picture 2" descr="Thinking Hyuke GIF - Thinking Hyuke Question - Discover &amp;amp; Share GIFs">
            <a:extLst>
              <a:ext uri="{FF2B5EF4-FFF2-40B4-BE49-F238E27FC236}">
                <a16:creationId xmlns:a16="http://schemas.microsoft.com/office/drawing/2014/main" xmlns="" id="{FEF54F83-AEE4-4D9C-9A40-A1D56AB070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55" y="981019"/>
            <a:ext cx="1343912" cy="140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3F1314AD-2D63-4783-9CB0-CC9A05455D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13" y="4497516"/>
            <a:ext cx="1942211" cy="19422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ECA91E2-D452-4D80-B303-C0AF84DDA7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23" y="2723502"/>
            <a:ext cx="1746392" cy="17463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BD7DD74-1A19-4C0D-86DD-A8C7B7B628E9}"/>
              </a:ext>
            </a:extLst>
          </p:cNvPr>
          <p:cNvSpPr/>
          <p:nvPr/>
        </p:nvSpPr>
        <p:spPr>
          <a:xfrm>
            <a:off x="3953996" y="1465545"/>
            <a:ext cx="3983784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0" cap="none" spc="0">
                <a:ln w="0"/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cá nhân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AC3ED2C-42E6-4138-AC17-0D485EA0B6FF}"/>
              </a:ext>
            </a:extLst>
          </p:cNvPr>
          <p:cNvSpPr/>
          <p:nvPr/>
        </p:nvSpPr>
        <p:spPr>
          <a:xfrm>
            <a:off x="4100419" y="3429000"/>
            <a:ext cx="423224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0" cap="none" spc="0">
                <a:ln w="0"/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nhóm đôi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2B1B8DD-6501-4676-ADA2-C9BA38B81C70}"/>
              </a:ext>
            </a:extLst>
          </p:cNvPr>
          <p:cNvSpPr/>
          <p:nvPr/>
        </p:nvSpPr>
        <p:spPr>
          <a:xfrm>
            <a:off x="4074772" y="5468621"/>
            <a:ext cx="4382931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0" cap="none" spc="0">
                <a:ln w="0"/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nhóm bốn</a:t>
            </a:r>
          </a:p>
        </p:txBody>
      </p:sp>
    </p:spTree>
    <p:extLst>
      <p:ext uri="{BB962C8B-B14F-4D97-AF65-F5344CB8AC3E}">
        <p14:creationId xmlns:p14="http://schemas.microsoft.com/office/powerpoint/2010/main" val="329947023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89" b="100000" l="0" r="100000">
                        <a14:foregroundMark x1="19420" y1="30104" x2="19420" y2="30104"/>
                        <a14:foregroundMark x1="20177" y1="24913" x2="20177" y2="24913"/>
                        <a14:foregroundMark x1="19420" y1="35640" x2="19420" y2="35640"/>
                        <a14:foregroundMark x1="32661" y1="29066" x2="32661" y2="290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3446181"/>
            <a:ext cx="9144000" cy="3270305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7453" y="829323"/>
            <a:ext cx="2742857" cy="990476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0309" y="1819799"/>
            <a:ext cx="2457143" cy="8761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282676B-9A20-42E8-BE81-387057CEDED3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!!1">
            <a:extLst>
              <a:ext uri="{FF2B5EF4-FFF2-40B4-BE49-F238E27FC236}">
                <a16:creationId xmlns:a16="http://schemas.microsoft.com/office/drawing/2014/main" xmlns="" id="{EFD10CFD-C488-4DF7-A5FC-47095CA986C6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MỞ ĐẦU</a:t>
            </a:r>
            <a:endParaRPr lang="en-US" sz="2800">
              <a:solidFill>
                <a:srgbClr val="C55A1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45F0544-49D2-47F4-AFBA-30B79C60EAF6}"/>
              </a:ext>
            </a:extLst>
          </p:cNvPr>
          <p:cNvSpPr/>
          <p:nvPr/>
        </p:nvSpPr>
        <p:spPr>
          <a:xfrm>
            <a:off x="1159594" y="1416214"/>
            <a:ext cx="39292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QUA SÔNG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CB3A7DB-6368-4AA0-B896-6EA1FE0D3033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4021E0F1-1122-4D8B-AC99-6B129406D90E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5FA0282-728F-4CCB-BF45-410309D4FC3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316AFAEF-F635-409A-991F-E8D0164F22A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076E85A-820E-4EFC-9B8E-C9D5185BC7FF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2BBE6DD3-E06B-43EB-BD32-C5F9A06E76B3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4256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GIỚI THIỆU –LUẬT CHƠI	</a:t>
            </a:r>
            <a:endParaRPr lang="vi-VN" b="1">
              <a:latin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Để được tới trường học các bạn nhỏ cần phải vượt qua một con sông. </a:t>
            </a:r>
          </a:p>
          <a:p>
            <a:r>
              <a:rPr lang="en-US"/>
              <a:t>Có cô lái đò mỗi lần chở chỉ chở được 1 học sinh và cô chỉ chở những em học sinh vượt qua được câu hỏi của cô.</a:t>
            </a:r>
          </a:p>
          <a:p>
            <a:r>
              <a:rPr lang="en-US"/>
              <a:t>Em hãy giúp các bạn nhỏ vượt qua câu hỏi của cô lái đò để cùng đến trường nhé!</a:t>
            </a:r>
          </a:p>
        </p:txBody>
      </p:sp>
      <p:sp>
        <p:nvSpPr>
          <p:cNvPr id="4" name="Hexagon 3">
            <a:hlinkClick r:id="rId2" action="ppaction://hlinksldjump"/>
          </p:cNvPr>
          <p:cNvSpPr/>
          <p:nvPr/>
        </p:nvSpPr>
        <p:spPr>
          <a:xfrm>
            <a:off x="9535887" y="217715"/>
            <a:ext cx="783771" cy="283029"/>
          </a:xfrm>
          <a:prstGeom prst="hex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84DFA3F-E930-44C1-B91A-E626535BBD75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D39AC6BB-9E14-4402-B8F9-5A1D23436163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A5E73C8D-D633-4DF5-83C6-22B16D4014DA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E723EE7F-975A-4A86-A85D-E266E8B1C5C1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5E38AFEC-8576-4AA9-BC78-78D7541AF81A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3CE197AB-76EC-45D9-8054-4990715281AC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16891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860" y="0"/>
            <a:ext cx="9144001" cy="6858000"/>
          </a:xfrm>
          <a:prstGeom prst="rect">
            <a:avLst/>
          </a:prstGeom>
        </p:spPr>
      </p:pic>
      <p:pic>
        <p:nvPicPr>
          <p:cNvPr id="9" name="PLai Do" descr="Kết quả hình ảnh cho người lái đò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313" r="90000">
                        <a14:foregroundMark x1="31094" y1="30694" x2="31094" y2="30694"/>
                        <a14:foregroundMark x1="29063" y1="33056" x2="29063" y2="3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7" t="16614" r="25916"/>
          <a:stretch/>
        </p:blipFill>
        <p:spPr bwMode="auto">
          <a:xfrm>
            <a:off x="3627417" y="4240797"/>
            <a:ext cx="2035578" cy="137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2333" y="297118"/>
            <a:ext cx="634948" cy="808661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59" b="96552" l="4598" r="9425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4367" y="156433"/>
            <a:ext cx="557425" cy="929042"/>
          </a:xfrm>
          <a:prstGeom prst="rect">
            <a:avLst/>
          </a:prstGeom>
        </p:spPr>
      </p:pic>
      <p:pic>
        <p:nvPicPr>
          <p:cNvPr id="16" name="Picture 1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93" b="96269" l="8140" r="89535">
                        <a14:foregroundMark x1="27907" y1="58209" x2="27907" y2="58209"/>
                        <a14:foregroundMark x1="26744" y1="61194" x2="26744" y2="61194"/>
                        <a14:foregroundMark x1="58140" y1="77612" x2="58140" y2="77612"/>
                        <a14:backgroundMark x1="52326" y1="77612" x2="52326" y2="77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2013" y="244062"/>
            <a:ext cx="534431" cy="832717"/>
          </a:xfrm>
          <a:prstGeom prst="rect">
            <a:avLst/>
          </a:prstGeom>
        </p:spPr>
      </p:pic>
      <p:pic>
        <p:nvPicPr>
          <p:cNvPr id="17" name="Picture 1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9244" r="100000">
                        <a14:foregroundMark x1="38655" y1="94086" x2="38655" y2="94086"/>
                        <a14:foregroundMark x1="72269" y1="95161" x2="72269" y2="951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8792" y="261381"/>
            <a:ext cx="486077" cy="7597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9968" b="93182" l="0" r="30750"/>
                    </a14:imgEffect>
                  </a14:imgLayer>
                </a14:imgProps>
              </a:ext>
            </a:extLst>
          </a:blip>
          <a:srcRect t="67037" r="69306" b="5926"/>
          <a:stretch/>
        </p:blipFill>
        <p:spPr>
          <a:xfrm>
            <a:off x="1397000" y="4555322"/>
            <a:ext cx="2806701" cy="1854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9968" b="93182" l="0" r="30750"/>
                    </a14:imgEffect>
                  </a14:imgLayer>
                </a14:imgProps>
              </a:ext>
            </a:extLst>
          </a:blip>
          <a:srcRect t="67037" r="69306" b="5926"/>
          <a:stretch/>
        </p:blipFill>
        <p:spPr>
          <a:xfrm flipH="1">
            <a:off x="7861300" y="4665611"/>
            <a:ext cx="2806701" cy="1854200"/>
          </a:xfrm>
          <a:prstGeom prst="rect">
            <a:avLst/>
          </a:prstGeom>
        </p:spPr>
      </p:pic>
      <p:pic>
        <p:nvPicPr>
          <p:cNvPr id="21" name="HS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418" y="4107965"/>
            <a:ext cx="780412" cy="993921"/>
          </a:xfrm>
          <a:prstGeom prst="rect">
            <a:avLst/>
          </a:prstGeom>
        </p:spPr>
      </p:pic>
      <p:pic>
        <p:nvPicPr>
          <p:cNvPr id="22" name="HS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59" b="96552" l="4598" r="9425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7797" y="3960007"/>
            <a:ext cx="685127" cy="1141879"/>
          </a:xfrm>
          <a:prstGeom prst="rect">
            <a:avLst/>
          </a:prstGeom>
        </p:spPr>
      </p:pic>
      <p:pic>
        <p:nvPicPr>
          <p:cNvPr id="23" name="HS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93" b="96269" l="8140" r="89535">
                        <a14:foregroundMark x1="27907" y1="58209" x2="27907" y2="58209"/>
                        <a14:foregroundMark x1="26744" y1="61194" x2="26744" y2="61194"/>
                        <a14:foregroundMark x1="58140" y1="77612" x2="58140" y2="77612"/>
                        <a14:backgroundMark x1="52326" y1="77612" x2="52326" y2="77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7398" y="4153868"/>
            <a:ext cx="656866" cy="1023487"/>
          </a:xfrm>
          <a:prstGeom prst="rect">
            <a:avLst/>
          </a:prstGeom>
        </p:spPr>
      </p:pic>
      <p:pic>
        <p:nvPicPr>
          <p:cNvPr id="24" name="HS4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9244" r="100000">
                        <a14:foregroundMark x1="38655" y1="94086" x2="38655" y2="94086"/>
                        <a14:foregroundMark x1="72269" y1="95161" x2="72269" y2="951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2334" y="4169318"/>
            <a:ext cx="597435" cy="933807"/>
          </a:xfrm>
          <a:prstGeom prst="rect">
            <a:avLst/>
          </a:prstGeom>
        </p:spPr>
      </p:pic>
      <p:pic>
        <p:nvPicPr>
          <p:cNvPr id="26" name="PLai Do" descr="Kết quả hình ảnh cho người lái đò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313" r="90000">
                        <a14:foregroundMark x1="31094" y1="30694" x2="31094" y2="30694"/>
                        <a14:foregroundMark x1="29063" y1="33056" x2="29063" y2="3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7" t="16614" r="25916"/>
          <a:stretch/>
        </p:blipFill>
        <p:spPr bwMode="auto">
          <a:xfrm>
            <a:off x="3647511" y="4234926"/>
            <a:ext cx="2035578" cy="137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Lai Do" descr="Kết quả hình ảnh cho người lái đò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313" r="90000">
                        <a14:foregroundMark x1="31094" y1="30694" x2="31094" y2="30694"/>
                        <a14:foregroundMark x1="29063" y1="33056" x2="29063" y2="3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7" t="16614" r="25916"/>
          <a:stretch/>
        </p:blipFill>
        <p:spPr bwMode="auto">
          <a:xfrm>
            <a:off x="3627417" y="4246668"/>
            <a:ext cx="2035578" cy="137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Lai Do" descr="Kết quả hình ảnh cho người lái đò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313" r="90000">
                        <a14:foregroundMark x1="31094" y1="30694" x2="31094" y2="30694"/>
                        <a14:foregroundMark x1="29063" y1="33056" x2="29063" y2="3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7" t="16614" r="25916"/>
          <a:stretch/>
        </p:blipFill>
        <p:spPr bwMode="auto">
          <a:xfrm>
            <a:off x="3627417" y="4218253"/>
            <a:ext cx="2035578" cy="137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Lai Do" descr="Kết quả hình ảnh cho người lái đò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313" r="90000">
                        <a14:foregroundMark x1="31094" y1="30694" x2="31094" y2="30694"/>
                        <a14:foregroundMark x1="29063" y1="33056" x2="29063" y2="3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7" t="16614" r="25916"/>
          <a:stretch/>
        </p:blipFill>
        <p:spPr bwMode="auto">
          <a:xfrm>
            <a:off x="3643193" y="4253796"/>
            <a:ext cx="2035578" cy="137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6"/>
          <p:cNvSpPr/>
          <p:nvPr/>
        </p:nvSpPr>
        <p:spPr>
          <a:xfrm>
            <a:off x="6683830" y="1407304"/>
            <a:ext cx="3126013" cy="1734608"/>
          </a:xfrm>
          <a:prstGeom prst="wedgeEllipseCallout">
            <a:avLst>
              <a:gd name="adj1" fmla="val 59216"/>
              <a:gd name="adj2" fmla="val 888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CHÁU CẢM ƠN CÔ Ạ!</a:t>
            </a:r>
            <a:endParaRPr lang="vi-VN"/>
          </a:p>
        </p:txBody>
      </p:sp>
      <p:sp>
        <p:nvSpPr>
          <p:cNvPr id="31" name="Oval Callout 30"/>
          <p:cNvSpPr/>
          <p:nvPr/>
        </p:nvSpPr>
        <p:spPr>
          <a:xfrm>
            <a:off x="6892472" y="1595345"/>
            <a:ext cx="3213001" cy="1734608"/>
          </a:xfrm>
          <a:prstGeom prst="wedgeEllipseCallout">
            <a:avLst>
              <a:gd name="adj1" fmla="val 37183"/>
              <a:gd name="adj2" fmla="val 85092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CHÁU CẢM ƠN CÔ Ạ!</a:t>
            </a:r>
            <a:endParaRPr lang="vi-VN"/>
          </a:p>
        </p:txBody>
      </p:sp>
      <p:sp>
        <p:nvSpPr>
          <p:cNvPr id="32" name="Oval Callout 31"/>
          <p:cNvSpPr/>
          <p:nvPr/>
        </p:nvSpPr>
        <p:spPr>
          <a:xfrm>
            <a:off x="6496810" y="1407304"/>
            <a:ext cx="3313033" cy="1734608"/>
          </a:xfrm>
          <a:prstGeom prst="wedgeEllipseCallout">
            <a:avLst>
              <a:gd name="adj1" fmla="val 35160"/>
              <a:gd name="adj2" fmla="val 8885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CHÁU CẢM ƠN CÔ Ạ!</a:t>
            </a:r>
            <a:endParaRPr lang="vi-VN"/>
          </a:p>
        </p:txBody>
      </p:sp>
      <p:sp>
        <p:nvSpPr>
          <p:cNvPr id="33" name="Oval Callout 32"/>
          <p:cNvSpPr/>
          <p:nvPr/>
        </p:nvSpPr>
        <p:spPr>
          <a:xfrm>
            <a:off x="6347352" y="1395870"/>
            <a:ext cx="3456164" cy="1734608"/>
          </a:xfrm>
          <a:prstGeom prst="wedgeEllipseCallout">
            <a:avLst>
              <a:gd name="adj1" fmla="val 19244"/>
              <a:gd name="adj2" fmla="val 9262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CHÁU CẢM ƠN CÔ Ạ!</a:t>
            </a:r>
            <a:endParaRPr lang="vi-VN"/>
          </a:p>
        </p:txBody>
      </p:sp>
      <p:sp>
        <p:nvSpPr>
          <p:cNvPr id="8" name="Hexagon 7">
            <a:hlinkClick r:id="rId18" action="ppaction://hlinksldjump"/>
          </p:cNvPr>
          <p:cNvSpPr/>
          <p:nvPr/>
        </p:nvSpPr>
        <p:spPr>
          <a:xfrm>
            <a:off x="9383486" y="156433"/>
            <a:ext cx="721986" cy="35519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Exit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581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4653 L 0.06024 -0.03959 C 0.07292 -0.05834 0.09219 -0.06806 0.1118 -0.06806 C 0.13437 -0.06806 0.1526 -0.05834 0.16528 -0.03959 L 0.22621 0.04653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02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621 0.04653 L 0.46476 0.0467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48148E-6 L 0.25 1.48148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476 0.04675 L 0.54844 -0.03195 C 0.56614 -0.04954 0.59253 -0.0588 0.61996 -0.0588 C 0.65121 -0.0588 0.67621 -0.04954 0.69392 -0.03195 L 0.77812 0.04675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60" y="-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3 0.03773 L 0.0776 -0.0294 C 0.09288 -0.04445 0.11562 -0.05255 0.13923 -0.05255 C 0.16649 -0.05255 0.18802 -0.04445 0.2033 -0.0294 L 0.27604 0.03773 " pathEditMode="relative" rAng="0" ptsTypes="AAAAA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-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04 0.03773 L 0.51459 0.0379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0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875 0.04723 L 0.5849 0.00718 C 0.59879 -0.00185 0.61962 -0.00671 0.64115 -0.00671 C 0.66597 -0.00671 0.68559 -0.00185 0.69965 0.00718 L 0.76597 0.04723 " pathEditMode="relative" rAng="0" ptsTypes="AAAAA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6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8 0.05741 L 0.08143 -0.02384 C 0.09966 -0.04212 0.12674 -0.05185 0.15486 -0.05185 C 0.18698 -0.05185 0.21268 -0.04212 0.23091 -0.02384 L 0.31719 0.05741 " pathEditMode="relative" rAng="0" ptsTypes="AAAAA">
                                      <p:cBhvr>
                                        <p:cTn id="6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-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44444E-6 L 0.25156 -4.44444E-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69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719 0.0574 L 0.55573 0.0576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573 0.05023 L 0.6118 0.01018 C 0.62361 0.00116 0.64132 -0.00371 0.65954 -0.00371 C 0.68055 -0.00371 0.69739 0.00116 0.70902 0.01018 L 0.76545 0.05023 " pathEditMode="relative" rAng="0" ptsTypes="AAAAA">
                                      <p:cBhvr>
                                        <p:cTn id="7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6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4212 L 0.10191 -0.02686 C 0.12326 -0.04237 0.15486 -0.0507 0.18784 -0.0507 C 0.22569 -0.0507 0.25573 -0.04237 0.27708 -0.02686 L 0.3783 0.04212 " pathEditMode="relative" rAng="0" ptsTypes="AAAAA">
                                      <p:cBhvr>
                                        <p:cTn id="9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22222E-6 L 0.25 2.22222E-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3 0.04212 L 0.61685 0.04236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685 0.02569 L 0.66164 0.00185 C 0.67101 -0.00348 0.68507 -0.00625 0.69983 -0.00625 C 0.7165 -0.00625 0.72987 -0.00348 0.73941 0.00185 L 0.78455 0.02569 " pathEditMode="relative" rAng="0" ptsTypes="AAAAA">
                                      <p:cBhvr>
                                        <p:cTn id="10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-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000"/>
                            </p:stCondLst>
                            <p:childTnLst>
                              <p:par>
                                <p:cTn id="10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000"/>
                            </p:stCondLst>
                            <p:childTnLst>
                              <p:par>
                                <p:cTn id="10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8000"/>
                            </p:stCondLst>
                            <p:childTnLst>
                              <p:par>
                                <p:cTn id="1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/>
          <p:cNvGrpSpPr/>
          <p:nvPr/>
        </p:nvGrpSpPr>
        <p:grpSpPr>
          <a:xfrm>
            <a:off x="1676400" y="152400"/>
            <a:ext cx="8763000" cy="2947934"/>
            <a:chOff x="-7257" y="100066"/>
            <a:chExt cx="8473022" cy="2947934"/>
          </a:xfrm>
        </p:grpSpPr>
        <p:sp>
          <p:nvSpPr>
            <p:cNvPr id="13" name="Hình chữ nhật 12"/>
            <p:cNvSpPr/>
            <p:nvPr/>
          </p:nvSpPr>
          <p:spPr>
            <a:xfrm>
              <a:off x="609600" y="533400"/>
              <a:ext cx="7856165" cy="25146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Cho hình chữ nhật</a:t>
              </a:r>
              <a:r>
                <a:rPr lang="en-US" sz="3500" b="1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MNPQ</a:t>
              </a:r>
              <a:r>
                <a:rPr lang="en-US" sz="35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Biết độ dài </a:t>
              </a:r>
              <a:r>
                <a:rPr lang="en-US" sz="3500" b="1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NP = 10cm, </a:t>
              </a:r>
              <a:r>
                <a:rPr lang="en-US" sz="35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 dài cạnh </a:t>
              </a:r>
              <a:r>
                <a:rPr lang="en-US" sz="3500" b="1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MQ</a:t>
              </a:r>
              <a:r>
                <a:rPr lang="en-US" sz="35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là:</a:t>
              </a:r>
              <a:endParaRPr lang="vi-VN" sz="3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Ảnh 1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7257" y="100066"/>
              <a:ext cx="1704762" cy="866667"/>
            </a:xfrm>
            <a:prstGeom prst="rect">
              <a:avLst/>
            </a:prstGeom>
          </p:spPr>
        </p:pic>
      </p:grpSp>
      <p:sp>
        <p:nvSpPr>
          <p:cNvPr id="18" name="Rounded Rectangle 23"/>
          <p:cNvSpPr/>
          <p:nvPr/>
        </p:nvSpPr>
        <p:spPr>
          <a:xfrm>
            <a:off x="7924800" y="326385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00:10</a:t>
            </a:r>
          </a:p>
        </p:txBody>
      </p:sp>
      <p:sp>
        <p:nvSpPr>
          <p:cNvPr id="19" name="Rounded Rectangle 24"/>
          <p:cNvSpPr/>
          <p:nvPr/>
        </p:nvSpPr>
        <p:spPr>
          <a:xfrm>
            <a:off x="7924800" y="327864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00:09</a:t>
            </a:r>
          </a:p>
        </p:txBody>
      </p:sp>
      <p:sp>
        <p:nvSpPr>
          <p:cNvPr id="20" name="Rounded Rectangle 25"/>
          <p:cNvSpPr/>
          <p:nvPr/>
        </p:nvSpPr>
        <p:spPr>
          <a:xfrm>
            <a:off x="7924800" y="328860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00:08</a:t>
            </a:r>
          </a:p>
        </p:txBody>
      </p:sp>
      <p:sp>
        <p:nvSpPr>
          <p:cNvPr id="21" name="Rounded Rectangle 26"/>
          <p:cNvSpPr/>
          <p:nvPr/>
        </p:nvSpPr>
        <p:spPr>
          <a:xfrm>
            <a:off x="7924800" y="3278960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00:07</a:t>
            </a:r>
          </a:p>
        </p:txBody>
      </p:sp>
      <p:sp>
        <p:nvSpPr>
          <p:cNvPr id="22" name="Rounded Rectangle 27"/>
          <p:cNvSpPr/>
          <p:nvPr/>
        </p:nvSpPr>
        <p:spPr>
          <a:xfrm>
            <a:off x="7924800" y="326385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00:06</a:t>
            </a:r>
          </a:p>
        </p:txBody>
      </p:sp>
      <p:sp>
        <p:nvSpPr>
          <p:cNvPr id="23" name="Rounded Rectangle 28"/>
          <p:cNvSpPr/>
          <p:nvPr/>
        </p:nvSpPr>
        <p:spPr>
          <a:xfrm>
            <a:off x="7924800" y="328378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00:05</a:t>
            </a:r>
          </a:p>
        </p:txBody>
      </p:sp>
      <p:sp>
        <p:nvSpPr>
          <p:cNvPr id="24" name="Rounded Rectangle 29"/>
          <p:cNvSpPr/>
          <p:nvPr/>
        </p:nvSpPr>
        <p:spPr>
          <a:xfrm>
            <a:off x="7924800" y="327381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00:04</a:t>
            </a:r>
          </a:p>
        </p:txBody>
      </p:sp>
      <p:sp>
        <p:nvSpPr>
          <p:cNvPr id="25" name="Rounded Rectangle 30"/>
          <p:cNvSpPr/>
          <p:nvPr/>
        </p:nvSpPr>
        <p:spPr>
          <a:xfrm>
            <a:off x="7924800" y="326385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00:03</a:t>
            </a:r>
          </a:p>
        </p:txBody>
      </p:sp>
      <p:sp>
        <p:nvSpPr>
          <p:cNvPr id="26" name="Rounded Rectangle 31"/>
          <p:cNvSpPr/>
          <p:nvPr/>
        </p:nvSpPr>
        <p:spPr>
          <a:xfrm>
            <a:off x="7924800" y="3243930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00:02</a:t>
            </a:r>
          </a:p>
        </p:txBody>
      </p:sp>
      <p:sp>
        <p:nvSpPr>
          <p:cNvPr id="27" name="Rounded Rectangle 32"/>
          <p:cNvSpPr/>
          <p:nvPr/>
        </p:nvSpPr>
        <p:spPr>
          <a:xfrm>
            <a:off x="7924800" y="325389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00:01</a:t>
            </a:r>
          </a:p>
        </p:txBody>
      </p:sp>
      <p:sp>
        <p:nvSpPr>
          <p:cNvPr id="28" name="Rounded Rectangle 33"/>
          <p:cNvSpPr/>
          <p:nvPr/>
        </p:nvSpPr>
        <p:spPr>
          <a:xfrm>
            <a:off x="7924800" y="325389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00:00</a:t>
            </a:r>
          </a:p>
        </p:txBody>
      </p:sp>
      <p:pic>
        <p:nvPicPr>
          <p:cNvPr id="29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3226253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A"/>
          <p:cNvSpPr/>
          <p:nvPr/>
        </p:nvSpPr>
        <p:spPr>
          <a:xfrm>
            <a:off x="1752600" y="4550229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A. 10</a:t>
            </a:r>
            <a:r>
              <a:rPr lang="en-US" sz="3200" i="1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endParaRPr lang="vi-VN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B"/>
          <p:cNvSpPr/>
          <p:nvPr/>
        </p:nvSpPr>
        <p:spPr>
          <a:xfrm>
            <a:off x="1774371" y="5715000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C. 5</a:t>
            </a:r>
            <a:r>
              <a:rPr lang="en-US" sz="3200" i="1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endParaRPr lang="vi-VN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"/>
          <p:cNvSpPr/>
          <p:nvPr/>
        </p:nvSpPr>
        <p:spPr>
          <a:xfrm flipH="1">
            <a:off x="6274479" y="4550229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B. 20</a:t>
            </a:r>
            <a:r>
              <a:rPr lang="en-US" sz="3200" i="1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endParaRPr lang="vi-VN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D"/>
          <p:cNvSpPr/>
          <p:nvPr/>
        </p:nvSpPr>
        <p:spPr>
          <a:xfrm flipH="1">
            <a:off x="6296250" y="5715000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D. 1</a:t>
            </a:r>
            <a:r>
              <a:rPr lang="en-US" sz="3200" i="1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endParaRPr lang="vi-VN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exagon 1">
            <a:hlinkClick r:id="rId7" action="ppaction://hlinksldjump"/>
          </p:cNvPr>
          <p:cNvSpPr/>
          <p:nvPr/>
        </p:nvSpPr>
        <p:spPr>
          <a:xfrm>
            <a:off x="9599027" y="52335"/>
            <a:ext cx="937620" cy="337457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home</a:t>
            </a:r>
            <a:endParaRPr lang="vi-VN" sz="105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0EE265E1-E5A5-442E-B2F8-25A8CAD5E6C8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2949D9F2-BDA3-4C15-8FD5-58BE6DCF0238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F79EA1DB-33C7-480C-82B5-7883D79550B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D3C7E579-4EC2-4C58-80E1-CC36382B0C70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2142B785-8A24-47AF-92C3-B4B34E8A2B9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434C8C7E-A5EC-4446-92F4-52E9BBEDC73C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1176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/>
          <p:cNvGrpSpPr/>
          <p:nvPr/>
        </p:nvGrpSpPr>
        <p:grpSpPr>
          <a:xfrm>
            <a:off x="1676400" y="152400"/>
            <a:ext cx="8763000" cy="2947934"/>
            <a:chOff x="-7257" y="100066"/>
            <a:chExt cx="8473022" cy="2947934"/>
          </a:xfrm>
        </p:grpSpPr>
        <p:sp>
          <p:nvSpPr>
            <p:cNvPr id="13" name="Hình chữ nhật 12"/>
            <p:cNvSpPr/>
            <p:nvPr/>
          </p:nvSpPr>
          <p:spPr>
            <a:xfrm>
              <a:off x="609600" y="533400"/>
              <a:ext cx="7856165" cy="25146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Tính chu vi hình thoi </a:t>
              </a:r>
              <a:r>
                <a:rPr lang="en-US" sz="3200" b="1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ABCD </a:t>
              </a:r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200" b="1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 dài cạnh </a:t>
              </a:r>
              <a:r>
                <a:rPr lang="en-US" sz="3200" b="1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 = </a:t>
              </a:r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3200" b="1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  <a:endPara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Ảnh 1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7257" y="100066"/>
              <a:ext cx="1704762" cy="866667"/>
            </a:xfrm>
            <a:prstGeom prst="rect">
              <a:avLst/>
            </a:prstGeom>
          </p:spPr>
        </p:pic>
      </p:grpSp>
      <p:sp>
        <p:nvSpPr>
          <p:cNvPr id="18" name="Rounded Rectangle 23"/>
          <p:cNvSpPr/>
          <p:nvPr/>
        </p:nvSpPr>
        <p:spPr>
          <a:xfrm>
            <a:off x="7924800" y="326385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00:10</a:t>
            </a:r>
          </a:p>
        </p:txBody>
      </p:sp>
      <p:sp>
        <p:nvSpPr>
          <p:cNvPr id="19" name="Rounded Rectangle 24"/>
          <p:cNvSpPr/>
          <p:nvPr/>
        </p:nvSpPr>
        <p:spPr>
          <a:xfrm>
            <a:off x="7924800" y="327864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00:09</a:t>
            </a:r>
          </a:p>
        </p:txBody>
      </p:sp>
      <p:sp>
        <p:nvSpPr>
          <p:cNvPr id="20" name="Rounded Rectangle 25"/>
          <p:cNvSpPr/>
          <p:nvPr/>
        </p:nvSpPr>
        <p:spPr>
          <a:xfrm>
            <a:off x="7924800" y="328860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00:08</a:t>
            </a:r>
          </a:p>
        </p:txBody>
      </p:sp>
      <p:sp>
        <p:nvSpPr>
          <p:cNvPr id="21" name="Rounded Rectangle 26"/>
          <p:cNvSpPr/>
          <p:nvPr/>
        </p:nvSpPr>
        <p:spPr>
          <a:xfrm>
            <a:off x="7924800" y="3278960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00:07</a:t>
            </a:r>
          </a:p>
        </p:txBody>
      </p:sp>
      <p:sp>
        <p:nvSpPr>
          <p:cNvPr id="22" name="Rounded Rectangle 27"/>
          <p:cNvSpPr/>
          <p:nvPr/>
        </p:nvSpPr>
        <p:spPr>
          <a:xfrm>
            <a:off x="7924800" y="326385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00:06</a:t>
            </a:r>
          </a:p>
        </p:txBody>
      </p:sp>
      <p:sp>
        <p:nvSpPr>
          <p:cNvPr id="23" name="Rounded Rectangle 28"/>
          <p:cNvSpPr/>
          <p:nvPr/>
        </p:nvSpPr>
        <p:spPr>
          <a:xfrm>
            <a:off x="7924800" y="328378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00:05</a:t>
            </a:r>
          </a:p>
        </p:txBody>
      </p:sp>
      <p:sp>
        <p:nvSpPr>
          <p:cNvPr id="24" name="Rounded Rectangle 29"/>
          <p:cNvSpPr/>
          <p:nvPr/>
        </p:nvSpPr>
        <p:spPr>
          <a:xfrm>
            <a:off x="7924800" y="327381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00:04</a:t>
            </a:r>
          </a:p>
        </p:txBody>
      </p:sp>
      <p:sp>
        <p:nvSpPr>
          <p:cNvPr id="25" name="Rounded Rectangle 30"/>
          <p:cNvSpPr/>
          <p:nvPr/>
        </p:nvSpPr>
        <p:spPr>
          <a:xfrm>
            <a:off x="7924800" y="326385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00:03</a:t>
            </a:r>
          </a:p>
        </p:txBody>
      </p:sp>
      <p:sp>
        <p:nvSpPr>
          <p:cNvPr id="26" name="Rounded Rectangle 31"/>
          <p:cNvSpPr/>
          <p:nvPr/>
        </p:nvSpPr>
        <p:spPr>
          <a:xfrm>
            <a:off x="7924800" y="3243930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00:02</a:t>
            </a:r>
          </a:p>
        </p:txBody>
      </p:sp>
      <p:sp>
        <p:nvSpPr>
          <p:cNvPr id="27" name="Rounded Rectangle 32"/>
          <p:cNvSpPr/>
          <p:nvPr/>
        </p:nvSpPr>
        <p:spPr>
          <a:xfrm>
            <a:off x="7924800" y="325389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00:01</a:t>
            </a:r>
          </a:p>
        </p:txBody>
      </p:sp>
      <p:sp>
        <p:nvSpPr>
          <p:cNvPr id="28" name="Rounded Rectangle 33"/>
          <p:cNvSpPr/>
          <p:nvPr/>
        </p:nvSpPr>
        <p:spPr>
          <a:xfrm>
            <a:off x="7924800" y="325389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00:00</a:t>
            </a:r>
          </a:p>
        </p:txBody>
      </p:sp>
      <p:pic>
        <p:nvPicPr>
          <p:cNvPr id="29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3226253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A"/>
          <p:cNvSpPr/>
          <p:nvPr/>
        </p:nvSpPr>
        <p:spPr>
          <a:xfrm>
            <a:off x="1676400" y="5715000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C. 12</a:t>
            </a:r>
            <a:r>
              <a:rPr lang="en-US" sz="3200" i="1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endParaRPr lang="vi-VN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B"/>
          <p:cNvSpPr/>
          <p:nvPr/>
        </p:nvSpPr>
        <p:spPr>
          <a:xfrm>
            <a:off x="1676400" y="4550229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A. 3</a:t>
            </a:r>
            <a:r>
              <a:rPr lang="en-US" sz="3200" i="1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endParaRPr lang="vi-VN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"/>
          <p:cNvSpPr/>
          <p:nvPr/>
        </p:nvSpPr>
        <p:spPr>
          <a:xfrm flipH="1">
            <a:off x="6154739" y="4550229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B. 6</a:t>
            </a:r>
            <a:r>
              <a:rPr lang="en-US" sz="3200" i="1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endParaRPr lang="vi-VN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D"/>
          <p:cNvSpPr/>
          <p:nvPr/>
        </p:nvSpPr>
        <p:spPr>
          <a:xfrm flipH="1">
            <a:off x="6176510" y="5715000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D. 18</a:t>
            </a:r>
            <a:r>
              <a:rPr lang="en-US" sz="3200" i="1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endParaRPr lang="vi-VN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Hexagon 34">
            <a:hlinkClick r:id="rId7" action="ppaction://hlinksldjump"/>
          </p:cNvPr>
          <p:cNvSpPr/>
          <p:nvPr/>
        </p:nvSpPr>
        <p:spPr>
          <a:xfrm>
            <a:off x="9599027" y="52335"/>
            <a:ext cx="937620" cy="337457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home</a:t>
            </a:r>
            <a:endParaRPr lang="vi-VN" sz="105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388FC503-57B2-4CD9-8523-ED7AA32E4A1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5595D7F3-71FF-49E7-8F37-F9AAF0718CA1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196BA264-43B4-402B-93C8-1FB8DF945093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564E498A-D4DD-4CC9-9320-2E4CAC65B799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ED777213-A97D-4F96-BCEE-1BE979125B2C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1928D32B-1DE9-408A-BD50-9F3B45537DDF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5460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0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/>
          <p:cNvGrpSpPr/>
          <p:nvPr/>
        </p:nvGrpSpPr>
        <p:grpSpPr>
          <a:xfrm>
            <a:off x="1676400" y="152400"/>
            <a:ext cx="8763000" cy="2947934"/>
            <a:chOff x="-7257" y="100066"/>
            <a:chExt cx="8473022" cy="2947934"/>
          </a:xfrm>
        </p:grpSpPr>
        <p:sp>
          <p:nvSpPr>
            <p:cNvPr id="13" name="Hình chữ nhật 12"/>
            <p:cNvSpPr/>
            <p:nvPr/>
          </p:nvSpPr>
          <p:spPr>
            <a:xfrm>
              <a:off x="609600" y="533400"/>
              <a:ext cx="7856165" cy="25146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Tính diện tích hình thoi </a:t>
              </a:r>
              <a:r>
                <a:rPr lang="en-US" sz="3200" b="1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ABCD</a:t>
              </a:r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biết độ dài hai đường chéo </a:t>
              </a:r>
              <a:r>
                <a:rPr lang="en-US" sz="3200" b="1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 = </a:t>
              </a:r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3200" b="1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 </a:t>
              </a:r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 </a:t>
              </a:r>
              <a:r>
                <a:rPr lang="en-US" sz="3200" b="1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BD = </a:t>
              </a:r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  <a:r>
                <a:rPr lang="en-US" sz="3200" b="1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  <a:endPara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Ảnh 1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7257" y="100066"/>
              <a:ext cx="1704762" cy="866667"/>
            </a:xfrm>
            <a:prstGeom prst="rect">
              <a:avLst/>
            </a:prstGeom>
          </p:spPr>
        </p:pic>
      </p:grpSp>
      <p:sp>
        <p:nvSpPr>
          <p:cNvPr id="18" name="Rounded Rectangle 23"/>
          <p:cNvSpPr/>
          <p:nvPr/>
        </p:nvSpPr>
        <p:spPr>
          <a:xfrm>
            <a:off x="7924800" y="326385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00:10</a:t>
            </a:r>
          </a:p>
        </p:txBody>
      </p:sp>
      <p:sp>
        <p:nvSpPr>
          <p:cNvPr id="19" name="Rounded Rectangle 24"/>
          <p:cNvSpPr/>
          <p:nvPr/>
        </p:nvSpPr>
        <p:spPr>
          <a:xfrm>
            <a:off x="7924800" y="327864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00:09</a:t>
            </a:r>
          </a:p>
        </p:txBody>
      </p:sp>
      <p:sp>
        <p:nvSpPr>
          <p:cNvPr id="20" name="Rounded Rectangle 25"/>
          <p:cNvSpPr/>
          <p:nvPr/>
        </p:nvSpPr>
        <p:spPr>
          <a:xfrm>
            <a:off x="7924800" y="328860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00:08</a:t>
            </a:r>
          </a:p>
        </p:txBody>
      </p:sp>
      <p:sp>
        <p:nvSpPr>
          <p:cNvPr id="21" name="Rounded Rectangle 26"/>
          <p:cNvSpPr/>
          <p:nvPr/>
        </p:nvSpPr>
        <p:spPr>
          <a:xfrm>
            <a:off x="7924800" y="3278960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00:07</a:t>
            </a:r>
          </a:p>
        </p:txBody>
      </p:sp>
      <p:sp>
        <p:nvSpPr>
          <p:cNvPr id="22" name="Rounded Rectangle 27"/>
          <p:cNvSpPr/>
          <p:nvPr/>
        </p:nvSpPr>
        <p:spPr>
          <a:xfrm>
            <a:off x="7924800" y="326385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00:06</a:t>
            </a:r>
          </a:p>
        </p:txBody>
      </p:sp>
      <p:sp>
        <p:nvSpPr>
          <p:cNvPr id="23" name="Rounded Rectangle 28"/>
          <p:cNvSpPr/>
          <p:nvPr/>
        </p:nvSpPr>
        <p:spPr>
          <a:xfrm>
            <a:off x="7924800" y="328378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00:05</a:t>
            </a:r>
          </a:p>
        </p:txBody>
      </p:sp>
      <p:sp>
        <p:nvSpPr>
          <p:cNvPr id="24" name="Rounded Rectangle 29"/>
          <p:cNvSpPr/>
          <p:nvPr/>
        </p:nvSpPr>
        <p:spPr>
          <a:xfrm>
            <a:off x="7924800" y="327381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00:04</a:t>
            </a:r>
          </a:p>
        </p:txBody>
      </p:sp>
      <p:sp>
        <p:nvSpPr>
          <p:cNvPr id="25" name="Rounded Rectangle 30"/>
          <p:cNvSpPr/>
          <p:nvPr/>
        </p:nvSpPr>
        <p:spPr>
          <a:xfrm>
            <a:off x="7924800" y="326385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00:03</a:t>
            </a:r>
          </a:p>
        </p:txBody>
      </p:sp>
      <p:sp>
        <p:nvSpPr>
          <p:cNvPr id="26" name="Rounded Rectangle 31"/>
          <p:cNvSpPr/>
          <p:nvPr/>
        </p:nvSpPr>
        <p:spPr>
          <a:xfrm>
            <a:off x="7924800" y="3243930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00:02</a:t>
            </a:r>
          </a:p>
        </p:txBody>
      </p:sp>
      <p:sp>
        <p:nvSpPr>
          <p:cNvPr id="27" name="Rounded Rectangle 32"/>
          <p:cNvSpPr/>
          <p:nvPr/>
        </p:nvSpPr>
        <p:spPr>
          <a:xfrm>
            <a:off x="7924800" y="325389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00:01</a:t>
            </a:r>
          </a:p>
        </p:txBody>
      </p:sp>
      <p:sp>
        <p:nvSpPr>
          <p:cNvPr id="28" name="Rounded Rectangle 33"/>
          <p:cNvSpPr/>
          <p:nvPr/>
        </p:nvSpPr>
        <p:spPr>
          <a:xfrm>
            <a:off x="7924800" y="325389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00:00</a:t>
            </a:r>
          </a:p>
        </p:txBody>
      </p:sp>
      <p:pic>
        <p:nvPicPr>
          <p:cNvPr id="29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3226253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A"/>
          <p:cNvSpPr/>
          <p:nvPr/>
        </p:nvSpPr>
        <p:spPr>
          <a:xfrm flipH="1">
            <a:off x="6161315" y="4568646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B. 30</a:t>
            </a:r>
            <a:r>
              <a:rPr lang="en-US" sz="3200" i="1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200" i="1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B"/>
          <p:cNvSpPr/>
          <p:nvPr/>
        </p:nvSpPr>
        <p:spPr>
          <a:xfrm>
            <a:off x="1643744" y="5715000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C. 34</a:t>
            </a:r>
            <a:r>
              <a:rPr lang="en-US" sz="3200" i="1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200" i="1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"/>
          <p:cNvSpPr/>
          <p:nvPr/>
        </p:nvSpPr>
        <p:spPr>
          <a:xfrm>
            <a:off x="1643745" y="4568646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A. 60</a:t>
            </a:r>
            <a:r>
              <a:rPr lang="en-US" sz="3200" i="1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200" i="1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D"/>
          <p:cNvSpPr/>
          <p:nvPr/>
        </p:nvSpPr>
        <p:spPr>
          <a:xfrm flipH="1">
            <a:off x="6165623" y="5715000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D. 17</a:t>
            </a:r>
            <a:r>
              <a:rPr lang="en-US" sz="3200" i="1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200" i="1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Hexagon 34">
            <a:hlinkClick r:id="rId7" action="ppaction://hlinksldjump"/>
          </p:cNvPr>
          <p:cNvSpPr/>
          <p:nvPr/>
        </p:nvSpPr>
        <p:spPr>
          <a:xfrm>
            <a:off x="9599027" y="52335"/>
            <a:ext cx="937620" cy="337457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home</a:t>
            </a:r>
            <a:endParaRPr lang="vi-VN" sz="105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6D4656E9-EB0F-42CB-A24D-01A4C8B73864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2DBF62F1-6C39-4645-821E-23D8B9B3501B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A210B68E-6161-4AC1-A596-6DED6BF7A4D7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AB395918-A6BE-4B26-9C0D-22F1993133BD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32E06D4B-E1AB-4A9D-A44A-6348A4CBE059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48034889-ACAC-43FC-8C21-F85A5405FD66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5493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0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/>
          <p:cNvGrpSpPr/>
          <p:nvPr/>
        </p:nvGrpSpPr>
        <p:grpSpPr>
          <a:xfrm>
            <a:off x="1676400" y="152400"/>
            <a:ext cx="8763000" cy="2947934"/>
            <a:chOff x="-7257" y="100066"/>
            <a:chExt cx="8473022" cy="2947934"/>
          </a:xfrm>
        </p:grpSpPr>
        <p:sp>
          <p:nvSpPr>
            <p:cNvPr id="13" name="Hình chữ nhật 12"/>
            <p:cNvSpPr/>
            <p:nvPr/>
          </p:nvSpPr>
          <p:spPr>
            <a:xfrm>
              <a:off x="609600" y="533400"/>
              <a:ext cx="7856165" cy="25146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Tính diện tích hình chữ nhật </a:t>
              </a:r>
              <a:r>
                <a:rPr lang="en-US" sz="3200" b="1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DEFG</a:t>
              </a:r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biết độ dài hai cạnh </a:t>
              </a:r>
              <a:r>
                <a:rPr lang="en-US" sz="3200" b="1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= </a:t>
              </a:r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3200" b="1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 </a:t>
              </a:r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 </a:t>
              </a:r>
              <a:r>
                <a:rPr lang="en-US" sz="3200" b="1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 = </a:t>
              </a:r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en-US" sz="3200" b="1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  <a:endPara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Ảnh 1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7257" y="100066"/>
              <a:ext cx="1704762" cy="866667"/>
            </a:xfrm>
            <a:prstGeom prst="rect">
              <a:avLst/>
            </a:prstGeom>
          </p:spPr>
        </p:pic>
      </p:grpSp>
      <p:sp>
        <p:nvSpPr>
          <p:cNvPr id="18" name="Rounded Rectangle 23"/>
          <p:cNvSpPr/>
          <p:nvPr/>
        </p:nvSpPr>
        <p:spPr>
          <a:xfrm>
            <a:off x="7924800" y="326385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00:10</a:t>
            </a:r>
          </a:p>
        </p:txBody>
      </p:sp>
      <p:sp>
        <p:nvSpPr>
          <p:cNvPr id="19" name="Rounded Rectangle 24"/>
          <p:cNvSpPr/>
          <p:nvPr/>
        </p:nvSpPr>
        <p:spPr>
          <a:xfrm>
            <a:off x="7924800" y="327864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00:09</a:t>
            </a:r>
          </a:p>
        </p:txBody>
      </p:sp>
      <p:sp>
        <p:nvSpPr>
          <p:cNvPr id="20" name="Rounded Rectangle 25"/>
          <p:cNvSpPr/>
          <p:nvPr/>
        </p:nvSpPr>
        <p:spPr>
          <a:xfrm>
            <a:off x="7924800" y="328860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00:08</a:t>
            </a:r>
          </a:p>
        </p:txBody>
      </p:sp>
      <p:sp>
        <p:nvSpPr>
          <p:cNvPr id="21" name="Rounded Rectangle 26"/>
          <p:cNvSpPr/>
          <p:nvPr/>
        </p:nvSpPr>
        <p:spPr>
          <a:xfrm>
            <a:off x="7924800" y="3278960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00:07</a:t>
            </a:r>
          </a:p>
        </p:txBody>
      </p:sp>
      <p:sp>
        <p:nvSpPr>
          <p:cNvPr id="22" name="Rounded Rectangle 27"/>
          <p:cNvSpPr/>
          <p:nvPr/>
        </p:nvSpPr>
        <p:spPr>
          <a:xfrm>
            <a:off x="7924800" y="326385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00:06</a:t>
            </a:r>
          </a:p>
        </p:txBody>
      </p:sp>
      <p:sp>
        <p:nvSpPr>
          <p:cNvPr id="23" name="Rounded Rectangle 28"/>
          <p:cNvSpPr/>
          <p:nvPr/>
        </p:nvSpPr>
        <p:spPr>
          <a:xfrm>
            <a:off x="7924800" y="328378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00:05</a:t>
            </a:r>
          </a:p>
        </p:txBody>
      </p:sp>
      <p:sp>
        <p:nvSpPr>
          <p:cNvPr id="24" name="Rounded Rectangle 29"/>
          <p:cNvSpPr/>
          <p:nvPr/>
        </p:nvSpPr>
        <p:spPr>
          <a:xfrm>
            <a:off x="7924800" y="327381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00:04</a:t>
            </a:r>
          </a:p>
        </p:txBody>
      </p:sp>
      <p:sp>
        <p:nvSpPr>
          <p:cNvPr id="25" name="Rounded Rectangle 30"/>
          <p:cNvSpPr/>
          <p:nvPr/>
        </p:nvSpPr>
        <p:spPr>
          <a:xfrm>
            <a:off x="7924800" y="326385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00:03</a:t>
            </a:r>
          </a:p>
        </p:txBody>
      </p:sp>
      <p:sp>
        <p:nvSpPr>
          <p:cNvPr id="26" name="Rounded Rectangle 31"/>
          <p:cNvSpPr/>
          <p:nvPr/>
        </p:nvSpPr>
        <p:spPr>
          <a:xfrm>
            <a:off x="7924800" y="3243930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00:02</a:t>
            </a:r>
          </a:p>
        </p:txBody>
      </p:sp>
      <p:sp>
        <p:nvSpPr>
          <p:cNvPr id="27" name="Rounded Rectangle 32"/>
          <p:cNvSpPr/>
          <p:nvPr/>
        </p:nvSpPr>
        <p:spPr>
          <a:xfrm>
            <a:off x="7924800" y="325389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00:01</a:t>
            </a:r>
          </a:p>
        </p:txBody>
      </p:sp>
      <p:sp>
        <p:nvSpPr>
          <p:cNvPr id="28" name="Rounded Rectangle 33"/>
          <p:cNvSpPr/>
          <p:nvPr/>
        </p:nvSpPr>
        <p:spPr>
          <a:xfrm>
            <a:off x="7924800" y="325389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00:00</a:t>
            </a:r>
          </a:p>
        </p:txBody>
      </p:sp>
      <p:pic>
        <p:nvPicPr>
          <p:cNvPr id="29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3226253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A"/>
          <p:cNvSpPr/>
          <p:nvPr/>
        </p:nvSpPr>
        <p:spPr>
          <a:xfrm flipH="1">
            <a:off x="6128659" y="5715000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D. 28</a:t>
            </a:r>
            <a:r>
              <a:rPr lang="en-US" i="1"/>
              <a:t>cm</a:t>
            </a:r>
            <a:r>
              <a:rPr lang="en-US" i="1" baseline="30000"/>
              <a:t>2</a:t>
            </a:r>
            <a:endParaRPr lang="vi-VN"/>
          </a:p>
        </p:txBody>
      </p:sp>
      <p:sp>
        <p:nvSpPr>
          <p:cNvPr id="32" name="B"/>
          <p:cNvSpPr/>
          <p:nvPr/>
        </p:nvSpPr>
        <p:spPr>
          <a:xfrm>
            <a:off x="1643744" y="5715000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C. 25</a:t>
            </a:r>
            <a:r>
              <a:rPr lang="en-US" i="1"/>
              <a:t>cm</a:t>
            </a:r>
            <a:r>
              <a:rPr lang="en-US" i="1" baseline="30000"/>
              <a:t>2</a:t>
            </a:r>
            <a:endParaRPr lang="vi-VN"/>
          </a:p>
        </p:txBody>
      </p:sp>
      <p:sp>
        <p:nvSpPr>
          <p:cNvPr id="33" name="C"/>
          <p:cNvSpPr/>
          <p:nvPr/>
        </p:nvSpPr>
        <p:spPr>
          <a:xfrm>
            <a:off x="1643745" y="4568646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A. 11</a:t>
            </a:r>
            <a:r>
              <a:rPr lang="en-US" i="1"/>
              <a:t>cm</a:t>
            </a:r>
            <a:r>
              <a:rPr lang="en-US" i="1" baseline="30000"/>
              <a:t>2</a:t>
            </a:r>
            <a:r>
              <a:rPr lang="en-US"/>
              <a:t> </a:t>
            </a:r>
            <a:endParaRPr lang="vi-VN"/>
          </a:p>
        </p:txBody>
      </p:sp>
      <p:sp>
        <p:nvSpPr>
          <p:cNvPr id="34" name="D"/>
          <p:cNvSpPr/>
          <p:nvPr/>
        </p:nvSpPr>
        <p:spPr>
          <a:xfrm flipH="1">
            <a:off x="6119184" y="4568646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B. 22</a:t>
            </a:r>
            <a:r>
              <a:rPr lang="en-US" i="1"/>
              <a:t>cm</a:t>
            </a:r>
            <a:r>
              <a:rPr lang="en-US" i="1" baseline="30000"/>
              <a:t>2</a:t>
            </a:r>
            <a:endParaRPr lang="vi-VN"/>
          </a:p>
        </p:txBody>
      </p:sp>
      <p:sp>
        <p:nvSpPr>
          <p:cNvPr id="35" name="Hexagon 34">
            <a:hlinkClick r:id="rId7" action="ppaction://hlinksldjump"/>
          </p:cNvPr>
          <p:cNvSpPr/>
          <p:nvPr/>
        </p:nvSpPr>
        <p:spPr>
          <a:xfrm>
            <a:off x="9599027" y="52335"/>
            <a:ext cx="937620" cy="337457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home</a:t>
            </a:r>
            <a:endParaRPr lang="vi-VN" sz="105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E495A7D6-01AA-4615-87A7-7D48CF65B394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71B5CEA6-A0DA-4718-8F93-CC6567D56773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389425BF-9D1B-4847-98FB-6CE0BFDB85B5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5023770E-0044-4C86-934B-F6A6F08D45ED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F0FEEACA-CDA8-480F-9DFE-547D700D7380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5880DF77-72A7-48FC-8BCA-DB81DC620463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895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0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096A91-93C8-4C7A-BF68-944591874A6D}">
  <ds:schemaRefs>
    <ds:schemaRef ds:uri="16c05727-aa75-4e4a-9b5f-8a80a1165891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743</TotalTime>
  <Words>692</Words>
  <Application>Microsoft Office PowerPoint</Application>
  <PresentationFormat>Custom</PresentationFormat>
  <Paragraphs>154</Paragraphs>
  <Slides>18</Slides>
  <Notes>7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Office Theme</vt:lpstr>
      <vt:lpstr>Bitmap Image</vt:lpstr>
      <vt:lpstr>Equation</vt:lpstr>
      <vt:lpstr> Hình chữ nhật – Hình thoi</vt:lpstr>
      <vt:lpstr>PowerPoint Presentation</vt:lpstr>
      <vt:lpstr>PowerPoint Presentation</vt:lpstr>
      <vt:lpstr>GIỚI THIỆU –LUẬT CHƠI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Asus</cp:lastModifiedBy>
  <cp:revision>11</cp:revision>
  <dcterms:created xsi:type="dcterms:W3CDTF">2021-06-07T13:44:30Z</dcterms:created>
  <dcterms:modified xsi:type="dcterms:W3CDTF">2021-08-19T12:14:52Z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