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mp3" ContentType="audio/unknown"/>
  <Default Extension="wmf" ContentType="image/x-wmf"/>
  <Default Extension="jpeg" ContentType="image/jpeg"/>
  <Default Extension="emf" ContentType="image/x-emf"/>
  <Default Extension="glb" ContentType="model/gltf.binary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5" r:id="rId4"/>
    <p:sldMasterId id="2147483707" r:id="rId5"/>
  </p:sldMasterIdLst>
  <p:notesMasterIdLst>
    <p:notesMasterId r:id="rId26"/>
  </p:notesMasterIdLst>
  <p:sldIdLst>
    <p:sldId id="260" r:id="rId6"/>
    <p:sldId id="261" r:id="rId7"/>
    <p:sldId id="306" r:id="rId8"/>
    <p:sldId id="295" r:id="rId9"/>
    <p:sldId id="263" r:id="rId10"/>
    <p:sldId id="298" r:id="rId11"/>
    <p:sldId id="296" r:id="rId12"/>
    <p:sldId id="269" r:id="rId13"/>
    <p:sldId id="265" r:id="rId14"/>
    <p:sldId id="266" r:id="rId15"/>
    <p:sldId id="305" r:id="rId16"/>
    <p:sldId id="268" r:id="rId17"/>
    <p:sldId id="270" r:id="rId18"/>
    <p:sldId id="300" r:id="rId19"/>
    <p:sldId id="301" r:id="rId20"/>
    <p:sldId id="302" r:id="rId21"/>
    <p:sldId id="303" r:id="rId22"/>
    <p:sldId id="304" r:id="rId23"/>
    <p:sldId id="291" r:id="rId24"/>
    <p:sldId id="2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u" initials="NT" lastIdx="1" clrIdx="0">
    <p:extLst>
      <p:ext uri="{19B8F6BF-5375-455C-9EA6-DF929625EA0E}">
        <p15:presenceInfo xmlns:p15="http://schemas.microsoft.com/office/powerpoint/2012/main" xmlns="" userId="62a294b10e3cce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C1D"/>
    <a:srgbClr val="B5C070"/>
    <a:srgbClr val="B2B2B2"/>
    <a:srgbClr val="808080"/>
    <a:srgbClr val="FF3300"/>
    <a:srgbClr val="E3F53B"/>
    <a:srgbClr val="FCFCFC"/>
    <a:srgbClr val="DCE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87" autoAdjust="0"/>
    <p:restoredTop sz="94434" autoAdjust="0"/>
  </p:normalViewPr>
  <p:slideViewPr>
    <p:cSldViewPr snapToGrid="0">
      <p:cViewPr varScale="1">
        <p:scale>
          <a:sx n="57" d="100"/>
          <a:sy n="57" d="100"/>
        </p:scale>
        <p:origin x="-18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A4C31-109F-4392-97A9-62FC1641BAC3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A48D4-7D0E-4E1F-BF92-4960C72A2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77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=""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=""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=""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4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15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- Ấn</a:t>
            </a:r>
            <a:r>
              <a:rPr lang="en-US" baseline="0" smtClean="0"/>
              <a:t> vào các số 1, 2, 3, 4 để chọn các câu hỏi tương ứng.</a:t>
            </a:r>
          </a:p>
          <a:p>
            <a:r>
              <a:rPr lang="en-US" smtClean="0"/>
              <a:t>- Sau khi HS chọn</a:t>
            </a:r>
            <a:r>
              <a:rPr lang="en-US" baseline="0" smtClean="0"/>
              <a:t> đúng và quay lại slide này rồi, GV chọn vào người dưới tảng đá tương ứng với câu hỏi để giải cứu họ.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A48D4-7D0E-4E1F-BF92-4960C72A25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80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Sau</a:t>
            </a:r>
            <a:r>
              <a:rPr lang="en-US" baseline="0" smtClean="0"/>
              <a:t> khi HS chọn được đáp án đúng, GV ấn vào mấy tảng đá góc phải bên dưới màn hình để quay lại slide đầu trò chơi.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AE854-2D0E-4BAC-8E93-070E8294560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89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AE854-2D0E-4BAC-8E93-070E8294560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891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08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76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28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6154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5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63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28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276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51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916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3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59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50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94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97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=""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=""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=""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825833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=""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769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=""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=""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=""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=""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=""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30437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=""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=""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2" name="Graphic 6">
              <a:extLst>
                <a:ext uri="{FF2B5EF4-FFF2-40B4-BE49-F238E27FC236}">
                  <a16:creationId xmlns=""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=""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=""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=""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=""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2621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=""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=""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=""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=""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639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=""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90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=""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83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36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=""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aphic 4">
            <a:extLst>
              <a:ext uri="{FF2B5EF4-FFF2-40B4-BE49-F238E27FC236}">
                <a16:creationId xmlns=""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=""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=""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13125720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=""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Media Placeholder 12">
            <a:extLst>
              <a:ext uri="{FF2B5EF4-FFF2-40B4-BE49-F238E27FC236}">
                <a16:creationId xmlns=""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>
                <a:solidFill>
                  <a:srgbClr val="9D0F00"/>
                </a:solidFill>
              </a:rPr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47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=""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=""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=""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=""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0516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=""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=""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9856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=""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=""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2489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82746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Content Placeholder 3">
            <a:extLst>
              <a:ext uri="{FF2B5EF4-FFF2-40B4-BE49-F238E27FC236}">
                <a16:creationId xmlns=""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50002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=""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4">
            <a:extLst>
              <a:ext uri="{FF2B5EF4-FFF2-40B4-BE49-F238E27FC236}">
                <a16:creationId xmlns=""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=""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23491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3">
            <a:extLst>
              <a:ext uri="{FF2B5EF4-FFF2-40B4-BE49-F238E27FC236}">
                <a16:creationId xmlns=""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3316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=""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Graphic 23">
            <a:extLst>
              <a:ext uri="{FF2B5EF4-FFF2-40B4-BE49-F238E27FC236}">
                <a16:creationId xmlns=""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7" name="Graphic 6">
            <a:extLst>
              <a:ext uri="{FF2B5EF4-FFF2-40B4-BE49-F238E27FC236}">
                <a16:creationId xmlns=""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7" name="Picture Placeholder 2">
            <a:extLst>
              <a:ext uri="{FF2B5EF4-FFF2-40B4-BE49-F238E27FC236}">
                <a16:creationId xmlns=""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=""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588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566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34176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=""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=""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82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=""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=""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2218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=""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3" name="Text Placeholder 21">
            <a:extLst>
              <a:ext uri="{FF2B5EF4-FFF2-40B4-BE49-F238E27FC236}">
                <a16:creationId xmlns=""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=""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=""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=""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=""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=""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=""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=""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=""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=""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=""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=""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=""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=""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=""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=""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=""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50836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9D0F00">
                    <a:tint val="75000"/>
                  </a:srgbClr>
                </a:solidFill>
              </a:rPr>
              <a:pPr/>
              <a:t>8/19/2021</a:t>
            </a:fld>
            <a:endParaRPr lang="en-US">
              <a:solidFill>
                <a:srgbClr val="9D0F00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C074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44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65298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910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2506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53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71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737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90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321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930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792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252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400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734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776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487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792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585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76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746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9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261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72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0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0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0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3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C91C7-17DD-498D-AD12-307A60148D20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CA237-EE02-46EB-8324-FF98189C9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4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0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2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jp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tmp"/><Relationship Id="rId5" Type="http://schemas.openxmlformats.org/officeDocument/2006/relationships/image" Target="../media/image39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3.png"/><Relationship Id="rId39" Type="http://schemas.openxmlformats.org/officeDocument/2006/relationships/slide" Target="slide18.xml"/><Relationship Id="rId3" Type="http://schemas.openxmlformats.org/officeDocument/2006/relationships/slideLayout" Target="../slideLayouts/slideLayout56.xml"/><Relationship Id="rId21" Type="http://schemas.microsoft.com/office/2007/relationships/hdphoto" Target="../media/hdphoto4.wdp"/><Relationship Id="rId34" Type="http://schemas.microsoft.com/office/2007/relationships/hdphoto" Target="../media/hdphoto8.wdp"/><Relationship Id="rId42" Type="http://schemas.openxmlformats.org/officeDocument/2006/relationships/image" Target="../media/image70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2.png"/><Relationship Id="rId33" Type="http://schemas.openxmlformats.org/officeDocument/2006/relationships/image" Target="../media/image66.png"/><Relationship Id="rId38" Type="http://schemas.openxmlformats.org/officeDocument/2006/relationships/image" Target="../media/image68.png"/><Relationship Id="rId2" Type="http://schemas.openxmlformats.org/officeDocument/2006/relationships/audio" Target="../media/media1.mp3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slide" Target="slide15.xml"/><Relationship Id="rId41" Type="http://schemas.microsoft.com/office/2007/relationships/hdphoto" Target="../media/hdphoto10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24" Type="http://schemas.openxmlformats.org/officeDocument/2006/relationships/image" Target="../media/image61.png"/><Relationship Id="rId32" Type="http://schemas.openxmlformats.org/officeDocument/2006/relationships/slide" Target="slide16.xml"/><Relationship Id="rId37" Type="http://schemas.microsoft.com/office/2007/relationships/hdphoto" Target="../media/hdphoto9.wdp"/><Relationship Id="rId40" Type="http://schemas.openxmlformats.org/officeDocument/2006/relationships/image" Target="../media/image69.png"/><Relationship Id="rId5" Type="http://schemas.openxmlformats.org/officeDocument/2006/relationships/audio" Target="../media/audio1.wav"/><Relationship Id="rId15" Type="http://schemas.openxmlformats.org/officeDocument/2006/relationships/image" Target="../media/image54.png"/><Relationship Id="rId23" Type="http://schemas.microsoft.com/office/2007/relationships/hdphoto" Target="../media/hdphoto5.wdp"/><Relationship Id="rId28" Type="http://schemas.openxmlformats.org/officeDocument/2006/relationships/image" Target="../media/image64.png"/><Relationship Id="rId36" Type="http://schemas.openxmlformats.org/officeDocument/2006/relationships/image" Target="../media/image67.png"/><Relationship Id="rId10" Type="http://schemas.openxmlformats.org/officeDocument/2006/relationships/image" Target="../media/image50.png"/><Relationship Id="rId19" Type="http://schemas.openxmlformats.org/officeDocument/2006/relationships/image" Target="../media/image58.png"/><Relationship Id="rId31" Type="http://schemas.microsoft.com/office/2007/relationships/hdphoto" Target="../media/hdphoto7.wdp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53.png"/><Relationship Id="rId22" Type="http://schemas.openxmlformats.org/officeDocument/2006/relationships/image" Target="../media/image60.png"/><Relationship Id="rId27" Type="http://schemas.microsoft.com/office/2007/relationships/hdphoto" Target="../media/hdphoto6.wdp"/><Relationship Id="rId30" Type="http://schemas.openxmlformats.org/officeDocument/2006/relationships/image" Target="../media/image65.png"/><Relationship Id="rId35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56.xml"/><Relationship Id="rId6" Type="http://schemas.openxmlformats.org/officeDocument/2006/relationships/audio" Target="../media/audio5.wav"/><Relationship Id="rId11" Type="http://schemas.openxmlformats.org/officeDocument/2006/relationships/image" Target="../media/image55.png"/><Relationship Id="rId5" Type="http://schemas.openxmlformats.org/officeDocument/2006/relationships/audio" Target="../media/audio4.wav"/><Relationship Id="rId15" Type="http://schemas.openxmlformats.org/officeDocument/2006/relationships/image" Target="../media/image77.pn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3.wav"/><Relationship Id="rId7" Type="http://schemas.openxmlformats.org/officeDocument/2006/relationships/image" Target="../media/image72.png"/><Relationship Id="rId12" Type="http://schemas.openxmlformats.org/officeDocument/2006/relationships/image" Target="../media/image7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1.png"/><Relationship Id="rId11" Type="http://schemas.openxmlformats.org/officeDocument/2006/relationships/image" Target="../media/image78.png"/><Relationship Id="rId5" Type="http://schemas.openxmlformats.org/officeDocument/2006/relationships/audio" Target="../media/audio5.wav"/><Relationship Id="rId10" Type="http://schemas.openxmlformats.org/officeDocument/2006/relationships/image" Target="../media/image55.png"/><Relationship Id="rId4" Type="http://schemas.openxmlformats.org/officeDocument/2006/relationships/audio" Target="../media/audio4.wav"/><Relationship Id="rId9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80.emf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audio" Target="../media/audio5.wav"/><Relationship Id="rId11" Type="http://schemas.openxmlformats.org/officeDocument/2006/relationships/image" Target="../media/image55.png"/><Relationship Id="rId5" Type="http://schemas.openxmlformats.org/officeDocument/2006/relationships/audio" Target="../media/audio4.wav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3.wav"/><Relationship Id="rId7" Type="http://schemas.openxmlformats.org/officeDocument/2006/relationships/image" Target="../media/image72.png"/><Relationship Id="rId12" Type="http://schemas.openxmlformats.org/officeDocument/2006/relationships/image" Target="../media/image8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1.png"/><Relationship Id="rId11" Type="http://schemas.openxmlformats.org/officeDocument/2006/relationships/image" Target="../media/image78.png"/><Relationship Id="rId5" Type="http://schemas.openxmlformats.org/officeDocument/2006/relationships/audio" Target="../media/audio5.wav"/><Relationship Id="rId10" Type="http://schemas.openxmlformats.org/officeDocument/2006/relationships/image" Target="../media/image55.png"/><Relationship Id="rId4" Type="http://schemas.openxmlformats.org/officeDocument/2006/relationships/audio" Target="../media/audio4.wav"/><Relationship Id="rId9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image" Target="../media/image11.jpg"/><Relationship Id="rId4" Type="http://schemas.openxmlformats.org/officeDocument/2006/relationships/hyperlink" Target="https://www.publicdomainpictures.net/en/view-image.php?image=317882&amp;picture=abstract-background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8.png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16.png"/><Relationship Id="rId5" Type="http://schemas.openxmlformats.org/officeDocument/2006/relationships/image" Target="../media/image11.jp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jp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NUL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Relationship Id="rId6" Type="http://schemas.microsoft.com/office/2017/06/relationships/model3d" Target="../media/model3d1.glb"/><Relationship Id="rId5" Type="http://schemas.openxmlformats.org/officeDocument/2006/relationships/image" Target="../media/image29.png"/><Relationship Id="rId4" Type="http://schemas.openxmlformats.org/officeDocument/2006/relationships/hyperlink" Target="https://www.publicdomainpictures.net/view-image.php?image=209446&amp;picture=tropical-beach-scene" TargetMode="Externa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2"/>
          <p:cNvGrpSpPr>
            <a:grpSpLocks/>
          </p:cNvGrpSpPr>
          <p:nvPr/>
        </p:nvGrpSpPr>
        <p:grpSpPr bwMode="auto">
          <a:xfrm>
            <a:off x="0" y="-186353"/>
            <a:ext cx="12192000" cy="6858000"/>
            <a:chOff x="0" y="0"/>
            <a:chExt cx="5760" cy="4320"/>
          </a:xfrm>
        </p:grpSpPr>
        <p:pic>
          <p:nvPicPr>
            <p:cNvPr id="27658" name="Picture 3" descr="NEN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9" name="AutoShape 4"/>
            <p:cNvSpPr>
              <a:spLocks noChangeArrowheads="1"/>
            </p:cNvSpPr>
            <p:nvPr/>
          </p:nvSpPr>
          <p:spPr bwMode="auto">
            <a:xfrm>
              <a:off x="384" y="312"/>
              <a:ext cx="4992" cy="3696"/>
            </a:xfrm>
            <a:prstGeom prst="roundRect">
              <a:avLst>
                <a:gd name="adj" fmla="val 413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7650" name="Text Box 5"/>
          <p:cNvSpPr txBox="1">
            <a:spLocks noChangeArrowheads="1"/>
          </p:cNvSpPr>
          <p:nvPr/>
        </p:nvSpPr>
        <p:spPr bwMode="auto">
          <a:xfrm>
            <a:off x="2060205" y="2423041"/>
            <a:ext cx="7772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ArchUp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	</a:t>
            </a:r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MỪNG…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651" name="Group 6"/>
          <p:cNvGrpSpPr>
            <a:grpSpLocks/>
          </p:cNvGrpSpPr>
          <p:nvPr/>
        </p:nvGrpSpPr>
        <p:grpSpPr bwMode="auto">
          <a:xfrm>
            <a:off x="2059799" y="450850"/>
            <a:ext cx="8005406" cy="1169988"/>
            <a:chOff x="662" y="148"/>
            <a:chExt cx="4139" cy="737"/>
          </a:xfrm>
        </p:grpSpPr>
        <p:sp>
          <p:nvSpPr>
            <p:cNvPr id="27656" name="Text Box 7"/>
            <p:cNvSpPr txBox="1">
              <a:spLocks noChangeArrowheads="1"/>
            </p:cNvSpPr>
            <p:nvPr/>
          </p:nvSpPr>
          <p:spPr bwMode="auto">
            <a:xfrm>
              <a:off x="662" y="148"/>
              <a:ext cx="4139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 GIÁO DỤC VÀ ĐÀO TẠO 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HUYỆN… 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THCS 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57" name="Line 8"/>
            <p:cNvSpPr>
              <a:spLocks noChangeShapeType="1"/>
            </p:cNvSpPr>
            <p:nvPr/>
          </p:nvSpPr>
          <p:spPr bwMode="auto">
            <a:xfrm>
              <a:off x="2254" y="884"/>
              <a:ext cx="12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5192342" y="3959868"/>
            <a:ext cx="46402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5198126" y="4633084"/>
            <a:ext cx="48953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DẠY: HÌNH HỌC 6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4" name="Picture 12" descr="MA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6538" y="3684104"/>
            <a:ext cx="2987584" cy="175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2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5891" y="152400"/>
            <a:ext cx="6585625" cy="44382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0299" y="-1848"/>
            <a:ext cx="1378037" cy="772732"/>
            <a:chOff x="478087" y="1283444"/>
            <a:chExt cx="1378037" cy="772732"/>
          </a:xfrm>
        </p:grpSpPr>
        <p:sp>
          <p:nvSpPr>
            <p:cNvPr id="4" name="Rounded Rectangle 3"/>
            <p:cNvSpPr/>
            <p:nvPr/>
          </p:nvSpPr>
          <p:spPr>
            <a:xfrm>
              <a:off x="890209" y="1429071"/>
              <a:ext cx="965915" cy="50475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78087" y="1283444"/>
              <a:ext cx="772732" cy="77273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00435" y="1405792"/>
              <a:ext cx="528035" cy="52803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779756" y="94537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71" y="5202847"/>
            <a:ext cx="1655153" cy="16551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1822" y="1913004"/>
            <a:ext cx="67399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Cắt hình bình hành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PRSQ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đường chéo </a:t>
            </a:r>
            <a:r>
              <a:rPr lang="en-US" sz="2800" i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hai tam giác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PQR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màu xanh) 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tam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 </a:t>
            </a:r>
            <a:r>
              <a:rPr lang="en-US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RSP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(tô màu hồng) (Hình 23 a), b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)).</a:t>
            </a:r>
          </a:p>
          <a:p>
            <a:pPr lvl="0"/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* So sánh: Cặp cạnh đối QR và PS; cặp cạnh đối PQ và RS.</a:t>
            </a:r>
          </a:p>
          <a:p>
            <a:pPr lvl="0"/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* So sánh góc PSR và góc PQR.</a:t>
            </a: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44134" y="94537"/>
            <a:ext cx="10614032" cy="2479493"/>
            <a:chOff x="-579434" y="111983"/>
            <a:chExt cx="10614032" cy="2479493"/>
          </a:xfrm>
        </p:grpSpPr>
        <p:sp>
          <p:nvSpPr>
            <p:cNvPr id="9" name="TextBox 8"/>
            <p:cNvSpPr txBox="1"/>
            <p:nvPr/>
          </p:nvSpPr>
          <p:spPr>
            <a:xfrm>
              <a:off x="-579434" y="199846"/>
              <a:ext cx="6705682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hình bình hành </a:t>
              </a:r>
              <a:r>
                <a:rPr lang="en-US" sz="2800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PQRS</a:t>
              </a: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như ở </a:t>
              </a:r>
            </a:p>
            <a:p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22, thực hiện các hoạt động sau:</a:t>
              </a:r>
            </a:p>
            <a:p>
              <a:pPr marL="457200" indent="-457200">
                <a:buAutoNum type="alphaLcParenR"/>
              </a:pP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sát xem các cặp cạnh đối </a:t>
              </a:r>
              <a:r>
                <a:rPr lang="en-US" sz="2800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PQ</a:t>
              </a: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</a:p>
            <a:p>
              <a:r>
                <a:rPr lang="en-US" sz="2800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RS</a:t>
              </a: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800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PS</a:t>
              </a: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2800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QR</a:t>
              </a: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song song với nhau không?</a:t>
              </a:r>
              <a:r>
                <a:rPr lang="en-US" sz="2800" smtClean="0"/>
                <a:t> </a:t>
              </a:r>
              <a:endParaRPr lang="en-US" sz="2800"/>
            </a:p>
          </p:txBody>
        </p:sp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481" y="111983"/>
              <a:ext cx="3291117" cy="208257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790651" y="2160589"/>
              <a:ext cx="110158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i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22</a:t>
              </a:r>
              <a:endParaRPr lang="en-US" sz="2200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650198"/>
              </p:ext>
            </p:extLst>
          </p:nvPr>
        </p:nvGraphicFramePr>
        <p:xfrm>
          <a:off x="7607989" y="2574030"/>
          <a:ext cx="3003200" cy="4239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FX Draw" r:id="rId7" imgW="2383137" imgH="3922452" progId="FXDraw.Graphic">
                  <p:embed/>
                </p:oleObj>
              </mc:Choice>
              <mc:Fallback>
                <p:oleObj name="FX Draw" r:id="rId7" imgW="2383137" imgH="3922452" progId="FXDraw.Graphi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7989" y="2574030"/>
                        <a:ext cx="3003200" cy="42399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91822" y="4750080"/>
            <a:ext cx="6649694" cy="15570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cạnh đối </a:t>
            </a:r>
            <a:r>
              <a:rPr lang="en-US" sz="28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PQ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nhau.</a:t>
            </a:r>
          </a:p>
          <a:p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cạnh đối PS và QR bằng nhau.</a:t>
            </a:r>
          </a:p>
          <a:p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Hai góc PSR và PQR bằng nhau.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06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0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52433" y="542715"/>
            <a:ext cx="6149625" cy="18947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 hành ABCD và rút ra nhận xét về các góc và các </a:t>
            </a:r>
            <a:r>
              <a:rPr lang="vi-VN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23" y="-22153"/>
            <a:ext cx="1248922" cy="772732"/>
            <a:chOff x="478087" y="1283444"/>
            <a:chExt cx="1248922" cy="772732"/>
          </a:xfrm>
        </p:grpSpPr>
        <p:sp>
          <p:nvSpPr>
            <p:cNvPr id="8" name="Rounded Rectangle 7"/>
            <p:cNvSpPr/>
            <p:nvPr/>
          </p:nvSpPr>
          <p:spPr>
            <a:xfrm>
              <a:off x="761094" y="1387895"/>
              <a:ext cx="965915" cy="50475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78087" y="1283444"/>
              <a:ext cx="772732" cy="77273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00435" y="1405792"/>
              <a:ext cx="528035" cy="52803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445" y="425210"/>
            <a:ext cx="3928714" cy="294245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52198" y="3567663"/>
            <a:ext cx="10469866" cy="25465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6006" y="3567663"/>
            <a:ext cx="101696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ABCD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AB=CD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BC=AD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43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6366" y="193184"/>
            <a:ext cx="4724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VẼ HÌNH BÌNH HÀNH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4135" y="928096"/>
            <a:ext cx="6468299" cy="13344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5910" y="767920"/>
            <a:ext cx="1352280" cy="726029"/>
            <a:chOff x="478087" y="1283444"/>
            <a:chExt cx="1378037" cy="772732"/>
          </a:xfrm>
        </p:grpSpPr>
        <p:sp>
          <p:nvSpPr>
            <p:cNvPr id="10" name="Rounded Rectangle 9"/>
            <p:cNvSpPr/>
            <p:nvPr/>
          </p:nvSpPr>
          <p:spPr>
            <a:xfrm>
              <a:off x="890209" y="1429071"/>
              <a:ext cx="965915" cy="504756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78087" y="1283444"/>
              <a:ext cx="772732" cy="772732"/>
            </a:xfrm>
            <a:prstGeom prst="ellipse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00435" y="1405792"/>
              <a:ext cx="528035" cy="52803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897254" y="864305"/>
            <a:ext cx="3699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4136" y="942302"/>
            <a:ext cx="66719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trước hai đoạn thẳng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AB, AD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25. Vẽ hình bình hành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nhận hai 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AB, AD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 cạnh.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75524" y="5639881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25</a:t>
            </a:r>
            <a:endParaRPr lang="en-US" sz="24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71860" y="6293427"/>
            <a:ext cx="4320000" cy="28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68190" y="5217810"/>
            <a:ext cx="21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3608419" y="5171429"/>
            <a:ext cx="100800" cy="100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515982" y="3869635"/>
            <a:ext cx="485097" cy="13455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1932017" y="3839587"/>
            <a:ext cx="100800" cy="100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468190" y="5164801"/>
            <a:ext cx="100800" cy="100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82744" y="508756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8190" y="5221829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595403" y="3540277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87905" y="6114384"/>
            <a:ext cx="4320000" cy="32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612048" y="1823800"/>
            <a:ext cx="4320000" cy="6581557"/>
            <a:chOff x="2612048" y="1823800"/>
            <a:chExt cx="4320000" cy="6581557"/>
          </a:xfrm>
        </p:grpSpPr>
        <p:grpSp>
          <p:nvGrpSpPr>
            <p:cNvPr id="14" name="Group 13"/>
            <p:cNvGrpSpPr/>
            <p:nvPr/>
          </p:nvGrpSpPr>
          <p:grpSpPr>
            <a:xfrm>
              <a:off x="4772048" y="1823800"/>
              <a:ext cx="2160000" cy="3263763"/>
              <a:chOff x="7864173" y="716404"/>
              <a:chExt cx="2160000" cy="3263763"/>
            </a:xfrm>
          </p:grpSpPr>
          <p:sp>
            <p:nvSpPr>
              <p:cNvPr id="44" name="Isosceles Triangle 61"/>
              <p:cNvSpPr/>
              <p:nvPr/>
            </p:nvSpPr>
            <p:spPr>
              <a:xfrm>
                <a:off x="7864173" y="1100167"/>
                <a:ext cx="2160000" cy="2880000"/>
              </a:xfrm>
              <a:custGeom>
                <a:avLst/>
                <a:gdLst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0 w 2160000"/>
                  <a:gd name="connsiteY3" fmla="*/ 2880000 h 2880000"/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1086678 w 2160000"/>
                  <a:gd name="connsiteY3" fmla="*/ 675861 h 2880000"/>
                  <a:gd name="connsiteX4" fmla="*/ 0 w 2160000"/>
                  <a:gd name="connsiteY4" fmla="*/ 2880000 h 28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00" h="2880000">
                    <a:moveTo>
                      <a:pt x="0" y="2880000"/>
                    </a:moveTo>
                    <a:lnTo>
                      <a:pt x="1080000" y="0"/>
                    </a:lnTo>
                    <a:lnTo>
                      <a:pt x="2160000" y="2880000"/>
                    </a:lnTo>
                    <a:cubicBezTo>
                      <a:pt x="1934748" y="2874157"/>
                      <a:pt x="1311930" y="681704"/>
                      <a:pt x="1086678" y="675861"/>
                    </a:cubicBezTo>
                    <a:lnTo>
                      <a:pt x="0" y="288000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AutoShape 51"/>
              <p:cNvSpPr>
                <a:spLocks noChangeArrowheads="1"/>
              </p:cNvSpPr>
              <p:nvPr/>
            </p:nvSpPr>
            <p:spPr bwMode="auto">
              <a:xfrm flipH="1">
                <a:off x="8699837" y="1255254"/>
                <a:ext cx="486958" cy="5947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81 w 21600"/>
                  <a:gd name="T25" fmla="*/ 3174 h 21600"/>
                  <a:gd name="T26" fmla="*/ 18419 w 21600"/>
                  <a:gd name="T27" fmla="*/ 18426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8121" y="10800"/>
                    </a:moveTo>
                    <a:cubicBezTo>
                      <a:pt x="8121" y="12280"/>
                      <a:pt x="9320" y="13479"/>
                      <a:pt x="10800" y="13479"/>
                    </a:cubicBezTo>
                    <a:cubicBezTo>
                      <a:pt x="12280" y="13479"/>
                      <a:pt x="13479" y="12280"/>
                      <a:pt x="13479" y="10800"/>
                    </a:cubicBezTo>
                    <a:cubicBezTo>
                      <a:pt x="13479" y="9320"/>
                      <a:pt x="12280" y="8121"/>
                      <a:pt x="10800" y="8121"/>
                    </a:cubicBezTo>
                    <a:cubicBezTo>
                      <a:pt x="9320" y="8121"/>
                      <a:pt x="8121" y="9320"/>
                      <a:pt x="8121" y="10800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AutoShape 52"/>
              <p:cNvSpPr>
                <a:spLocks noChangeArrowheads="1"/>
              </p:cNvSpPr>
              <p:nvPr/>
            </p:nvSpPr>
            <p:spPr bwMode="auto">
              <a:xfrm flipH="1">
                <a:off x="8871712" y="716404"/>
                <a:ext cx="143206" cy="767526"/>
              </a:xfrm>
              <a:prstGeom prst="can">
                <a:avLst>
                  <a:gd name="adj" fmla="val 116288"/>
                </a:avLst>
              </a:prstGeom>
              <a:solidFill>
                <a:srgbClr val="5D3B3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612048" y="5140157"/>
              <a:ext cx="4320000" cy="3265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7473883" y="1356099"/>
            <a:ext cx="4774002" cy="51772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614811" y="1591496"/>
            <a:ext cx="464422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vẽ:</a:t>
            </a:r>
          </a:p>
          <a:p>
            <a:r>
              <a:rPr lang="en-US" sz="28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làm tâm vẽ một phần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có bán kính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làm tâm vẽ một phần 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có bán kính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 giao điểm của hai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hần đường tròn này.</a:t>
            </a:r>
          </a:p>
          <a:p>
            <a:r>
              <a:rPr lang="en-US" sz="2800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 2: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 đoạn thẳng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và đoạn 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 </a:t>
            </a:r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711827" y="2674976"/>
            <a:ext cx="2862000" cy="5400000"/>
            <a:chOff x="2612048" y="1823800"/>
            <a:chExt cx="4320000" cy="6581557"/>
          </a:xfrm>
        </p:grpSpPr>
        <p:grpSp>
          <p:nvGrpSpPr>
            <p:cNvPr id="41" name="Group 40"/>
            <p:cNvGrpSpPr/>
            <p:nvPr/>
          </p:nvGrpSpPr>
          <p:grpSpPr>
            <a:xfrm>
              <a:off x="4772048" y="1823800"/>
              <a:ext cx="2160000" cy="3263763"/>
              <a:chOff x="7864173" y="716404"/>
              <a:chExt cx="2160000" cy="3263763"/>
            </a:xfrm>
          </p:grpSpPr>
          <p:sp>
            <p:nvSpPr>
              <p:cNvPr id="47" name="Isosceles Triangle 61"/>
              <p:cNvSpPr/>
              <p:nvPr/>
            </p:nvSpPr>
            <p:spPr>
              <a:xfrm>
                <a:off x="7864173" y="1100167"/>
                <a:ext cx="2160000" cy="2880000"/>
              </a:xfrm>
              <a:custGeom>
                <a:avLst/>
                <a:gdLst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0 w 2160000"/>
                  <a:gd name="connsiteY3" fmla="*/ 2880000 h 2880000"/>
                  <a:gd name="connsiteX0" fmla="*/ 0 w 2160000"/>
                  <a:gd name="connsiteY0" fmla="*/ 2880000 h 2880000"/>
                  <a:gd name="connsiteX1" fmla="*/ 1080000 w 2160000"/>
                  <a:gd name="connsiteY1" fmla="*/ 0 h 2880000"/>
                  <a:gd name="connsiteX2" fmla="*/ 2160000 w 2160000"/>
                  <a:gd name="connsiteY2" fmla="*/ 2880000 h 2880000"/>
                  <a:gd name="connsiteX3" fmla="*/ 1086678 w 2160000"/>
                  <a:gd name="connsiteY3" fmla="*/ 675861 h 2880000"/>
                  <a:gd name="connsiteX4" fmla="*/ 0 w 2160000"/>
                  <a:gd name="connsiteY4" fmla="*/ 2880000 h 28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00" h="2880000">
                    <a:moveTo>
                      <a:pt x="0" y="2880000"/>
                    </a:moveTo>
                    <a:lnTo>
                      <a:pt x="1080000" y="0"/>
                    </a:lnTo>
                    <a:lnTo>
                      <a:pt x="2160000" y="2880000"/>
                    </a:lnTo>
                    <a:cubicBezTo>
                      <a:pt x="1934748" y="2874157"/>
                      <a:pt x="1311930" y="681704"/>
                      <a:pt x="1086678" y="675861"/>
                    </a:cubicBezTo>
                    <a:lnTo>
                      <a:pt x="0" y="288000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AutoShape 51"/>
              <p:cNvSpPr>
                <a:spLocks noChangeArrowheads="1"/>
              </p:cNvSpPr>
              <p:nvPr/>
            </p:nvSpPr>
            <p:spPr bwMode="auto">
              <a:xfrm flipH="1">
                <a:off x="8699837" y="1255254"/>
                <a:ext cx="486958" cy="59475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81 w 21600"/>
                  <a:gd name="T25" fmla="*/ 3174 h 21600"/>
                  <a:gd name="T26" fmla="*/ 18419 w 21600"/>
                  <a:gd name="T27" fmla="*/ 18426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8121" y="10800"/>
                    </a:moveTo>
                    <a:cubicBezTo>
                      <a:pt x="8121" y="12280"/>
                      <a:pt x="9320" y="13479"/>
                      <a:pt x="10800" y="13479"/>
                    </a:cubicBezTo>
                    <a:cubicBezTo>
                      <a:pt x="12280" y="13479"/>
                      <a:pt x="13479" y="12280"/>
                      <a:pt x="13479" y="10800"/>
                    </a:cubicBezTo>
                    <a:cubicBezTo>
                      <a:pt x="13479" y="9320"/>
                      <a:pt x="12280" y="8121"/>
                      <a:pt x="10800" y="8121"/>
                    </a:cubicBezTo>
                    <a:cubicBezTo>
                      <a:pt x="9320" y="8121"/>
                      <a:pt x="8121" y="9320"/>
                      <a:pt x="8121" y="10800"/>
                    </a:cubicBez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AutoShape 52"/>
              <p:cNvSpPr>
                <a:spLocks noChangeArrowheads="1"/>
              </p:cNvSpPr>
              <p:nvPr/>
            </p:nvSpPr>
            <p:spPr bwMode="auto">
              <a:xfrm flipH="1">
                <a:off x="8871712" y="716404"/>
                <a:ext cx="143206" cy="767526"/>
              </a:xfrm>
              <a:prstGeom prst="can">
                <a:avLst>
                  <a:gd name="adj" fmla="val 116288"/>
                </a:avLst>
              </a:prstGeom>
              <a:solidFill>
                <a:srgbClr val="5D3B3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vi-VN" altLang="en-US" sz="24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612048" y="5140157"/>
              <a:ext cx="4320000" cy="3265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32" y="3693210"/>
            <a:ext cx="1163854" cy="16424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08955" y="341180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1980464" y="3875448"/>
            <a:ext cx="21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310" y="3773472"/>
            <a:ext cx="191944" cy="1923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343" y="2878397"/>
            <a:ext cx="2362745" cy="14424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104" y="3809909"/>
            <a:ext cx="191944" cy="1923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575" y="3770864"/>
            <a:ext cx="191944" cy="1923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37" y="3797071"/>
            <a:ext cx="191944" cy="192326"/>
          </a:xfrm>
          <a:prstGeom prst="rect">
            <a:avLst/>
          </a:prstGeom>
        </p:spPr>
      </p:pic>
      <p:cxnSp>
        <p:nvCxnSpPr>
          <p:cNvPr id="56" name="Straight Connector 55"/>
          <p:cNvCxnSpPr/>
          <p:nvPr/>
        </p:nvCxnSpPr>
        <p:spPr>
          <a:xfrm flipV="1">
            <a:off x="3656584" y="3849966"/>
            <a:ext cx="485097" cy="13455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487" y="3770450"/>
            <a:ext cx="191944" cy="1923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628" y="5148385"/>
            <a:ext cx="191944" cy="1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9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0417 L -0.26589 0.012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5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472 0.01875 L -0.22943 -0.1787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988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209 L -0.29622 -0.0213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53" y="-97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1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23 -0.02547 L -0.12265 -0.0210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509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1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3" grpId="0"/>
      <p:bldP spid="19" grpId="0"/>
      <p:bldP spid="35" grpId="0"/>
      <p:bldP spid="36" grpId="0" animBg="1"/>
      <p:bldP spid="38" grpId="0" animBg="1"/>
      <p:bldP spid="39" grpId="0" animBg="1"/>
      <p:bldP spid="6" grpId="0"/>
      <p:bldP spid="7" grpId="0"/>
      <p:bldP spid="43" grpId="0"/>
      <p:bldP spid="28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001078" y="1986170"/>
            <a:ext cx="8189843" cy="24003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431284" y="1341468"/>
            <a:ext cx="1709480" cy="1507749"/>
            <a:chOff x="238539" y="3551583"/>
            <a:chExt cx="2093745" cy="2070139"/>
          </a:xfrm>
        </p:grpSpPr>
        <p:sp>
          <p:nvSpPr>
            <p:cNvPr id="14" name="Oval 13"/>
            <p:cNvSpPr/>
            <p:nvPr/>
          </p:nvSpPr>
          <p:spPr>
            <a:xfrm>
              <a:off x="238539" y="3551583"/>
              <a:ext cx="2093745" cy="2070139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453B174F-EE32-44C0-AEBD-2414C6D6B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463874" y="3771900"/>
              <a:ext cx="1643073" cy="1643073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2162133" y="2379348"/>
            <a:ext cx="7843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MQ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MQ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 descr="Digit 18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253" y="236219"/>
            <a:ext cx="2303882" cy="12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16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 rot="5661605">
            <a:off x="2897368" y="379735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=""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3686938" y="5247698"/>
            <a:ext cx="1901592" cy="10011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91932B5-B3CF-4FBA-A7B6-391030B87715}"/>
              </a:ext>
            </a:extLst>
          </p:cNvPr>
          <p:cNvGrpSpPr/>
          <p:nvPr/>
        </p:nvGrpSpPr>
        <p:grpSpPr>
          <a:xfrm>
            <a:off x="2205571" y="3628493"/>
            <a:ext cx="2214039" cy="1655705"/>
            <a:chOff x="340032" y="4474496"/>
            <a:chExt cx="2214039" cy="1655705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F8941B34-B479-4209-BFA5-FFF514E01FAB}"/>
              </a:ext>
            </a:extLst>
          </p:cNvPr>
          <p:cNvGrpSpPr/>
          <p:nvPr/>
        </p:nvGrpSpPr>
        <p:grpSpPr>
          <a:xfrm>
            <a:off x="3118346" y="4652178"/>
            <a:ext cx="2214039" cy="1655705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E32908A3-0DA3-4EC1-857A-4CF4D407EAF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861946" y="5760725"/>
            <a:ext cx="1071829" cy="5896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0" y="4665589"/>
            <a:ext cx="1269703" cy="10231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22C271AD-7E8C-4FBC-A1DB-B30A0004DD5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60032" y="2865041"/>
            <a:ext cx="1104277" cy="8993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721688" y="3520497"/>
            <a:ext cx="3014477" cy="17169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41325" y="3016106"/>
            <a:ext cx="3725535" cy="19495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5B6C42F9-D452-439D-B6C8-B30716F188D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68644" y="3795291"/>
            <a:ext cx="2595475" cy="14278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71110DD7-FA93-4424-8E81-9680E67662A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9412" r="21959" b="44006"/>
          <a:stretch/>
        </p:blipFill>
        <p:spPr>
          <a:xfrm>
            <a:off x="-683253" y="3339364"/>
            <a:ext cx="2702330" cy="14278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 rot="5688293">
            <a:off x="2540122" y="527581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=""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FAE9F95E-32FB-4FB9-B5D4-4B539CC85882}"/>
              </a:ext>
            </a:extLst>
          </p:cNvPr>
          <p:cNvGrpSpPr/>
          <p:nvPr/>
        </p:nvGrpSpPr>
        <p:grpSpPr>
          <a:xfrm>
            <a:off x="1612038" y="5311979"/>
            <a:ext cx="2431337" cy="1655705"/>
            <a:chOff x="1717013" y="5502194"/>
            <a:chExt cx="2431337" cy="1655705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3E5CDE9E-1584-4E21-A135-85850F76A69F}"/>
                </a:ext>
              </a:extLst>
            </p:cNvPr>
            <p:cNvGrpSpPr/>
            <p:nvPr/>
          </p:nvGrpSpPr>
          <p:grpSpPr>
            <a:xfrm>
              <a:off x="1934311" y="5502194"/>
              <a:ext cx="2214039" cy="1655705"/>
              <a:chOff x="340032" y="4474496"/>
              <a:chExt cx="2214039" cy="16557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="" xmlns:a16="http://schemas.microsoft.com/office/drawing/2014/main" id="{51C59F44-0BEC-4173-A319-89B2E7033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" t="21367" r="-159" b="39458"/>
              <a:stretch/>
            </p:blipFill>
            <p:spPr>
              <a:xfrm>
                <a:off x="340032" y="4474496"/>
                <a:ext cx="2214039" cy="1506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6EE6247F-C0AA-4AEB-824F-2E4A61F12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6" t="15709" r="17475" b="29362"/>
              <a:stretch/>
            </p:blipFill>
            <p:spPr>
              <a:xfrm>
                <a:off x="564153" y="4874187"/>
                <a:ext cx="1733428" cy="12560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D072EB4-956B-4487-B4FC-3D2C23E52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19412" r="21959" b="44006"/>
            <a:stretch/>
          </p:blipFill>
          <p:spPr>
            <a:xfrm>
              <a:off x="1717013" y="6082142"/>
              <a:ext cx="1410316" cy="7758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F4C1A54-4B43-4EC3-BF72-05D34F7D0E8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3218">
            <a:off x="939102" y="4422925"/>
            <a:ext cx="1883827" cy="203014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=""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=""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rId29" action="ppaction://hlinksldjump"/>
            <a:extLst>
              <a:ext uri="{FF2B5EF4-FFF2-40B4-BE49-F238E27FC236}">
                <a16:creationId xmlns="" xmlns:a16="http://schemas.microsoft.com/office/drawing/2014/main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3063173" y="4500638"/>
            <a:ext cx="422887" cy="422320"/>
          </a:xfrm>
          <a:prstGeom prst="rect">
            <a:avLst/>
          </a:prstGeom>
        </p:spPr>
      </p:pic>
      <p:pic>
        <p:nvPicPr>
          <p:cNvPr id="72" name="Picture 71">
            <a:hlinkClick r:id="rId32" action="ppaction://hlinksldjump"/>
            <a:extLst>
              <a:ext uri="{FF2B5EF4-FFF2-40B4-BE49-F238E27FC236}">
                <a16:creationId xmlns="" xmlns:a16="http://schemas.microsoft.com/office/drawing/2014/main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4059960" y="5428449"/>
            <a:ext cx="419522" cy="424260"/>
          </a:xfrm>
          <a:prstGeom prst="rect">
            <a:avLst/>
          </a:prstGeom>
        </p:spPr>
      </p:pic>
      <p:pic>
        <p:nvPicPr>
          <p:cNvPr id="74" name="Picture 73">
            <a:hlinkClick r:id="rId35" action="ppaction://hlinksldjump"/>
            <a:extLst>
              <a:ext uri="{FF2B5EF4-FFF2-40B4-BE49-F238E27FC236}">
                <a16:creationId xmlns="" xmlns:a16="http://schemas.microsoft.com/office/drawing/2014/main" id="{94264294-0640-4141-BE48-AC9C8C8F778D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385" b="30154" l="76000" r="98846">
                        <a14:foregroundMark x1="76000" y1="13231" x2="77231" y2="20231"/>
                        <a14:foregroundMark x1="96923" y1="13000" x2="95385" y2="21462"/>
                        <a14:foregroundMark x1="95385" y1="21462" x2="94000" y2="22154"/>
                        <a14:foregroundMark x1="98308" y1="12462" x2="95769" y2="21385"/>
                        <a14:foregroundMark x1="98923" y1="15000" x2="95923" y2="19462"/>
                        <a14:foregroundMark x1="84923" y1="4615" x2="88769" y2="4462"/>
                        <a14:foregroundMark x1="76846" y1="21077" x2="82615" y2="26077"/>
                        <a14:foregroundMark x1="82615" y1="26077" x2="83462" y2="26308"/>
                        <a14:foregroundMark x1="94385" y1="16846" x2="90000" y2="24769"/>
                        <a14:foregroundMark x1="90000" y1="24769" x2="89692" y2="15154"/>
                        <a14:foregroundMark x1="89692" y1="15154" x2="85538" y2="21000"/>
                        <a14:foregroundMark x1="85538" y1="21000" x2="83462" y2="4385"/>
                        <a14:foregroundMark x1="83462" y1="4385" x2="83923" y2="19000"/>
                        <a14:foregroundMark x1="83923" y1="19000" x2="87692" y2="9077"/>
                        <a14:foregroundMark x1="87974" y1="30233" x2="88077" y2="38000"/>
                        <a14:foregroundMark x1="87692" y1="9077" x2="87941" y2="27768"/>
                        <a14:foregroundMark x1="90400" y1="27236" x2="91231" y2="23385"/>
                        <a14:foregroundMark x1="88077" y1="38000" x2="89699" y2="30481"/>
                        <a14:foregroundMark x1="91231" y1="23385" x2="89815" y2="26217"/>
                        <a14:foregroundMark x1="87790" y1="27804" x2="87462" y2="13846"/>
                        <a14:foregroundMark x1="87462" y1="13846" x2="83462" y2="6154"/>
                        <a14:foregroundMark x1="83462" y1="6154" x2="82462" y2="13308"/>
                        <a14:foregroundMark x1="82462" y1="13308" x2="83154" y2="14615"/>
                        <a14:foregroundMark x1="85462" y1="15615" x2="91000" y2="14769"/>
                        <a14:foregroundMark x1="89769" y1="12538" x2="89615" y2="13923"/>
                        <a14:foregroundMark x1="89462" y1="12538" x2="90308" y2="13692"/>
                        <a14:backgroundMark x1="87385" y1="29077" x2="93462" y2="27923"/>
                        <a14:backgroundMark x1="86692" y1="29308" x2="91846" y2="28077"/>
                        <a14:backgroundMark x1="87308" y1="28769" x2="92231" y2="29308"/>
                        <a14:backgroundMark x1="88000" y1="28231" x2="89077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1610" r="-2421" b="70349"/>
          <a:stretch/>
        </p:blipFill>
        <p:spPr>
          <a:xfrm>
            <a:off x="2747831" y="6114954"/>
            <a:ext cx="444068" cy="4490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96BCB798-47FF-490A-80CB-62BA4D6A6849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75861" y="4765643"/>
            <a:ext cx="2284794" cy="14458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63BC93C0-3A36-4372-B601-E4689F7F998E}"/>
              </a:ext>
            </a:extLst>
          </p:cNvPr>
          <p:cNvGrpSpPr/>
          <p:nvPr/>
        </p:nvGrpSpPr>
        <p:grpSpPr>
          <a:xfrm>
            <a:off x="340032" y="4474496"/>
            <a:ext cx="2214039" cy="1655705"/>
            <a:chOff x="340032" y="4474496"/>
            <a:chExt cx="2214039" cy="1655705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2BCF8450-EED3-4DAD-B360-CEA79879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1C9881D2-1EB5-490E-864A-8478DD23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rId39" action="ppaction://hlinksldjump"/>
            <a:extLst>
              <a:ext uri="{FF2B5EF4-FFF2-40B4-BE49-F238E27FC236}">
                <a16:creationId xmlns="" xmlns:a16="http://schemas.microsoft.com/office/drawing/2014/main" id="{76B0F334-CD77-4E54-B855-5ABB42CF2597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38231" b="60769" l="7231" r="30077">
                        <a14:foregroundMark x1="7769" y1="47231" x2="7231" y2="55462"/>
                        <a14:foregroundMark x1="10000" y1="58385" x2="17462" y2="59538"/>
                        <a14:foregroundMark x1="17462" y1="59538" x2="24692" y2="58615"/>
                        <a14:foregroundMark x1="24692" y1="58615" x2="26308" y2="53692"/>
                        <a14:foregroundMark x1="15769" y1="60846" x2="20846" y2="60154"/>
                        <a14:foregroundMark x1="30077" y1="47615" x2="30061" y2="47957"/>
                        <a14:foregroundMark x1="16154" y1="39000" x2="20462" y2="38692"/>
                        <a14:foregroundMark x1="17385" y1="38308" x2="20154" y2="38615"/>
                        <a14:foregroundMark x1="18077" y1="47923" x2="19154" y2="48385"/>
                        <a14:foregroundMark x1="17923" y1="46692" x2="18692" y2="54615"/>
                        <a14:foregroundMark x1="18692" y1="54615" x2="23462" y2="47000"/>
                        <a14:foregroundMark x1="23462" y1="47000" x2="16077" y2="50000"/>
                        <a14:foregroundMark x1="16077" y1="50000" x2="25385" y2="50385"/>
                        <a14:foregroundMark x1="25385" y1="50385" x2="18538" y2="52846"/>
                        <a14:foregroundMark x1="18538" y1="52846" x2="20000" y2="49462"/>
                        <a14:foregroundMark x1="19308" y1="45923" x2="13615" y2="54538"/>
                        <a14:foregroundMark x1="13615" y1="54538" x2="15462" y2="53154"/>
                        <a14:foregroundMark x1="18923" y1="48385" x2="19538" y2="49231"/>
                        <a14:foregroundMark x1="20385" y1="48615" x2="20846" y2="53846"/>
                        <a14:foregroundMark x1="20231" y1="51923" x2="19308" y2="45769"/>
                        <a14:foregroundMark x1="20846" y1="46462" x2="20231" y2="47846"/>
                        <a14:backgroundMark x1="7000" y1="55615" x2="7231" y2="55769"/>
                        <a14:backgroundMark x1="7538" y1="56000" x2="6692" y2="55231"/>
                        <a14:backgroundMark x1="7615" y1="55769" x2="7231" y2="54385"/>
                        <a14:backgroundMark x1="30462" y1="47923" x2="31077" y2="55308"/>
                        <a14:backgroundMark x1="31077" y1="55308" x2="30846" y2="54231"/>
                        <a14:backgroundMark x1="6154" y1="55769" x2="7000" y2="56462"/>
                        <a14:backgroundMark x1="7385" y1="55385" x2="6692" y2="5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5434" r="67292" b="36525"/>
          <a:stretch/>
        </p:blipFill>
        <p:spPr>
          <a:xfrm>
            <a:off x="1212685" y="5346798"/>
            <a:ext cx="412530" cy="417189"/>
          </a:xfrm>
          <a:prstGeom prst="rect">
            <a:avLst/>
          </a:prstGeom>
        </p:spPr>
      </p:pic>
      <p:pic>
        <p:nvPicPr>
          <p:cNvPr id="79" name="98r888piCFUM">
            <a:hlinkClick r:id="" action="ppaction://media"/>
            <a:extLst>
              <a:ext uri="{FF2B5EF4-FFF2-40B4-BE49-F238E27FC236}">
                <a16:creationId xmlns="" xmlns:a16="http://schemas.microsoft.com/office/drawing/2014/main" id="{E06C0DAC-059F-4318-9BAC-02AB2EB98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6543856" y="-864961"/>
            <a:ext cx="487363" cy="487363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=""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3777812" y="258564"/>
            <a:ext cx="4782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CỨU </a:t>
            </a:r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HỘ </a:t>
            </a:r>
            <a:r>
              <a:rPr lang="en-US" sz="5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SẠT LỞ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69703" y="1120127"/>
            <a:ext cx="9498381" cy="19640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1430867" y="1238943"/>
            <a:ext cx="95431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 nay tình hình lũ lụt, sạt lở đất ở miền Trung nước ta diễn ra 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 nghiệm trọng, gây tổn thất cả về người và của. Nhiều người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 bị đè lấp dưới lớp đất đá. Em hãy giúp họ thoát ra bằng cách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 nhé!</a:t>
            </a:r>
          </a:p>
        </p:txBody>
      </p:sp>
    </p:spTree>
    <p:extLst>
      <p:ext uri="{BB962C8B-B14F-4D97-AF65-F5344CB8AC3E}">
        <p14:creationId xmlns:p14="http://schemas.microsoft.com/office/powerpoint/2010/main" val="423976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339 -0.13472 L 0.01445 -0.19907 L 0.03229 -0.22708 L 0.07578 -0.24514 C 0.10026 -0.24329 0.09401 -0.25278 0.10091 -0.2412 L 0.12382 -0.23519 C 0.12864 -0.23241 0.13333 -0.22963 0.13815 -0.22708 C 0.14908 -0.22176 0.14531 -0.22732 0.14908 -0.2213 L 0.26198 -0.21898 L 0.30768 -0.2213 L 0.31744 -0.2213 " pathEditMode="relative" rAng="0" ptsTypes="AAAAAAAAAAAA">
                                      <p:cBhvr>
                                        <p:cTn id="42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195 -0.08542 L 0.05664 -0.12755 L 0.1375 -0.12176 L 0.23073 -0.11551 L 0.25287 -0.11551 L 0.29479 -0.11366 C 0.3224 -0.11134 0.31224 -0.11157 0.32526 -0.11157 L 0.35664 -0.10556 L 0.36615 -0.10556 L 0.37461 -0.10347 " pathEditMode="relative" rAng="0" ptsTypes="AAAAAAAAAAA">
                                      <p:cBhvr>
                                        <p:cTn id="54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0W888piCsRw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25 -1.48148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25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25 -2.22222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7805" numSld="6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91823" y="0"/>
            <a:ext cx="12210594" cy="205195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1: Trong các hình sau hình </a:t>
            </a:r>
          </a:p>
          <a:p>
            <a:pPr algn="ctr">
              <a:defRPr/>
            </a:pP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 là hình bình hành</a:t>
            </a:r>
            <a:r>
              <a:rPr lang="en-US" sz="3200" kern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200" kern="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3107" y="2453772"/>
            <a:ext cx="4287170" cy="19306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 smtClean="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499" y="4879349"/>
            <a:ext cx="4361843" cy="19489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75548" y="3065083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46559" y="4946078"/>
            <a:ext cx="804536" cy="7040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728345" y="2442647"/>
            <a:ext cx="4259873" cy="19658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84" y="299403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17655"/>
            <a:ext cx="1473528" cy="81063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728345" y="4796179"/>
            <a:ext cx="4333271" cy="20321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 smtClean="0">
                <a:solidFill>
                  <a:prstClr val="black"/>
                </a:solidFill>
              </a:rPr>
              <a:t>. 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371" y="5340490"/>
            <a:ext cx="804742" cy="7071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14" y="2549393"/>
            <a:ext cx="2542857" cy="1752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80" y="2449577"/>
            <a:ext cx="2847619" cy="1819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83" y="4923566"/>
            <a:ext cx="2476190" cy="1961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21" y="4922543"/>
            <a:ext cx="2189699" cy="18708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894" y="-35188"/>
            <a:ext cx="2749947" cy="2617016"/>
          </a:xfrm>
          <a:prstGeom prst="rect">
            <a:avLst/>
          </a:prstGeom>
        </p:spPr>
      </p:pic>
      <p:grpSp>
        <p:nvGrpSpPr>
          <p:cNvPr id="28" name="Clock hand spin">
            <a:extLst>
              <a:ext uri="{FF2B5EF4-FFF2-40B4-BE49-F238E27FC236}">
                <a16:creationId xmlns=""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10594061" y="734622"/>
            <a:ext cx="1110009" cy="1132195"/>
            <a:chOff x="840573" y="2379277"/>
            <a:chExt cx="3829048" cy="3849975"/>
          </a:xfrm>
        </p:grpSpPr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0" name="hour hand">
              <a:extLst>
                <a:ext uri="{FF2B5EF4-FFF2-40B4-BE49-F238E27FC236}">
                  <a16:creationId xmlns=""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times up">
            <a:extLst>
              <a:ext uri="{FF2B5EF4-FFF2-40B4-BE49-F238E27FC236}">
                <a16:creationId xmlns=""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10440495" y="2419554"/>
            <a:ext cx="1534313" cy="564658"/>
            <a:chOff x="4284637" y="-304827"/>
            <a:chExt cx="2669678" cy="697560"/>
          </a:xfrm>
        </p:grpSpPr>
        <p:sp>
          <p:nvSpPr>
            <p:cNvPr id="32" name="Rounded Rectangle 233">
              <a:extLst>
                <a:ext uri="{FF2B5EF4-FFF2-40B4-BE49-F238E27FC236}">
                  <a16:creationId xmlns=""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ounded Rectangle 234">
              <a:extLst>
                <a:ext uri="{FF2B5EF4-FFF2-40B4-BE49-F238E27FC236}">
                  <a16:creationId xmlns=""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8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8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-8328" y="-1"/>
            <a:ext cx="12200328" cy="275154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32560" y="4989820"/>
            <a:ext cx="44064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 smtClean="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1129" y="4970990"/>
            <a:ext cx="44064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3200" smtClean="0">
                <a:solidFill>
                  <a:prstClr val="black"/>
                </a:solidFill>
              </a:rPr>
              <a:t>.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 2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4848" y="2911336"/>
            <a:ext cx="4406471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686892" y="545311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155259" y="5457089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255" y="3462609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332560" y="2911336"/>
            <a:ext cx="4406400" cy="1800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219" y="3214897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=""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38961" y="596035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87" y="-400784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=""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10264154" y="369026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=""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=""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=""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10110588" y="2053958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=""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=""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9077" y="12604"/>
            <a:ext cx="10010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2: Có bao nhiêu hình bình hành trong </a:t>
            </a:r>
            <a:r>
              <a:rPr lang="en-US" sz="3200" kern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hình </a:t>
            </a: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 đây?</a:t>
            </a:r>
            <a:endParaRPr lang="en-US" sz="3200" kern="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456" y="267438"/>
            <a:ext cx="7969498" cy="252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-8328" y="-20751"/>
            <a:ext cx="12200328" cy="207686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1836" y="5067808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AB=AD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9124" y="4994731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r>
              <a:rPr lang="vi-VN" sz="3200">
                <a:solidFill>
                  <a:prstClr val="black"/>
                </a:solidFill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ở đỉnh A và góc ở đỉnh C bằng nhau.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9124" y="2710231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AB=CD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535330" y="562637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98935" y="5555287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35" y="3169531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91836" y="2678267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AD và cạnh BC song song với nhau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070" y="3176751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4736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69937E7-882C-43BD-AA88-81ACFAE69E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12" y="-38994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="" xmlns:a16="http://schemas.microsoft.com/office/drawing/2014/main" id="{33BAEF2E-B82A-49A0-8158-E35762E8AB9C}"/>
              </a:ext>
            </a:extLst>
          </p:cNvPr>
          <p:cNvGrpSpPr/>
          <p:nvPr/>
        </p:nvGrpSpPr>
        <p:grpSpPr>
          <a:xfrm rot="1786145">
            <a:off x="9976379" y="379862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="" xmlns:a16="http://schemas.microsoft.com/office/drawing/2014/main" id="{7A546BA6-4764-49DC-B780-1352F8F6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="" xmlns:a16="http://schemas.microsoft.com/office/drawing/2014/main" id="{3FFD6BD4-CD2D-4851-B76B-67524C953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="" xmlns:a16="http://schemas.microsoft.com/office/drawing/2014/main" id="{C1CE8219-618D-4A38-B4E0-CB8E1497C28A}"/>
              </a:ext>
            </a:extLst>
          </p:cNvPr>
          <p:cNvGrpSpPr/>
          <p:nvPr/>
        </p:nvGrpSpPr>
        <p:grpSpPr>
          <a:xfrm>
            <a:off x="9773975" y="209339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="" xmlns:a16="http://schemas.microsoft.com/office/drawing/2014/main" id="{A5ADA236-27B8-424D-951F-73662281B6F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="" xmlns:a16="http://schemas.microsoft.com/office/drawing/2014/main" id="{FD9D7B40-9A7A-4D16-ACCA-D2A56C5CE4D8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5863" y="-35547"/>
            <a:ext cx="8931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3: Cho hình bình hành </a:t>
            </a:r>
            <a:r>
              <a:rPr lang="en-US" sz="2800" i="1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ABCD </a:t>
            </a:r>
            <a:r>
              <a:rPr lang="en-US" sz="2800" kern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 hình </a:t>
            </a:r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vẽ. Khẳng định nào sau đây là </a:t>
            </a:r>
            <a:r>
              <a:rPr lang="en-US" sz="2800" b="1" kern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r>
              <a:rPr lang="en-US" sz="2800" b="1" kern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2800" b="1" kern="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54824" y="263155"/>
            <a:ext cx="2781671" cy="18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0" y="-21632"/>
            <a:ext cx="12192000" cy="237972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73619" y="255058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 = 6 cm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73619" y="482863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AC và cạnh BD song song với nhau.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2721" y="258522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 AD và cạnh BA song song với nhau.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53668" y="3175394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34558" y="5389186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67" y="3162425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2721" y="4828630"/>
            <a:ext cx="4406400" cy="18252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BD = 3,5 cm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28" y="534017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=""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0718472" y="6047367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76" y="-501613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="" xmlns:a16="http://schemas.microsoft.com/office/drawing/2014/main" id="{A96851FC-0D1C-4F74-9DED-A03A4D99FD64}"/>
              </a:ext>
            </a:extLst>
          </p:cNvPr>
          <p:cNvGrpSpPr/>
          <p:nvPr/>
        </p:nvGrpSpPr>
        <p:grpSpPr>
          <a:xfrm rot="1786145">
            <a:off x="10070143" y="268197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="" xmlns:a16="http://schemas.microsoft.com/office/drawing/2014/main" id="{7FA62F80-BAFB-47CA-A10F-59F61787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23" name="hour hand">
              <a:extLst>
                <a:ext uri="{FF2B5EF4-FFF2-40B4-BE49-F238E27FC236}">
                  <a16:creationId xmlns="" xmlns:a16="http://schemas.microsoft.com/office/drawing/2014/main" id="{F4A83EE6-74AB-411D-97E2-1072A1A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="" xmlns:a16="http://schemas.microsoft.com/office/drawing/2014/main" id="{41FF64E2-B4A3-485D-9DBC-62416F2EE43B}"/>
              </a:ext>
            </a:extLst>
          </p:cNvPr>
          <p:cNvGrpSpPr/>
          <p:nvPr/>
        </p:nvGrpSpPr>
        <p:grpSpPr>
          <a:xfrm>
            <a:off x="9853668" y="1946607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="" xmlns:a16="http://schemas.microsoft.com/office/drawing/2014/main" id="{FA145FD2-9D02-43E0-AD23-4BFAF612EF8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="" xmlns:a16="http://schemas.microsoft.com/office/drawing/2014/main" id="{E7288E69-03BA-4BB4-831A-B677D1BFCB5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1559" y="-21632"/>
            <a:ext cx="9468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 4: Cho hình bình hành </a:t>
            </a:r>
            <a:r>
              <a:rPr lang="en-US" sz="3200" i="1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ABCD</a:t>
            </a: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 hình </a:t>
            </a:r>
            <a:r>
              <a:rPr lang="en-US" sz="3200" ker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vẽ. Khẳng định nào sau đây là </a:t>
            </a:r>
            <a:r>
              <a:rPr lang="en-US" sz="3200" b="1" kern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kern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3200" kern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6333" y="281770"/>
            <a:ext cx="3514411" cy="201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6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803204" y="238835"/>
            <a:ext cx="3575713" cy="1323832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03204" y="1160059"/>
            <a:ext cx="10590663" cy="176056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1694" y="1364777"/>
            <a:ext cx="96120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 Lê muốn ghép ba tấm ván như hình dưới thành một mặt bàn hình bình hành. Em hãy giúp bác Lê thực hiện việc này nhé!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29707" y="4594601"/>
            <a:ext cx="2304004" cy="2050754"/>
            <a:chOff x="238539" y="3551583"/>
            <a:chExt cx="2093745" cy="2070139"/>
          </a:xfrm>
        </p:grpSpPr>
        <p:sp>
          <p:nvSpPr>
            <p:cNvPr id="8" name="Oval 7"/>
            <p:cNvSpPr/>
            <p:nvPr/>
          </p:nvSpPr>
          <p:spPr>
            <a:xfrm>
              <a:off x="238539" y="3551583"/>
              <a:ext cx="2093745" cy="207013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453B174F-EE32-44C0-AEBD-2414C6D6B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463874" y="3771900"/>
              <a:ext cx="1643073" cy="1643073"/>
            </a:xfrm>
            <a:prstGeom prst="rect">
              <a:avLst/>
            </a:prstGeom>
          </p:spPr>
        </p:pic>
      </p:grpSp>
      <p:sp>
        <p:nvSpPr>
          <p:cNvPr id="17" name="Parallelogram 16"/>
          <p:cNvSpPr/>
          <p:nvPr/>
        </p:nvSpPr>
        <p:spPr>
          <a:xfrm>
            <a:off x="3124960" y="4169391"/>
            <a:ext cx="1764000" cy="756000"/>
          </a:xfrm>
          <a:prstGeom prst="parallelogram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>
            <a:off x="7370531" y="3838600"/>
            <a:ext cx="1951200" cy="1512000"/>
          </a:xfrm>
          <a:prstGeom prst="parallelogram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/>
          <p:cNvSpPr/>
          <p:nvPr/>
        </p:nvSpPr>
        <p:spPr>
          <a:xfrm>
            <a:off x="5136257" y="3623480"/>
            <a:ext cx="2268000" cy="2268000"/>
          </a:xfrm>
          <a:prstGeom prst="parallelogram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3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0833 L -0.37917 0.15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58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625 L -0.06627 0.080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=""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t="12169" r="-1" b="12168"/>
          <a:stretch/>
        </p:blipFill>
        <p:spPr>
          <a:xfrm>
            <a:off x="2088106" y="54651"/>
            <a:ext cx="10103893" cy="3271238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=""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t="31562" b="3023"/>
          <a:stretch/>
        </p:blipFill>
        <p:spPr>
          <a:xfrm>
            <a:off x="577157" y="3591806"/>
            <a:ext cx="11614843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" name="Rectangle 14">
            <a:extLst>
              <a:ext uri="{FF2B5EF4-FFF2-40B4-BE49-F238E27FC236}">
                <a16:creationId xmlns="" xmlns:mc="http://schemas.openxmlformats.org/markup-compatibility/2006" xmlns:a14="http://schemas.microsoft.com/office/drawing/2010/main"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8558" y="1039569"/>
            <a:ext cx="79248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compa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bổ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sung), que,..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3543300" y="3836186"/>
            <a:ext cx="7848600" cy="1326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64">
            <a:extLst>
              <a:ext uri="{FF2B5EF4-FFF2-40B4-BE49-F238E27FC236}">
                <a16:creationId xmlns=""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8657147">
            <a:off x="-1444920" y="1235601"/>
            <a:ext cx="5628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lphaUcPeriod"/>
            </a:pPr>
            <a:r>
              <a:rPr lang="en-US" sz="28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DẠY HỌC </a:t>
            </a:r>
          </a:p>
          <a:p>
            <a:pPr algn="ctr"/>
            <a:r>
              <a:rPr lang="en-US" sz="28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HỌC LIỆU</a:t>
            </a:r>
            <a:endParaRPr lang="en-US" sz="280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15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4F653541-0580-4BB9-9E83-5C7B6E9E6941}"/>
              </a:ext>
            </a:extLst>
          </p:cNvPr>
          <p:cNvSpPr txBox="1">
            <a:spLocks/>
          </p:cNvSpPr>
          <p:nvPr/>
        </p:nvSpPr>
        <p:spPr>
          <a:xfrm>
            <a:off x="2569028" y="1089341"/>
            <a:ext cx="5665760" cy="284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2800">
              <a:solidFill>
                <a:prstClr val="white"/>
              </a:solidFill>
              <a:latin typeface="Rtim"/>
            </a:endParaRPr>
          </a:p>
        </p:txBody>
      </p:sp>
      <p:sp>
        <p:nvSpPr>
          <p:cNvPr id="8" name="Rectangle 7"/>
          <p:cNvSpPr/>
          <p:nvPr/>
        </p:nvSpPr>
        <p:spPr>
          <a:xfrm rot="20958394">
            <a:off x="165683" y="1242957"/>
            <a:ext cx="5611813" cy="47329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 smtClean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SGK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104.</a:t>
            </a:r>
            <a:endParaRPr lang="en-US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1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xmlns="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xmlns="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=""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11" y="3302761"/>
            <a:ext cx="779463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ABE8D0B-29EA-465A-B95E-DCF48706D0EE}"/>
              </a:ext>
            </a:extLst>
          </p:cNvPr>
          <p:cNvGrpSpPr/>
          <p:nvPr/>
        </p:nvGrpSpPr>
        <p:grpSpPr>
          <a:xfrm>
            <a:off x="4874651" y="2472668"/>
            <a:ext cx="6304424" cy="2077839"/>
            <a:chOff x="3524814" y="2883746"/>
            <a:chExt cx="5441110" cy="2077839"/>
          </a:xfrm>
        </p:grpSpPr>
        <p:pic>
          <p:nvPicPr>
            <p:cNvPr id="21510" name="Picture 6" descr="Cover">
              <a:extLst>
                <a:ext uri="{FF2B5EF4-FFF2-40B4-BE49-F238E27FC236}">
                  <a16:creationId xmlns="" xmlns:a16="http://schemas.microsoft.com/office/drawing/2014/main" id="{3BA8B8E2-EB5A-41B0-9578-C5F353252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9"/>
            <a:stretch/>
          </p:blipFill>
          <p:spPr bwMode="auto">
            <a:xfrm rot="19155168" flipV="1">
              <a:off x="3524814" y="2883746"/>
              <a:ext cx="1951186" cy="207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479184A6-4EF3-434A-8F67-BE933F8941DC}"/>
                </a:ext>
              </a:extLst>
            </p:cNvPr>
            <p:cNvSpPr/>
            <p:nvPr/>
          </p:nvSpPr>
          <p:spPr>
            <a:xfrm>
              <a:off x="5247209" y="3178759"/>
              <a:ext cx="3718715" cy="1044760"/>
            </a:xfrm>
            <a:prstGeom prst="roundRect">
              <a:avLst/>
            </a:prstGeom>
            <a:solidFill>
              <a:srgbClr val="99FF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KIẾN THỨC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3801400" y="876906"/>
            <a:ext cx="5308296" cy="2470725"/>
            <a:chOff x="2368169" y="743376"/>
            <a:chExt cx="5308296" cy="24707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4851356" y="743376"/>
              <a:ext cx="2825109" cy="1044760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1" name="Picture 6" descr="image006">
              <a:extLst>
                <a:ext uri="{FF2B5EF4-FFF2-40B4-BE49-F238E27FC236}">
                  <a16:creationId xmlns=""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368169" y="1121669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4512625" y="3107147"/>
            <a:ext cx="6371738" cy="2739378"/>
            <a:chOff x="2930158" y="3772875"/>
            <a:chExt cx="6371738" cy="273937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5232453" y="5172324"/>
              <a:ext cx="4069443" cy="1009777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3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TẬP, VẬN DỤNG</a:t>
              </a:r>
            </a:p>
          </p:txBody>
        </p:sp>
        <p:pic>
          <p:nvPicPr>
            <p:cNvPr id="13" name="Picture 2" descr="image002">
              <a:extLst>
                <a:ext uri="{FF2B5EF4-FFF2-40B4-BE49-F238E27FC236}">
                  <a16:creationId xmlns=""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2930158" y="3772875"/>
              <a:ext cx="2450163" cy="2739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508" name="Picture 4" descr="Cover">
            <a:extLst>
              <a:ext uri="{FF2B5EF4-FFF2-40B4-BE49-F238E27FC236}">
                <a16:creationId xmlns=""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515" y="2219179"/>
            <a:ext cx="3310237" cy="234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4667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24317" y="3847199"/>
            <a:ext cx="2526604" cy="2526604"/>
          </a:xfrm>
          <a:prstGeom prst="rect">
            <a:avLst/>
          </a:prstGeom>
        </p:spPr>
      </p:pic>
      <p:pic>
        <p:nvPicPr>
          <p:cNvPr id="3" name="Picture 2" descr="ibf122541318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699" y="1484401"/>
            <a:ext cx="5836961" cy="35676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loud Callout 3"/>
          <p:cNvSpPr/>
          <p:nvPr/>
        </p:nvSpPr>
        <p:spPr>
          <a:xfrm>
            <a:off x="-142648" y="-66363"/>
            <a:ext cx="4759454" cy="3654016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ảnh cánh cổng inox bên trên và cho biết trên cánh cổng này có những hình gì?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4580" y="2240923"/>
            <a:ext cx="1326524" cy="13136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5400000">
            <a:off x="7729449" y="2573279"/>
            <a:ext cx="695459" cy="648934"/>
          </a:xfrm>
          <a:prstGeom prst="triangl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/>
          <p:cNvSpPr/>
          <p:nvPr/>
        </p:nvSpPr>
        <p:spPr>
          <a:xfrm>
            <a:off x="9440213" y="2527262"/>
            <a:ext cx="1120463" cy="718214"/>
          </a:xfrm>
          <a:prstGeom prst="diamond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17842" y="2343955"/>
            <a:ext cx="663262" cy="1103999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8860665" y="2840565"/>
            <a:ext cx="579548" cy="1932664"/>
            <a:chOff x="8860665" y="2840565"/>
            <a:chExt cx="579548" cy="1932664"/>
          </a:xfrm>
        </p:grpSpPr>
        <p:cxnSp>
          <p:nvCxnSpPr>
            <p:cNvPr id="12" name="Straight Connector 11"/>
            <p:cNvCxnSpPr>
              <a:endCxn id="7" idx="1"/>
            </p:cNvCxnSpPr>
            <p:nvPr/>
          </p:nvCxnSpPr>
          <p:spPr>
            <a:xfrm flipV="1">
              <a:off x="8860665" y="2886369"/>
              <a:ext cx="579548" cy="381861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8860665" y="4352731"/>
              <a:ext cx="579548" cy="381861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8860665" y="3238889"/>
              <a:ext cx="1" cy="1534340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9440212" y="2840565"/>
              <a:ext cx="1" cy="1534340"/>
            </a:xfrm>
            <a:prstGeom prst="line">
              <a:avLst/>
            </a:prstGeom>
            <a:ln w="76200">
              <a:solidFill>
                <a:srgbClr val="FC0C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Line Callout 2 (Border and Accent Bar) 19"/>
          <p:cNvSpPr/>
          <p:nvPr/>
        </p:nvSpPr>
        <p:spPr>
          <a:xfrm>
            <a:off x="5917842" y="208161"/>
            <a:ext cx="1500389" cy="80927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88959"/>
              <a:gd name="adj6" fmla="val -45531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Callout 2 (Border and Accent Bar) 20"/>
          <p:cNvSpPr/>
          <p:nvPr/>
        </p:nvSpPr>
        <p:spPr>
          <a:xfrm>
            <a:off x="8293994" y="354972"/>
            <a:ext cx="1751527" cy="85059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48078"/>
              <a:gd name="adj6" fmla="val -3009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Callout 2 (Border and Accent Bar) 21"/>
          <p:cNvSpPr/>
          <p:nvPr/>
        </p:nvSpPr>
        <p:spPr>
          <a:xfrm>
            <a:off x="10560676" y="354972"/>
            <a:ext cx="1455313" cy="83798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2074"/>
              <a:gd name="adj6" fmla="val -37566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thoi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ine Callout 2 (Border and Accent Bar) 24"/>
          <p:cNvSpPr/>
          <p:nvPr/>
        </p:nvSpPr>
        <p:spPr>
          <a:xfrm rot="10800000">
            <a:off x="4172752" y="5803749"/>
            <a:ext cx="1673663" cy="980594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58847"/>
              <a:gd name="adj6" fmla="val -2812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31871" y="5830236"/>
            <a:ext cx="161454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chữ </a:t>
            </a:r>
          </a:p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Callout 2 (Border and Accent Bar) 26"/>
          <p:cNvSpPr/>
          <p:nvPr/>
        </p:nvSpPr>
        <p:spPr>
          <a:xfrm rot="10800000">
            <a:off x="7418228" y="5921162"/>
            <a:ext cx="1709336" cy="936838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2094"/>
              <a:gd name="adj6" fmla="val -14948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96990" y="5964608"/>
            <a:ext cx="16305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bình</a:t>
            </a:r>
          </a:p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hành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72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ater, sky, outdoor, nature&#10;&#10;Description automatically generated">
            <a:extLst>
              <a:ext uri="{FF2B5EF4-FFF2-40B4-BE49-F238E27FC236}">
                <a16:creationId xmlns="" xmlns:a16="http://schemas.microsoft.com/office/drawing/2014/main" id="{79205986-A2D3-44A3-A522-0FD8790CA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49271"/>
            <a:ext cx="12192000" cy="6874727"/>
          </a:xfrm>
          <a:prstGeom prst="rect">
            <a:avLst/>
          </a:prstGeom>
        </p:spPr>
      </p:pic>
      <p:pic>
        <p:nvPicPr>
          <p:cNvPr id="8" name="Picture 7" descr="A picture containing text, electronics, computer, computer&#10;&#10;Description automatically generated">
            <a:extLst>
              <a:ext uri="{FF2B5EF4-FFF2-40B4-BE49-F238E27FC236}">
                <a16:creationId xmlns="" xmlns:a16="http://schemas.microsoft.com/office/drawing/2014/main" id="{4DC5236A-64AC-4C99-822B-551758C9D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72" y="152400"/>
            <a:ext cx="7718039" cy="4954857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="" xmlns:a16="http://schemas.microsoft.com/office/drawing/2014/main" id="{1348B4F4-4B2E-450A-A528-0B447569DA7E}"/>
              </a:ext>
            </a:extLst>
          </p:cNvPr>
          <p:cNvSpPr/>
          <p:nvPr/>
        </p:nvSpPr>
        <p:spPr>
          <a:xfrm>
            <a:off x="5521183" y="380999"/>
            <a:ext cx="6140934" cy="3342678"/>
          </a:xfrm>
          <a:prstGeom prst="cloudCallout">
            <a:avLst>
              <a:gd name="adj1" fmla="val -46660"/>
              <a:gd name="adj2" fmla="val 55452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" name="3D Model 1" descr="Question Mark">
                <a:extLst>
                  <a:ext uri="{FF2B5EF4-FFF2-40B4-BE49-F238E27FC236}">
                    <a16:creationId xmlns:a16="http://schemas.microsoft.com/office/drawing/2014/main" id="{0D4AA96E-F6DC-422B-A874-152A9F53C3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1303629"/>
                  </p:ext>
                </p:extLst>
              </p:nvPr>
            </p:nvGraphicFramePr>
            <p:xfrm>
              <a:off x="3950144" y="2646243"/>
              <a:ext cx="849329" cy="107743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849329" cy="1077434"/>
                    </a:xfrm>
                    <a:prstGeom prst="rect">
                      <a:avLst/>
                    </a:prstGeom>
                  </am3d:spPr>
                  <am3d:camera>
                    <am3d:pos x="0" y="0" z="586152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5758" d="1000000"/>
                    <am3d:preTrans dx="-721111" dy="-18000000" dz="8896"/>
                    <am3d:scale>
                      <am3d:sx n="1000000" d="1000000"/>
                      <am3d:sy n="1000000" d="1000000"/>
                      <am3d:sz n="1000000" d="1000000"/>
                    </am3d:scale>
                    <am3d:rot ax="1548616" ay="952790" az="45230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3159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Question Mark">
                <a:extLst>
                  <a:ext uri="{FF2B5EF4-FFF2-40B4-BE49-F238E27FC236}">
                    <a16:creationId xmlns="" xmlns:a16="http://schemas.microsoft.com/office/drawing/2014/main" id="{0D4AA96E-F6DC-422B-A874-152A9F53C3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0144" y="2646243"/>
                <a:ext cx="849329" cy="1077434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58DC44CD-7D4C-4F4A-8010-D73F67586D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478" y="4346916"/>
            <a:ext cx="1516340" cy="240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DFF36D7-F03F-40FC-8722-8ACBE7CD6F1E}"/>
              </a:ext>
            </a:extLst>
          </p:cNvPr>
          <p:cNvSpPr/>
          <p:nvPr/>
        </p:nvSpPr>
        <p:spPr>
          <a:xfrm>
            <a:off x="6170067" y="1144397"/>
            <a:ext cx="5198012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Trong bài hôm nay chúng ta sẽ tìm hiểu về cách nhận </a:t>
            </a: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</a:rPr>
              <a:t>biết;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cách vẽ </a:t>
            </a: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</a:rPr>
              <a:t>và công thức tính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chu vi, diện tích hình bình hành.</a:t>
            </a:r>
            <a:endParaRPr lang="en-US" sz="2800" b="1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3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mph" presetSubtype="128" repeatCount="indefinite" accel="2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2187" y="1665027"/>
            <a:ext cx="8709155" cy="66874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44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TIẾT… </a:t>
            </a:r>
          </a:p>
          <a:p>
            <a:endParaRPr lang="en-US" sz="44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3:    </a:t>
            </a:r>
            <a:r>
              <a:rPr lang="en-US" sz="44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 </a:t>
            </a:r>
            <a:endParaRPr lang="en-US" sz="44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70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744" y="3266538"/>
            <a:ext cx="6823788" cy="274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560" y="708338"/>
            <a:ext cx="6883294" cy="287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73" y="3359753"/>
            <a:ext cx="6011023" cy="222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86" y="1120462"/>
            <a:ext cx="6137521" cy="246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75" y="1974574"/>
            <a:ext cx="3757612" cy="30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33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6366" y="193184"/>
            <a:ext cx="3946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HÌNH BÌNH HÀNH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90911" y="4812406"/>
            <a:ext cx="1980950" cy="19809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77726" y="1025183"/>
            <a:ext cx="9707753" cy="1986064"/>
            <a:chOff x="748217" y="1102842"/>
            <a:chExt cx="9707753" cy="1986064"/>
          </a:xfrm>
        </p:grpSpPr>
        <p:sp>
          <p:nvSpPr>
            <p:cNvPr id="2" name="Rounded Rectangle 1"/>
            <p:cNvSpPr/>
            <p:nvPr/>
          </p:nvSpPr>
          <p:spPr>
            <a:xfrm>
              <a:off x="748217" y="1102842"/>
              <a:ext cx="9427336" cy="170134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58846" y="1334580"/>
              <a:ext cx="9397124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sử dụng bốn chiếc que, trong đó hai que ngắn có đồ </a:t>
              </a:r>
              <a:endPara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dài bằng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nhau, hai que dài có độ dài bằng nhau, để xếp </a:t>
              </a: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</a:p>
            <a:p>
              <a:pPr algn="ctr"/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 </a:t>
              </a:r>
              <a:r>
                <a:rPr lang="en-US" sz="28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 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 ở hình 21. </a:t>
              </a:r>
            </a:p>
            <a:p>
              <a:endParaRPr lang="en-US" sz="2400"/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1944710" y="3734873"/>
            <a:ext cx="1828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44710" y="4016061"/>
            <a:ext cx="18288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44710" y="4415307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44710" y="4812406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837724" y="4913291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849414" y="3588857"/>
            <a:ext cx="491544" cy="13373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28079" y="3588857"/>
            <a:ext cx="26144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9425305" y="3591939"/>
            <a:ext cx="491544" cy="133731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538391" y="5067449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21</a:t>
            </a:r>
            <a:endParaRPr lang="en-US" sz="2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8707" y="716404"/>
            <a:ext cx="1378037" cy="772732"/>
            <a:chOff x="139220" y="717282"/>
            <a:chExt cx="1378037" cy="772732"/>
          </a:xfrm>
        </p:grpSpPr>
        <p:grpSp>
          <p:nvGrpSpPr>
            <p:cNvPr id="24" name="Group 23"/>
            <p:cNvGrpSpPr/>
            <p:nvPr/>
          </p:nvGrpSpPr>
          <p:grpSpPr>
            <a:xfrm>
              <a:off x="139220" y="717282"/>
              <a:ext cx="1378037" cy="772732"/>
              <a:chOff x="478087" y="1283444"/>
              <a:chExt cx="1378037" cy="772732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890209" y="1429071"/>
                <a:ext cx="965915" cy="504756"/>
              </a:xfrm>
              <a:prstGeom prst="roundRect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78087" y="1283444"/>
                <a:ext cx="772732" cy="772732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600435" y="1405792"/>
                <a:ext cx="528035" cy="52803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991805" y="782782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977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TF66931380_Elementary school presentation_AAS_v4" id="{A1DE4719-C921-4876-B2FB-6B9A65FA4A71}" vid="{085AC972-F1A4-4B51-A582-8C15E7A4693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827</Words>
  <Application>Microsoft Office PowerPoint</Application>
  <PresentationFormat>Custom</PresentationFormat>
  <Paragraphs>116</Paragraphs>
  <Slides>20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Office Theme</vt:lpstr>
      <vt:lpstr>1_Office Theme</vt:lpstr>
      <vt:lpstr>2_Office Theme</vt:lpstr>
      <vt:lpstr>3_Office Theme</vt:lpstr>
      <vt:lpstr>4_Office Theme</vt:lpstr>
      <vt:lpstr>FX 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</dc:creator>
  <cp:lastModifiedBy>Asus</cp:lastModifiedBy>
  <cp:revision>114</cp:revision>
  <dcterms:created xsi:type="dcterms:W3CDTF">2021-07-10T15:02:39Z</dcterms:created>
  <dcterms:modified xsi:type="dcterms:W3CDTF">2021-08-19T12:15:51Z</dcterms:modified>
</cp:coreProperties>
</file>