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0" r:id="rId2"/>
    <p:sldId id="293" r:id="rId3"/>
    <p:sldId id="302" r:id="rId4"/>
    <p:sldId id="304" r:id="rId5"/>
    <p:sldId id="303" r:id="rId6"/>
    <p:sldId id="294" r:id="rId7"/>
    <p:sldId id="310" r:id="rId8"/>
    <p:sldId id="311" r:id="rId9"/>
    <p:sldId id="295" r:id="rId10"/>
    <p:sldId id="296" r:id="rId11"/>
    <p:sldId id="298" r:id="rId12"/>
    <p:sldId id="299" r:id="rId13"/>
    <p:sldId id="301" r:id="rId14"/>
    <p:sldId id="300" r:id="rId15"/>
    <p:sldId id="307" r:id="rId16"/>
    <p:sldId id="261" r:id="rId17"/>
    <p:sldId id="308" r:id="rId18"/>
    <p:sldId id="313" r:id="rId19"/>
    <p:sldId id="3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0099"/>
    <a:srgbClr val="C6A7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E9E90-0AAA-4A45-8CD6-1CA7468EBA1F}" type="datetimeFigureOut">
              <a:rPr lang="en-US" smtClean="0"/>
              <a:t>09/10/2023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A83B6-0AA1-460E-B2FD-511BB649BD27}" type="slidenum">
              <a:rPr lang="en-US" smtClean="0"/>
              <a:t>‹#›</a:t>
            </a:fld>
            <a:endParaRPr lang="en-US"/>
          </a:p>
        </p:txBody>
      </p:sp>
    </p:spTree>
    <p:extLst>
      <p:ext uri="{BB962C8B-B14F-4D97-AF65-F5344CB8AC3E}">
        <p14:creationId xmlns:p14="http://schemas.microsoft.com/office/powerpoint/2010/main" val="49499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ndParaRPr>
          </a:p>
        </p:txBody>
      </p:sp>
    </p:spTree>
    <p:extLst>
      <p:ext uri="{BB962C8B-B14F-4D97-AF65-F5344CB8AC3E}">
        <p14:creationId xmlns:p14="http://schemas.microsoft.com/office/powerpoint/2010/main" val="206799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565d7c642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565d7c642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60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2023/10/9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429022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2023/10/9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135175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2023/10/9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394035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60418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2023/10/9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2102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190116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2023/10/9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409650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9317B-53F1-4EFF-9866-7E0C18D8ECEC}" type="datetimeFigureOut">
              <a:rPr lang="zh-CN" altLang="en-US" smtClean="0"/>
              <a:t>2023/10/9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405336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63" r="5319" b="11234"/>
          <a:stretch>
            <a:fillRect/>
          </a:stretch>
        </p:blipFill>
        <p:spPr>
          <a:xfrm>
            <a:off x="0" y="-228600"/>
            <a:ext cx="12192000" cy="7296150"/>
          </a:xfrm>
          <a:prstGeom prst="rect">
            <a:avLst/>
          </a:prstGeom>
        </p:spPr>
      </p:pic>
    </p:spTree>
    <p:extLst>
      <p:ext uri="{BB962C8B-B14F-4D97-AF65-F5344CB8AC3E}">
        <p14:creationId xmlns:p14="http://schemas.microsoft.com/office/powerpoint/2010/main" val="168176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58" y="-533400"/>
            <a:ext cx="13277757" cy="7848600"/>
          </a:xfrm>
          <a:prstGeom prst="rect">
            <a:avLst/>
          </a:prstGeom>
        </p:spPr>
      </p:pic>
    </p:spTree>
    <p:extLst>
      <p:ext uri="{BB962C8B-B14F-4D97-AF65-F5344CB8AC3E}">
        <p14:creationId xmlns:p14="http://schemas.microsoft.com/office/powerpoint/2010/main" val="123331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2023/10/9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100425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2023/10/9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extLst>
      <p:ext uri="{BB962C8B-B14F-4D97-AF65-F5344CB8AC3E}">
        <p14:creationId xmlns:p14="http://schemas.microsoft.com/office/powerpoint/2010/main" val="1430615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D999317B-53F1-4EFF-9866-7E0C18D8ECEC}" type="datetimeFigureOut">
              <a:rPr lang="zh-CN" altLang="en-US" smtClean="0"/>
              <a:t>2023/10/9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00C1860B-F0A1-430B-ACE9-4E409B30504B}" type="slidenum">
              <a:rPr lang="zh-CN" altLang="en-US" smtClean="0"/>
              <a:t>‹#›</a:t>
            </a:fld>
            <a:endParaRPr lang="zh-CN" altLang="en-US" dirty="0"/>
          </a:p>
        </p:txBody>
      </p:sp>
    </p:spTree>
    <p:extLst>
      <p:ext uri="{BB962C8B-B14F-4D97-AF65-F5344CB8AC3E}">
        <p14:creationId xmlns:p14="http://schemas.microsoft.com/office/powerpoint/2010/main" val="1042330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charset="0"/>
          <a:ea typeface="Montserrat" panose="00000500000000000000" charset="0"/>
          <a:cs typeface="Montserrat" panose="0000050000000000000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10D758C-14D8-480A-BF10-177B9226E1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381" y="494795"/>
            <a:ext cx="9464833" cy="5035060"/>
          </a:xfrm>
          <a:prstGeom prst="rect">
            <a:avLst/>
          </a:prstGeom>
        </p:spPr>
      </p:pic>
      <p:sp>
        <p:nvSpPr>
          <p:cNvPr id="20" name="文本框 19"/>
          <p:cNvSpPr txBox="1"/>
          <p:nvPr>
            <p:custDataLst>
              <p:tags r:id="rId2"/>
            </p:custDataLst>
          </p:nvPr>
        </p:nvSpPr>
        <p:spPr>
          <a:xfrm>
            <a:off x="4831663" y="3012325"/>
            <a:ext cx="1568597" cy="484289"/>
          </a:xfrm>
          <a:prstGeom prst="rect">
            <a:avLst/>
          </a:prstGeom>
          <a:noFill/>
        </p:spPr>
        <p:txBody>
          <a:bodyPr vert="horz"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400" normalizeH="0" baseline="0" noProof="0" dirty="0">
              <a:ln>
                <a:noFill/>
              </a:ln>
              <a:solidFill>
                <a:srgbClr val="BF3B72"/>
              </a:solidFill>
              <a:effectLst/>
              <a:uLnTx/>
              <a:uFillTx/>
              <a:latin typeface="Montserrat" panose="00000500000000000000" charset="0"/>
              <a:ea typeface="Montserrat" panose="00000500000000000000" charset="0"/>
              <a:cs typeface="Montserrat" panose="00000500000000000000" charset="0"/>
              <a:sym typeface="+mn-ea"/>
            </a:endParaRPr>
          </a:p>
        </p:txBody>
      </p:sp>
      <p:sp>
        <p:nvSpPr>
          <p:cNvPr id="8" name="TextBox 7">
            <a:extLst>
              <a:ext uri="{FF2B5EF4-FFF2-40B4-BE49-F238E27FC236}">
                <a16:creationId xmlns:a16="http://schemas.microsoft.com/office/drawing/2014/main" xmlns="" id="{D72DADBB-5C24-42DC-944A-2AD2EBB3F6CF}"/>
              </a:ext>
            </a:extLst>
          </p:cNvPr>
          <p:cNvSpPr txBox="1"/>
          <p:nvPr/>
        </p:nvSpPr>
        <p:spPr>
          <a:xfrm>
            <a:off x="1606890" y="1981273"/>
            <a:ext cx="6634264" cy="2062103"/>
          </a:xfrm>
          <a:prstGeom prst="rect">
            <a:avLst/>
          </a:prstGeom>
          <a:noFill/>
        </p:spPr>
        <p:txBody>
          <a:bodyPr wrap="square">
            <a:spAutoFit/>
          </a:bodyPr>
          <a:lstStyle/>
          <a:p>
            <a:pPr algn="ct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Hãy</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tưởng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tượng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em</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đang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trên</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đường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trở</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về</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nhà</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để</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gặp</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lại</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người</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thân</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sau</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một</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chuyến</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đi</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xa</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Cảm</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xúc</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suy</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nghĩ</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trong</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em</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lúc</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đó</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như</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thế</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200" i="1" dirty="0" err="1">
                <a:solidFill>
                  <a:schemeClr val="accent2">
                    <a:lumMod val="75000"/>
                  </a:schemeClr>
                </a:solidFill>
                <a:effectLst/>
                <a:latin typeface="Times New Roman" panose="02020603050405020304" pitchFamily="18" charset="0"/>
                <a:ea typeface="Times New Roman" panose="02020603050405020304" pitchFamily="18" charset="0"/>
              </a:rPr>
              <a:t>nào</a:t>
            </a:r>
            <a:r>
              <a:rPr lang="en-US" sz="3200" i="1" dirty="0">
                <a:solidFill>
                  <a:schemeClr val="accent2">
                    <a:lumMod val="75000"/>
                  </a:schemeClr>
                </a:solidFill>
                <a:effectLst/>
                <a:latin typeface="Times New Roman" panose="02020603050405020304" pitchFamily="18" charset="0"/>
                <a:ea typeface="Times New Roman" panose="02020603050405020304" pitchFamily="18" charset="0"/>
              </a:rPr>
              <a:t>?</a:t>
            </a:r>
            <a:endParaRPr lang="en-US" sz="3200" dirty="0">
              <a:solidFill>
                <a:schemeClr val="accent2">
                  <a:lumMod val="75000"/>
                </a:schemeClr>
              </a:solidFill>
            </a:endParaRPr>
          </a:p>
        </p:txBody>
      </p:sp>
      <p:pic>
        <p:nvPicPr>
          <p:cNvPr id="11" name="Picture 10">
            <a:extLst>
              <a:ext uri="{FF2B5EF4-FFF2-40B4-BE49-F238E27FC236}">
                <a16:creationId xmlns:a16="http://schemas.microsoft.com/office/drawing/2014/main" xmlns="" id="{647F66CD-763E-4100-A0C4-961AA30BFF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5881" y="2172018"/>
            <a:ext cx="1458592" cy="4391484"/>
          </a:xfrm>
          <a:prstGeom prst="rect">
            <a:avLst/>
          </a:prstGeom>
        </p:spPr>
      </p:pic>
    </p:spTree>
    <p:custDataLst>
      <p:tags r:id="rId1"/>
    </p:custDataLst>
  </p:cSld>
  <p:clrMapOvr>
    <a:masterClrMapping/>
  </p:clrMapOvr>
  <p:transition spd="slow" advClick="0" advTm="55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wipe(up)">
                                      <p:cBhvr>
                                        <p:cTn id="7" dur="750"/>
                                        <p:tgtEl>
                                          <p:spTgt spid="20"/>
                                        </p:tgtEl>
                                      </p:cBhvr>
                                    </p:animEffect>
                                  </p:childTnLst>
                                </p:cTn>
                              </p:par>
                            </p:childTnLst>
                          </p:cTn>
                        </p:par>
                        <p:par>
                          <p:cTn id="8" fill="hold">
                            <p:stCondLst>
                              <p:cond delay="750"/>
                            </p:stCondLst>
                            <p:childTnLst>
                              <p:par>
                                <p:cTn id="9" presetID="34" presetClass="emph" presetSubtype="0" fill="hold" grpId="1" nodeType="afterEffect" nodePh="1">
                                  <p:stCondLst>
                                    <p:cond delay="0"/>
                                  </p:stCondLst>
                                  <p:endCondLst>
                                    <p:cond evt="begin" delay="0">
                                      <p:tn val="9"/>
                                    </p:cond>
                                  </p:endCondLst>
                                  <p:iterate type="lt">
                                    <p:tmPct val="10000"/>
                                  </p:iterate>
                                  <p:childTnLst>
                                    <p:animMotion origin="layout" path="M 0.0 0.0 L 0.0 -0.07213" pathEditMode="relative" ptsTypes="">
                                      <p:cBhvr>
                                        <p:cTn id="10" dur="250" accel="50000" decel="50000" autoRev="1" fill="hold">
                                          <p:stCondLst>
                                            <p:cond delay="0"/>
                                          </p:stCondLst>
                                        </p:cTn>
                                        <p:tgtEl>
                                          <p:spTgt spid="20"/>
                                        </p:tgtEl>
                                        <p:attrNameLst>
                                          <p:attrName>ppt_x</p:attrName>
                                          <p:attrName>ppt_y</p:attrName>
                                        </p:attrNameLst>
                                      </p:cBhvr>
                                    </p:animMotion>
                                    <p:animRot by="1500000">
                                      <p:cBhvr>
                                        <p:cTn id="11" dur="125" fill="hold">
                                          <p:stCondLst>
                                            <p:cond delay="0"/>
                                          </p:stCondLst>
                                        </p:cTn>
                                        <p:tgtEl>
                                          <p:spTgt spid="20"/>
                                        </p:tgtEl>
                                        <p:attrNameLst>
                                          <p:attrName>r</p:attrName>
                                        </p:attrNameLst>
                                      </p:cBhvr>
                                    </p:animRot>
                                    <p:animRot by="-1500000">
                                      <p:cBhvr>
                                        <p:cTn id="12" dur="125" fill="hold">
                                          <p:stCondLst>
                                            <p:cond delay="125"/>
                                          </p:stCondLst>
                                        </p:cTn>
                                        <p:tgtEl>
                                          <p:spTgt spid="20"/>
                                        </p:tgtEl>
                                        <p:attrNameLst>
                                          <p:attrName>r</p:attrName>
                                        </p:attrNameLst>
                                      </p:cBhvr>
                                    </p:animRot>
                                    <p:animRot by="-1500000">
                                      <p:cBhvr>
                                        <p:cTn id="13" dur="125" fill="hold">
                                          <p:stCondLst>
                                            <p:cond delay="250"/>
                                          </p:stCondLst>
                                        </p:cTn>
                                        <p:tgtEl>
                                          <p:spTgt spid="20"/>
                                        </p:tgtEl>
                                        <p:attrNameLst>
                                          <p:attrName>r</p:attrName>
                                        </p:attrNameLst>
                                      </p:cBhvr>
                                    </p:animRot>
                                    <p:animRot by="1500000">
                                      <p:cBhvr>
                                        <p:cTn id="14"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53D8B1-1481-4AF0-83BB-EBBBFBF64029}"/>
              </a:ext>
            </a:extLst>
          </p:cNvPr>
          <p:cNvSpPr>
            <a:spLocks noGrp="1"/>
          </p:cNvSpPr>
          <p:nvPr>
            <p:ph type="title"/>
          </p:nvPr>
        </p:nvSpPr>
        <p:spPr>
          <a:xfrm>
            <a:off x="838200" y="18107"/>
            <a:ext cx="10515600" cy="1050202"/>
          </a:xfrm>
        </p:spPr>
        <p:txBody>
          <a:bodyPr/>
          <a:lstStyle/>
          <a:p>
            <a:pPr algn="ctr"/>
            <a:r>
              <a:rPr lang="en-US" dirty="0" err="1"/>
              <a:t>Khổ</a:t>
            </a:r>
            <a:r>
              <a:rPr lang="en-US" dirty="0"/>
              <a:t> </a:t>
            </a:r>
            <a:r>
              <a:rPr lang="en-US" dirty="0" err="1"/>
              <a:t>thơ</a:t>
            </a:r>
            <a:r>
              <a:rPr lang="en-US" dirty="0"/>
              <a:t> 1</a:t>
            </a:r>
          </a:p>
        </p:txBody>
      </p:sp>
      <p:sp>
        <p:nvSpPr>
          <p:cNvPr id="3" name="Content Placeholder 2">
            <a:extLst>
              <a:ext uri="{FF2B5EF4-FFF2-40B4-BE49-F238E27FC236}">
                <a16:creationId xmlns:a16="http://schemas.microsoft.com/office/drawing/2014/main" xmlns="" id="{CB8B5227-0EFE-4E6D-BECC-0C6702D00A2E}"/>
              </a:ext>
            </a:extLst>
          </p:cNvPr>
          <p:cNvSpPr>
            <a:spLocks noGrp="1"/>
          </p:cNvSpPr>
          <p:nvPr>
            <p:ph idx="1"/>
          </p:nvPr>
        </p:nvSpPr>
        <p:spPr>
          <a:xfrm>
            <a:off x="1511927" y="814817"/>
            <a:ext cx="10574449" cy="4983493"/>
          </a:xfrm>
        </p:spPr>
        <p:txBody>
          <a:bodyPr>
            <a:normAutofit fontScale="92500" lnSpcReduction="20000"/>
          </a:bodyPr>
          <a:lstStyle/>
          <a:p>
            <a:pPr marL="0" marR="0" indent="0">
              <a:lnSpc>
                <a:spcPct val="120000"/>
              </a:lnSpc>
              <a:spcBef>
                <a:spcPts val="0"/>
              </a:spcBef>
              <a:spcAft>
                <a:spcPts val="0"/>
              </a:spcAft>
              <a:buNone/>
            </a:pPr>
            <a:r>
              <a:rPr lang="pt-BR" sz="3600" dirty="0">
                <a:solidFill>
                  <a:srgbClr val="000000"/>
                </a:solidFill>
                <a:effectLst/>
                <a:latin typeface="Times New Roman" panose="02020603050405020304" pitchFamily="18" charset="0"/>
                <a:ea typeface="Times New Roman" panose="02020603050405020304" pitchFamily="18" charset="0"/>
              </a:rPr>
              <a:t>- Con về thăm mẹ trong hoàn cảnh</a:t>
            </a:r>
            <a:r>
              <a:rPr lang="pt-BR" sz="3600" i="1" dirty="0">
                <a:solidFill>
                  <a:srgbClr val="000000"/>
                </a:solidFill>
                <a:effectLst/>
                <a:latin typeface="Times New Roman" panose="02020603050405020304" pitchFamily="18" charset="0"/>
                <a:ea typeface="Times New Roman" panose="02020603050405020304" pitchFamily="18" charset="0"/>
              </a:rPr>
              <a:t> mẹ không có nhà:</a:t>
            </a:r>
            <a:endParaRPr lang="en-US" sz="36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pt-BR" sz="3600" dirty="0">
                <a:solidFill>
                  <a:srgbClr val="000000"/>
                </a:solidFill>
                <a:effectLst/>
                <a:latin typeface="Times New Roman" panose="02020603050405020304" pitchFamily="18" charset="0"/>
                <a:ea typeface="Times New Roman" panose="02020603050405020304" pitchFamily="18" charset="0"/>
              </a:rPr>
              <a:t>+ Thời gian: </a:t>
            </a:r>
            <a:r>
              <a:rPr lang="pt-BR" sz="3600" i="1" dirty="0">
                <a:solidFill>
                  <a:srgbClr val="000000"/>
                </a:solidFill>
                <a:effectLst/>
                <a:latin typeface="Times New Roman" panose="02020603050405020304" pitchFamily="18" charset="0"/>
                <a:ea typeface="Times New Roman" panose="02020603050405020304" pitchFamily="18" charset="0"/>
              </a:rPr>
              <a:t>buổi</a:t>
            </a:r>
            <a:r>
              <a:rPr lang="pt-BR" sz="3600" dirty="0">
                <a:solidFill>
                  <a:srgbClr val="000000"/>
                </a:solidFill>
                <a:effectLst/>
                <a:latin typeface="Times New Roman" panose="02020603050405020304" pitchFamily="18" charset="0"/>
                <a:ea typeface="Times New Roman" panose="02020603050405020304" pitchFamily="18" charset="0"/>
              </a:rPr>
              <a:t> </a:t>
            </a:r>
            <a:r>
              <a:rPr lang="pt-BR" sz="3600" i="1" dirty="0">
                <a:solidFill>
                  <a:srgbClr val="000000"/>
                </a:solidFill>
                <a:effectLst/>
                <a:latin typeface="Times New Roman" panose="02020603050405020304" pitchFamily="18" charset="0"/>
                <a:ea typeface="Times New Roman" panose="02020603050405020304" pitchFamily="18" charset="0"/>
              </a:rPr>
              <a:t>chiều, mùa đông.</a:t>
            </a:r>
            <a:endParaRPr lang="en-US" sz="36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pt-BR" sz="3600" dirty="0">
                <a:solidFill>
                  <a:srgbClr val="000000"/>
                </a:solidFill>
                <a:effectLst/>
                <a:latin typeface="Times New Roman" panose="02020603050405020304" pitchFamily="18" charset="0"/>
                <a:ea typeface="Times New Roman" panose="02020603050405020304" pitchFamily="18" charset="0"/>
              </a:rPr>
              <a:t>+ Không gian: </a:t>
            </a:r>
            <a:r>
              <a:rPr lang="pt-BR" sz="3600" i="1" dirty="0">
                <a:solidFill>
                  <a:srgbClr val="000000"/>
                </a:solidFill>
                <a:effectLst/>
                <a:latin typeface="Times New Roman" panose="02020603050405020304" pitchFamily="18" charset="0"/>
                <a:ea typeface="Times New Roman" panose="02020603050405020304" pitchFamily="18" charset="0"/>
              </a:rPr>
              <a:t>bếp chưa lên khói, trời đổ òa cơn mưa.</a:t>
            </a:r>
            <a:endParaRPr lang="en-US" sz="36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pt-BR" sz="36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pt-BR" sz="3600" dirty="0">
                <a:solidFill>
                  <a:srgbClr val="000000"/>
                </a:solidFill>
                <a:effectLst/>
                <a:latin typeface="Times New Roman" panose="02020603050405020304" pitchFamily="18" charset="0"/>
                <a:ea typeface="Times New Roman" panose="02020603050405020304" pitchFamily="18" charset="0"/>
              </a:rPr>
              <a:t> Sự lạnh lẽo, vắng vẻ, cô đơn.</a:t>
            </a:r>
            <a:endParaRPr lang="en-US" sz="36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pt-BR" sz="3600" i="1" dirty="0">
                <a:solidFill>
                  <a:srgbClr val="000000"/>
                </a:solidFill>
                <a:effectLst/>
                <a:latin typeface="Times New Roman" panose="02020603050405020304" pitchFamily="18" charset="0"/>
                <a:ea typeface="Times New Roman" panose="02020603050405020304" pitchFamily="18" charset="0"/>
              </a:rPr>
              <a:t>- </a:t>
            </a:r>
            <a:r>
              <a:rPr lang="pt-BR" sz="3600" dirty="0">
                <a:solidFill>
                  <a:srgbClr val="000000"/>
                </a:solidFill>
                <a:effectLst/>
                <a:latin typeface="Times New Roman" panose="02020603050405020304" pitchFamily="18" charset="0"/>
                <a:ea typeface="Times New Roman" panose="02020603050405020304" pitchFamily="18" charset="0"/>
              </a:rPr>
              <a:t>Từ láy</a:t>
            </a:r>
            <a:r>
              <a:rPr lang="pt-BR" sz="3600" i="1" dirty="0">
                <a:solidFill>
                  <a:srgbClr val="000000"/>
                </a:solidFill>
                <a:effectLst/>
                <a:latin typeface="Times New Roman" panose="02020603050405020304" pitchFamily="18" charset="0"/>
                <a:ea typeface="Times New Roman" panose="02020603050405020304" pitchFamily="18" charset="0"/>
              </a:rPr>
              <a:t>“thơ thẩn”</a:t>
            </a:r>
            <a:r>
              <a:rPr lang="en-US" sz="3600" i="1"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T</a:t>
            </a:r>
            <a:r>
              <a:rPr lang="pt-BR" sz="3600" dirty="0">
                <a:solidFill>
                  <a:srgbClr val="000000"/>
                </a:solidFill>
                <a:effectLst/>
                <a:latin typeface="Times New Roman" panose="02020603050405020304" pitchFamily="18" charset="0"/>
                <a:ea typeface="Times New Roman" panose="02020603050405020304" pitchFamily="18" charset="0"/>
              </a:rPr>
              <a:t>âm trạng buồn lặng lẽ với những suy nghĩ vẩn vơ.</a:t>
            </a:r>
            <a:endParaRPr lang="en-US" sz="3600" dirty="0">
              <a:effectLst/>
              <a:latin typeface="Times New Roman" panose="02020603050405020304" pitchFamily="18" charset="0"/>
              <a:ea typeface="Times New Roman" panose="02020603050405020304" pitchFamily="18" charset="0"/>
            </a:endParaRPr>
          </a:p>
          <a:p>
            <a:pPr marL="0" marR="0" indent="0" algn="just">
              <a:lnSpc>
                <a:spcPct val="120000"/>
              </a:lnSpc>
              <a:spcBef>
                <a:spcPts val="0"/>
              </a:spcBef>
              <a:spcAft>
                <a:spcPts val="0"/>
              </a:spcAft>
              <a:buNone/>
            </a:pPr>
            <a:r>
              <a:rPr lang="pt-BR" sz="3600" dirty="0">
                <a:effectLst/>
                <a:latin typeface="Times New Roman" panose="02020603050405020304" pitchFamily="18" charset="0"/>
                <a:ea typeface="Times New Roman" panose="02020603050405020304" pitchFamily="18" charset="0"/>
              </a:rPr>
              <a:t> </a:t>
            </a:r>
            <a:r>
              <a:rPr lang="pt-BR" sz="3600" kern="0" dirty="0">
                <a:solidFill>
                  <a:srgbClr val="000000"/>
                </a:solidFill>
                <a:effectLst/>
                <a:latin typeface="Times New Roman" panose="02020603050405020304" pitchFamily="18" charset="0"/>
                <a:ea typeface="Times New Roman" panose="02020603050405020304" pitchFamily="18" charset="0"/>
              </a:rPr>
              <a:t>=&gt; Sử dụng từ ngữ giản dị, mộc mạc, hình ảnh gần gũi: bộc lộ tâm trạng lặng lẽ, man mác buồn của người con khi về đến nhà mà chưa được gặp mẹ.</a:t>
            </a:r>
            <a:endParaRPr lang="en-US" sz="3600" kern="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025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144D2004-3F29-45AB-A4A3-3AAF4C336388}"/>
              </a:ext>
            </a:extLst>
          </p:cNvPr>
          <p:cNvSpPr/>
          <p:nvPr/>
        </p:nvSpPr>
        <p:spPr>
          <a:xfrm>
            <a:off x="2241756" y="4245950"/>
            <a:ext cx="9536802" cy="2109583"/>
          </a:xfrm>
          <a:custGeom>
            <a:avLst/>
            <a:gdLst>
              <a:gd name="connsiteX0" fmla="*/ 715297 w 6945876"/>
              <a:gd name="connsiteY0" fmla="*/ 0 h 1489588"/>
              <a:gd name="connsiteX1" fmla="*/ 1308433 w 6945876"/>
              <a:gd name="connsiteY1" fmla="*/ 328373 h 1489588"/>
              <a:gd name="connsiteX2" fmla="*/ 1308914 w 6945876"/>
              <a:gd name="connsiteY2" fmla="*/ 329295 h 1489588"/>
              <a:gd name="connsiteX3" fmla="*/ 6807374 w 6945876"/>
              <a:gd name="connsiteY3" fmla="*/ 329295 h 1489588"/>
              <a:gd name="connsiteX4" fmla="*/ 6945876 w 6945876"/>
              <a:gd name="connsiteY4" fmla="*/ 467797 h 1489588"/>
              <a:gd name="connsiteX5" fmla="*/ 6945876 w 6945876"/>
              <a:gd name="connsiteY5" fmla="*/ 1021790 h 1489588"/>
              <a:gd name="connsiteX6" fmla="*/ 6807374 w 6945876"/>
              <a:gd name="connsiteY6" fmla="*/ 1160292 h 1489588"/>
              <a:gd name="connsiteX7" fmla="*/ 1308914 w 6945876"/>
              <a:gd name="connsiteY7" fmla="*/ 1160292 h 1489588"/>
              <a:gd name="connsiteX8" fmla="*/ 1308433 w 6945876"/>
              <a:gd name="connsiteY8" fmla="*/ 1161215 h 1489588"/>
              <a:gd name="connsiteX9" fmla="*/ 715297 w 6945876"/>
              <a:gd name="connsiteY9" fmla="*/ 1489588 h 1489588"/>
              <a:gd name="connsiteX10" fmla="*/ 0 w 6945876"/>
              <a:gd name="connsiteY10" fmla="*/ 744794 h 1489588"/>
              <a:gd name="connsiteX11" fmla="*/ 715297 w 6945876"/>
              <a:gd name="connsiteY11" fmla="*/ 0 h 148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5876" h="1489588">
                <a:moveTo>
                  <a:pt x="715297" y="0"/>
                </a:moveTo>
                <a:cubicBezTo>
                  <a:pt x="962202" y="0"/>
                  <a:pt x="1179889" y="130256"/>
                  <a:pt x="1308433" y="328373"/>
                </a:cubicBezTo>
                <a:lnTo>
                  <a:pt x="1308914" y="329295"/>
                </a:lnTo>
                <a:lnTo>
                  <a:pt x="6807374" y="329295"/>
                </a:lnTo>
                <a:cubicBezTo>
                  <a:pt x="6883867" y="329295"/>
                  <a:pt x="6945876" y="391304"/>
                  <a:pt x="6945876" y="467797"/>
                </a:cubicBezTo>
                <a:lnTo>
                  <a:pt x="6945876" y="1021790"/>
                </a:lnTo>
                <a:cubicBezTo>
                  <a:pt x="6945876" y="1098283"/>
                  <a:pt x="6883867" y="1160292"/>
                  <a:pt x="6807374" y="1160292"/>
                </a:cubicBezTo>
                <a:lnTo>
                  <a:pt x="1308914" y="1160292"/>
                </a:lnTo>
                <a:lnTo>
                  <a:pt x="1308433" y="1161215"/>
                </a:lnTo>
                <a:cubicBezTo>
                  <a:pt x="1179889" y="1359332"/>
                  <a:pt x="962202" y="1489588"/>
                  <a:pt x="715297" y="1489588"/>
                </a:cubicBezTo>
                <a:cubicBezTo>
                  <a:pt x="320249" y="1489588"/>
                  <a:pt x="0" y="1156132"/>
                  <a:pt x="0" y="744794"/>
                </a:cubicBezTo>
                <a:cubicBezTo>
                  <a:pt x="0" y="333456"/>
                  <a:pt x="320249" y="0"/>
                  <a:pt x="715297" y="0"/>
                </a:cubicBez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accent6">
                    <a:lumMod val="50000"/>
                  </a:schemeClr>
                </a:solidFill>
              </a:rPr>
              <a:t>                       </a:t>
            </a:r>
          </a:p>
        </p:txBody>
      </p:sp>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2104718" y="390591"/>
            <a:ext cx="7982564" cy="1325563"/>
          </a:xfrm>
        </p:spPr>
        <p:txBody>
          <a:bodyPr/>
          <a:lstStyle/>
          <a:p>
            <a:pPr algn="ctr"/>
            <a:r>
              <a:rPr lang="en-US" dirty="0" err="1"/>
              <a:t>Thảo</a:t>
            </a:r>
            <a:r>
              <a:rPr lang="en-US" dirty="0"/>
              <a:t> </a:t>
            </a:r>
            <a:r>
              <a:rPr lang="en-US" dirty="0" err="1"/>
              <a:t>luận</a:t>
            </a:r>
            <a:r>
              <a:rPr lang="en-US" dirty="0"/>
              <a:t> </a:t>
            </a:r>
            <a:r>
              <a:rPr lang="en-US" dirty="0" err="1"/>
              <a:t>cặp</a:t>
            </a:r>
            <a:r>
              <a:rPr lang="en-US" dirty="0"/>
              <a:t> </a:t>
            </a:r>
            <a:r>
              <a:rPr lang="en-US" dirty="0" err="1"/>
              <a:t>đôi</a:t>
            </a:r>
            <a:endParaRPr lang="en-US" dirty="0"/>
          </a:p>
        </p:txBody>
      </p:sp>
      <p:sp>
        <p:nvSpPr>
          <p:cNvPr id="13" name="Freeform: Shape 12">
            <a:extLst>
              <a:ext uri="{FF2B5EF4-FFF2-40B4-BE49-F238E27FC236}">
                <a16:creationId xmlns:a16="http://schemas.microsoft.com/office/drawing/2014/main" xmlns="" id="{261E52F7-C799-4F14-BD48-6D869986122C}"/>
              </a:ext>
            </a:extLst>
          </p:cNvPr>
          <p:cNvSpPr/>
          <p:nvPr/>
        </p:nvSpPr>
        <p:spPr>
          <a:xfrm>
            <a:off x="1801639" y="1339913"/>
            <a:ext cx="9732475" cy="2778207"/>
          </a:xfrm>
          <a:custGeom>
            <a:avLst/>
            <a:gdLst>
              <a:gd name="connsiteX0" fmla="*/ 715297 w 6945876"/>
              <a:gd name="connsiteY0" fmla="*/ 0 h 1489588"/>
              <a:gd name="connsiteX1" fmla="*/ 1308433 w 6945876"/>
              <a:gd name="connsiteY1" fmla="*/ 328373 h 1489588"/>
              <a:gd name="connsiteX2" fmla="*/ 1308914 w 6945876"/>
              <a:gd name="connsiteY2" fmla="*/ 329295 h 1489588"/>
              <a:gd name="connsiteX3" fmla="*/ 6807374 w 6945876"/>
              <a:gd name="connsiteY3" fmla="*/ 329295 h 1489588"/>
              <a:gd name="connsiteX4" fmla="*/ 6945876 w 6945876"/>
              <a:gd name="connsiteY4" fmla="*/ 467797 h 1489588"/>
              <a:gd name="connsiteX5" fmla="*/ 6945876 w 6945876"/>
              <a:gd name="connsiteY5" fmla="*/ 1021790 h 1489588"/>
              <a:gd name="connsiteX6" fmla="*/ 6807374 w 6945876"/>
              <a:gd name="connsiteY6" fmla="*/ 1160292 h 1489588"/>
              <a:gd name="connsiteX7" fmla="*/ 1308914 w 6945876"/>
              <a:gd name="connsiteY7" fmla="*/ 1160292 h 1489588"/>
              <a:gd name="connsiteX8" fmla="*/ 1308433 w 6945876"/>
              <a:gd name="connsiteY8" fmla="*/ 1161215 h 1489588"/>
              <a:gd name="connsiteX9" fmla="*/ 715297 w 6945876"/>
              <a:gd name="connsiteY9" fmla="*/ 1489588 h 1489588"/>
              <a:gd name="connsiteX10" fmla="*/ 0 w 6945876"/>
              <a:gd name="connsiteY10" fmla="*/ 744794 h 1489588"/>
              <a:gd name="connsiteX11" fmla="*/ 715297 w 6945876"/>
              <a:gd name="connsiteY11" fmla="*/ 0 h 148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5876" h="1489588">
                <a:moveTo>
                  <a:pt x="715297" y="0"/>
                </a:moveTo>
                <a:cubicBezTo>
                  <a:pt x="962202" y="0"/>
                  <a:pt x="1179889" y="130256"/>
                  <a:pt x="1308433" y="328373"/>
                </a:cubicBezTo>
                <a:lnTo>
                  <a:pt x="1308914" y="329295"/>
                </a:lnTo>
                <a:lnTo>
                  <a:pt x="6807374" y="329295"/>
                </a:lnTo>
                <a:cubicBezTo>
                  <a:pt x="6883867" y="329295"/>
                  <a:pt x="6945876" y="391304"/>
                  <a:pt x="6945876" y="467797"/>
                </a:cubicBezTo>
                <a:lnTo>
                  <a:pt x="6945876" y="1021790"/>
                </a:lnTo>
                <a:cubicBezTo>
                  <a:pt x="6945876" y="1098283"/>
                  <a:pt x="6883867" y="1160292"/>
                  <a:pt x="6807374" y="1160292"/>
                </a:cubicBezTo>
                <a:lnTo>
                  <a:pt x="1308914" y="1160292"/>
                </a:lnTo>
                <a:lnTo>
                  <a:pt x="1308433" y="1161215"/>
                </a:lnTo>
                <a:cubicBezTo>
                  <a:pt x="1179889" y="1359332"/>
                  <a:pt x="962202" y="1489588"/>
                  <a:pt x="715297" y="1489588"/>
                </a:cubicBezTo>
                <a:cubicBezTo>
                  <a:pt x="320249" y="1489588"/>
                  <a:pt x="0" y="1156132"/>
                  <a:pt x="0" y="744794"/>
                </a:cubicBezTo>
                <a:cubicBezTo>
                  <a:pt x="0" y="333456"/>
                  <a:pt x="320249" y="0"/>
                  <a:pt x="715297" y="0"/>
                </a:cubicBez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dirty="0">
                <a:solidFill>
                  <a:schemeClr val="accent6">
                    <a:lumMod val="50000"/>
                  </a:schemeClr>
                </a:solidFill>
              </a:rPr>
              <a:t>                       </a:t>
            </a:r>
          </a:p>
        </p:txBody>
      </p:sp>
      <p:sp>
        <p:nvSpPr>
          <p:cNvPr id="6" name="Oval 5">
            <a:extLst>
              <a:ext uri="{FF2B5EF4-FFF2-40B4-BE49-F238E27FC236}">
                <a16:creationId xmlns:a16="http://schemas.microsoft.com/office/drawing/2014/main" xmlns="" id="{D65DF17D-64D1-4020-A7D0-6D7DF3B4BF10}"/>
              </a:ext>
            </a:extLst>
          </p:cNvPr>
          <p:cNvSpPr/>
          <p:nvPr/>
        </p:nvSpPr>
        <p:spPr>
          <a:xfrm>
            <a:off x="2475273" y="2161513"/>
            <a:ext cx="1388804" cy="126748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50000"/>
                  </a:schemeClr>
                </a:solidFill>
              </a:rPr>
              <a:t>1</a:t>
            </a:r>
          </a:p>
        </p:txBody>
      </p:sp>
      <p:sp>
        <p:nvSpPr>
          <p:cNvPr id="7" name="TextBox 6">
            <a:extLst>
              <a:ext uri="{FF2B5EF4-FFF2-40B4-BE49-F238E27FC236}">
                <a16:creationId xmlns:a16="http://schemas.microsoft.com/office/drawing/2014/main" xmlns="" id="{A249B7C0-807D-4E6E-AEC4-13F0FA6107C6}"/>
              </a:ext>
            </a:extLst>
          </p:cNvPr>
          <p:cNvSpPr txBox="1"/>
          <p:nvPr/>
        </p:nvSpPr>
        <p:spPr>
          <a:xfrm>
            <a:off x="3921528" y="2130779"/>
            <a:ext cx="7205184" cy="1200329"/>
          </a:xfrm>
          <a:prstGeom prst="rect">
            <a:avLst/>
          </a:prstGeom>
          <a:noFill/>
        </p:spPr>
        <p:txBody>
          <a:bodyPr wrap="square" rtlCol="0">
            <a:spAutoFit/>
          </a:bodyPr>
          <a:lstStyle/>
          <a:p>
            <a:pPr algn="just"/>
            <a:r>
              <a:rPr lang="en-US" sz="2400"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quanh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ngôi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lên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ảnh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nào</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ảnh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ấy</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đã</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giúp</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giả</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gì</a:t>
            </a:r>
            <a:r>
              <a:rPr lang="en-US" sz="2400" dirty="0">
                <a:solidFill>
                  <a:schemeClr val="accent6">
                    <a:lumMod val="50000"/>
                  </a:schemeClr>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xmlns="" id="{2CF4046D-0571-4C2D-97BC-B406B39B62CE}"/>
              </a:ext>
            </a:extLst>
          </p:cNvPr>
          <p:cNvSpPr/>
          <p:nvPr/>
        </p:nvSpPr>
        <p:spPr>
          <a:xfrm>
            <a:off x="2475273" y="4563476"/>
            <a:ext cx="1388804" cy="126748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50000"/>
                  </a:schemeClr>
                </a:solidFill>
              </a:rPr>
              <a:t>1</a:t>
            </a:r>
          </a:p>
        </p:txBody>
      </p:sp>
      <p:sp>
        <p:nvSpPr>
          <p:cNvPr id="18" name="TextBox 17">
            <a:extLst>
              <a:ext uri="{FF2B5EF4-FFF2-40B4-BE49-F238E27FC236}">
                <a16:creationId xmlns:a16="http://schemas.microsoft.com/office/drawing/2014/main" xmlns="" id="{7E4F12B8-7A64-483A-BB09-AB5056C3239F}"/>
              </a:ext>
            </a:extLst>
          </p:cNvPr>
          <p:cNvSpPr txBox="1"/>
          <p:nvPr/>
        </p:nvSpPr>
        <p:spPr>
          <a:xfrm>
            <a:off x="4001632" y="4832839"/>
            <a:ext cx="7659231" cy="830997"/>
          </a:xfrm>
          <a:prstGeom prst="rect">
            <a:avLst/>
          </a:prstGeom>
          <a:noFill/>
        </p:spPr>
        <p:txBody>
          <a:bodyPr wrap="square" rtlCol="0">
            <a:spAutoFit/>
          </a:bodyPr>
          <a:lstStyle/>
          <a:p>
            <a:pPr algn="just"/>
            <a:r>
              <a:rPr lang="en-US" sz="2400" dirty="0" err="1">
                <a:solidFill>
                  <a:schemeClr val="accent6">
                    <a:lumMod val="50000"/>
                  </a:schemeClr>
                </a:solidFill>
                <a:latin typeface="Times New Roman" panose="02020603050405020304" pitchFamily="18" charset="0"/>
                <a:cs typeface="Times New Roman" panose="02020603050405020304" pitchFamily="18" charset="0"/>
              </a:rPr>
              <a:t>Xác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định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dụng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biện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pháp</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tu</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khổ</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dirty="0">
                <a:solidFill>
                  <a:schemeClr val="accent6">
                    <a:lumMod val="50000"/>
                  </a:schemeClr>
                </a:solidFill>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6DC91232-9E17-4AF4-95A8-ECC9E79E9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9" y="22594"/>
            <a:ext cx="2952339" cy="1487943"/>
          </a:xfrm>
          <a:prstGeom prst="rect">
            <a:avLst/>
          </a:prstGeom>
        </p:spPr>
      </p:pic>
      <p:pic>
        <p:nvPicPr>
          <p:cNvPr id="11" name="Picture 10" descr="Học Tập, Giáo Dục, Trẻ Em, Học Bài, Tải hình PNG 171 - Free.Vector6.com">
            <a:extLst>
              <a:ext uri="{FF2B5EF4-FFF2-40B4-BE49-F238E27FC236}">
                <a16:creationId xmlns:a16="http://schemas.microsoft.com/office/drawing/2014/main" xmlns="" id="{6E58A0F9-DE4B-D344-9097-C36F78E9FD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663" y="-121582"/>
            <a:ext cx="2952338" cy="1965566"/>
          </a:xfrm>
          <a:prstGeom prst="rect">
            <a:avLst/>
          </a:prstGeom>
          <a:noFill/>
        </p:spPr>
      </p:pic>
    </p:spTree>
    <p:extLst>
      <p:ext uri="{BB962C8B-B14F-4D97-AF65-F5344CB8AC3E}">
        <p14:creationId xmlns:p14="http://schemas.microsoft.com/office/powerpoint/2010/main" val="3827468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2104718" y="287561"/>
            <a:ext cx="7982564" cy="987448"/>
          </a:xfrm>
        </p:spPr>
        <p:txBody>
          <a:bodyPr/>
          <a:lstStyle/>
          <a:p>
            <a:pPr algn="ctr"/>
            <a:r>
              <a:rPr lang="en-US" dirty="0" err="1"/>
              <a:t>Khổ</a:t>
            </a:r>
            <a:r>
              <a:rPr lang="en-US" dirty="0"/>
              <a:t> </a:t>
            </a:r>
            <a:r>
              <a:rPr lang="en-US" dirty="0" err="1"/>
              <a:t>thơ</a:t>
            </a:r>
            <a:r>
              <a:rPr lang="en-US" dirty="0"/>
              <a:t> 2,3</a:t>
            </a:r>
          </a:p>
        </p:txBody>
      </p:sp>
      <p:sp>
        <p:nvSpPr>
          <p:cNvPr id="7" name="TextBox 6">
            <a:extLst>
              <a:ext uri="{FF2B5EF4-FFF2-40B4-BE49-F238E27FC236}">
                <a16:creationId xmlns:a16="http://schemas.microsoft.com/office/drawing/2014/main" xmlns="" id="{A0D0A9E4-B497-4B02-98B9-BB924AB10FC3}"/>
              </a:ext>
            </a:extLst>
          </p:cNvPr>
          <p:cNvSpPr txBox="1"/>
          <p:nvPr/>
        </p:nvSpPr>
        <p:spPr>
          <a:xfrm>
            <a:off x="1773587" y="1086059"/>
            <a:ext cx="9684912" cy="4401205"/>
          </a:xfrm>
          <a:prstGeom prst="rect">
            <a:avLst/>
          </a:prstGeom>
          <a:noFill/>
        </p:spPr>
        <p:txBody>
          <a:bodyPr wrap="square">
            <a:spAutoFit/>
          </a:bodyPr>
          <a:lstStyle/>
          <a:p>
            <a:pPr marL="0" marR="0">
              <a:spcBef>
                <a:spcPts val="0"/>
              </a:spcBef>
              <a:spcAft>
                <a:spcPts val="0"/>
              </a:spcAft>
            </a:pPr>
            <a:r>
              <a:rPr lang="pt-BR" sz="2800" dirty="0">
                <a:solidFill>
                  <a:srgbClr val="000000"/>
                </a:solidFill>
                <a:effectLst/>
                <a:latin typeface="Times New Roman" panose="02020603050405020304" pitchFamily="18" charset="0"/>
                <a:ea typeface="Times New Roman" panose="02020603050405020304" pitchFamily="18" charset="0"/>
              </a:rPr>
              <a:t>- Những hình ảnh trong ngôi nhà của mẹ:</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chum </a:t>
            </a:r>
            <a:r>
              <a:rPr lang="en-US" sz="2800" i="1" dirty="0" err="1">
                <a:solidFill>
                  <a:srgbClr val="000000"/>
                </a:solidFill>
                <a:effectLst/>
                <a:latin typeface="Times New Roman" panose="02020603050405020304" pitchFamily="18" charset="0"/>
                <a:ea typeface="Times New Roman" panose="02020603050405020304" pitchFamily="18" charset="0"/>
              </a:rPr>
              <a:t>tương</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đậy</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nón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mê</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mưa</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tơi</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lủn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khoác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hờ</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gà</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vàng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ươm</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nơm</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hỏng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vành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t>
            </a:r>
            <a:r>
              <a:rPr lang="en-US" sz="2800" dirty="0" err="1">
                <a:solidFill>
                  <a:srgbClr val="000000"/>
                </a:solidFill>
                <a:effectLst/>
                <a:latin typeface="Times New Roman" panose="02020603050405020304" pitchFamily="18" charset="0"/>
                <a:ea typeface="Times New Roman" panose="02020603050405020304" pitchFamily="18" charset="0"/>
              </a:rPr>
              <a: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gũi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NT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trọng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01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2104717" y="102454"/>
            <a:ext cx="7982564" cy="1325563"/>
          </a:xfrm>
        </p:spPr>
        <p:txBody>
          <a:bodyPr/>
          <a:lstStyle/>
          <a:p>
            <a:pPr algn="ctr"/>
            <a:r>
              <a:rPr lang="en-US" dirty="0" err="1"/>
              <a:t>Khổ</a:t>
            </a:r>
            <a:r>
              <a:rPr lang="en-US" dirty="0"/>
              <a:t> </a:t>
            </a:r>
            <a:r>
              <a:rPr lang="en-US" dirty="0" err="1"/>
              <a:t>thơ</a:t>
            </a:r>
            <a:r>
              <a:rPr lang="en-US" dirty="0"/>
              <a:t> 4</a:t>
            </a:r>
          </a:p>
        </p:txBody>
      </p:sp>
      <p:pic>
        <p:nvPicPr>
          <p:cNvPr id="5" name="Picture 4">
            <a:extLst>
              <a:ext uri="{FF2B5EF4-FFF2-40B4-BE49-F238E27FC236}">
                <a16:creationId xmlns:a16="http://schemas.microsoft.com/office/drawing/2014/main" xmlns="" id="{409CF4A9-94BD-4A2E-842A-48CC7442C3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517" y="325933"/>
            <a:ext cx="9116839" cy="6247415"/>
          </a:xfrm>
          <a:prstGeom prst="rect">
            <a:avLst/>
          </a:prstGeom>
        </p:spPr>
      </p:pic>
      <p:sp>
        <p:nvSpPr>
          <p:cNvPr id="7" name="TextBox 6">
            <a:extLst>
              <a:ext uri="{FF2B5EF4-FFF2-40B4-BE49-F238E27FC236}">
                <a16:creationId xmlns:a16="http://schemas.microsoft.com/office/drawing/2014/main" xmlns="" id="{B32C9538-229A-482E-BF9D-5144B6BCF281}"/>
              </a:ext>
            </a:extLst>
          </p:cNvPr>
          <p:cNvSpPr txBox="1"/>
          <p:nvPr/>
        </p:nvSpPr>
        <p:spPr>
          <a:xfrm>
            <a:off x="3612333" y="1914047"/>
            <a:ext cx="4780229" cy="2308324"/>
          </a:xfrm>
          <a:prstGeom prst="rect">
            <a:avLst/>
          </a:prstGeom>
          <a:noFill/>
        </p:spPr>
        <p:txBody>
          <a:bodyPr wrap="square">
            <a:spAutoFit/>
          </a:bodyPr>
          <a:lstStyle/>
          <a:p>
            <a:pPr marR="0" algn="just">
              <a:spcBef>
                <a:spcPts val="0"/>
              </a:spcBef>
              <a:spcAft>
                <a:spcPts val="0"/>
              </a:spcAft>
            </a:pPr>
            <a:r>
              <a:rPr lang="pt-BR" sz="2400" i="1" dirty="0">
                <a:effectLst/>
                <a:latin typeface="Times New Roman" panose="02020603050405020304" pitchFamily="18" charset="0"/>
                <a:ea typeface="Times New Roman" panose="02020603050405020304" pitchFamily="18" charset="0"/>
              </a:rPr>
              <a:t>1. Tìm các từ láy trong khổ thơ thứ 4. Những từ láy đó khiến em cảm nhận được cảm xúc nào của người con?</a:t>
            </a:r>
          </a:p>
          <a:p>
            <a:pPr marL="342900" marR="0" indent="-342900" algn="just">
              <a:spcBef>
                <a:spcPts val="0"/>
              </a:spcBef>
              <a:spcAft>
                <a:spcPts val="0"/>
              </a:spcAft>
              <a:buAutoNum type="arabicPeriod"/>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i="1" dirty="0">
                <a:latin typeface="Times New Roman" panose="02020603050405020304" pitchFamily="18" charset="0"/>
                <a:ea typeface="Times New Roman" panose="02020603050405020304" pitchFamily="18" charset="0"/>
              </a:rPr>
              <a:t>2. </a:t>
            </a:r>
            <a:r>
              <a:rPr lang="pt-BR" sz="2400" i="1" dirty="0">
                <a:effectLst/>
                <a:latin typeface="Times New Roman" panose="02020603050405020304" pitchFamily="18" charset="0"/>
                <a:ea typeface="Times New Roman" panose="02020603050405020304" pitchFamily="18" charset="0"/>
              </a:rPr>
              <a:t>Điều gì làm người con “Nghẹn ngào thương mẹ nhiều hơn...”?</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xmlns="" id="{8D300070-E057-4047-80AD-EF3912E66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290" y="3441879"/>
            <a:ext cx="3830261" cy="3429000"/>
          </a:xfrm>
          <a:prstGeom prst="rect">
            <a:avLst/>
          </a:prstGeom>
        </p:spPr>
      </p:pic>
    </p:spTree>
    <p:extLst>
      <p:ext uri="{BB962C8B-B14F-4D97-AF65-F5344CB8AC3E}">
        <p14:creationId xmlns:p14="http://schemas.microsoft.com/office/powerpoint/2010/main" val="3268162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1679715" y="635290"/>
            <a:ext cx="7982564" cy="1325563"/>
          </a:xfrm>
        </p:spPr>
        <p:txBody>
          <a:bodyPr/>
          <a:lstStyle/>
          <a:p>
            <a:pPr algn="ctr"/>
            <a:r>
              <a:rPr lang="en-US" dirty="0" err="1"/>
              <a:t>Khổ</a:t>
            </a:r>
            <a:r>
              <a:rPr lang="en-US" dirty="0"/>
              <a:t> </a:t>
            </a:r>
            <a:r>
              <a:rPr lang="en-US" dirty="0" err="1"/>
              <a:t>thơ</a:t>
            </a:r>
            <a:r>
              <a:rPr lang="en-US" dirty="0"/>
              <a:t> 4</a:t>
            </a:r>
          </a:p>
        </p:txBody>
      </p:sp>
      <p:sp>
        <p:nvSpPr>
          <p:cNvPr id="7" name="TextBox 6">
            <a:extLst>
              <a:ext uri="{FF2B5EF4-FFF2-40B4-BE49-F238E27FC236}">
                <a16:creationId xmlns:a16="http://schemas.microsoft.com/office/drawing/2014/main" xmlns="" id="{FFC2014C-0CC7-4E34-BDFE-7DF445DD9EB6}"/>
              </a:ext>
            </a:extLst>
          </p:cNvPr>
          <p:cNvSpPr txBox="1"/>
          <p:nvPr/>
        </p:nvSpPr>
        <p:spPr>
          <a:xfrm>
            <a:off x="2308634" y="2806574"/>
            <a:ext cx="8139066" cy="1938992"/>
          </a:xfrm>
          <a:prstGeom prst="rect">
            <a:avLst/>
          </a:prstGeom>
          <a:noFill/>
        </p:spPr>
        <p:txBody>
          <a:bodyPr wrap="square">
            <a:spAutoFit/>
          </a:bodyPr>
          <a:lstStyle/>
          <a:p>
            <a:pPr marR="0">
              <a:spcBef>
                <a:spcPts val="0"/>
              </a:spcBef>
              <a:spcAft>
                <a:spcPts val="0"/>
              </a:spcAft>
            </a:pPr>
            <a:r>
              <a:rPr lang="en-US"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Từ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Bộc lộ c</a:t>
            </a:r>
            <a:r>
              <a:rPr lang="en-US"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A picture containing doll&#10;&#10;Description automatically generated">
            <a:extLst>
              <a:ext uri="{FF2B5EF4-FFF2-40B4-BE49-F238E27FC236}">
                <a16:creationId xmlns:a16="http://schemas.microsoft.com/office/drawing/2014/main" xmlns="" id="{E27E3A64-B4E8-A648-8803-A644A65A8E71}"/>
              </a:ext>
            </a:extLst>
          </p:cNvPr>
          <p:cNvPicPr/>
          <p:nvPr/>
        </p:nvPicPr>
        <p:blipFill>
          <a:blip r:embed="rId2">
            <a:extLst>
              <a:ext uri="{28A0092B-C50C-407E-A947-70E740481C1C}">
                <a14:useLocalDpi xmlns:a14="http://schemas.microsoft.com/office/drawing/2010/main" val="0"/>
              </a:ext>
            </a:extLst>
          </a:blip>
          <a:stretch>
            <a:fillRect/>
          </a:stretch>
        </p:blipFill>
        <p:spPr>
          <a:xfrm>
            <a:off x="9916733" y="-136883"/>
            <a:ext cx="2408348" cy="2343955"/>
          </a:xfrm>
          <a:prstGeom prst="rect">
            <a:avLst/>
          </a:prstGeom>
        </p:spPr>
      </p:pic>
      <p:sp>
        <p:nvSpPr>
          <p:cNvPr id="3" name="TextBox 2"/>
          <p:cNvSpPr txBox="1"/>
          <p:nvPr/>
        </p:nvSpPr>
        <p:spPr>
          <a:xfrm>
            <a:off x="2136618" y="1720158"/>
            <a:ext cx="8971984" cy="830997"/>
          </a:xfrm>
          <a:prstGeom prst="rect">
            <a:avLst/>
          </a:prstGeom>
          <a:noFill/>
        </p:spPr>
        <p:txBody>
          <a:bodyPr wrap="square" rtlCol="0">
            <a:spAutoFit/>
          </a:bodyPr>
          <a:lstStyle/>
          <a:p>
            <a:r>
              <a:rPr lang="en-US" sz="2400" i="1" smtClean="0">
                <a:solidFill>
                  <a:srgbClr val="0070C0"/>
                </a:solidFill>
                <a:latin typeface="Times New Roman" panose="02020603050405020304" pitchFamily="18" charset="0"/>
                <a:cs typeface="Times New Roman" panose="02020603050405020304" pitchFamily="18" charset="0"/>
              </a:rPr>
              <a:t>Nghẹn ngào thương mẹ nhiều hơn...</a:t>
            </a:r>
          </a:p>
          <a:p>
            <a:r>
              <a:rPr lang="en-US" sz="2400" i="1" smtClean="0">
                <a:solidFill>
                  <a:srgbClr val="0070C0"/>
                </a:solidFill>
                <a:latin typeface="Times New Roman" panose="02020603050405020304" pitchFamily="18" charset="0"/>
                <a:cs typeface="Times New Roman" panose="02020603050405020304" pitchFamily="18" charset="0"/>
              </a:rPr>
              <a:t>Rưng rưng từ những giản đơn thường ngày.</a:t>
            </a:r>
            <a:endParaRPr lang="en-US" sz="2400" i="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676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93DE7A9-6C24-456C-81EA-FFE42649D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622" y="4572000"/>
            <a:ext cx="3941378" cy="2286000"/>
          </a:xfrm>
          <a:prstGeom prst="rect">
            <a:avLst/>
          </a:prstGeom>
        </p:spPr>
      </p:pic>
      <p:pic>
        <p:nvPicPr>
          <p:cNvPr id="16" name="Picture 15">
            <a:extLst>
              <a:ext uri="{FF2B5EF4-FFF2-40B4-BE49-F238E27FC236}">
                <a16:creationId xmlns:a16="http://schemas.microsoft.com/office/drawing/2014/main" xmlns="" id="{4A76EFAB-7214-4230-8F36-5C7AB4C8C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12" name="TextBox 11">
            <a:extLst>
              <a:ext uri="{FF2B5EF4-FFF2-40B4-BE49-F238E27FC236}">
                <a16:creationId xmlns:a16="http://schemas.microsoft.com/office/drawing/2014/main" xmlns="" id="{FB9C8589-FAC1-421D-BE20-85AA4E076093}"/>
              </a:ext>
            </a:extLst>
          </p:cNvPr>
          <p:cNvSpPr txBox="1"/>
          <p:nvPr/>
        </p:nvSpPr>
        <p:spPr>
          <a:xfrm>
            <a:off x="4799127" y="2782668"/>
            <a:ext cx="3297528" cy="769441"/>
          </a:xfrm>
          <a:prstGeom prst="rect">
            <a:avLst/>
          </a:prstGeom>
          <a:noFill/>
        </p:spPr>
        <p:txBody>
          <a:bodyPr wrap="square" rtlCol="0">
            <a:spAutoFit/>
          </a:bodyPr>
          <a:lstStyle/>
          <a:p>
            <a:pPr algn="ctr"/>
            <a:r>
              <a:rPr lang="en-US" sz="4400" b="1" dirty="0">
                <a:solidFill>
                  <a:srgbClr val="990000"/>
                </a:solidFill>
                <a:latin typeface="Times New Roman" panose="02020603050405020304" pitchFamily="18" charset="0"/>
                <a:cs typeface="Times New Roman" panose="02020603050405020304" pitchFamily="18" charset="0"/>
              </a:rPr>
              <a:t>III. </a:t>
            </a:r>
            <a:r>
              <a:rPr lang="en-US" sz="4400" b="1" dirty="0" err="1">
                <a:solidFill>
                  <a:srgbClr val="990000"/>
                </a:solidFill>
                <a:latin typeface="Times New Roman" panose="02020603050405020304" pitchFamily="18" charset="0"/>
                <a:cs typeface="Times New Roman" panose="02020603050405020304" pitchFamily="18" charset="0"/>
              </a:rPr>
              <a:t>Tổng</a:t>
            </a:r>
            <a:r>
              <a:rPr lang="en-US" sz="4400" b="1" dirty="0">
                <a:solidFill>
                  <a:srgbClr val="990000"/>
                </a:solidFill>
                <a:latin typeface="Times New Roman" panose="02020603050405020304" pitchFamily="18" charset="0"/>
                <a:cs typeface="Times New Roman" panose="02020603050405020304" pitchFamily="18" charset="0"/>
              </a:rPr>
              <a:t> </a:t>
            </a:r>
            <a:r>
              <a:rPr lang="en-US" sz="4400" b="1" dirty="0" err="1">
                <a:solidFill>
                  <a:srgbClr val="990000"/>
                </a:solidFill>
                <a:latin typeface="Times New Roman" panose="02020603050405020304" pitchFamily="18" charset="0"/>
                <a:cs typeface="Times New Roman" panose="02020603050405020304" pitchFamily="18" charset="0"/>
              </a:rPr>
              <a:t>kết</a:t>
            </a:r>
            <a:endParaRPr lang="en-US" sz="4400" b="1" dirty="0">
              <a:solidFill>
                <a:srgbClr val="990000"/>
              </a:solidFill>
              <a:latin typeface="Times New Roman" panose="02020603050405020304" pitchFamily="18" charset="0"/>
              <a:cs typeface="Times New Roman" panose="02020603050405020304" pitchFamily="18" charset="0"/>
            </a:endParaRPr>
          </a:p>
        </p:txBody>
      </p:sp>
      <p:pic>
        <p:nvPicPr>
          <p:cNvPr id="17" name="Google Shape;799;p49">
            <a:extLst>
              <a:ext uri="{FF2B5EF4-FFF2-40B4-BE49-F238E27FC236}">
                <a16:creationId xmlns:a16="http://schemas.microsoft.com/office/drawing/2014/main" xmlns="" id="{E2C959C6-012F-488A-A214-62F8C4094547}"/>
              </a:ext>
            </a:extLst>
          </p:cNvPr>
          <p:cNvPicPr/>
          <p:nvPr/>
        </p:nvPicPr>
        <p:blipFill rotWithShape="1">
          <a:blip r:embed="rId4">
            <a:alphaModFix/>
          </a:blip>
          <a:srcRect l="38581" t="24562" r="40933" b="26282"/>
          <a:stretch/>
        </p:blipFill>
        <p:spPr>
          <a:xfrm flipH="1">
            <a:off x="1502006" y="1409034"/>
            <a:ext cx="2980023" cy="4039931"/>
          </a:xfrm>
          <a:prstGeom prst="rect">
            <a:avLst/>
          </a:prstGeom>
          <a:noFill/>
          <a:ln>
            <a:noFill/>
          </a:ln>
        </p:spPr>
      </p:pic>
    </p:spTree>
    <p:extLst>
      <p:ext uri="{BB962C8B-B14F-4D97-AF65-F5344CB8AC3E}">
        <p14:creationId xmlns:p14="http://schemas.microsoft.com/office/powerpoint/2010/main" val="3509523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0"/>
          <p:cNvSpPr txBox="1">
            <a:spLocks noGrp="1"/>
          </p:cNvSpPr>
          <p:nvPr>
            <p:ph type="title"/>
          </p:nvPr>
        </p:nvSpPr>
        <p:spPr>
          <a:xfrm>
            <a:off x="2366523" y="430947"/>
            <a:ext cx="2626319" cy="641600"/>
          </a:xfrm>
          <a:prstGeom prst="rect">
            <a:avLst/>
          </a:prstGeom>
        </p:spPr>
        <p:txBody>
          <a:bodyPr spcFirstLastPara="1" vert="horz" wrap="square" lIns="121900" tIns="121900" rIns="121900" bIns="121900" rtlCol="0" anchor="ctr" anchorCtr="0">
            <a:noAutofit/>
          </a:bodyPr>
          <a:lstStyle/>
          <a:p>
            <a:r>
              <a:rPr lang="en" dirty="0"/>
              <a:t>Tổng kết</a:t>
            </a:r>
            <a:endParaRPr dirty="0"/>
          </a:p>
        </p:txBody>
      </p:sp>
      <p:sp>
        <p:nvSpPr>
          <p:cNvPr id="397" name="Google Shape;397;p20"/>
          <p:cNvSpPr/>
          <p:nvPr/>
        </p:nvSpPr>
        <p:spPr>
          <a:xfrm>
            <a:off x="-115738" y="6159387"/>
            <a:ext cx="12192043" cy="27477"/>
          </a:xfrm>
          <a:custGeom>
            <a:avLst/>
            <a:gdLst/>
            <a:ahLst/>
            <a:cxnLst/>
            <a:rect l="l" t="t" r="r" b="b"/>
            <a:pathLst>
              <a:path w="285751" h="644" extrusionOk="0">
                <a:moveTo>
                  <a:pt x="0" y="1"/>
                </a:moveTo>
                <a:lnTo>
                  <a:pt x="0" y="644"/>
                </a:lnTo>
                <a:lnTo>
                  <a:pt x="285750" y="644"/>
                </a:lnTo>
                <a:lnTo>
                  <a:pt x="28575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398" name="Google Shape;398;p20"/>
          <p:cNvGrpSpPr/>
          <p:nvPr/>
        </p:nvGrpSpPr>
        <p:grpSpPr>
          <a:xfrm>
            <a:off x="496075" y="1611960"/>
            <a:ext cx="3733637" cy="4808162"/>
            <a:chOff x="1122429" y="1532850"/>
            <a:chExt cx="1333090" cy="2442898"/>
          </a:xfrm>
        </p:grpSpPr>
        <p:sp>
          <p:nvSpPr>
            <p:cNvPr id="399" name="Google Shape;399;p20"/>
            <p:cNvSpPr/>
            <p:nvPr/>
          </p:nvSpPr>
          <p:spPr>
            <a:xfrm>
              <a:off x="1125055" y="1791529"/>
              <a:ext cx="1330464" cy="1700416"/>
            </a:xfrm>
            <a:custGeom>
              <a:avLst/>
              <a:gdLst/>
              <a:ahLst/>
              <a:cxnLst/>
              <a:rect l="l" t="t" r="r" b="b"/>
              <a:pathLst>
                <a:path w="41577" h="53138" extrusionOk="0">
                  <a:moveTo>
                    <a:pt x="2334" y="0"/>
                  </a:moveTo>
                  <a:cubicBezTo>
                    <a:pt x="1048" y="0"/>
                    <a:pt x="0" y="1036"/>
                    <a:pt x="0" y="2322"/>
                  </a:cubicBezTo>
                  <a:lnTo>
                    <a:pt x="0" y="50804"/>
                  </a:lnTo>
                  <a:cubicBezTo>
                    <a:pt x="0" y="50899"/>
                    <a:pt x="12" y="50983"/>
                    <a:pt x="12" y="51066"/>
                  </a:cubicBezTo>
                  <a:cubicBezTo>
                    <a:pt x="36" y="51280"/>
                    <a:pt x="96" y="51495"/>
                    <a:pt x="179" y="51697"/>
                  </a:cubicBezTo>
                  <a:cubicBezTo>
                    <a:pt x="524" y="52543"/>
                    <a:pt x="1358" y="53138"/>
                    <a:pt x="2334" y="53138"/>
                  </a:cubicBezTo>
                  <a:lnTo>
                    <a:pt x="39255" y="53138"/>
                  </a:lnTo>
                  <a:cubicBezTo>
                    <a:pt x="40541" y="53138"/>
                    <a:pt x="41577" y="52090"/>
                    <a:pt x="41577" y="50804"/>
                  </a:cubicBezTo>
                  <a:lnTo>
                    <a:pt x="41577" y="2322"/>
                  </a:lnTo>
                  <a:cubicBezTo>
                    <a:pt x="41577" y="1036"/>
                    <a:pt x="40541" y="0"/>
                    <a:pt x="3925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00" name="Google Shape;400;p20"/>
            <p:cNvSpPr/>
            <p:nvPr/>
          </p:nvSpPr>
          <p:spPr>
            <a:xfrm>
              <a:off x="1125055" y="3383281"/>
              <a:ext cx="1330464" cy="108608"/>
            </a:xfrm>
            <a:custGeom>
              <a:avLst/>
              <a:gdLst/>
              <a:ahLst/>
              <a:cxnLst/>
              <a:rect l="l" t="t" r="r" b="b"/>
              <a:pathLst>
                <a:path w="41577" h="3394" extrusionOk="0">
                  <a:moveTo>
                    <a:pt x="0" y="1"/>
                  </a:moveTo>
                  <a:lnTo>
                    <a:pt x="0" y="1060"/>
                  </a:lnTo>
                  <a:cubicBezTo>
                    <a:pt x="0" y="1155"/>
                    <a:pt x="12" y="1239"/>
                    <a:pt x="12" y="1322"/>
                  </a:cubicBezTo>
                  <a:cubicBezTo>
                    <a:pt x="36" y="1536"/>
                    <a:pt x="96" y="1751"/>
                    <a:pt x="179" y="1953"/>
                  </a:cubicBezTo>
                  <a:cubicBezTo>
                    <a:pt x="524" y="2799"/>
                    <a:pt x="1358" y="3394"/>
                    <a:pt x="2334" y="3394"/>
                  </a:cubicBezTo>
                  <a:lnTo>
                    <a:pt x="39255" y="3394"/>
                  </a:lnTo>
                  <a:cubicBezTo>
                    <a:pt x="40541" y="3394"/>
                    <a:pt x="41577" y="2346"/>
                    <a:pt x="41577" y="1060"/>
                  </a:cubicBezTo>
                  <a:lnTo>
                    <a:pt x="41577" y="1"/>
                  </a:lnTo>
                  <a:cubicBezTo>
                    <a:pt x="41577" y="1286"/>
                    <a:pt x="40541" y="2322"/>
                    <a:pt x="39255" y="2322"/>
                  </a:cubicBezTo>
                  <a:lnTo>
                    <a:pt x="2334" y="2322"/>
                  </a:lnTo>
                  <a:cubicBezTo>
                    <a:pt x="1358" y="2322"/>
                    <a:pt x="524" y="1727"/>
                    <a:pt x="179" y="882"/>
                  </a:cubicBezTo>
                  <a:cubicBezTo>
                    <a:pt x="96" y="691"/>
                    <a:pt x="36" y="477"/>
                    <a:pt x="12" y="263"/>
                  </a:cubicBezTo>
                  <a:cubicBezTo>
                    <a:pt x="12" y="167"/>
                    <a:pt x="0" y="84"/>
                    <a:pt x="0"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01" name="Google Shape;401;p20"/>
            <p:cNvSpPr/>
            <p:nvPr/>
          </p:nvSpPr>
          <p:spPr>
            <a:xfrm>
              <a:off x="1125055" y="1757610"/>
              <a:ext cx="917472" cy="472864"/>
            </a:xfrm>
            <a:custGeom>
              <a:avLst/>
              <a:gdLst/>
              <a:ahLst/>
              <a:cxnLst/>
              <a:rect l="l" t="t" r="r" b="b"/>
              <a:pathLst>
                <a:path w="28671" h="14777" extrusionOk="0">
                  <a:moveTo>
                    <a:pt x="84" y="1"/>
                  </a:moveTo>
                  <a:cubicBezTo>
                    <a:pt x="60" y="167"/>
                    <a:pt x="48" y="322"/>
                    <a:pt x="36" y="489"/>
                  </a:cubicBezTo>
                  <a:cubicBezTo>
                    <a:pt x="12" y="727"/>
                    <a:pt x="0" y="965"/>
                    <a:pt x="0" y="1203"/>
                  </a:cubicBezTo>
                  <a:lnTo>
                    <a:pt x="0" y="13693"/>
                  </a:lnTo>
                  <a:lnTo>
                    <a:pt x="0" y="13967"/>
                  </a:lnTo>
                  <a:cubicBezTo>
                    <a:pt x="0" y="13967"/>
                    <a:pt x="0" y="14550"/>
                    <a:pt x="0" y="14776"/>
                  </a:cubicBezTo>
                  <a:cubicBezTo>
                    <a:pt x="1286" y="9716"/>
                    <a:pt x="9561" y="8835"/>
                    <a:pt x="12680" y="8764"/>
                  </a:cubicBezTo>
                  <a:cubicBezTo>
                    <a:pt x="12930" y="8756"/>
                    <a:pt x="13149" y="8753"/>
                    <a:pt x="13329" y="8753"/>
                  </a:cubicBezTo>
                  <a:cubicBezTo>
                    <a:pt x="13689" y="8753"/>
                    <a:pt x="13895" y="8764"/>
                    <a:pt x="13895" y="8764"/>
                  </a:cubicBezTo>
                  <a:lnTo>
                    <a:pt x="21241" y="8764"/>
                  </a:lnTo>
                  <a:cubicBezTo>
                    <a:pt x="25265" y="8764"/>
                    <a:pt x="28623" y="5311"/>
                    <a:pt x="28671" y="977"/>
                  </a:cubicBezTo>
                  <a:cubicBezTo>
                    <a:pt x="28671" y="846"/>
                    <a:pt x="28671" y="715"/>
                    <a:pt x="28671" y="584"/>
                  </a:cubicBezTo>
                  <a:lnTo>
                    <a:pt x="28671" y="572"/>
                  </a:lnTo>
                  <a:cubicBezTo>
                    <a:pt x="28671" y="548"/>
                    <a:pt x="28671" y="513"/>
                    <a:pt x="28671" y="489"/>
                  </a:cubicBezTo>
                  <a:cubicBezTo>
                    <a:pt x="28659" y="394"/>
                    <a:pt x="28659" y="298"/>
                    <a:pt x="28647" y="215"/>
                  </a:cubicBezTo>
                  <a:cubicBezTo>
                    <a:pt x="28647" y="144"/>
                    <a:pt x="28635" y="72"/>
                    <a:pt x="28635"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02" name="Google Shape;402;p20"/>
            <p:cNvSpPr/>
            <p:nvPr/>
          </p:nvSpPr>
          <p:spPr>
            <a:xfrm>
              <a:off x="1124671" y="1532850"/>
              <a:ext cx="917856" cy="671328"/>
            </a:xfrm>
            <a:custGeom>
              <a:avLst/>
              <a:gdLst/>
              <a:ahLst/>
              <a:cxnLst/>
              <a:rect l="l" t="t" r="r" b="b"/>
              <a:pathLst>
                <a:path w="28683" h="20979" extrusionOk="0">
                  <a:moveTo>
                    <a:pt x="7644" y="0"/>
                  </a:moveTo>
                  <a:cubicBezTo>
                    <a:pt x="3656" y="0"/>
                    <a:pt x="381" y="3060"/>
                    <a:pt x="48" y="6965"/>
                  </a:cubicBezTo>
                  <a:cubicBezTo>
                    <a:pt x="24" y="7179"/>
                    <a:pt x="12" y="7406"/>
                    <a:pt x="12" y="7632"/>
                  </a:cubicBezTo>
                  <a:lnTo>
                    <a:pt x="12" y="20717"/>
                  </a:lnTo>
                  <a:cubicBezTo>
                    <a:pt x="12" y="20800"/>
                    <a:pt x="0" y="20895"/>
                    <a:pt x="12" y="20979"/>
                  </a:cubicBezTo>
                  <a:cubicBezTo>
                    <a:pt x="417" y="15431"/>
                    <a:pt x="9371" y="14716"/>
                    <a:pt x="12692" y="14633"/>
                  </a:cubicBezTo>
                  <a:cubicBezTo>
                    <a:pt x="12942" y="14629"/>
                    <a:pt x="13161" y="14627"/>
                    <a:pt x="13341" y="14627"/>
                  </a:cubicBezTo>
                  <a:cubicBezTo>
                    <a:pt x="13701" y="14627"/>
                    <a:pt x="13907" y="14633"/>
                    <a:pt x="13907" y="14633"/>
                  </a:cubicBezTo>
                  <a:lnTo>
                    <a:pt x="21253" y="14633"/>
                  </a:lnTo>
                  <a:cubicBezTo>
                    <a:pt x="25218" y="14633"/>
                    <a:pt x="28528" y="11537"/>
                    <a:pt x="28683" y="7608"/>
                  </a:cubicBezTo>
                  <a:lnTo>
                    <a:pt x="28683" y="7596"/>
                  </a:lnTo>
                  <a:cubicBezTo>
                    <a:pt x="28683" y="7537"/>
                    <a:pt x="28683" y="7477"/>
                    <a:pt x="28683" y="7418"/>
                  </a:cubicBezTo>
                  <a:cubicBezTo>
                    <a:pt x="28683" y="7287"/>
                    <a:pt x="28683" y="7156"/>
                    <a:pt x="28683" y="7025"/>
                  </a:cubicBezTo>
                  <a:cubicBezTo>
                    <a:pt x="28683" y="7013"/>
                    <a:pt x="28683" y="6989"/>
                    <a:pt x="28683" y="6965"/>
                  </a:cubicBezTo>
                  <a:cubicBezTo>
                    <a:pt x="28492" y="3084"/>
                    <a:pt x="25289" y="0"/>
                    <a:pt x="21372" y="0"/>
                  </a:cubicBezTo>
                  <a:close/>
                </a:path>
              </a:pathLst>
            </a:custGeom>
            <a:solidFill>
              <a:srgbClr val="EC3A3B"/>
            </a:solidFill>
            <a:ln>
              <a:noFill/>
            </a:ln>
          </p:spPr>
          <p:txBody>
            <a:bodyPr spcFirstLastPara="1" wrap="square" lIns="121900" tIns="121900" rIns="121900" bIns="304800" anchor="ctr" anchorCtr="0">
              <a:noAutofit/>
            </a:bodyPr>
            <a:lstStyle/>
            <a:p>
              <a:pPr algn="ctr"/>
              <a:r>
                <a:rPr lang="en" sz="2000" dirty="0">
                  <a:solidFill>
                    <a:srgbClr val="FFFFFF"/>
                  </a:solidFill>
                  <a:latin typeface="Fira Sans Extra Condensed Medium"/>
                  <a:ea typeface="Fira Sans Extra Condensed Medium"/>
                  <a:cs typeface="Fira Sans Extra Condensed Medium"/>
                  <a:sym typeface="Fira Sans Extra Condensed Medium"/>
                </a:rPr>
                <a:t>Nội dung</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03" name="Google Shape;403;p20"/>
            <p:cNvSpPr/>
            <p:nvPr/>
          </p:nvSpPr>
          <p:spPr>
            <a:xfrm>
              <a:off x="1197821" y="3491853"/>
              <a:ext cx="1185312" cy="95680"/>
            </a:xfrm>
            <a:custGeom>
              <a:avLst/>
              <a:gdLst/>
              <a:ahLst/>
              <a:cxnLst/>
              <a:rect l="l" t="t" r="r" b="b"/>
              <a:pathLst>
                <a:path w="37041" h="2990" extrusionOk="0">
                  <a:moveTo>
                    <a:pt x="0" y="1"/>
                  </a:moveTo>
                  <a:cubicBezTo>
                    <a:pt x="0" y="1656"/>
                    <a:pt x="1334" y="2989"/>
                    <a:pt x="2989" y="2989"/>
                  </a:cubicBezTo>
                  <a:lnTo>
                    <a:pt x="34040" y="2989"/>
                  </a:lnTo>
                  <a:cubicBezTo>
                    <a:pt x="35695" y="2989"/>
                    <a:pt x="37041" y="1656"/>
                    <a:pt x="37041" y="1"/>
                  </a:cubicBezTo>
                  <a:close/>
                </a:path>
              </a:pathLst>
            </a:custGeom>
            <a:solidFill>
              <a:srgbClr val="EC3A3B"/>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4" name="Google Shape;404;p20"/>
            <p:cNvSpPr/>
            <p:nvPr/>
          </p:nvSpPr>
          <p:spPr>
            <a:xfrm>
              <a:off x="1670639" y="3736068"/>
              <a:ext cx="239296" cy="239680"/>
            </a:xfrm>
            <a:custGeom>
              <a:avLst/>
              <a:gdLst/>
              <a:ahLst/>
              <a:cxnLst/>
              <a:rect l="l" t="t" r="r" b="b"/>
              <a:pathLst>
                <a:path w="7478" h="7490" extrusionOk="0">
                  <a:moveTo>
                    <a:pt x="3739" y="1"/>
                  </a:moveTo>
                  <a:cubicBezTo>
                    <a:pt x="1667" y="1"/>
                    <a:pt x="0" y="1680"/>
                    <a:pt x="0" y="3751"/>
                  </a:cubicBezTo>
                  <a:cubicBezTo>
                    <a:pt x="0" y="5811"/>
                    <a:pt x="1667" y="7490"/>
                    <a:pt x="3739" y="7490"/>
                  </a:cubicBezTo>
                  <a:cubicBezTo>
                    <a:pt x="5810" y="7490"/>
                    <a:pt x="7477" y="5811"/>
                    <a:pt x="7477" y="3751"/>
                  </a:cubicBezTo>
                  <a:cubicBezTo>
                    <a:pt x="7477" y="1680"/>
                    <a:pt x="5810" y="1"/>
                    <a:pt x="373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05" name="Google Shape;405;p20"/>
            <p:cNvSpPr/>
            <p:nvPr/>
          </p:nvSpPr>
          <p:spPr>
            <a:xfrm>
              <a:off x="1712142" y="3777603"/>
              <a:ext cx="156256" cy="156608"/>
            </a:xfrm>
            <a:custGeom>
              <a:avLst/>
              <a:gdLst/>
              <a:ahLst/>
              <a:cxnLst/>
              <a:rect l="l" t="t" r="r" b="b"/>
              <a:pathLst>
                <a:path w="4883" h="4894" extrusionOk="0">
                  <a:moveTo>
                    <a:pt x="2442" y="1"/>
                  </a:moveTo>
                  <a:cubicBezTo>
                    <a:pt x="1096" y="1"/>
                    <a:pt x="1" y="1096"/>
                    <a:pt x="1" y="2453"/>
                  </a:cubicBezTo>
                  <a:cubicBezTo>
                    <a:pt x="1" y="3799"/>
                    <a:pt x="1096" y="4894"/>
                    <a:pt x="2442" y="4894"/>
                  </a:cubicBezTo>
                  <a:cubicBezTo>
                    <a:pt x="3787" y="4894"/>
                    <a:pt x="4882" y="3799"/>
                    <a:pt x="4882" y="2453"/>
                  </a:cubicBezTo>
                  <a:cubicBezTo>
                    <a:pt x="4882" y="1096"/>
                    <a:pt x="3787" y="1"/>
                    <a:pt x="2442" y="1"/>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406" name="Google Shape;406;p20"/>
            <p:cNvSpPr/>
            <p:nvPr/>
          </p:nvSpPr>
          <p:spPr>
            <a:xfrm>
              <a:off x="1678639" y="3587497"/>
              <a:ext cx="223680" cy="214912"/>
            </a:xfrm>
            <a:custGeom>
              <a:avLst/>
              <a:gdLst/>
              <a:ahLst/>
              <a:cxnLst/>
              <a:rect l="l" t="t" r="r" b="b"/>
              <a:pathLst>
                <a:path w="6990" h="6716" extrusionOk="0">
                  <a:moveTo>
                    <a:pt x="0" y="0"/>
                  </a:moveTo>
                  <a:lnTo>
                    <a:pt x="3489" y="6715"/>
                  </a:lnTo>
                  <a:lnTo>
                    <a:pt x="6989" y="0"/>
                  </a:lnTo>
                  <a:close/>
                </a:path>
              </a:pathLst>
            </a:custGeom>
            <a:solidFill>
              <a:srgbClr val="EC3A3B"/>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8" name="Google Shape;408;p20"/>
            <p:cNvSpPr txBox="1"/>
            <p:nvPr/>
          </p:nvSpPr>
          <p:spPr>
            <a:xfrm>
              <a:off x="1122429" y="2410920"/>
              <a:ext cx="1330500" cy="671400"/>
            </a:xfrm>
            <a:prstGeom prst="rect">
              <a:avLst/>
            </a:prstGeom>
            <a:noFill/>
            <a:ln>
              <a:noFill/>
            </a:ln>
          </p:spPr>
          <p:txBody>
            <a:bodyPr spcFirstLastPara="1" wrap="square" lIns="121900" tIns="121900" rIns="121900" bIns="121900" anchor="ctr" anchorCtr="0">
              <a:noAutofit/>
            </a:bodyPr>
            <a:lstStyle/>
            <a:p>
              <a:pPr algn="just"/>
              <a:r>
                <a:rPr lang="en-US" sz="1800" spc="-10" dirty="0" err="1">
                  <a:effectLst/>
                  <a:latin typeface="Times New Roman" panose="02020603050405020304" pitchFamily="18" charset="0"/>
                  <a:ea typeface="Times New Roman" panose="02020603050405020304" pitchFamily="18" charset="0"/>
                </a:rPr>
                <a:t>Bài</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thơ</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thể</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hiện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tình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cảm</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của</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người</a:t>
              </a:r>
              <a:r>
                <a:rPr lang="en-US" sz="1800" spc="-10" dirty="0">
                  <a:effectLst/>
                  <a:latin typeface="Times New Roman" panose="02020603050405020304" pitchFamily="18" charset="0"/>
                  <a:ea typeface="Times New Roman" panose="02020603050405020304" pitchFamily="18" charset="0"/>
                </a:rPr>
                <a:t> con </a:t>
              </a:r>
              <a:r>
                <a:rPr lang="en-US" sz="1800" spc="-10" dirty="0" err="1">
                  <a:effectLst/>
                  <a:latin typeface="Times New Roman" panose="02020603050405020304" pitchFamily="18" charset="0"/>
                  <a:ea typeface="Times New Roman" panose="02020603050405020304" pitchFamily="18" charset="0"/>
                </a:rPr>
                <a:t>xa</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nhà</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trong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một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lần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về</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thăm</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Mặc</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dù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không</a:t>
              </a:r>
              <a:r>
                <a:rPr lang="en-US" sz="1800" spc="-10" dirty="0">
                  <a:effectLst/>
                  <a:latin typeface="Times New Roman" panose="02020603050405020304" pitchFamily="18" charset="0"/>
                  <a:ea typeface="Times New Roman" panose="02020603050405020304" pitchFamily="18" charset="0"/>
                </a:rPr>
                <a:t> ở </a:t>
              </a:r>
              <a:r>
                <a:rPr lang="en-US" sz="1800" spc="-10" dirty="0" err="1">
                  <a:effectLst/>
                  <a:latin typeface="Times New Roman" panose="02020603050405020304" pitchFamily="18" charset="0"/>
                  <a:ea typeface="Times New Roman" panose="02020603050405020304" pitchFamily="18" charset="0"/>
                </a:rPr>
                <a:t>nhà</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nhưng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hình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ảnh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hiện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hữu</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trong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từng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sự</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vật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thân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thuộc</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xung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quanh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Mỗi</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cảnh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mỗi</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vật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đều</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biểu</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hiện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sự</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vất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vả</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sự</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tần</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tảo</a:t>
              </a:r>
              <a:r>
                <a:rPr lang="en-US" sz="1800" spc="-10" dirty="0">
                  <a:effectLst/>
                  <a:latin typeface="Times New Roman" panose="02020603050405020304" pitchFamily="18" charset="0"/>
                  <a:ea typeface="Times New Roman" panose="02020603050405020304" pitchFamily="18" charset="0"/>
                </a:rPr>
                <a:t>, hi </a:t>
              </a:r>
              <a:r>
                <a:rPr lang="en-US" sz="1800" spc="-10" dirty="0" err="1">
                  <a:effectLst/>
                  <a:latin typeface="Times New Roman" panose="02020603050405020304" pitchFamily="18" charset="0"/>
                  <a:ea typeface="Times New Roman" panose="02020603050405020304" pitchFamily="18" charset="0"/>
                </a:rPr>
                <a:t>sinh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và</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đặc</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biệt</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là</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tình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thương</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yêu</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của</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mẹ</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dành</a:t>
              </a:r>
              <a:r>
                <a:rPr lang="en-US" sz="1800" spc="-10"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cho</a:t>
              </a:r>
              <a:r>
                <a:rPr lang="en-US" sz="1800" spc="-10" dirty="0">
                  <a:effectLst/>
                  <a:latin typeface="Times New Roman" panose="02020603050405020304" pitchFamily="18" charset="0"/>
                  <a:ea typeface="Times New Roman" panose="02020603050405020304" pitchFamily="18" charset="0"/>
                </a:rPr>
                <a:t> con.</a:t>
              </a:r>
              <a:endParaRPr lang="en-US" sz="1600" dirty="0">
                <a:solidFill>
                  <a:srgbClr val="434343"/>
                </a:solidFill>
                <a:latin typeface="Roboto"/>
                <a:ea typeface="Roboto"/>
                <a:cs typeface="Roboto"/>
                <a:sym typeface="Roboto"/>
              </a:endParaRPr>
            </a:p>
          </p:txBody>
        </p:sp>
      </p:grpSp>
      <p:grpSp>
        <p:nvGrpSpPr>
          <p:cNvPr id="409" name="Google Shape;409;p20"/>
          <p:cNvGrpSpPr/>
          <p:nvPr/>
        </p:nvGrpSpPr>
        <p:grpSpPr>
          <a:xfrm>
            <a:off x="4486719" y="1611960"/>
            <a:ext cx="3542614" cy="4668809"/>
            <a:chOff x="2592171" y="1532850"/>
            <a:chExt cx="1333226" cy="2442898"/>
          </a:xfrm>
        </p:grpSpPr>
        <p:sp>
          <p:nvSpPr>
            <p:cNvPr id="410" name="Google Shape;410;p20"/>
            <p:cNvSpPr/>
            <p:nvPr/>
          </p:nvSpPr>
          <p:spPr>
            <a:xfrm>
              <a:off x="3140485" y="3736068"/>
              <a:ext cx="239680" cy="239680"/>
            </a:xfrm>
            <a:custGeom>
              <a:avLst/>
              <a:gdLst/>
              <a:ahLst/>
              <a:cxnLst/>
              <a:rect l="l" t="t" r="r" b="b"/>
              <a:pathLst>
                <a:path w="7490" h="7490" extrusionOk="0">
                  <a:moveTo>
                    <a:pt x="3739" y="1"/>
                  </a:moveTo>
                  <a:cubicBezTo>
                    <a:pt x="1679" y="1"/>
                    <a:pt x="0" y="1680"/>
                    <a:pt x="0" y="3751"/>
                  </a:cubicBezTo>
                  <a:cubicBezTo>
                    <a:pt x="0" y="5811"/>
                    <a:pt x="1679" y="7490"/>
                    <a:pt x="3739" y="7490"/>
                  </a:cubicBezTo>
                  <a:cubicBezTo>
                    <a:pt x="5811" y="7490"/>
                    <a:pt x="7489" y="5811"/>
                    <a:pt x="7489" y="3751"/>
                  </a:cubicBezTo>
                  <a:cubicBezTo>
                    <a:pt x="7489" y="1680"/>
                    <a:pt x="5811" y="1"/>
                    <a:pt x="373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11" name="Google Shape;411;p20"/>
            <p:cNvSpPr/>
            <p:nvPr/>
          </p:nvSpPr>
          <p:spPr>
            <a:xfrm>
              <a:off x="3182019" y="3777603"/>
              <a:ext cx="156608" cy="156608"/>
            </a:xfrm>
            <a:custGeom>
              <a:avLst/>
              <a:gdLst/>
              <a:ahLst/>
              <a:cxnLst/>
              <a:rect l="l" t="t" r="r" b="b"/>
              <a:pathLst>
                <a:path w="4894" h="4894" extrusionOk="0">
                  <a:moveTo>
                    <a:pt x="2441" y="1"/>
                  </a:moveTo>
                  <a:cubicBezTo>
                    <a:pt x="1096" y="1"/>
                    <a:pt x="0" y="1096"/>
                    <a:pt x="0" y="2453"/>
                  </a:cubicBezTo>
                  <a:cubicBezTo>
                    <a:pt x="0" y="3799"/>
                    <a:pt x="1096" y="4894"/>
                    <a:pt x="2441" y="4894"/>
                  </a:cubicBezTo>
                  <a:cubicBezTo>
                    <a:pt x="3798" y="4894"/>
                    <a:pt x="4894" y="3799"/>
                    <a:pt x="4894" y="2453"/>
                  </a:cubicBezTo>
                  <a:cubicBezTo>
                    <a:pt x="4894" y="1096"/>
                    <a:pt x="3798" y="1"/>
                    <a:pt x="2441" y="1"/>
                  </a:cubicBez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412" name="Google Shape;412;p20"/>
            <p:cNvSpPr/>
            <p:nvPr/>
          </p:nvSpPr>
          <p:spPr>
            <a:xfrm>
              <a:off x="2594901" y="1791529"/>
              <a:ext cx="1330496" cy="1700416"/>
            </a:xfrm>
            <a:custGeom>
              <a:avLst/>
              <a:gdLst/>
              <a:ahLst/>
              <a:cxnLst/>
              <a:rect l="l" t="t" r="r" b="b"/>
              <a:pathLst>
                <a:path w="41578" h="53138" extrusionOk="0">
                  <a:moveTo>
                    <a:pt x="2334" y="0"/>
                  </a:moveTo>
                  <a:cubicBezTo>
                    <a:pt x="1048" y="0"/>
                    <a:pt x="1" y="1036"/>
                    <a:pt x="1" y="2322"/>
                  </a:cubicBezTo>
                  <a:lnTo>
                    <a:pt x="1" y="50804"/>
                  </a:lnTo>
                  <a:cubicBezTo>
                    <a:pt x="1" y="50899"/>
                    <a:pt x="13" y="50983"/>
                    <a:pt x="24" y="51066"/>
                  </a:cubicBezTo>
                  <a:cubicBezTo>
                    <a:pt x="48" y="51280"/>
                    <a:pt x="96" y="51495"/>
                    <a:pt x="179" y="51697"/>
                  </a:cubicBezTo>
                  <a:cubicBezTo>
                    <a:pt x="524" y="52543"/>
                    <a:pt x="1358" y="53138"/>
                    <a:pt x="2334" y="53138"/>
                  </a:cubicBezTo>
                  <a:lnTo>
                    <a:pt x="39256" y="53138"/>
                  </a:lnTo>
                  <a:cubicBezTo>
                    <a:pt x="40541" y="53138"/>
                    <a:pt x="41577" y="52090"/>
                    <a:pt x="41577" y="50804"/>
                  </a:cubicBezTo>
                  <a:lnTo>
                    <a:pt x="41577" y="2322"/>
                  </a:lnTo>
                  <a:cubicBezTo>
                    <a:pt x="41577" y="1036"/>
                    <a:pt x="40541" y="0"/>
                    <a:pt x="3925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13" name="Google Shape;413;p20"/>
            <p:cNvSpPr/>
            <p:nvPr/>
          </p:nvSpPr>
          <p:spPr>
            <a:xfrm>
              <a:off x="2594901" y="3383281"/>
              <a:ext cx="1330496" cy="108608"/>
            </a:xfrm>
            <a:custGeom>
              <a:avLst/>
              <a:gdLst/>
              <a:ahLst/>
              <a:cxnLst/>
              <a:rect l="l" t="t" r="r" b="b"/>
              <a:pathLst>
                <a:path w="41578" h="3394" extrusionOk="0">
                  <a:moveTo>
                    <a:pt x="1" y="1"/>
                  </a:moveTo>
                  <a:lnTo>
                    <a:pt x="1" y="1060"/>
                  </a:lnTo>
                  <a:cubicBezTo>
                    <a:pt x="1" y="1155"/>
                    <a:pt x="13" y="1239"/>
                    <a:pt x="24" y="1322"/>
                  </a:cubicBezTo>
                  <a:cubicBezTo>
                    <a:pt x="48" y="1536"/>
                    <a:pt x="96" y="1751"/>
                    <a:pt x="179" y="1953"/>
                  </a:cubicBezTo>
                  <a:cubicBezTo>
                    <a:pt x="524" y="2799"/>
                    <a:pt x="1358" y="3394"/>
                    <a:pt x="2334" y="3394"/>
                  </a:cubicBezTo>
                  <a:lnTo>
                    <a:pt x="39256" y="3394"/>
                  </a:lnTo>
                  <a:cubicBezTo>
                    <a:pt x="40541" y="3394"/>
                    <a:pt x="41577" y="2346"/>
                    <a:pt x="41577" y="1060"/>
                  </a:cubicBezTo>
                  <a:lnTo>
                    <a:pt x="41577" y="1"/>
                  </a:lnTo>
                  <a:cubicBezTo>
                    <a:pt x="41577" y="1286"/>
                    <a:pt x="40541" y="2322"/>
                    <a:pt x="39256" y="2322"/>
                  </a:cubicBezTo>
                  <a:lnTo>
                    <a:pt x="2334" y="2322"/>
                  </a:lnTo>
                  <a:cubicBezTo>
                    <a:pt x="1358" y="2322"/>
                    <a:pt x="524" y="1727"/>
                    <a:pt x="179" y="882"/>
                  </a:cubicBezTo>
                  <a:cubicBezTo>
                    <a:pt x="96" y="691"/>
                    <a:pt x="48" y="477"/>
                    <a:pt x="24" y="263"/>
                  </a:cubicBezTo>
                  <a:cubicBezTo>
                    <a:pt x="13" y="167"/>
                    <a:pt x="1" y="84"/>
                    <a:pt x="1"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14" name="Google Shape;414;p20"/>
            <p:cNvSpPr/>
            <p:nvPr/>
          </p:nvSpPr>
          <p:spPr>
            <a:xfrm>
              <a:off x="2594901" y="1757610"/>
              <a:ext cx="917856" cy="472864"/>
            </a:xfrm>
            <a:custGeom>
              <a:avLst/>
              <a:gdLst/>
              <a:ahLst/>
              <a:cxnLst/>
              <a:rect l="l" t="t" r="r" b="b"/>
              <a:pathLst>
                <a:path w="28683" h="14777" extrusionOk="0">
                  <a:moveTo>
                    <a:pt x="84" y="1"/>
                  </a:moveTo>
                  <a:cubicBezTo>
                    <a:pt x="60" y="167"/>
                    <a:pt x="48" y="322"/>
                    <a:pt x="36" y="489"/>
                  </a:cubicBezTo>
                  <a:cubicBezTo>
                    <a:pt x="13" y="727"/>
                    <a:pt x="1" y="965"/>
                    <a:pt x="1" y="1203"/>
                  </a:cubicBezTo>
                  <a:lnTo>
                    <a:pt x="1" y="13693"/>
                  </a:lnTo>
                  <a:lnTo>
                    <a:pt x="1" y="13967"/>
                  </a:lnTo>
                  <a:cubicBezTo>
                    <a:pt x="1" y="13967"/>
                    <a:pt x="1" y="14550"/>
                    <a:pt x="1" y="14776"/>
                  </a:cubicBezTo>
                  <a:cubicBezTo>
                    <a:pt x="1298" y="9716"/>
                    <a:pt x="9561" y="8835"/>
                    <a:pt x="12681" y="8764"/>
                  </a:cubicBezTo>
                  <a:cubicBezTo>
                    <a:pt x="12935" y="8756"/>
                    <a:pt x="13156" y="8753"/>
                    <a:pt x="13337" y="8753"/>
                  </a:cubicBezTo>
                  <a:cubicBezTo>
                    <a:pt x="13701" y="8753"/>
                    <a:pt x="13907" y="8764"/>
                    <a:pt x="13907" y="8764"/>
                  </a:cubicBezTo>
                  <a:lnTo>
                    <a:pt x="21253" y="8764"/>
                  </a:lnTo>
                  <a:cubicBezTo>
                    <a:pt x="25278" y="8764"/>
                    <a:pt x="28623" y="5311"/>
                    <a:pt x="28671" y="977"/>
                  </a:cubicBezTo>
                  <a:cubicBezTo>
                    <a:pt x="28683" y="846"/>
                    <a:pt x="28683" y="715"/>
                    <a:pt x="28671" y="584"/>
                  </a:cubicBezTo>
                  <a:lnTo>
                    <a:pt x="28671" y="572"/>
                  </a:lnTo>
                  <a:cubicBezTo>
                    <a:pt x="28671" y="548"/>
                    <a:pt x="28671" y="513"/>
                    <a:pt x="28671" y="489"/>
                  </a:cubicBezTo>
                  <a:cubicBezTo>
                    <a:pt x="28671" y="394"/>
                    <a:pt x="28659" y="298"/>
                    <a:pt x="28647" y="215"/>
                  </a:cubicBezTo>
                  <a:cubicBezTo>
                    <a:pt x="28647" y="144"/>
                    <a:pt x="28635" y="72"/>
                    <a:pt x="28635"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15" name="Google Shape;415;p20"/>
            <p:cNvSpPr/>
            <p:nvPr/>
          </p:nvSpPr>
          <p:spPr>
            <a:xfrm>
              <a:off x="2594901" y="1532850"/>
              <a:ext cx="917856" cy="671328"/>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rgbClr val="FCBD24"/>
            </a:solidFill>
            <a:ln>
              <a:noFill/>
            </a:ln>
          </p:spPr>
          <p:txBody>
            <a:bodyPr spcFirstLastPara="1" wrap="square" lIns="121900" tIns="121900" rIns="121900" bIns="304800" anchor="ctr" anchorCtr="0">
              <a:noAutofit/>
            </a:bodyPr>
            <a:lstStyle/>
            <a:p>
              <a:pPr algn="ctr">
                <a:buClr>
                  <a:schemeClr val="dk1"/>
                </a:buClr>
                <a:buSzPts val="1100"/>
              </a:pPr>
              <a:r>
                <a:rPr lang="en-US" sz="2000" dirty="0" err="1">
                  <a:solidFill>
                    <a:srgbClr val="FFFFFF"/>
                  </a:solidFill>
                  <a:latin typeface="Fira Sans Extra Condensed Medium"/>
                  <a:ea typeface="Fira Sans Extra Condensed Medium"/>
                  <a:cs typeface="Fira Sans Extra Condensed Medium"/>
                  <a:sym typeface="Fira Sans Extra Condensed Medium"/>
                </a:rPr>
                <a:t>Nghệ</a:t>
              </a:r>
              <a:r>
                <a:rPr lang="en-US" sz="2000" dirty="0">
                  <a:solidFill>
                    <a:srgbClr val="FFFFFF"/>
                  </a:solidFill>
                  <a:latin typeface="Fira Sans Extra Condensed Medium"/>
                  <a:ea typeface="Fira Sans Extra Condensed Medium"/>
                  <a:cs typeface="Fira Sans Extra Condensed Medium"/>
                  <a:sym typeface="Fira Sans Extra Condensed Medium"/>
                </a:rPr>
                <a:t> </a:t>
              </a:r>
              <a:r>
                <a:rPr lang="en-US" sz="2000" dirty="0" err="1">
                  <a:solidFill>
                    <a:srgbClr val="FFFFFF"/>
                  </a:solidFill>
                  <a:latin typeface="Fira Sans Extra Condensed Medium"/>
                  <a:ea typeface="Fira Sans Extra Condensed Medium"/>
                  <a:cs typeface="Fira Sans Extra Condensed Medium"/>
                  <a:sym typeface="Fira Sans Extra Condensed Medium"/>
                </a:rPr>
                <a:t>thuật</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16" name="Google Shape;416;p20"/>
            <p:cNvSpPr/>
            <p:nvPr/>
          </p:nvSpPr>
          <p:spPr>
            <a:xfrm>
              <a:off x="2667666" y="3491853"/>
              <a:ext cx="1185344" cy="95680"/>
            </a:xfrm>
            <a:custGeom>
              <a:avLst/>
              <a:gdLst/>
              <a:ahLst/>
              <a:cxnLst/>
              <a:rect l="l" t="t" r="r" b="b"/>
              <a:pathLst>
                <a:path w="37042" h="2990" extrusionOk="0">
                  <a:moveTo>
                    <a:pt x="1" y="1"/>
                  </a:moveTo>
                  <a:cubicBezTo>
                    <a:pt x="1" y="1656"/>
                    <a:pt x="1334" y="2989"/>
                    <a:pt x="2989" y="2989"/>
                  </a:cubicBezTo>
                  <a:lnTo>
                    <a:pt x="34041" y="2989"/>
                  </a:lnTo>
                  <a:cubicBezTo>
                    <a:pt x="35696" y="2989"/>
                    <a:pt x="37041" y="1656"/>
                    <a:pt x="37041" y="1"/>
                  </a:cubicBezTo>
                  <a:close/>
                </a:path>
              </a:pathLst>
            </a:custGeom>
            <a:solidFill>
              <a:srgbClr val="FCBD24"/>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7" name="Google Shape;417;p20"/>
            <p:cNvSpPr/>
            <p:nvPr/>
          </p:nvSpPr>
          <p:spPr>
            <a:xfrm>
              <a:off x="3148484" y="3587497"/>
              <a:ext cx="223680" cy="214912"/>
            </a:xfrm>
            <a:custGeom>
              <a:avLst/>
              <a:gdLst/>
              <a:ahLst/>
              <a:cxnLst/>
              <a:rect l="l" t="t" r="r" b="b"/>
              <a:pathLst>
                <a:path w="6990" h="6716" extrusionOk="0">
                  <a:moveTo>
                    <a:pt x="0" y="0"/>
                  </a:moveTo>
                  <a:lnTo>
                    <a:pt x="3489" y="6715"/>
                  </a:lnTo>
                  <a:lnTo>
                    <a:pt x="6989" y="0"/>
                  </a:lnTo>
                  <a:close/>
                </a:path>
              </a:pathLst>
            </a:custGeom>
            <a:solidFill>
              <a:srgbClr val="FCBD24"/>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9" name="Google Shape;419;p20"/>
            <p:cNvSpPr txBox="1"/>
            <p:nvPr/>
          </p:nvSpPr>
          <p:spPr>
            <a:xfrm>
              <a:off x="2592171" y="2311187"/>
              <a:ext cx="1330500" cy="671400"/>
            </a:xfrm>
            <a:prstGeom prst="rect">
              <a:avLst/>
            </a:prstGeom>
            <a:noFill/>
            <a:ln>
              <a:noFill/>
            </a:ln>
          </p:spPr>
          <p:txBody>
            <a:bodyPr spcFirstLastPara="1" wrap="square" lIns="121900" tIns="121900" rIns="121900" bIns="121900" anchor="ctr" anchorCtr="0">
              <a:no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nhịp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ẩn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hóa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kê</a:t>
              </a:r>
              <a:r>
                <a:rPr lang="en-US" sz="1800" dirty="0">
                  <a:effectLst/>
                  <a:latin typeface="Times New Roman" panose="02020603050405020304" pitchFamily="18" charset="0"/>
                  <a:ea typeface="Times New Roman" panose="02020603050405020304" pitchFamily="18" charset="0"/>
                </a:rPr>
                <a:t>.</a:t>
              </a:r>
            </a:p>
          </p:txBody>
        </p:sp>
      </p:grpSp>
      <p:grpSp>
        <p:nvGrpSpPr>
          <p:cNvPr id="420" name="Google Shape;420;p20"/>
          <p:cNvGrpSpPr/>
          <p:nvPr/>
        </p:nvGrpSpPr>
        <p:grpSpPr>
          <a:xfrm>
            <a:off x="8400688" y="1611960"/>
            <a:ext cx="3287882" cy="4746682"/>
            <a:chOff x="4064746" y="1532850"/>
            <a:chExt cx="1330880" cy="2442898"/>
          </a:xfrm>
        </p:grpSpPr>
        <p:sp>
          <p:nvSpPr>
            <p:cNvPr id="421" name="Google Shape;421;p20"/>
            <p:cNvSpPr/>
            <p:nvPr/>
          </p:nvSpPr>
          <p:spPr>
            <a:xfrm>
              <a:off x="4065130" y="1791529"/>
              <a:ext cx="1330496" cy="1700416"/>
            </a:xfrm>
            <a:custGeom>
              <a:avLst/>
              <a:gdLst/>
              <a:ahLst/>
              <a:cxnLst/>
              <a:rect l="l" t="t" r="r" b="b"/>
              <a:pathLst>
                <a:path w="41578" h="53138" extrusionOk="0">
                  <a:moveTo>
                    <a:pt x="2323" y="0"/>
                  </a:moveTo>
                  <a:cubicBezTo>
                    <a:pt x="1037" y="0"/>
                    <a:pt x="1" y="1036"/>
                    <a:pt x="1" y="2322"/>
                  </a:cubicBezTo>
                  <a:lnTo>
                    <a:pt x="1" y="50804"/>
                  </a:lnTo>
                  <a:cubicBezTo>
                    <a:pt x="1" y="50899"/>
                    <a:pt x="1" y="50983"/>
                    <a:pt x="13" y="51066"/>
                  </a:cubicBezTo>
                  <a:cubicBezTo>
                    <a:pt x="37" y="51280"/>
                    <a:pt x="84" y="51495"/>
                    <a:pt x="168" y="51697"/>
                  </a:cubicBezTo>
                  <a:cubicBezTo>
                    <a:pt x="525" y="52543"/>
                    <a:pt x="1346" y="53138"/>
                    <a:pt x="2323" y="53138"/>
                  </a:cubicBezTo>
                  <a:lnTo>
                    <a:pt x="39244" y="53138"/>
                  </a:lnTo>
                  <a:cubicBezTo>
                    <a:pt x="40530" y="53138"/>
                    <a:pt x="41577" y="52090"/>
                    <a:pt x="41577" y="50804"/>
                  </a:cubicBezTo>
                  <a:lnTo>
                    <a:pt x="41577" y="2322"/>
                  </a:lnTo>
                  <a:cubicBezTo>
                    <a:pt x="41577" y="1036"/>
                    <a:pt x="40530" y="0"/>
                    <a:pt x="3924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2" name="Google Shape;422;p20"/>
            <p:cNvSpPr/>
            <p:nvPr/>
          </p:nvSpPr>
          <p:spPr>
            <a:xfrm>
              <a:off x="4065130" y="3383281"/>
              <a:ext cx="1330496" cy="108608"/>
            </a:xfrm>
            <a:custGeom>
              <a:avLst/>
              <a:gdLst/>
              <a:ahLst/>
              <a:cxnLst/>
              <a:rect l="l" t="t" r="r" b="b"/>
              <a:pathLst>
                <a:path w="41578" h="3394" extrusionOk="0">
                  <a:moveTo>
                    <a:pt x="1" y="1"/>
                  </a:moveTo>
                  <a:lnTo>
                    <a:pt x="1" y="1060"/>
                  </a:lnTo>
                  <a:cubicBezTo>
                    <a:pt x="1" y="1155"/>
                    <a:pt x="1" y="1239"/>
                    <a:pt x="13" y="1322"/>
                  </a:cubicBezTo>
                  <a:cubicBezTo>
                    <a:pt x="37" y="1536"/>
                    <a:pt x="84" y="1751"/>
                    <a:pt x="168" y="1953"/>
                  </a:cubicBezTo>
                  <a:cubicBezTo>
                    <a:pt x="525" y="2799"/>
                    <a:pt x="1346" y="3394"/>
                    <a:pt x="2323" y="3394"/>
                  </a:cubicBezTo>
                  <a:lnTo>
                    <a:pt x="39244" y="3394"/>
                  </a:lnTo>
                  <a:cubicBezTo>
                    <a:pt x="40530" y="3394"/>
                    <a:pt x="41577" y="2346"/>
                    <a:pt x="41577" y="1060"/>
                  </a:cubicBezTo>
                  <a:lnTo>
                    <a:pt x="41577" y="1"/>
                  </a:lnTo>
                  <a:cubicBezTo>
                    <a:pt x="41577" y="1286"/>
                    <a:pt x="40530" y="2322"/>
                    <a:pt x="39244" y="2322"/>
                  </a:cubicBezTo>
                  <a:lnTo>
                    <a:pt x="2323" y="2322"/>
                  </a:lnTo>
                  <a:cubicBezTo>
                    <a:pt x="1346" y="2322"/>
                    <a:pt x="525" y="1727"/>
                    <a:pt x="168" y="882"/>
                  </a:cubicBezTo>
                  <a:cubicBezTo>
                    <a:pt x="84" y="691"/>
                    <a:pt x="37" y="477"/>
                    <a:pt x="13" y="263"/>
                  </a:cubicBezTo>
                  <a:cubicBezTo>
                    <a:pt x="1" y="167"/>
                    <a:pt x="1" y="84"/>
                    <a:pt x="1"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23" name="Google Shape;423;p20"/>
            <p:cNvSpPr/>
            <p:nvPr/>
          </p:nvSpPr>
          <p:spPr>
            <a:xfrm>
              <a:off x="4065130" y="1757610"/>
              <a:ext cx="917504" cy="472864"/>
            </a:xfrm>
            <a:custGeom>
              <a:avLst/>
              <a:gdLst/>
              <a:ahLst/>
              <a:cxnLst/>
              <a:rect l="l" t="t" r="r" b="b"/>
              <a:pathLst>
                <a:path w="28672" h="14777" extrusionOk="0">
                  <a:moveTo>
                    <a:pt x="72" y="1"/>
                  </a:moveTo>
                  <a:cubicBezTo>
                    <a:pt x="60" y="167"/>
                    <a:pt x="37" y="322"/>
                    <a:pt x="25" y="489"/>
                  </a:cubicBezTo>
                  <a:cubicBezTo>
                    <a:pt x="1" y="727"/>
                    <a:pt x="1" y="965"/>
                    <a:pt x="1" y="1203"/>
                  </a:cubicBezTo>
                  <a:lnTo>
                    <a:pt x="1" y="13693"/>
                  </a:lnTo>
                  <a:lnTo>
                    <a:pt x="1" y="13967"/>
                  </a:lnTo>
                  <a:cubicBezTo>
                    <a:pt x="1" y="13967"/>
                    <a:pt x="1" y="14550"/>
                    <a:pt x="1" y="14776"/>
                  </a:cubicBezTo>
                  <a:cubicBezTo>
                    <a:pt x="1287" y="9716"/>
                    <a:pt x="9550" y="8835"/>
                    <a:pt x="12669" y="8764"/>
                  </a:cubicBezTo>
                  <a:cubicBezTo>
                    <a:pt x="12923" y="8756"/>
                    <a:pt x="13144" y="8753"/>
                    <a:pt x="13326" y="8753"/>
                  </a:cubicBezTo>
                  <a:cubicBezTo>
                    <a:pt x="13689" y="8753"/>
                    <a:pt x="13895" y="8764"/>
                    <a:pt x="13895" y="8764"/>
                  </a:cubicBezTo>
                  <a:lnTo>
                    <a:pt x="21242" y="8764"/>
                  </a:lnTo>
                  <a:cubicBezTo>
                    <a:pt x="25266" y="8764"/>
                    <a:pt x="28612" y="5311"/>
                    <a:pt x="28671" y="977"/>
                  </a:cubicBezTo>
                  <a:cubicBezTo>
                    <a:pt x="28671" y="846"/>
                    <a:pt x="28671" y="715"/>
                    <a:pt x="28659" y="584"/>
                  </a:cubicBezTo>
                  <a:lnTo>
                    <a:pt x="28659" y="572"/>
                  </a:lnTo>
                  <a:cubicBezTo>
                    <a:pt x="28659" y="548"/>
                    <a:pt x="28659" y="513"/>
                    <a:pt x="28659" y="489"/>
                  </a:cubicBezTo>
                  <a:cubicBezTo>
                    <a:pt x="28659" y="394"/>
                    <a:pt x="28647" y="298"/>
                    <a:pt x="28647" y="215"/>
                  </a:cubicBezTo>
                  <a:cubicBezTo>
                    <a:pt x="28635" y="144"/>
                    <a:pt x="28635" y="72"/>
                    <a:pt x="28623"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424" name="Google Shape;424;p20"/>
            <p:cNvSpPr/>
            <p:nvPr/>
          </p:nvSpPr>
          <p:spPr>
            <a:xfrm>
              <a:off x="4064746" y="1532850"/>
              <a:ext cx="917888" cy="671328"/>
            </a:xfrm>
            <a:custGeom>
              <a:avLst/>
              <a:gdLst/>
              <a:ahLst/>
              <a:cxnLst/>
              <a:rect l="l" t="t" r="r" b="b"/>
              <a:pathLst>
                <a:path w="28684" h="20979" extrusionOk="0">
                  <a:moveTo>
                    <a:pt x="7633" y="0"/>
                  </a:moveTo>
                  <a:cubicBezTo>
                    <a:pt x="3644" y="0"/>
                    <a:pt x="370" y="3060"/>
                    <a:pt x="37" y="6965"/>
                  </a:cubicBezTo>
                  <a:cubicBezTo>
                    <a:pt x="13" y="7179"/>
                    <a:pt x="13" y="7406"/>
                    <a:pt x="13" y="7632"/>
                  </a:cubicBezTo>
                  <a:lnTo>
                    <a:pt x="13" y="20717"/>
                  </a:lnTo>
                  <a:cubicBezTo>
                    <a:pt x="13" y="20800"/>
                    <a:pt x="1" y="20895"/>
                    <a:pt x="13" y="20979"/>
                  </a:cubicBezTo>
                  <a:cubicBezTo>
                    <a:pt x="406" y="15431"/>
                    <a:pt x="9371" y="14716"/>
                    <a:pt x="12681" y="14633"/>
                  </a:cubicBezTo>
                  <a:cubicBezTo>
                    <a:pt x="12935" y="14629"/>
                    <a:pt x="13156" y="14627"/>
                    <a:pt x="13338" y="14627"/>
                  </a:cubicBezTo>
                  <a:cubicBezTo>
                    <a:pt x="13701" y="14627"/>
                    <a:pt x="13907" y="14633"/>
                    <a:pt x="13907" y="14633"/>
                  </a:cubicBezTo>
                  <a:lnTo>
                    <a:pt x="21254" y="14633"/>
                  </a:lnTo>
                  <a:cubicBezTo>
                    <a:pt x="25218" y="14633"/>
                    <a:pt x="28528" y="11537"/>
                    <a:pt x="28671" y="7608"/>
                  </a:cubicBezTo>
                  <a:lnTo>
                    <a:pt x="28671" y="7596"/>
                  </a:lnTo>
                  <a:cubicBezTo>
                    <a:pt x="28683" y="7537"/>
                    <a:pt x="28683" y="7477"/>
                    <a:pt x="28683" y="7418"/>
                  </a:cubicBezTo>
                  <a:cubicBezTo>
                    <a:pt x="28683" y="7287"/>
                    <a:pt x="28683" y="7156"/>
                    <a:pt x="28671" y="7025"/>
                  </a:cubicBezTo>
                  <a:cubicBezTo>
                    <a:pt x="28671" y="7013"/>
                    <a:pt x="28671" y="6989"/>
                    <a:pt x="28671" y="6965"/>
                  </a:cubicBezTo>
                  <a:cubicBezTo>
                    <a:pt x="28493" y="3084"/>
                    <a:pt x="25290" y="0"/>
                    <a:pt x="21361" y="0"/>
                  </a:cubicBezTo>
                  <a:close/>
                </a:path>
              </a:pathLst>
            </a:custGeom>
            <a:solidFill>
              <a:srgbClr val="69E781"/>
            </a:solidFill>
            <a:ln>
              <a:noFill/>
            </a:ln>
          </p:spPr>
          <p:txBody>
            <a:bodyPr spcFirstLastPara="1" wrap="square" lIns="121900" tIns="121900" rIns="121900" bIns="304800" anchor="ctr" anchorCtr="0">
              <a:noAutofit/>
            </a:bodyPr>
            <a:lstStyle/>
            <a:p>
              <a:pPr algn="ctr">
                <a:buClr>
                  <a:schemeClr val="dk1"/>
                </a:buClr>
                <a:buSzPts val="1100"/>
              </a:pPr>
              <a:r>
                <a:rPr lang="en" sz="2000" dirty="0">
                  <a:solidFill>
                    <a:srgbClr val="FFFFFF"/>
                  </a:solidFill>
                  <a:latin typeface="Fira Sans Extra Condensed Medium"/>
                  <a:ea typeface="Fira Sans Extra Condensed Medium"/>
                  <a:cs typeface="Fira Sans Extra Condensed Medium"/>
                  <a:sym typeface="Fira Sans Extra Condensed Medium"/>
                </a:rPr>
                <a:t>Kĩ năng đọc thơ</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25" name="Google Shape;425;p20"/>
            <p:cNvSpPr/>
            <p:nvPr/>
          </p:nvSpPr>
          <p:spPr>
            <a:xfrm>
              <a:off x="4137544" y="3491853"/>
              <a:ext cx="1185312" cy="95680"/>
            </a:xfrm>
            <a:custGeom>
              <a:avLst/>
              <a:gdLst/>
              <a:ahLst/>
              <a:cxnLst/>
              <a:rect l="l" t="t" r="r" b="b"/>
              <a:pathLst>
                <a:path w="37041" h="2990" extrusionOk="0">
                  <a:moveTo>
                    <a:pt x="0" y="1"/>
                  </a:moveTo>
                  <a:cubicBezTo>
                    <a:pt x="0" y="1656"/>
                    <a:pt x="1345" y="2989"/>
                    <a:pt x="3000" y="2989"/>
                  </a:cubicBezTo>
                  <a:lnTo>
                    <a:pt x="34052" y="2989"/>
                  </a:lnTo>
                  <a:cubicBezTo>
                    <a:pt x="35707" y="2989"/>
                    <a:pt x="37040" y="1656"/>
                    <a:pt x="37040" y="1"/>
                  </a:cubicBezTo>
                  <a:close/>
                </a:path>
              </a:pathLst>
            </a:custGeom>
            <a:solidFill>
              <a:srgbClr val="69E781"/>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6" name="Google Shape;426;p20"/>
            <p:cNvSpPr/>
            <p:nvPr/>
          </p:nvSpPr>
          <p:spPr>
            <a:xfrm>
              <a:off x="4610330" y="3736068"/>
              <a:ext cx="239680" cy="239680"/>
            </a:xfrm>
            <a:custGeom>
              <a:avLst/>
              <a:gdLst/>
              <a:ahLst/>
              <a:cxnLst/>
              <a:rect l="l" t="t" r="r" b="b"/>
              <a:pathLst>
                <a:path w="7490" h="7490" extrusionOk="0">
                  <a:moveTo>
                    <a:pt x="3751" y="1"/>
                  </a:moveTo>
                  <a:cubicBezTo>
                    <a:pt x="1679" y="1"/>
                    <a:pt x="1" y="1680"/>
                    <a:pt x="1" y="3751"/>
                  </a:cubicBezTo>
                  <a:cubicBezTo>
                    <a:pt x="1" y="5811"/>
                    <a:pt x="1679" y="7490"/>
                    <a:pt x="3751" y="7490"/>
                  </a:cubicBezTo>
                  <a:cubicBezTo>
                    <a:pt x="5811" y="7490"/>
                    <a:pt x="7490" y="5811"/>
                    <a:pt x="7490" y="3751"/>
                  </a:cubicBezTo>
                  <a:cubicBezTo>
                    <a:pt x="7490" y="1680"/>
                    <a:pt x="5811" y="1"/>
                    <a:pt x="37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 name="Google Shape;427;p20"/>
            <p:cNvSpPr/>
            <p:nvPr/>
          </p:nvSpPr>
          <p:spPr>
            <a:xfrm>
              <a:off x="4651865" y="3777603"/>
              <a:ext cx="156608" cy="156608"/>
            </a:xfrm>
            <a:custGeom>
              <a:avLst/>
              <a:gdLst/>
              <a:ahLst/>
              <a:cxnLst/>
              <a:rect l="l" t="t" r="r" b="b"/>
              <a:pathLst>
                <a:path w="4894" h="4894" extrusionOk="0">
                  <a:moveTo>
                    <a:pt x="2453" y="1"/>
                  </a:moveTo>
                  <a:cubicBezTo>
                    <a:pt x="1096" y="1"/>
                    <a:pt x="0" y="1096"/>
                    <a:pt x="0" y="2453"/>
                  </a:cubicBezTo>
                  <a:cubicBezTo>
                    <a:pt x="0" y="3799"/>
                    <a:pt x="1096" y="4894"/>
                    <a:pt x="2453" y="4894"/>
                  </a:cubicBezTo>
                  <a:cubicBezTo>
                    <a:pt x="3799" y="4894"/>
                    <a:pt x="4894" y="3799"/>
                    <a:pt x="4894" y="2453"/>
                  </a:cubicBezTo>
                  <a:cubicBezTo>
                    <a:pt x="4894" y="1096"/>
                    <a:pt x="3799" y="1"/>
                    <a:pt x="2453" y="1"/>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428" name="Google Shape;428;p20"/>
            <p:cNvSpPr/>
            <p:nvPr/>
          </p:nvSpPr>
          <p:spPr>
            <a:xfrm>
              <a:off x="4618330" y="3587497"/>
              <a:ext cx="223680" cy="214912"/>
            </a:xfrm>
            <a:custGeom>
              <a:avLst/>
              <a:gdLst/>
              <a:ahLst/>
              <a:cxnLst/>
              <a:rect l="l" t="t" r="r" b="b"/>
              <a:pathLst>
                <a:path w="6990" h="6716" extrusionOk="0">
                  <a:moveTo>
                    <a:pt x="1" y="0"/>
                  </a:moveTo>
                  <a:lnTo>
                    <a:pt x="3501" y="6715"/>
                  </a:lnTo>
                  <a:lnTo>
                    <a:pt x="6990" y="0"/>
                  </a:lnTo>
                  <a:close/>
                </a:path>
              </a:pathLst>
            </a:custGeom>
            <a:solidFill>
              <a:srgbClr val="69E781"/>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0" name="Google Shape;430;p20"/>
            <p:cNvSpPr txBox="1"/>
            <p:nvPr/>
          </p:nvSpPr>
          <p:spPr>
            <a:xfrm>
              <a:off x="4065126" y="2338499"/>
              <a:ext cx="1330500" cy="671400"/>
            </a:xfrm>
            <a:prstGeom prst="rect">
              <a:avLst/>
            </a:prstGeom>
            <a:noFill/>
            <a:ln>
              <a:noFill/>
            </a:ln>
          </p:spPr>
          <p:txBody>
            <a:bodyPr spcFirstLastPara="1" wrap="square" lIns="121900" tIns="121900" rIns="121900" bIns="121900" anchor="ctr" anchorCtr="0">
              <a:noAutofit/>
            </a:bodyPr>
            <a:lstStyle/>
            <a:p>
              <a:r>
                <a:rPr lang="en-US" sz="1800" dirty="0" err="1">
                  <a:effectLst/>
                  <a:latin typeface="Times New Roman" panose="02020603050405020304" pitchFamily="18" charset="0"/>
                  <a:ea typeface="Times New Roman" panose="02020603050405020304" pitchFamily="18" charset="0"/>
                </a:rPr>
                <a:t>Chú</a:t>
              </a:r>
              <a:r>
                <a:rPr lang="en-US" sz="1800" dirty="0">
                  <a:effectLst/>
                  <a:latin typeface="Times New Roman" panose="02020603050405020304" pitchFamily="18" charset="0"/>
                  <a:ea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a:effectLst/>
                  <a:latin typeface="Times New Roman" panose="02020603050405020304" pitchFamily="18" charset="0"/>
                  <a:ea typeface="Times New Roman" panose="02020603050405020304" pitchFamily="18" charset="0"/>
                </a:rPr>
                <a:t>. </a:t>
              </a:r>
              <a:endParaRPr lang="en-US" sz="1800" smtClean="0">
                <a:effectLst/>
                <a:latin typeface="Times New Roman" panose="02020603050405020304" pitchFamily="18" charset="0"/>
                <a:ea typeface="Times New Roman" panose="02020603050405020304" pitchFamily="18" charset="0"/>
              </a:endParaRPr>
            </a:p>
            <a:p>
              <a:pPr algn="ctr"/>
              <a:r>
                <a:rPr lang="en-US" sz="1800" smtClean="0">
                  <a:effectLst/>
                  <a:latin typeface="Times New Roman" panose="02020603050405020304" pitchFamily="18" charset="0"/>
                  <a:ea typeface="Times New Roman" panose="02020603050405020304" pitchFamily="18" charset="0"/>
                </a:rPr>
                <a:t>Đồng </a:t>
              </a: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tưởng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rPr>
                <a:t>.</a:t>
              </a:r>
              <a:endParaRPr sz="1600" dirty="0">
                <a:solidFill>
                  <a:srgbClr val="434343"/>
                </a:solidFill>
                <a:latin typeface="Roboto"/>
                <a:ea typeface="Roboto"/>
                <a:cs typeface="Roboto"/>
                <a:sym typeface="Roboto"/>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B24B81-1637-4868-900A-A48E0AB98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931" y="464491"/>
            <a:ext cx="7407576" cy="5963105"/>
          </a:xfrm>
          <a:prstGeom prst="rect">
            <a:avLst/>
          </a:prstGeom>
        </p:spPr>
      </p:pic>
      <p:sp>
        <p:nvSpPr>
          <p:cNvPr id="6" name="TextBox 5">
            <a:extLst>
              <a:ext uri="{FF2B5EF4-FFF2-40B4-BE49-F238E27FC236}">
                <a16:creationId xmlns:a16="http://schemas.microsoft.com/office/drawing/2014/main" xmlns="" id="{22B12680-38C8-46EC-805F-5BD156C7B266}"/>
              </a:ext>
            </a:extLst>
          </p:cNvPr>
          <p:cNvSpPr txBox="1"/>
          <p:nvPr/>
        </p:nvSpPr>
        <p:spPr>
          <a:xfrm>
            <a:off x="3515932" y="1641358"/>
            <a:ext cx="5700496" cy="2769989"/>
          </a:xfrm>
          <a:prstGeom prst="rect">
            <a:avLst/>
          </a:prstGeom>
          <a:noFill/>
        </p:spPr>
        <p:txBody>
          <a:bodyPr wrap="square" rtlCol="0">
            <a:spAutoFit/>
          </a:bodyPr>
          <a:lstStyle/>
          <a:p>
            <a:pPr marL="0" marR="0" algn="just">
              <a:spcBef>
                <a:spcPts val="0"/>
              </a:spcBef>
              <a:spcAft>
                <a:spcPts val="1200"/>
              </a:spcAft>
            </a:pPr>
            <a:r>
              <a:rPr lang="en-US" sz="2200" b="1" dirty="0">
                <a:solidFill>
                  <a:srgbClr val="0070C0"/>
                </a:solidFill>
                <a:effectLst/>
                <a:latin typeface="Times New Roman" panose="02020603050405020304" pitchFamily="18" charset="0"/>
                <a:ea typeface="Times New Roman" panose="02020603050405020304" pitchFamily="18" charset="0"/>
              </a:rPr>
              <a:t>1. </a:t>
            </a:r>
            <a:r>
              <a:rPr lang="en-US" sz="2200" b="1" dirty="0" err="1">
                <a:solidFill>
                  <a:srgbClr val="0070C0"/>
                </a:solidFill>
                <a:effectLst/>
                <a:latin typeface="Times New Roman" panose="02020603050405020304" pitchFamily="18" charset="0"/>
                <a:ea typeface="Times New Roman" panose="02020603050405020304" pitchFamily="18" charset="0"/>
              </a:rPr>
              <a:t>Câu</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thơ</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i="1" dirty="0">
                <a:solidFill>
                  <a:srgbClr val="0070C0"/>
                </a:solidFill>
                <a:effectLst/>
                <a:latin typeface="Times New Roman" panose="02020603050405020304" pitchFamily="18" charset="0"/>
                <a:ea typeface="Times New Roman" panose="02020603050405020304" pitchFamily="18" charset="0"/>
              </a:rPr>
              <a:t>“</a:t>
            </a:r>
            <a:r>
              <a:rPr lang="en-US" sz="2200" b="1" i="1" dirty="0" err="1">
                <a:solidFill>
                  <a:srgbClr val="0070C0"/>
                </a:solidFill>
                <a:effectLst/>
                <a:latin typeface="Times New Roman" panose="02020603050405020304" pitchFamily="18" charset="0"/>
                <a:ea typeface="Times New Roman" panose="02020603050405020304" pitchFamily="18" charset="0"/>
              </a:rPr>
              <a:t>Trái</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na</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cuối</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vụ</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mẹ</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dành</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phần</a:t>
            </a:r>
            <a:r>
              <a:rPr lang="en-US" sz="2200" b="1" i="1" dirty="0">
                <a:solidFill>
                  <a:srgbClr val="0070C0"/>
                </a:solidFill>
                <a:effectLst/>
                <a:latin typeface="Times New Roman" panose="02020603050405020304" pitchFamily="18" charset="0"/>
                <a:ea typeface="Times New Roman" panose="02020603050405020304" pitchFamily="18" charset="0"/>
              </a:rPr>
              <a:t> con”</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gợi</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cho</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em</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suy</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nghĩ</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gì</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về</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tình</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mẹ</a:t>
            </a:r>
            <a:r>
              <a:rPr lang="en-US" sz="2200" b="1" dirty="0">
                <a:solidFill>
                  <a:srgbClr val="0070C0"/>
                </a:solidFill>
                <a:effectLst/>
                <a:latin typeface="Times New Roman" panose="02020603050405020304" pitchFamily="18" charset="0"/>
                <a:ea typeface="Times New Roman" panose="02020603050405020304" pitchFamily="18" charset="0"/>
              </a:rPr>
              <a:t>?</a:t>
            </a:r>
          </a:p>
          <a:p>
            <a:pPr marL="0" marR="0" algn="just">
              <a:spcBef>
                <a:spcPts val="0"/>
              </a:spcBef>
              <a:spcAft>
                <a:spcPts val="1200"/>
              </a:spcAft>
            </a:pPr>
            <a:r>
              <a:rPr lang="en-US" sz="2200" b="1" dirty="0">
                <a:solidFill>
                  <a:srgbClr val="0070C0"/>
                </a:solidFill>
                <a:effectLst/>
                <a:latin typeface="Times New Roman" panose="02020603050405020304" pitchFamily="18" charset="0"/>
                <a:ea typeface="Times New Roman" panose="02020603050405020304" pitchFamily="18" charset="0"/>
              </a:rPr>
              <a:t>2. </a:t>
            </a:r>
            <a:r>
              <a:rPr lang="en-US" sz="2200" b="1" dirty="0" err="1">
                <a:solidFill>
                  <a:srgbClr val="0070C0"/>
                </a:solidFill>
                <a:effectLst/>
                <a:latin typeface="Times New Roman" panose="02020603050405020304" pitchFamily="18" charset="0"/>
                <a:ea typeface="Times New Roman" panose="02020603050405020304" pitchFamily="18" charset="0"/>
              </a:rPr>
              <a:t>Nhận</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xét</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về</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cách</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gieo</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vần</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lục</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bát</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trong</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câu</a:t>
            </a:r>
            <a:r>
              <a:rPr lang="en-US" sz="2200" b="1" dirty="0">
                <a:solidFill>
                  <a:srgbClr val="0070C0"/>
                </a:solidFill>
                <a:effectLst/>
                <a:latin typeface="Times New Roman" panose="02020603050405020304" pitchFamily="18" charset="0"/>
                <a:ea typeface="Times New Roman" panose="02020603050405020304" pitchFamily="18" charset="0"/>
              </a:rPr>
              <a:t>:</a:t>
            </a:r>
            <a:r>
              <a:rPr lang="en-US" sz="2200" b="1" i="1" dirty="0">
                <a:solidFill>
                  <a:srgbClr val="0070C0"/>
                </a:solidFill>
                <a:effectLst/>
                <a:latin typeface="Times New Roman" panose="02020603050405020304" pitchFamily="18" charset="0"/>
                <a:ea typeface="Times New Roman" panose="02020603050405020304" pitchFamily="18" charset="0"/>
              </a:rPr>
              <a:t>“</a:t>
            </a:r>
            <a:r>
              <a:rPr lang="en-US" sz="2200" b="1" i="1" dirty="0" err="1">
                <a:solidFill>
                  <a:srgbClr val="0070C0"/>
                </a:solidFill>
                <a:effectLst/>
                <a:latin typeface="Times New Roman" panose="02020603050405020304" pitchFamily="18" charset="0"/>
                <a:ea typeface="Times New Roman" panose="02020603050405020304" pitchFamily="18" charset="0"/>
              </a:rPr>
              <a:t>Áo</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tơi</a:t>
            </a:r>
            <a:r>
              <a:rPr lang="en-US" sz="2200" b="1" i="1" dirty="0">
                <a:solidFill>
                  <a:srgbClr val="0070C0"/>
                </a:solidFill>
                <a:effectLst/>
                <a:latin typeface="Times New Roman" panose="02020603050405020304" pitchFamily="18" charset="0"/>
                <a:ea typeface="Times New Roman" panose="02020603050405020304" pitchFamily="18" charset="0"/>
              </a:rPr>
              <a:t> qua </a:t>
            </a:r>
            <a:r>
              <a:rPr lang="en-US" sz="2200" b="1" i="1" dirty="0" err="1">
                <a:solidFill>
                  <a:srgbClr val="0070C0"/>
                </a:solidFill>
                <a:effectLst/>
                <a:latin typeface="Times New Roman" panose="02020603050405020304" pitchFamily="18" charset="0"/>
                <a:ea typeface="Times New Roman" panose="02020603050405020304" pitchFamily="18" charset="0"/>
              </a:rPr>
              <a:t>buổi</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cày</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bừa</a:t>
            </a:r>
            <a:r>
              <a:rPr lang="en-US" sz="2200" b="1" i="1" dirty="0">
                <a:solidFill>
                  <a:srgbClr val="0070C0"/>
                </a:solidFill>
                <a:effectLst/>
                <a:latin typeface="Times New Roman" panose="02020603050405020304" pitchFamily="18" charset="0"/>
                <a:ea typeface="Times New Roman" panose="02020603050405020304" pitchFamily="18" charset="0"/>
              </a:rPr>
              <a:t>/</a:t>
            </a:r>
            <a:r>
              <a:rPr lang="en-US" sz="2200" b="1" i="1" dirty="0" err="1">
                <a:solidFill>
                  <a:srgbClr val="0070C0"/>
                </a:solidFill>
                <a:effectLst/>
                <a:latin typeface="Times New Roman" panose="02020603050405020304" pitchFamily="18" charset="0"/>
                <a:ea typeface="Times New Roman" panose="02020603050405020304" pitchFamily="18" charset="0"/>
              </a:rPr>
              <a:t>Giờ</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còn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lủn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củn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khoác</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hờ</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người</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rơm</a:t>
            </a:r>
            <a:r>
              <a:rPr lang="en-US" sz="2200" b="1" i="1" dirty="0">
                <a:solidFill>
                  <a:srgbClr val="0070C0"/>
                </a:solidFill>
                <a:effectLst/>
                <a:latin typeface="Times New Roman" panose="02020603050405020304" pitchFamily="18" charset="0"/>
                <a:ea typeface="Times New Roman" panose="02020603050405020304" pitchFamily="18" charset="0"/>
              </a:rPr>
              <a:t>”</a:t>
            </a:r>
            <a:endParaRPr lang="en-US" sz="2200" b="1" dirty="0">
              <a:solidFill>
                <a:srgbClr val="0070C0"/>
              </a:solidFill>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2200" b="1" dirty="0">
                <a:solidFill>
                  <a:srgbClr val="0070C0"/>
                </a:solidFill>
                <a:effectLst/>
                <a:latin typeface="Times New Roman" panose="02020603050405020304" pitchFamily="18" charset="0"/>
                <a:ea typeface="Times New Roman" panose="02020603050405020304" pitchFamily="18" charset="0"/>
              </a:rPr>
              <a:t>3. Theo </a:t>
            </a:r>
            <a:r>
              <a:rPr lang="en-US" sz="2200" b="1" dirty="0" err="1">
                <a:solidFill>
                  <a:srgbClr val="0070C0"/>
                </a:solidFill>
                <a:effectLst/>
                <a:latin typeface="Times New Roman" panose="02020603050405020304" pitchFamily="18" charset="0"/>
                <a:ea typeface="Times New Roman" panose="02020603050405020304" pitchFamily="18" charset="0"/>
              </a:rPr>
              <a:t>em</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dấu</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ba</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chấm</a:t>
            </a:r>
            <a:r>
              <a:rPr lang="en-US" sz="2200" b="1" dirty="0">
                <a:solidFill>
                  <a:srgbClr val="0070C0"/>
                </a:solidFill>
                <a:effectLst/>
                <a:latin typeface="Times New Roman" panose="02020603050405020304" pitchFamily="18" charset="0"/>
                <a:ea typeface="Times New Roman" panose="02020603050405020304" pitchFamily="18" charset="0"/>
              </a:rPr>
              <a:t> ở </a:t>
            </a:r>
            <a:r>
              <a:rPr lang="en-US" sz="2200" b="1" dirty="0" err="1">
                <a:solidFill>
                  <a:srgbClr val="0070C0"/>
                </a:solidFill>
                <a:effectLst/>
                <a:latin typeface="Times New Roman" panose="02020603050405020304" pitchFamily="18" charset="0"/>
                <a:ea typeface="Times New Roman" panose="02020603050405020304" pitchFamily="18" charset="0"/>
              </a:rPr>
              <a:t>cuối</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câu</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i="1" dirty="0">
                <a:solidFill>
                  <a:srgbClr val="0070C0"/>
                </a:solidFill>
                <a:effectLst/>
                <a:latin typeface="Times New Roman" panose="02020603050405020304" pitchFamily="18" charset="0"/>
                <a:ea typeface="Times New Roman" panose="02020603050405020304" pitchFamily="18" charset="0"/>
              </a:rPr>
              <a:t>“</a:t>
            </a:r>
            <a:r>
              <a:rPr lang="en-US" sz="2200" b="1" i="1" dirty="0" err="1">
                <a:solidFill>
                  <a:srgbClr val="0070C0"/>
                </a:solidFill>
                <a:effectLst/>
                <a:latin typeface="Times New Roman" panose="02020603050405020304" pitchFamily="18" charset="0"/>
                <a:ea typeface="Times New Roman" panose="02020603050405020304" pitchFamily="18" charset="0"/>
              </a:rPr>
              <a:t>Nghẹn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ngào</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thương</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mẹ</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nhiều</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i="1" dirty="0" err="1">
                <a:solidFill>
                  <a:srgbClr val="0070C0"/>
                </a:solidFill>
                <a:effectLst/>
                <a:latin typeface="Times New Roman" panose="02020603050405020304" pitchFamily="18" charset="0"/>
                <a:ea typeface="Times New Roman" panose="02020603050405020304" pitchFamily="18" charset="0"/>
              </a:rPr>
              <a:t>hơn</a:t>
            </a:r>
            <a:r>
              <a:rPr lang="en-US" sz="2200" b="1" i="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có</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tác</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dụng</a:t>
            </a:r>
            <a:r>
              <a:rPr lang="en-US" sz="2200" b="1" dirty="0">
                <a:solidFill>
                  <a:srgbClr val="0070C0"/>
                </a:solidFill>
                <a:effectLst/>
                <a:latin typeface="Times New Roman" panose="02020603050405020304" pitchFamily="18" charset="0"/>
                <a:ea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rPr>
              <a:t>gì</a:t>
            </a:r>
            <a:r>
              <a:rPr lang="en-US" sz="2200" b="1" dirty="0">
                <a:solidFill>
                  <a:srgbClr val="0070C0"/>
                </a:solidFill>
                <a:effectLst/>
                <a:latin typeface="Times New Roman" panose="02020603050405020304" pitchFamily="18" charset="0"/>
                <a:ea typeface="Times New Roman" panose="02020603050405020304" pitchFamily="18" charset="0"/>
              </a:rPr>
              <a:t>?</a:t>
            </a:r>
          </a:p>
        </p:txBody>
      </p:sp>
      <p:sp>
        <p:nvSpPr>
          <p:cNvPr id="9" name="Double Wave 8">
            <a:extLst>
              <a:ext uri="{FF2B5EF4-FFF2-40B4-BE49-F238E27FC236}">
                <a16:creationId xmlns:a16="http://schemas.microsoft.com/office/drawing/2014/main" xmlns="" id="{FED127FF-56D3-498B-A4EB-522CD9F3618F}"/>
              </a:ext>
            </a:extLst>
          </p:cNvPr>
          <p:cNvSpPr/>
          <p:nvPr/>
        </p:nvSpPr>
        <p:spPr>
          <a:xfrm>
            <a:off x="1661374" y="464492"/>
            <a:ext cx="3484903" cy="672073"/>
          </a:xfrm>
          <a:prstGeom prst="doubleWave">
            <a:avLst/>
          </a:prstGeom>
          <a:solidFill>
            <a:schemeClr val="accent2">
              <a:lumMod val="60000"/>
              <a:lumOff val="40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rPr>
              <a:t>Luyện</a:t>
            </a:r>
            <a:r>
              <a:rPr lang="en-US" sz="3600" b="1" dirty="0">
                <a:solidFill>
                  <a:schemeClr val="accent2">
                    <a:lumMod val="75000"/>
                  </a:schemeClr>
                </a:solidFill>
              </a:rPr>
              <a:t> </a:t>
            </a:r>
            <a:r>
              <a:rPr lang="en-US" sz="3600" b="1" dirty="0" err="1">
                <a:solidFill>
                  <a:schemeClr val="accent2">
                    <a:lumMod val="75000"/>
                  </a:schemeClr>
                </a:solidFill>
              </a:rPr>
              <a:t>tập</a:t>
            </a:r>
            <a:endParaRPr lang="en-US" sz="3600" b="1" dirty="0">
              <a:solidFill>
                <a:schemeClr val="accent2">
                  <a:lumMod val="75000"/>
                </a:schemeClr>
              </a:solidFill>
            </a:endParaRPr>
          </a:p>
        </p:txBody>
      </p:sp>
    </p:spTree>
    <p:extLst>
      <p:ext uri="{BB962C8B-B14F-4D97-AF65-F5344CB8AC3E}">
        <p14:creationId xmlns:p14="http://schemas.microsoft.com/office/powerpoint/2010/main" val="74006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a:extLst>
              <a:ext uri="{FF2B5EF4-FFF2-40B4-BE49-F238E27FC236}">
                <a16:creationId xmlns:a16="http://schemas.microsoft.com/office/drawing/2014/main" xmlns="" id="{FED127FF-56D3-498B-A4EB-522CD9F3618F}"/>
              </a:ext>
            </a:extLst>
          </p:cNvPr>
          <p:cNvSpPr/>
          <p:nvPr/>
        </p:nvSpPr>
        <p:spPr>
          <a:xfrm>
            <a:off x="321460" y="174781"/>
            <a:ext cx="3484903" cy="672073"/>
          </a:xfrm>
          <a:prstGeom prst="doubleWave">
            <a:avLst/>
          </a:prstGeom>
          <a:solidFill>
            <a:schemeClr val="accent2">
              <a:lumMod val="60000"/>
              <a:lumOff val="40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rPr>
              <a:t>Luyện</a:t>
            </a:r>
            <a:r>
              <a:rPr lang="en-US" sz="3600" b="1" dirty="0">
                <a:solidFill>
                  <a:schemeClr val="accent2">
                    <a:lumMod val="75000"/>
                  </a:schemeClr>
                </a:solidFill>
              </a:rPr>
              <a:t> </a:t>
            </a:r>
            <a:r>
              <a:rPr lang="en-US" sz="3600" b="1" dirty="0" err="1">
                <a:solidFill>
                  <a:schemeClr val="accent2">
                    <a:lumMod val="75000"/>
                  </a:schemeClr>
                </a:solidFill>
              </a:rPr>
              <a:t>tập</a:t>
            </a:r>
            <a:endParaRPr lang="en-US" sz="3600" b="1" dirty="0">
              <a:solidFill>
                <a:schemeClr val="accent2">
                  <a:lumMod val="75000"/>
                </a:schemeClr>
              </a:solidFill>
            </a:endParaRPr>
          </a:p>
        </p:txBody>
      </p:sp>
      <p:sp>
        <p:nvSpPr>
          <p:cNvPr id="2" name="TextBox 1"/>
          <p:cNvSpPr txBox="1"/>
          <p:nvPr/>
        </p:nvSpPr>
        <p:spPr>
          <a:xfrm>
            <a:off x="2127561" y="995882"/>
            <a:ext cx="10040293" cy="4893647"/>
          </a:xfrm>
          <a:prstGeom prst="rect">
            <a:avLst/>
          </a:prstGeom>
          <a:noFill/>
        </p:spPr>
        <p:txBody>
          <a:bodyPr wrap="square" rtlCol="0">
            <a:spAutoFit/>
          </a:bodyPr>
          <a:lstStyle/>
          <a:p>
            <a:r>
              <a:rPr lang="pt-BR" sz="2400">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Câu thơ: </a:t>
            </a:r>
            <a:r>
              <a:rPr lang="en-US" sz="2400" i="1">
                <a:latin typeface="Times New Roman" panose="02020603050405020304" pitchFamily="18" charset="0"/>
                <a:cs typeface="Times New Roman" panose="02020603050405020304" pitchFamily="18" charset="0"/>
              </a:rPr>
              <a:t>“Trái na cuối vụ mẹ dành phần con”</a:t>
            </a:r>
            <a:r>
              <a:rPr lang="en-US" sz="2400">
                <a:latin typeface="Times New Roman" panose="02020603050405020304" pitchFamily="18" charset="0"/>
                <a:cs typeface="Times New Roman" panose="02020603050405020304" pitchFamily="18" charset="0"/>
              </a:rPr>
              <a:t> gợi sự </a:t>
            </a:r>
            <a:r>
              <a:rPr lang="pt-BR" sz="2400">
                <a:latin typeface="Times New Roman" panose="02020603050405020304" pitchFamily="18" charset="0"/>
                <a:cs typeface="Times New Roman" panose="02020603050405020304" pitchFamily="18" charset="0"/>
              </a:rPr>
              <a:t>chắt chiu, chăm chút yêu thương và mong nhớ mẹ dành cho con. Chính điều giản đơn ấy đã khiến con cảm nhận sâu sắc tình mẹ và thấy thương mẹ nhiều hơn bao giờ hết</a:t>
            </a:r>
            <a:r>
              <a:rPr lang="pt-BR"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2. Cách gieo vần lục bát trong câu: </a:t>
            </a:r>
            <a:r>
              <a:rPr lang="en-US" sz="2400" i="1">
                <a:latin typeface="Times New Roman" panose="02020603050405020304" pitchFamily="18" charset="0"/>
                <a:cs typeface="Times New Roman" panose="02020603050405020304" pitchFamily="18" charset="0"/>
              </a:rPr>
              <a:t>“Áo tơi qua buổi cày bừa/Giờ còn lủn củn khoác hờ người rơm”</a:t>
            </a:r>
            <a:r>
              <a:rPr lang="en-US" sz="2400">
                <a:latin typeface="Times New Roman" panose="02020603050405020304" pitchFamily="18" charset="0"/>
                <a:cs typeface="Times New Roman" panose="02020603050405020304" pitchFamily="18" charset="0"/>
              </a:rPr>
              <a:t>: gieo vần</a:t>
            </a:r>
            <a:r>
              <a:rPr lang="en-US" sz="2400" i="1">
                <a:latin typeface="Times New Roman" panose="02020603050405020304" pitchFamily="18" charset="0"/>
                <a:cs typeface="Times New Roman" panose="02020603050405020304" pitchFamily="18" charset="0"/>
              </a:rPr>
              <a:t> “bừa” và “hờ” </a:t>
            </a:r>
            <a:r>
              <a:rPr lang="en-US" sz="240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&gt; </a:t>
            </a:r>
            <a:r>
              <a:rPr lang="en-US" sz="2400">
                <a:latin typeface="Times New Roman" panose="02020603050405020304" pitchFamily="18" charset="0"/>
                <a:cs typeface="Times New Roman" panose="02020603050405020304" pitchFamily="18" charset="0"/>
              </a:rPr>
              <a:t>từ chưa thật chuẩn xác về thả vần lục bát, nhưng đây lại là dụng ý nghệ thuật của tác giả, từ “hờ” tạo hình dung và liên tưởng hay hơn, ý nghĩa hơn cho ý thơ</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pt-BR" sz="2400">
                <a:latin typeface="Times New Roman" panose="02020603050405020304" pitchFamily="18" charset="0"/>
                <a:cs typeface="Times New Roman" panose="02020603050405020304" pitchFamily="18" charset="0"/>
              </a:rPr>
              <a:t>3. Dấu ba chấm cuối dòng thơ: thể hiện còn có rất nhiều điều mà người con nghẹn ngào con chẳng nói thành lời, chất chứa trong lòng chẳng thể nói ra; Câu thơ như kéo dài những niềm thương nỗi nhớ của người con dành cho mẹ; Tạo khoảng lặng, dư âm trong lòng độc giả.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8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1CD31C-2BA5-4907-B2BF-B9BC16E5D2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160" y="808501"/>
            <a:ext cx="7115680" cy="6049499"/>
          </a:xfrm>
          <a:prstGeom prst="rect">
            <a:avLst/>
          </a:prstGeom>
        </p:spPr>
      </p:pic>
      <p:sp>
        <p:nvSpPr>
          <p:cNvPr id="4" name="TextBox 3">
            <a:extLst>
              <a:ext uri="{FF2B5EF4-FFF2-40B4-BE49-F238E27FC236}">
                <a16:creationId xmlns:a16="http://schemas.microsoft.com/office/drawing/2014/main" xmlns="" id="{132CC168-18EA-4982-9EC6-CFFCA82A0878}"/>
              </a:ext>
            </a:extLst>
          </p:cNvPr>
          <p:cNvSpPr txBox="1"/>
          <p:nvPr/>
        </p:nvSpPr>
        <p:spPr>
          <a:xfrm>
            <a:off x="4299397" y="1566250"/>
            <a:ext cx="3559011" cy="2308324"/>
          </a:xfrm>
          <a:prstGeom prst="rect">
            <a:avLst/>
          </a:prstGeom>
          <a:solidFill>
            <a:srgbClr val="7030A0"/>
          </a:solidFill>
        </p:spPr>
        <p:txBody>
          <a:bodyPr wrap="square" rtlCol="0">
            <a:spAutoFit/>
          </a:bodyPr>
          <a:lstStyle/>
          <a:p>
            <a:pPr algn="just"/>
            <a:r>
              <a:rPr lang="pt-BR" sz="2400" b="1" i="1" dirty="0">
                <a:solidFill>
                  <a:srgbClr val="FFFF00"/>
                </a:solidFill>
                <a:effectLst/>
                <a:latin typeface="Times New Roman" panose="02020603050405020304" pitchFamily="18" charset="0"/>
                <a:ea typeface="Times New Roman" panose="02020603050405020304" pitchFamily="18" charset="0"/>
              </a:rPr>
              <a:t>Hình dung và tái hiện lại cảnh người con về thăm ngôi nhà của mẹ trong bài thơ bằng cách vẽ tranh minh họa hoặc miêu tả bằng lời văn của em.</a:t>
            </a:r>
            <a:endParaRPr lang="en-US" sz="2400" b="1" dirty="0">
              <a:solidFill>
                <a:srgbClr val="FFFF00"/>
              </a:solidFill>
            </a:endParaRPr>
          </a:p>
        </p:txBody>
      </p:sp>
      <p:sp>
        <p:nvSpPr>
          <p:cNvPr id="2" name="TextBox 1"/>
          <p:cNvSpPr txBox="1"/>
          <p:nvPr/>
        </p:nvSpPr>
        <p:spPr>
          <a:xfrm>
            <a:off x="362139" y="552261"/>
            <a:ext cx="2471595" cy="584775"/>
          </a:xfrm>
          <a:prstGeom prst="rect">
            <a:avLst/>
          </a:prstGeom>
          <a:solidFill>
            <a:srgbClr val="FFFF00"/>
          </a:solidFill>
          <a:ln w="12700">
            <a:solidFill>
              <a:schemeClr val="tx1"/>
            </a:solidFill>
          </a:ln>
        </p:spPr>
        <p:txBody>
          <a:bodyPr wrap="square" rtlCol="0">
            <a:spAutoFit/>
          </a:bodyPr>
          <a:lstStyle/>
          <a:p>
            <a:r>
              <a:rPr lang="en-US" sz="3200" b="1" smtClean="0">
                <a:latin typeface="Times New Roman" panose="02020603050405020304" pitchFamily="18" charset="0"/>
                <a:cs typeface="Times New Roman" panose="02020603050405020304" pitchFamily="18" charset="0"/>
              </a:rPr>
              <a:t>VẬN DỤNG</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263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C46510E-C3EC-470E-9F05-65F4309D7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9324" cy="6858000"/>
          </a:xfrm>
          <a:prstGeom prst="rect">
            <a:avLst/>
          </a:prstGeom>
        </p:spPr>
      </p:pic>
      <p:sp>
        <p:nvSpPr>
          <p:cNvPr id="2" name="Title 1">
            <a:extLst>
              <a:ext uri="{FF2B5EF4-FFF2-40B4-BE49-F238E27FC236}">
                <a16:creationId xmlns:a16="http://schemas.microsoft.com/office/drawing/2014/main" xmlns="" id="{04767398-80FF-43A9-89B0-060A1A49BA91}"/>
              </a:ext>
            </a:extLst>
          </p:cNvPr>
          <p:cNvSpPr>
            <a:spLocks noGrp="1"/>
          </p:cNvSpPr>
          <p:nvPr>
            <p:ph type="title"/>
          </p:nvPr>
        </p:nvSpPr>
        <p:spPr>
          <a:xfrm>
            <a:off x="2678805" y="501907"/>
            <a:ext cx="7515895" cy="1038672"/>
          </a:xfrm>
        </p:spPr>
        <p:txBody>
          <a:bodyPr>
            <a:noAutofit/>
          </a:bodyPr>
          <a:lstStyle/>
          <a:p>
            <a:r>
              <a:rPr lang="en-US" sz="4800" dirty="0" err="1">
                <a:solidFill>
                  <a:schemeClr val="accent2">
                    <a:lumMod val="75000"/>
                  </a:schemeClr>
                </a:solidFill>
                <a:latin typeface="Times New Roman" panose="02020603050405020304" pitchFamily="18" charset="0"/>
                <a:cs typeface="Times New Roman" panose="02020603050405020304" pitchFamily="18" charset="0"/>
              </a:rPr>
              <a:t>Về</a:t>
            </a:r>
            <a:r>
              <a:rPr lang="en-US" sz="4800" dirty="0">
                <a:solidFill>
                  <a:schemeClr val="accent2">
                    <a:lumMod val="75000"/>
                  </a:schemeClr>
                </a:solidFill>
                <a:latin typeface="Times New Roman" panose="02020603050405020304" pitchFamily="18" charset="0"/>
                <a:cs typeface="Times New Roman" panose="02020603050405020304" pitchFamily="18" charset="0"/>
              </a:rPr>
              <a:t> </a:t>
            </a:r>
            <a:r>
              <a:rPr lang="en-US" sz="4800" dirty="0" err="1">
                <a:solidFill>
                  <a:schemeClr val="accent2">
                    <a:lumMod val="75000"/>
                  </a:schemeClr>
                </a:solidFill>
                <a:latin typeface="Times New Roman" panose="02020603050405020304" pitchFamily="18" charset="0"/>
                <a:cs typeface="Times New Roman" panose="02020603050405020304" pitchFamily="18" charset="0"/>
              </a:rPr>
              <a:t>thăm</a:t>
            </a:r>
            <a:r>
              <a:rPr lang="en-US" sz="4800" dirty="0">
                <a:solidFill>
                  <a:schemeClr val="accent2">
                    <a:lumMod val="75000"/>
                  </a:schemeClr>
                </a:solidFill>
                <a:latin typeface="Times New Roman" panose="02020603050405020304" pitchFamily="18" charset="0"/>
                <a:cs typeface="Times New Roman" panose="02020603050405020304" pitchFamily="18" charset="0"/>
              </a:rPr>
              <a:t> </a:t>
            </a:r>
            <a:r>
              <a:rPr lang="en-US" sz="4800"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800" dirty="0">
                <a:solidFill>
                  <a:schemeClr val="accent2">
                    <a:lumMod val="75000"/>
                  </a:schemeClr>
                </a:solidFill>
                <a:latin typeface="Times New Roman" panose="02020603050405020304" pitchFamily="18" charset="0"/>
                <a:cs typeface="Times New Roman" panose="02020603050405020304" pitchFamily="18" charset="0"/>
              </a:rPr>
              <a:t> </a:t>
            </a:r>
            <a:r>
              <a:rPr lang="en-US" sz="4000" i="1" dirty="0">
                <a:solidFill>
                  <a:schemeClr val="accent2">
                    <a:lumMod val="75000"/>
                  </a:schemeClr>
                </a:solidFill>
                <a:latin typeface="Times New Roman" panose="02020603050405020304" pitchFamily="18" charset="0"/>
                <a:cs typeface="Times New Roman" panose="02020603050405020304" pitchFamily="18" charset="0"/>
              </a:rPr>
              <a:t>(</a:t>
            </a:r>
            <a:r>
              <a:rPr lang="en-US" sz="3600" i="1" dirty="0" err="1">
                <a:solidFill>
                  <a:schemeClr val="accent2">
                    <a:lumMod val="75000"/>
                  </a:schemeClr>
                </a:solidFill>
                <a:latin typeface="Times New Roman" panose="02020603050405020304" pitchFamily="18" charset="0"/>
                <a:cs typeface="Times New Roman" panose="02020603050405020304" pitchFamily="18" charset="0"/>
              </a:rPr>
              <a:t>Đinh</a:t>
            </a:r>
            <a:r>
              <a:rPr lang="en-US" sz="3600" i="1" dirty="0">
                <a:solidFill>
                  <a:schemeClr val="accent2">
                    <a:lumMod val="75000"/>
                  </a:schemeClr>
                </a:solidFill>
                <a:latin typeface="Times New Roman" panose="02020603050405020304" pitchFamily="18" charset="0"/>
                <a:cs typeface="Times New Roman" panose="02020603050405020304" pitchFamily="18" charset="0"/>
              </a:rPr>
              <a:t> Nam </a:t>
            </a:r>
            <a:r>
              <a:rPr lang="en-US" sz="3600" i="1" dirty="0" err="1">
                <a:solidFill>
                  <a:schemeClr val="accent2">
                    <a:lumMod val="75000"/>
                  </a:schemeClr>
                </a:solidFill>
                <a:latin typeface="Times New Roman" panose="02020603050405020304" pitchFamily="18" charset="0"/>
                <a:cs typeface="Times New Roman" panose="02020603050405020304" pitchFamily="18" charset="0"/>
              </a:rPr>
              <a:t>Khương</a:t>
            </a:r>
            <a:r>
              <a:rPr lang="en-US" sz="3600" i="1" dirty="0">
                <a:solidFill>
                  <a:schemeClr val="accent2">
                    <a:lumMod val="75000"/>
                  </a:schemeClr>
                </a:solidFill>
                <a:latin typeface="Times New Roman" panose="02020603050405020304" pitchFamily="18" charset="0"/>
                <a:cs typeface="Times New Roman" panose="02020603050405020304" pitchFamily="18" charset="0"/>
              </a:rPr>
              <a:t>)</a:t>
            </a:r>
            <a:endParaRPr lang="en-US" sz="3200"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Content Placeholder 3" descr="A picture containing text, picture frame&#10;&#10;Description automatically generated">
            <a:extLst>
              <a:ext uri="{FF2B5EF4-FFF2-40B4-BE49-F238E27FC236}">
                <a16:creationId xmlns:a16="http://schemas.microsoft.com/office/drawing/2014/main" xmlns="" id="{43236FCE-F99B-4A9A-BB79-20E894D98B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272" y="1872341"/>
            <a:ext cx="5687728" cy="3994560"/>
          </a:xfrm>
          <a:prstGeom prst="rect">
            <a:avLst/>
          </a:prstGeom>
        </p:spPr>
      </p:pic>
      <p:sp>
        <p:nvSpPr>
          <p:cNvPr id="5" name="Rectangle: Rounded Corners 4">
            <a:extLst>
              <a:ext uri="{FF2B5EF4-FFF2-40B4-BE49-F238E27FC236}">
                <a16:creationId xmlns:a16="http://schemas.microsoft.com/office/drawing/2014/main" xmlns="" id="{A66EE642-0481-4EBB-8B8B-632138ABF40B}"/>
              </a:ext>
            </a:extLst>
          </p:cNvPr>
          <p:cNvSpPr/>
          <p:nvPr/>
        </p:nvSpPr>
        <p:spPr>
          <a:xfrm>
            <a:off x="6602568" y="2550016"/>
            <a:ext cx="4979832" cy="2215166"/>
          </a:xfrm>
          <a:prstGeom prst="roundRect">
            <a:avLst/>
          </a:prstGeom>
          <a:solidFill>
            <a:schemeClr val="accent4">
              <a:lumMod val="40000"/>
              <a:lumOff val="6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i="1" dirty="0">
                <a:solidFill>
                  <a:schemeClr val="accent6">
                    <a:lumMod val="50000"/>
                  </a:schemeClr>
                </a:solidFill>
                <a:latin typeface="Times New Roman" panose="02020603050405020304" pitchFamily="18" charset="0"/>
                <a:cs typeface="Times New Roman" panose="02020603050405020304" pitchFamily="18" charset="0"/>
              </a:rPr>
              <a:t>Con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thăm</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chiều</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đông</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2400" i="1" dirty="0" err="1">
                <a:solidFill>
                  <a:schemeClr val="accent6">
                    <a:lumMod val="50000"/>
                  </a:schemeClr>
                </a:solidFill>
                <a:latin typeface="Times New Roman" panose="02020603050405020304" pitchFamily="18" charset="0"/>
                <a:cs typeface="Times New Roman" panose="02020603050405020304" pitchFamily="18" charset="0"/>
              </a:rPr>
              <a:t>Bếp</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chưa</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lên</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khói</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nhà</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2400" i="1" dirty="0" err="1">
                <a:solidFill>
                  <a:schemeClr val="accent6">
                    <a:lumMod val="50000"/>
                  </a:schemeClr>
                </a:solidFill>
                <a:latin typeface="Times New Roman" panose="02020603050405020304" pitchFamily="18" charset="0"/>
                <a:cs typeface="Times New Roman" panose="02020603050405020304" pitchFamily="18" charset="0"/>
              </a:rPr>
              <a:t>Mình</a:t>
            </a:r>
            <a:r>
              <a:rPr lang="en-US" sz="2400" i="1" dirty="0">
                <a:solidFill>
                  <a:schemeClr val="accent6">
                    <a:lumMod val="50000"/>
                  </a:schemeClr>
                </a:solidFill>
                <a:latin typeface="Times New Roman" panose="02020603050405020304" pitchFamily="18" charset="0"/>
                <a:cs typeface="Times New Roman" panose="02020603050405020304" pitchFamily="18" charset="0"/>
              </a:rPr>
              <a:t> con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thẩn</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vào</a:t>
            </a:r>
            <a:r>
              <a:rPr lang="en-US" sz="2400" i="1" dirty="0">
                <a:solidFill>
                  <a:schemeClr val="accent6">
                    <a:lumMod val="50000"/>
                  </a:schemeClr>
                </a:solidFill>
                <a:latin typeface="Times New Roman" panose="02020603050405020304" pitchFamily="18" charset="0"/>
                <a:cs typeface="Times New Roman" panose="02020603050405020304" pitchFamily="18" charset="0"/>
              </a:rPr>
              <a:t> ra</a:t>
            </a:r>
          </a:p>
          <a:p>
            <a:pPr algn="ctr"/>
            <a:r>
              <a:rPr lang="en-US" sz="2400" i="1" dirty="0" err="1">
                <a:solidFill>
                  <a:schemeClr val="accent6">
                    <a:lumMod val="50000"/>
                  </a:schemeClr>
                </a:solidFill>
                <a:latin typeface="Times New Roman" panose="02020603050405020304" pitchFamily="18" charset="0"/>
                <a:cs typeface="Times New Roman" panose="02020603050405020304" pitchFamily="18" charset="0"/>
              </a:rPr>
              <a:t>Trời</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đang</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yên</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vậy</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bỗng</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òa</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mưa</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rơi</a:t>
            </a:r>
            <a:r>
              <a:rPr lang="en-US" sz="2400" i="1" dirty="0">
                <a:solidFill>
                  <a:schemeClr val="accent6">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65432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93DE7A9-6C24-456C-81EA-FFE42649D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622" y="4572000"/>
            <a:ext cx="3941378" cy="2286000"/>
          </a:xfrm>
          <a:prstGeom prst="rect">
            <a:avLst/>
          </a:prstGeom>
        </p:spPr>
      </p:pic>
      <p:pic>
        <p:nvPicPr>
          <p:cNvPr id="16" name="Picture 15">
            <a:extLst>
              <a:ext uri="{FF2B5EF4-FFF2-40B4-BE49-F238E27FC236}">
                <a16:creationId xmlns:a16="http://schemas.microsoft.com/office/drawing/2014/main" xmlns="" id="{4A76EFAB-7214-4230-8F36-5C7AB4C8C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12" name="TextBox 11">
            <a:extLst>
              <a:ext uri="{FF2B5EF4-FFF2-40B4-BE49-F238E27FC236}">
                <a16:creationId xmlns:a16="http://schemas.microsoft.com/office/drawing/2014/main" xmlns="" id="{FB9C8589-FAC1-421D-BE20-85AA4E076093}"/>
              </a:ext>
            </a:extLst>
          </p:cNvPr>
          <p:cNvSpPr txBox="1"/>
          <p:nvPr/>
        </p:nvSpPr>
        <p:spPr>
          <a:xfrm>
            <a:off x="4869113" y="2606446"/>
            <a:ext cx="3297528" cy="1200329"/>
          </a:xfrm>
          <a:prstGeom prst="rect">
            <a:avLst/>
          </a:prstGeom>
          <a:noFill/>
        </p:spPr>
        <p:txBody>
          <a:bodyPr wrap="square" rtlCol="0">
            <a:spAutoFit/>
          </a:bodyPr>
          <a:lstStyle/>
          <a:p>
            <a:pPr algn="ctr"/>
            <a:r>
              <a:rPr lang="en-US" sz="3600" b="1" dirty="0">
                <a:solidFill>
                  <a:srgbClr val="990000"/>
                </a:solidFill>
                <a:latin typeface="Times New Roman" panose="02020603050405020304" pitchFamily="18" charset="0"/>
                <a:cs typeface="Times New Roman" panose="02020603050405020304" pitchFamily="18" charset="0"/>
              </a:rPr>
              <a:t>I. </a:t>
            </a:r>
            <a:r>
              <a:rPr lang="en-US" sz="3600" b="1" dirty="0" err="1">
                <a:solidFill>
                  <a:srgbClr val="990000"/>
                </a:solidFill>
                <a:latin typeface="Times New Roman" panose="02020603050405020304" pitchFamily="18" charset="0"/>
                <a:cs typeface="Times New Roman" panose="02020603050405020304" pitchFamily="18" charset="0"/>
              </a:rPr>
              <a:t>Đọc</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và</a:t>
            </a:r>
            <a:endParaRPr lang="en-US" sz="3600" b="1" dirty="0">
              <a:solidFill>
                <a:srgbClr val="990000"/>
              </a:solidFill>
              <a:latin typeface="Times New Roman" panose="02020603050405020304" pitchFamily="18" charset="0"/>
              <a:cs typeface="Times New Roman" panose="02020603050405020304" pitchFamily="18" charset="0"/>
            </a:endParaRPr>
          </a:p>
          <a:p>
            <a:pPr algn="ctr"/>
            <a:r>
              <a:rPr lang="en-US" sz="3600" b="1" dirty="0" err="1">
                <a:solidFill>
                  <a:srgbClr val="990000"/>
                </a:solidFill>
                <a:latin typeface="Times New Roman" panose="02020603050405020304" pitchFamily="18" charset="0"/>
                <a:cs typeface="Times New Roman" panose="02020603050405020304" pitchFamily="18" charset="0"/>
              </a:rPr>
              <a:t>tìm</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hiểu</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chung</a:t>
            </a:r>
            <a:endParaRPr lang="en-US" sz="3600" b="1" dirty="0">
              <a:solidFill>
                <a:srgbClr val="990000"/>
              </a:solidFill>
              <a:latin typeface="Times New Roman" panose="02020603050405020304" pitchFamily="18" charset="0"/>
              <a:cs typeface="Times New Roman" panose="02020603050405020304" pitchFamily="18" charset="0"/>
            </a:endParaRPr>
          </a:p>
        </p:txBody>
      </p:sp>
      <p:pic>
        <p:nvPicPr>
          <p:cNvPr id="17" name="Google Shape;799;p49">
            <a:extLst>
              <a:ext uri="{FF2B5EF4-FFF2-40B4-BE49-F238E27FC236}">
                <a16:creationId xmlns:a16="http://schemas.microsoft.com/office/drawing/2014/main" xmlns="" id="{E2C959C6-012F-488A-A214-62F8C4094547}"/>
              </a:ext>
            </a:extLst>
          </p:cNvPr>
          <p:cNvPicPr/>
          <p:nvPr/>
        </p:nvPicPr>
        <p:blipFill rotWithShape="1">
          <a:blip r:embed="rId4">
            <a:alphaModFix/>
          </a:blip>
          <a:srcRect l="38581" t="24562" r="40933" b="26282"/>
          <a:stretch/>
        </p:blipFill>
        <p:spPr>
          <a:xfrm flipH="1">
            <a:off x="1618768" y="2087460"/>
            <a:ext cx="2980023" cy="4039931"/>
          </a:xfrm>
          <a:prstGeom prst="rect">
            <a:avLst/>
          </a:prstGeom>
          <a:noFill/>
          <a:ln>
            <a:noFill/>
          </a:ln>
        </p:spPr>
      </p:pic>
    </p:spTree>
    <p:extLst>
      <p:ext uri="{BB962C8B-B14F-4D97-AF65-F5344CB8AC3E}">
        <p14:creationId xmlns:p14="http://schemas.microsoft.com/office/powerpoint/2010/main" val="304257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B7A91-5F22-48FF-9E6C-FB8B9EE67761}"/>
              </a:ext>
            </a:extLst>
          </p:cNvPr>
          <p:cNvSpPr>
            <a:spLocks noGrp="1"/>
          </p:cNvSpPr>
          <p:nvPr>
            <p:ph type="title"/>
          </p:nvPr>
        </p:nvSpPr>
        <p:spPr>
          <a:xfrm>
            <a:off x="1568851" y="497860"/>
            <a:ext cx="4163733" cy="1325563"/>
          </a:xfrm>
        </p:spPr>
        <p:txBody>
          <a:bodyPr/>
          <a:lstStyle/>
          <a:p>
            <a:r>
              <a:rPr lang="en-US" dirty="0" err="1"/>
              <a:t>Tác</a:t>
            </a:r>
            <a:r>
              <a:rPr lang="en-US" dirty="0"/>
              <a:t> </a:t>
            </a:r>
            <a:r>
              <a:rPr lang="en-US" dirty="0" err="1"/>
              <a:t>giả</a:t>
            </a:r>
            <a:endParaRPr lang="en-US" dirty="0"/>
          </a:p>
        </p:txBody>
      </p:sp>
      <p:pic>
        <p:nvPicPr>
          <p:cNvPr id="5" name="Content Placeholder 4">
            <a:extLst>
              <a:ext uri="{FF2B5EF4-FFF2-40B4-BE49-F238E27FC236}">
                <a16:creationId xmlns:a16="http://schemas.microsoft.com/office/drawing/2014/main" xmlns="" id="{5AD078D3-EAAA-45B9-B91A-227F8A4DA9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8185" y="2011567"/>
            <a:ext cx="2226334" cy="2834865"/>
          </a:xfrm>
        </p:spPr>
      </p:pic>
      <p:pic>
        <p:nvPicPr>
          <p:cNvPr id="6" name="PA_图片 5">
            <a:extLst>
              <a:ext uri="{FF2B5EF4-FFF2-40B4-BE49-F238E27FC236}">
                <a16:creationId xmlns:a16="http://schemas.microsoft.com/office/drawing/2014/main" xmlns="" id="{F7D0FE65-D1A9-425C-A655-0E097B19ECEE}"/>
              </a:ext>
            </a:extLst>
          </p:cNvPr>
          <p:cNvPicPr/>
          <p:nvPr/>
        </p:nvPicPr>
        <p:blipFill>
          <a:blip r:embed="rId3" cstate="print">
            <a:extLst>
              <a:ext uri="{28A0092B-C50C-407E-A947-70E740481C1C}">
                <a14:useLocalDpi xmlns:a14="http://schemas.microsoft.com/office/drawing/2010/main" val="0"/>
              </a:ext>
            </a:extLst>
          </a:blip>
          <a:stretch>
            <a:fillRect/>
          </a:stretch>
        </p:blipFill>
        <p:spPr>
          <a:xfrm rot="491249">
            <a:off x="4772865" y="4156883"/>
            <a:ext cx="1033780" cy="685800"/>
          </a:xfrm>
          <a:prstGeom prst="rect">
            <a:avLst/>
          </a:prstGeom>
        </p:spPr>
      </p:pic>
      <p:pic>
        <p:nvPicPr>
          <p:cNvPr id="7" name="PA_图片 5">
            <a:extLst>
              <a:ext uri="{FF2B5EF4-FFF2-40B4-BE49-F238E27FC236}">
                <a16:creationId xmlns:a16="http://schemas.microsoft.com/office/drawing/2014/main" xmlns="" id="{63625814-B4E2-49DA-B8FF-B9390F32A520}"/>
              </a:ext>
            </a:extLst>
          </p:cNvPr>
          <p:cNvPicPr/>
          <p:nvPr/>
        </p:nvPicPr>
        <p:blipFill>
          <a:blip r:embed="rId3" cstate="print">
            <a:extLst>
              <a:ext uri="{28A0092B-C50C-407E-A947-70E740481C1C}">
                <a14:useLocalDpi xmlns:a14="http://schemas.microsoft.com/office/drawing/2010/main" val="0"/>
              </a:ext>
            </a:extLst>
          </a:blip>
          <a:stretch>
            <a:fillRect/>
          </a:stretch>
        </p:blipFill>
        <p:spPr>
          <a:xfrm rot="491249">
            <a:off x="4772865" y="2486331"/>
            <a:ext cx="1033780" cy="685800"/>
          </a:xfrm>
          <a:prstGeom prst="rect">
            <a:avLst/>
          </a:prstGeom>
        </p:spPr>
      </p:pic>
      <p:sp>
        <p:nvSpPr>
          <p:cNvPr id="9" name="TextBox 8">
            <a:extLst>
              <a:ext uri="{FF2B5EF4-FFF2-40B4-BE49-F238E27FC236}">
                <a16:creationId xmlns:a16="http://schemas.microsoft.com/office/drawing/2014/main" xmlns="" id="{FE98890F-88B6-4AC3-8BC4-C9674D4FB6CF}"/>
              </a:ext>
            </a:extLst>
          </p:cNvPr>
          <p:cNvSpPr txBox="1"/>
          <p:nvPr/>
        </p:nvSpPr>
        <p:spPr>
          <a:xfrm>
            <a:off x="5911376" y="2416214"/>
            <a:ext cx="5292213" cy="954107"/>
          </a:xfrm>
          <a:prstGeom prst="rect">
            <a:avLst/>
          </a:prstGeom>
          <a:noFill/>
        </p:spPr>
        <p:txBody>
          <a:bodyPr wrap="square">
            <a:spAutoFit/>
          </a:bodyPr>
          <a:lstStyle/>
          <a:p>
            <a:pPr marL="0" marR="0" algn="just">
              <a:spcBef>
                <a:spcPts val="0"/>
              </a:spcBef>
              <a:spcAft>
                <a:spcPts val="0"/>
              </a:spcAft>
            </a:pPr>
            <a:r>
              <a:rPr lang="en-US" sz="2800" dirty="0" err="1">
                <a:effectLst/>
                <a:latin typeface="Times New Roman" panose="02020603050405020304" pitchFamily="18" charset="0"/>
                <a:ea typeface="Times New Roman" panose="02020603050405020304" pitchFamily="18" charset="0"/>
              </a:rPr>
              <a:t>Đinh</a:t>
            </a:r>
            <a:r>
              <a:rPr lang="en-US" sz="2800" dirty="0">
                <a:effectLst/>
                <a:latin typeface="Times New Roman" panose="02020603050405020304" pitchFamily="18" charset="0"/>
                <a:ea typeface="Times New Roman" panose="02020603050405020304" pitchFamily="18" charset="0"/>
              </a:rPr>
              <a:t> Nam </a:t>
            </a:r>
            <a:r>
              <a:rPr lang="en-US" sz="2800" dirty="0" err="1">
                <a:effectLst/>
                <a:latin typeface="Times New Roman" panose="02020603050405020304" pitchFamily="18" charset="0"/>
                <a:ea typeface="Times New Roman" panose="02020603050405020304" pitchFamily="18" charset="0"/>
              </a:rPr>
              <a:t>Khương</a:t>
            </a:r>
            <a:r>
              <a:rPr lang="en-US" sz="2800" dirty="0">
                <a:effectLst/>
                <a:latin typeface="Times New Roman" panose="02020603050405020304" pitchFamily="18" charset="0"/>
                <a:ea typeface="Times New Roman" panose="02020603050405020304" pitchFamily="18" charset="0"/>
              </a:rPr>
              <a:t> (1949 - 2018), </a:t>
            </a:r>
            <a:r>
              <a:rPr lang="en-US" sz="2800" dirty="0" err="1">
                <a:effectLst/>
                <a:latin typeface="Times New Roman" panose="02020603050405020304" pitchFamily="18" charset="0"/>
                <a:ea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3C8F3762-3AFF-4C7B-83CF-65544201018F}"/>
              </a:ext>
            </a:extLst>
          </p:cNvPr>
          <p:cNvSpPr txBox="1"/>
          <p:nvPr/>
        </p:nvSpPr>
        <p:spPr>
          <a:xfrm>
            <a:off x="6096000" y="4086766"/>
            <a:ext cx="5292213" cy="954107"/>
          </a:xfrm>
          <a:prstGeom prst="rect">
            <a:avLst/>
          </a:prstGeom>
          <a:noFill/>
        </p:spPr>
        <p:txBody>
          <a:bodyPr wrap="square">
            <a:spAutoFit/>
          </a:bodyPr>
          <a:lstStyle/>
          <a:p>
            <a:pPr algn="just"/>
            <a:r>
              <a:rPr lang="en-US" sz="2800" dirty="0" err="1">
                <a:latin typeface="Times New Roman" panose="02020603050405020304" pitchFamily="18" charset="0"/>
                <a:ea typeface="Times New Roman" panose="02020603050405020304" pitchFamily="18" charset="0"/>
              </a:rPr>
              <a:t>T</a:t>
            </a:r>
            <a:r>
              <a:rPr lang="en-US" sz="2800" dirty="0" err="1">
                <a:effectLst/>
                <a:latin typeface="Times New Roman" panose="02020603050405020304" pitchFamily="18" charset="0"/>
                <a:ea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bát</a:t>
            </a:r>
            <a:r>
              <a:rPr lang="en-US" sz="2800" dirty="0">
                <a:effectLst/>
                <a:latin typeface="Times New Roman" panose="02020603050405020304" pitchFamily="18" charset="0"/>
                <a:ea typeface="Times New Roman" panose="02020603050405020304" pitchFamily="18" charset="0"/>
              </a:rPr>
              <a:t>.</a:t>
            </a:r>
            <a:endParaRPr lang="en-US" sz="2800" dirty="0"/>
          </a:p>
        </p:txBody>
      </p:sp>
      <p:pic>
        <p:nvPicPr>
          <p:cNvPr id="4" name="Picture 3">
            <a:extLst>
              <a:ext uri="{FF2B5EF4-FFF2-40B4-BE49-F238E27FC236}">
                <a16:creationId xmlns:a16="http://schemas.microsoft.com/office/drawing/2014/main" xmlns="" id="{D420DE94-106C-42E0-8CA1-9A4FA9EAA3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106" y="4752966"/>
            <a:ext cx="3316595" cy="2105034"/>
          </a:xfrm>
          <a:prstGeom prst="rect">
            <a:avLst/>
          </a:prstGeom>
        </p:spPr>
      </p:pic>
      <p:pic>
        <p:nvPicPr>
          <p:cNvPr id="12" name="图片 14">
            <a:extLst>
              <a:ext uri="{FF2B5EF4-FFF2-40B4-BE49-F238E27FC236}">
                <a16:creationId xmlns:a16="http://schemas.microsoft.com/office/drawing/2014/main" xmlns="" id="{39A4952F-7A4F-4971-B81A-F540352AC993}"/>
              </a:ext>
            </a:extLst>
          </p:cNvPr>
          <p:cNvPicPr/>
          <p:nvPr/>
        </p:nvPicPr>
        <p:blipFill>
          <a:blip r:embed="rId5"/>
          <a:stretch>
            <a:fillRect/>
          </a:stretch>
        </p:blipFill>
        <p:spPr>
          <a:xfrm>
            <a:off x="10365964" y="556257"/>
            <a:ext cx="718820" cy="1017905"/>
          </a:xfrm>
          <a:prstGeom prst="rect">
            <a:avLst/>
          </a:prstGeom>
        </p:spPr>
      </p:pic>
      <p:pic>
        <p:nvPicPr>
          <p:cNvPr id="13" name="图片 32" descr="未 标题-1">
            <a:extLst>
              <a:ext uri="{FF2B5EF4-FFF2-40B4-BE49-F238E27FC236}">
                <a16:creationId xmlns:a16="http://schemas.microsoft.com/office/drawing/2014/main" xmlns="" id="{47B1A701-18DE-9E48-8F00-8A50D526BD30}"/>
              </a:ext>
            </a:extLst>
          </p:cNvPr>
          <p:cNvPicPr/>
          <p:nvPr/>
        </p:nvPicPr>
        <p:blipFill>
          <a:blip r:embed="rId6" cstate="print"/>
          <a:stretch>
            <a:fillRect/>
          </a:stretch>
        </p:blipFill>
        <p:spPr>
          <a:xfrm>
            <a:off x="9296700" y="931707"/>
            <a:ext cx="1397635" cy="1358900"/>
          </a:xfrm>
          <a:prstGeom prst="rect">
            <a:avLst/>
          </a:prstGeom>
        </p:spPr>
      </p:pic>
    </p:spTree>
    <p:extLst>
      <p:ext uri="{BB962C8B-B14F-4D97-AF65-F5344CB8AC3E}">
        <p14:creationId xmlns:p14="http://schemas.microsoft.com/office/powerpoint/2010/main" val="3097711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1022D-356B-48D5-98A6-FC65D404A87D}"/>
              </a:ext>
            </a:extLst>
          </p:cNvPr>
          <p:cNvSpPr>
            <a:spLocks noGrp="1"/>
          </p:cNvSpPr>
          <p:nvPr>
            <p:ph type="title"/>
          </p:nvPr>
        </p:nvSpPr>
        <p:spPr>
          <a:xfrm>
            <a:off x="2010177" y="543375"/>
            <a:ext cx="2755006" cy="771525"/>
          </a:xfrm>
        </p:spPr>
        <p:txBody>
          <a:bodyPr/>
          <a:lstStyle/>
          <a:p>
            <a:r>
              <a:rPr lang="en-US" dirty="0" err="1"/>
              <a:t>Văn</a:t>
            </a:r>
            <a:r>
              <a:rPr lang="en-US" dirty="0"/>
              <a:t> </a:t>
            </a:r>
            <a:r>
              <a:rPr lang="en-US" dirty="0" err="1"/>
              <a:t>bản</a:t>
            </a:r>
            <a:endParaRPr lang="en-US" dirty="0"/>
          </a:p>
        </p:txBody>
      </p:sp>
      <p:grpSp>
        <p:nvGrpSpPr>
          <p:cNvPr id="4" name="组合 1">
            <a:extLst>
              <a:ext uri="{FF2B5EF4-FFF2-40B4-BE49-F238E27FC236}">
                <a16:creationId xmlns:a16="http://schemas.microsoft.com/office/drawing/2014/main" xmlns="" id="{DAC4E077-E679-40F4-B1A8-249B5C2ECD4F}"/>
              </a:ext>
            </a:extLst>
          </p:cNvPr>
          <p:cNvGrpSpPr/>
          <p:nvPr/>
        </p:nvGrpSpPr>
        <p:grpSpPr>
          <a:xfrm>
            <a:off x="2152142" y="2073818"/>
            <a:ext cx="969010" cy="771525"/>
            <a:chOff x="0" y="0"/>
            <a:chExt cx="969010" cy="771525"/>
          </a:xfrm>
        </p:grpSpPr>
        <p:pic>
          <p:nvPicPr>
            <p:cNvPr id="5" name="图片 9">
              <a:extLst>
                <a:ext uri="{FF2B5EF4-FFF2-40B4-BE49-F238E27FC236}">
                  <a16:creationId xmlns:a16="http://schemas.microsoft.com/office/drawing/2014/main" xmlns="" id="{1CE236BC-56A4-4177-970B-621C72C66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0" y="106897"/>
              <a:ext cx="481844" cy="405146"/>
            </a:xfrm>
            <a:prstGeom prst="rect">
              <a:avLst/>
            </a:prstGeom>
          </p:spPr>
        </p:pic>
        <p:sp>
          <p:nvSpPr>
            <p:cNvPr id="6" name="文本框 8">
              <a:extLst>
                <a:ext uri="{FF2B5EF4-FFF2-40B4-BE49-F238E27FC236}">
                  <a16:creationId xmlns:a16="http://schemas.microsoft.com/office/drawing/2014/main" xmlns="" id="{2E419A2A-A203-41E0-B515-73E55ECF3050}"/>
                </a:ext>
              </a:extLst>
            </p:cNvPr>
            <p:cNvSpPr txBox="1"/>
            <p:nvPr/>
          </p:nvSpPr>
          <p:spPr>
            <a:xfrm>
              <a:off x="0" y="0"/>
              <a:ext cx="969010" cy="771525"/>
            </a:xfrm>
            <a:prstGeom prst="rect">
              <a:avLst/>
            </a:prstGeom>
            <a:noFill/>
          </p:spPr>
          <p:txBody>
            <a:bodyPr wrap="square" rtlCol="0">
              <a:spAutoFit/>
            </a:bodyPr>
            <a:lstStyle/>
            <a:p>
              <a:pPr marL="0" marR="0">
                <a:lnSpc>
                  <a:spcPct val="107000"/>
                </a:lnSpc>
                <a:spcBef>
                  <a:spcPts val="0"/>
                </a:spcBef>
                <a:spcAft>
                  <a:spcPts val="800"/>
                </a:spcAft>
              </a:pPr>
              <a:r>
                <a:rPr lang="en-US" sz="3600" kern="1200" dirty="0">
                  <a:solidFill>
                    <a:srgbClr val="404040"/>
                  </a:solidFill>
                  <a:effectLst/>
                  <a:latin typeface="Montserrat"/>
                  <a:ea typeface="Montserrat"/>
                  <a:cs typeface="Montserrat"/>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组合 2">
            <a:extLst>
              <a:ext uri="{FF2B5EF4-FFF2-40B4-BE49-F238E27FC236}">
                <a16:creationId xmlns:a16="http://schemas.microsoft.com/office/drawing/2014/main" xmlns="" id="{5F953162-760C-4189-9C94-DF1039DA8F9A}"/>
              </a:ext>
            </a:extLst>
          </p:cNvPr>
          <p:cNvGrpSpPr/>
          <p:nvPr/>
        </p:nvGrpSpPr>
        <p:grpSpPr>
          <a:xfrm>
            <a:off x="2152142" y="3258769"/>
            <a:ext cx="969010" cy="771525"/>
            <a:chOff x="0" y="0"/>
            <a:chExt cx="969010" cy="771525"/>
          </a:xfrm>
        </p:grpSpPr>
        <p:pic>
          <p:nvPicPr>
            <p:cNvPr id="8" name="图片 15">
              <a:extLst>
                <a:ext uri="{FF2B5EF4-FFF2-40B4-BE49-F238E27FC236}">
                  <a16:creationId xmlns:a16="http://schemas.microsoft.com/office/drawing/2014/main" xmlns="" id="{28E0508C-8136-4BE0-869B-0D676E435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0" y="106897"/>
              <a:ext cx="481844" cy="405146"/>
            </a:xfrm>
            <a:prstGeom prst="rect">
              <a:avLst/>
            </a:prstGeom>
          </p:spPr>
        </p:pic>
        <p:sp>
          <p:nvSpPr>
            <p:cNvPr id="9" name="文本框 16">
              <a:extLst>
                <a:ext uri="{FF2B5EF4-FFF2-40B4-BE49-F238E27FC236}">
                  <a16:creationId xmlns:a16="http://schemas.microsoft.com/office/drawing/2014/main" xmlns="" id="{BC48A10E-0460-4583-867E-3EBAB7A87E59}"/>
                </a:ext>
              </a:extLst>
            </p:cNvPr>
            <p:cNvSpPr txBox="1"/>
            <p:nvPr/>
          </p:nvSpPr>
          <p:spPr>
            <a:xfrm>
              <a:off x="0" y="0"/>
              <a:ext cx="969010" cy="771525"/>
            </a:xfrm>
            <a:prstGeom prst="rect">
              <a:avLst/>
            </a:prstGeom>
            <a:noFill/>
          </p:spPr>
          <p:txBody>
            <a:bodyPr wrap="square" rtlCol="0">
              <a:spAutoFit/>
            </a:bodyPr>
            <a:lstStyle/>
            <a:p>
              <a:pPr marL="0" marR="0">
                <a:lnSpc>
                  <a:spcPct val="107000"/>
                </a:lnSpc>
                <a:spcBef>
                  <a:spcPts val="0"/>
                </a:spcBef>
                <a:spcAft>
                  <a:spcPts val="800"/>
                </a:spcAft>
              </a:pPr>
              <a:r>
                <a:rPr lang="en-US" sz="3600" kern="1200" dirty="0">
                  <a:solidFill>
                    <a:srgbClr val="404040"/>
                  </a:solidFill>
                  <a:effectLst/>
                  <a:latin typeface="Montserrat"/>
                  <a:ea typeface="Montserrat"/>
                  <a:cs typeface="Montserra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组合 3">
            <a:extLst>
              <a:ext uri="{FF2B5EF4-FFF2-40B4-BE49-F238E27FC236}">
                <a16:creationId xmlns:a16="http://schemas.microsoft.com/office/drawing/2014/main" xmlns="" id="{67E4B33A-EB15-4FE1-91C3-56B0991F1A53}"/>
              </a:ext>
            </a:extLst>
          </p:cNvPr>
          <p:cNvGrpSpPr/>
          <p:nvPr/>
        </p:nvGrpSpPr>
        <p:grpSpPr>
          <a:xfrm>
            <a:off x="2152142" y="4366447"/>
            <a:ext cx="969010" cy="771525"/>
            <a:chOff x="0" y="0"/>
            <a:chExt cx="969010" cy="771525"/>
          </a:xfrm>
        </p:grpSpPr>
        <p:pic>
          <p:nvPicPr>
            <p:cNvPr id="11" name="图片 10">
              <a:extLst>
                <a:ext uri="{FF2B5EF4-FFF2-40B4-BE49-F238E27FC236}">
                  <a16:creationId xmlns:a16="http://schemas.microsoft.com/office/drawing/2014/main" xmlns="" id="{022CC6D8-9CDA-482A-925D-4AE8F3489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0" y="106897"/>
              <a:ext cx="481844" cy="405146"/>
            </a:xfrm>
            <a:prstGeom prst="rect">
              <a:avLst/>
            </a:prstGeom>
          </p:spPr>
        </p:pic>
        <p:sp>
          <p:nvSpPr>
            <p:cNvPr id="12" name="文本框 11">
              <a:extLst>
                <a:ext uri="{FF2B5EF4-FFF2-40B4-BE49-F238E27FC236}">
                  <a16:creationId xmlns:a16="http://schemas.microsoft.com/office/drawing/2014/main" xmlns="" id="{B33A875B-F367-402F-8F7C-C22D5C8002B8}"/>
                </a:ext>
              </a:extLst>
            </p:cNvPr>
            <p:cNvSpPr txBox="1"/>
            <p:nvPr/>
          </p:nvSpPr>
          <p:spPr>
            <a:xfrm>
              <a:off x="0" y="0"/>
              <a:ext cx="969010" cy="771525"/>
            </a:xfrm>
            <a:prstGeom prst="rect">
              <a:avLst/>
            </a:prstGeom>
            <a:noFill/>
          </p:spPr>
          <p:txBody>
            <a:bodyPr wrap="square" rtlCol="0">
              <a:spAutoFit/>
            </a:bodyPr>
            <a:lstStyle/>
            <a:p>
              <a:pPr marL="0" marR="0">
                <a:lnSpc>
                  <a:spcPct val="107000"/>
                </a:lnSpc>
                <a:spcBef>
                  <a:spcPts val="0"/>
                </a:spcBef>
                <a:spcAft>
                  <a:spcPts val="800"/>
                </a:spcAft>
              </a:pPr>
              <a:r>
                <a:rPr lang="en-US" sz="3600" kern="1200" dirty="0">
                  <a:solidFill>
                    <a:srgbClr val="404040"/>
                  </a:solidFill>
                  <a:effectLst/>
                  <a:latin typeface="Montserrat"/>
                  <a:ea typeface="Montserrat"/>
                  <a:cs typeface="Montserrat"/>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Flowchart: Alternate Process 14">
            <a:extLst>
              <a:ext uri="{FF2B5EF4-FFF2-40B4-BE49-F238E27FC236}">
                <a16:creationId xmlns:a16="http://schemas.microsoft.com/office/drawing/2014/main" xmlns="" id="{77933F69-917F-4E24-B520-49A33E4FA3BD}"/>
              </a:ext>
            </a:extLst>
          </p:cNvPr>
          <p:cNvSpPr/>
          <p:nvPr/>
        </p:nvSpPr>
        <p:spPr>
          <a:xfrm>
            <a:off x="3273552" y="3218237"/>
            <a:ext cx="5636691" cy="725762"/>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Thể</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thơ</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err="1">
                <a:solidFill>
                  <a:schemeClr val="accent6">
                    <a:lumMod val="50000"/>
                  </a:schemeClr>
                </a:solidFill>
                <a:effectLst/>
                <a:latin typeface="Times New Roman" panose="02020603050405020304" pitchFamily="18" charset="0"/>
                <a:ea typeface="Times New Roman" panose="02020603050405020304" pitchFamily="18" charset="0"/>
              </a:rPr>
              <a:t>Lục</a:t>
            </a:r>
            <a:r>
              <a:rPr lang="en-US" sz="280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smtClean="0">
                <a:solidFill>
                  <a:schemeClr val="accent6">
                    <a:lumMod val="50000"/>
                  </a:schemeClr>
                </a:solidFill>
                <a:effectLst/>
                <a:latin typeface="Times New Roman" panose="02020603050405020304" pitchFamily="18" charset="0"/>
                <a:ea typeface="Times New Roman" panose="02020603050405020304" pitchFamily="18" charset="0"/>
              </a:rPr>
              <a:t>bát</a:t>
            </a:r>
            <a:endParaRPr lang="en-US" sz="3600" dirty="0">
              <a:solidFill>
                <a:schemeClr val="accent6">
                  <a:lumMod val="50000"/>
                </a:schemeClr>
              </a:solidFill>
            </a:endParaRPr>
          </a:p>
        </p:txBody>
      </p:sp>
      <p:sp>
        <p:nvSpPr>
          <p:cNvPr id="16" name="Flowchart: Alternate Process 15">
            <a:extLst>
              <a:ext uri="{FF2B5EF4-FFF2-40B4-BE49-F238E27FC236}">
                <a16:creationId xmlns:a16="http://schemas.microsoft.com/office/drawing/2014/main" xmlns="" id="{8A9DF1F4-5B22-4EEF-A49E-1BF36D6B4982}"/>
              </a:ext>
            </a:extLst>
          </p:cNvPr>
          <p:cNvSpPr/>
          <p:nvPr/>
        </p:nvSpPr>
        <p:spPr>
          <a:xfrm>
            <a:off x="3273552" y="2058492"/>
            <a:ext cx="5636691" cy="725762"/>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Tuyển</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2002</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xmlns="" id="{61107390-E1DB-4C35-9E3B-DD9631EC98C0}"/>
              </a:ext>
            </a:extLst>
          </p:cNvPr>
          <p:cNvSpPr/>
          <p:nvPr/>
        </p:nvSpPr>
        <p:spPr>
          <a:xfrm>
            <a:off x="3273552" y="4375004"/>
            <a:ext cx="5636691" cy="725762"/>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Bố</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cục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dirty="0">
                <a:solidFill>
                  <a:schemeClr val="accent6">
                    <a:lumMod val="50000"/>
                  </a:schemeClr>
                </a:solidFill>
                <a:effectLst/>
                <a:latin typeface="Times New Roman" panose="02020603050405020304" pitchFamily="18" charset="0"/>
                <a:ea typeface="Times New Roman" panose="02020603050405020304" pitchFamily="18" charset="0"/>
              </a:rPr>
              <a:t>3 </a:t>
            </a:r>
            <a:r>
              <a:rPr lang="en-US" sz="2800" dirty="0" err="1">
                <a:solidFill>
                  <a:schemeClr val="accent6">
                    <a:lumMod val="50000"/>
                  </a:schemeClr>
                </a:solidFill>
                <a:effectLst/>
                <a:latin typeface="Times New Roman" panose="02020603050405020304" pitchFamily="18" charset="0"/>
                <a:ea typeface="Times New Roman" panose="02020603050405020304" pitchFamily="18" charset="0"/>
              </a:rPr>
              <a:t>phần</a:t>
            </a:r>
            <a:r>
              <a:rPr lang="en-US" sz="2800" dirty="0">
                <a:solidFill>
                  <a:schemeClr val="accent6">
                    <a:lumMod val="50000"/>
                  </a:schemeClr>
                </a:solidFill>
                <a:effectLst/>
                <a:latin typeface="Times New Roman" panose="02020603050405020304" pitchFamily="18" charset="0"/>
                <a:ea typeface="Times New Roman" panose="02020603050405020304" pitchFamily="18" charset="0"/>
              </a:rPr>
              <a:t> (4 </a:t>
            </a:r>
            <a:r>
              <a:rPr lang="en-US" sz="2800" err="1">
                <a:solidFill>
                  <a:schemeClr val="accent6">
                    <a:lumMod val="50000"/>
                  </a:schemeClr>
                </a:solidFill>
                <a:effectLst/>
                <a:latin typeface="Times New Roman" panose="02020603050405020304" pitchFamily="18" charset="0"/>
                <a:ea typeface="Times New Roman" panose="02020603050405020304" pitchFamily="18" charset="0"/>
              </a:rPr>
              <a:t>khổ</a:t>
            </a:r>
            <a:r>
              <a:rPr lang="en-US" sz="2800" smtClean="0">
                <a:solidFill>
                  <a:schemeClr val="accent6">
                    <a:lumMod val="50000"/>
                  </a:schemeClr>
                </a:solidFill>
                <a:effectLst/>
                <a:latin typeface="Times New Roman" panose="02020603050405020304" pitchFamily="18" charset="0"/>
                <a:ea typeface="Times New Roman" panose="02020603050405020304" pitchFamily="18" charset="0"/>
              </a:rPr>
              <a:t>)</a:t>
            </a:r>
            <a:endParaRPr lang="en-US" sz="3600" dirty="0">
              <a:solidFill>
                <a:schemeClr val="accent6">
                  <a:lumMod val="50000"/>
                </a:schemeClr>
              </a:solidFill>
            </a:endParaRPr>
          </a:p>
        </p:txBody>
      </p:sp>
      <p:pic>
        <p:nvPicPr>
          <p:cNvPr id="13" name="Picture 12">
            <a:extLst>
              <a:ext uri="{FF2B5EF4-FFF2-40B4-BE49-F238E27FC236}">
                <a16:creationId xmlns:a16="http://schemas.microsoft.com/office/drawing/2014/main" xmlns="" id="{3A68DC30-4A82-445C-B81C-293E43492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174" y="4801216"/>
            <a:ext cx="4297251" cy="2258811"/>
          </a:xfrm>
          <a:prstGeom prst="rect">
            <a:avLst/>
          </a:prstGeom>
        </p:spPr>
      </p:pic>
    </p:spTree>
    <p:extLst>
      <p:ext uri="{BB962C8B-B14F-4D97-AF65-F5344CB8AC3E}">
        <p14:creationId xmlns:p14="http://schemas.microsoft.com/office/powerpoint/2010/main" val="617955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93DE7A9-6C24-456C-81EA-FFE42649D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622" y="4572000"/>
            <a:ext cx="3941378" cy="2286000"/>
          </a:xfrm>
          <a:prstGeom prst="rect">
            <a:avLst/>
          </a:prstGeom>
        </p:spPr>
      </p:pic>
      <p:pic>
        <p:nvPicPr>
          <p:cNvPr id="16" name="Picture 15">
            <a:extLst>
              <a:ext uri="{FF2B5EF4-FFF2-40B4-BE49-F238E27FC236}">
                <a16:creationId xmlns:a16="http://schemas.microsoft.com/office/drawing/2014/main" xmlns="" id="{4A76EFAB-7214-4230-8F36-5C7AB4C8C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12" name="TextBox 11">
            <a:extLst>
              <a:ext uri="{FF2B5EF4-FFF2-40B4-BE49-F238E27FC236}">
                <a16:creationId xmlns:a16="http://schemas.microsoft.com/office/drawing/2014/main" xmlns="" id="{FB9C8589-FAC1-421D-BE20-85AA4E076093}"/>
              </a:ext>
            </a:extLst>
          </p:cNvPr>
          <p:cNvSpPr txBox="1"/>
          <p:nvPr/>
        </p:nvSpPr>
        <p:spPr>
          <a:xfrm>
            <a:off x="4869113" y="2606446"/>
            <a:ext cx="3297528" cy="1200329"/>
          </a:xfrm>
          <a:prstGeom prst="rect">
            <a:avLst/>
          </a:prstGeom>
          <a:noFill/>
        </p:spPr>
        <p:txBody>
          <a:bodyPr wrap="square" rtlCol="0">
            <a:spAutoFit/>
          </a:bodyPr>
          <a:lstStyle/>
          <a:p>
            <a:pPr algn="ctr"/>
            <a:r>
              <a:rPr lang="en-US" sz="3600" b="1" dirty="0">
                <a:solidFill>
                  <a:srgbClr val="990000"/>
                </a:solidFill>
                <a:latin typeface="Times New Roman" panose="02020603050405020304" pitchFamily="18" charset="0"/>
                <a:cs typeface="Times New Roman" panose="02020603050405020304" pitchFamily="18" charset="0"/>
              </a:rPr>
              <a:t>II. </a:t>
            </a:r>
            <a:r>
              <a:rPr lang="en-US" sz="3600" b="1" dirty="0" err="1">
                <a:solidFill>
                  <a:srgbClr val="990000"/>
                </a:solidFill>
                <a:latin typeface="Times New Roman" panose="02020603050405020304" pitchFamily="18" charset="0"/>
                <a:cs typeface="Times New Roman" panose="02020603050405020304" pitchFamily="18" charset="0"/>
              </a:rPr>
              <a:t>Đọc</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và</a:t>
            </a:r>
            <a:endParaRPr lang="en-US" sz="3600" b="1" dirty="0">
              <a:solidFill>
                <a:srgbClr val="990000"/>
              </a:solidFill>
              <a:latin typeface="Times New Roman" panose="02020603050405020304" pitchFamily="18" charset="0"/>
              <a:cs typeface="Times New Roman" panose="02020603050405020304" pitchFamily="18" charset="0"/>
            </a:endParaRPr>
          </a:p>
          <a:p>
            <a:pPr algn="ctr"/>
            <a:r>
              <a:rPr lang="en-US" sz="3600" b="1" dirty="0" err="1">
                <a:solidFill>
                  <a:srgbClr val="990000"/>
                </a:solidFill>
                <a:latin typeface="Times New Roman" panose="02020603050405020304" pitchFamily="18" charset="0"/>
                <a:cs typeface="Times New Roman" panose="02020603050405020304" pitchFamily="18" charset="0"/>
              </a:rPr>
              <a:t>tìm</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hiểu</a:t>
            </a:r>
            <a:r>
              <a:rPr lang="en-US" sz="3600" b="1" dirty="0">
                <a:solidFill>
                  <a:srgbClr val="990000"/>
                </a:solidFill>
                <a:latin typeface="Times New Roman" panose="02020603050405020304" pitchFamily="18" charset="0"/>
                <a:cs typeface="Times New Roman" panose="02020603050405020304" pitchFamily="18" charset="0"/>
              </a:rPr>
              <a:t> chi </a:t>
            </a:r>
            <a:r>
              <a:rPr lang="en-US" sz="3600" b="1" dirty="0" err="1">
                <a:solidFill>
                  <a:srgbClr val="990000"/>
                </a:solidFill>
                <a:latin typeface="Times New Roman" panose="02020603050405020304" pitchFamily="18" charset="0"/>
                <a:cs typeface="Times New Roman" panose="02020603050405020304" pitchFamily="18" charset="0"/>
              </a:rPr>
              <a:t>tiết</a:t>
            </a:r>
            <a:endParaRPr lang="en-US" sz="3600" b="1" dirty="0">
              <a:solidFill>
                <a:srgbClr val="990000"/>
              </a:solidFill>
              <a:latin typeface="Times New Roman" panose="02020603050405020304" pitchFamily="18" charset="0"/>
              <a:cs typeface="Times New Roman" panose="02020603050405020304" pitchFamily="18" charset="0"/>
            </a:endParaRPr>
          </a:p>
        </p:txBody>
      </p:sp>
      <p:pic>
        <p:nvPicPr>
          <p:cNvPr id="17" name="Google Shape;799;p49">
            <a:extLst>
              <a:ext uri="{FF2B5EF4-FFF2-40B4-BE49-F238E27FC236}">
                <a16:creationId xmlns:a16="http://schemas.microsoft.com/office/drawing/2014/main" xmlns="" id="{E2C959C6-012F-488A-A214-62F8C4094547}"/>
              </a:ext>
            </a:extLst>
          </p:cNvPr>
          <p:cNvPicPr/>
          <p:nvPr/>
        </p:nvPicPr>
        <p:blipFill rotWithShape="1">
          <a:blip r:embed="rId4">
            <a:alphaModFix/>
          </a:blip>
          <a:srcRect l="38581" t="24562" r="40933" b="26282"/>
          <a:stretch/>
        </p:blipFill>
        <p:spPr>
          <a:xfrm flipH="1">
            <a:off x="1502006" y="1409034"/>
            <a:ext cx="2980023" cy="4039931"/>
          </a:xfrm>
          <a:prstGeom prst="rect">
            <a:avLst/>
          </a:prstGeom>
          <a:noFill/>
          <a:ln>
            <a:noFill/>
          </a:ln>
        </p:spPr>
      </p:pic>
    </p:spTree>
    <p:extLst>
      <p:ext uri="{BB962C8B-B14F-4D97-AF65-F5344CB8AC3E}">
        <p14:creationId xmlns:p14="http://schemas.microsoft.com/office/powerpoint/2010/main" val="278038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341" y="199176"/>
            <a:ext cx="6636190" cy="954107"/>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1. Các yếu tố đặc trưng của bài thơ</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76195069"/>
              </p:ext>
            </p:extLst>
          </p:nvPr>
        </p:nvGraphicFramePr>
        <p:xfrm>
          <a:off x="823864" y="905345"/>
          <a:ext cx="11036175" cy="4834553"/>
        </p:xfrm>
        <a:graphic>
          <a:graphicData uri="http://schemas.openxmlformats.org/drawingml/2006/table">
            <a:tbl>
              <a:tblPr firstRow="1" firstCol="1" bandRow="1">
                <a:tableStyleId>{5C22544A-7EE6-4342-B048-85BDC9FD1C3A}</a:tableStyleId>
              </a:tblPr>
              <a:tblGrid>
                <a:gridCol w="4761351"/>
                <a:gridCol w="6274824"/>
              </a:tblGrid>
              <a:tr h="456152">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6152">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424758">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a:effectLst/>
                          <a:latin typeface="Times New Roman" panose="02020603050405020304" pitchFamily="18" charset="0"/>
                          <a:cs typeface="Times New Roman" panose="02020603050405020304" pitchFamily="18" charset="0"/>
                        </a:rPr>
                        <a:t>Cách n</a:t>
                      </a:r>
                      <a:r>
                        <a:rPr lang="vi-VN" sz="2400" b="0">
                          <a:effectLst/>
                          <a:latin typeface="Times New Roman" panose="02020603050405020304" pitchFamily="18" charset="0"/>
                          <a:cs typeface="Times New Roman" panose="02020603050405020304" pitchFamily="18" charset="0"/>
                        </a:rPr>
                        <a:t>gắt 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3943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341" y="199176"/>
            <a:ext cx="6636190" cy="954107"/>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1. Các yếu tố đặc trưng của bài thơ</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823864" y="905345"/>
          <a:ext cx="11036175" cy="4834553"/>
        </p:xfrm>
        <a:graphic>
          <a:graphicData uri="http://schemas.openxmlformats.org/drawingml/2006/table">
            <a:tbl>
              <a:tblPr firstRow="1" firstCol="1" bandRow="1">
                <a:tableStyleId>{5C22544A-7EE6-4342-B048-85BDC9FD1C3A}</a:tableStyleId>
              </a:tblPr>
              <a:tblGrid>
                <a:gridCol w="4761351"/>
                <a:gridCol w="6274824"/>
              </a:tblGrid>
              <a:tr h="456152">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6152">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2400">
                          <a:effectLst/>
                          <a:latin typeface="Times New Roman" panose="02020603050405020304" pitchFamily="18" charset="0"/>
                          <a:cs typeface="Times New Roman" panose="02020603050405020304" pitchFamily="18" charset="0"/>
                        </a:rPr>
                        <a:t>Gia đình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424758">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chân: nhà/ra; mưa/bừa...</a:t>
                      </a:r>
                      <a:endParaRPr lang="en-US" sz="2400">
                        <a:effectLst/>
                        <a:latin typeface="Times New Roman" panose="02020603050405020304" pitchFamily="18" charset="0"/>
                        <a:cs typeface="Times New Roman" panose="02020603050405020304" pitchFamily="18" charset="0"/>
                      </a:endParaRPr>
                    </a:p>
                    <a:p>
                      <a:pPr>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lưng: </a:t>
                      </a:r>
                      <a:r>
                        <a:rPr lang="en-US" sz="2400">
                          <a:effectLst/>
                          <a:latin typeface="Times New Roman" panose="02020603050405020304" pitchFamily="18" charset="0"/>
                          <a:cs typeface="Times New Roman" panose="02020603050405020304" pitchFamily="18" charset="0"/>
                        </a:rPr>
                        <a:t>đông/không; </a:t>
                      </a:r>
                      <a:r>
                        <a:rPr lang="en-US" sz="2400" smtClean="0">
                          <a:effectLst/>
                          <a:latin typeface="Times New Roman" panose="02020603050405020304" pitchFamily="18" charset="0"/>
                          <a:cs typeface="Times New Roman" panose="02020603050405020304" pitchFamily="18" charset="0"/>
                        </a:rPr>
                        <a:t>rồi/ngồi...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a:effectLst/>
                          <a:latin typeface="Times New Roman" panose="02020603050405020304" pitchFamily="18" charset="0"/>
                          <a:cs typeface="Times New Roman" panose="02020603050405020304" pitchFamily="18" charset="0"/>
                        </a:rPr>
                        <a:t>Cách n</a:t>
                      </a:r>
                      <a:r>
                        <a:rPr lang="vi-VN" sz="2400" b="0">
                          <a:effectLst/>
                          <a:latin typeface="Times New Roman" panose="02020603050405020304" pitchFamily="18" charset="0"/>
                          <a:cs typeface="Times New Roman" panose="02020603050405020304" pitchFamily="18" charset="0"/>
                        </a:rPr>
                        <a:t>gắt 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2/2/2; 4/4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Người con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32497">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Tình yêu </a:t>
                      </a:r>
                      <a:r>
                        <a:rPr lang="en-US" sz="2400">
                          <a:effectLst/>
                          <a:latin typeface="Times New Roman" panose="02020603050405020304" pitchFamily="18" charset="0"/>
                          <a:cs typeface="Times New Roman" panose="02020603050405020304" pitchFamily="18" charset="0"/>
                        </a:rPr>
                        <a:t>của người con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88396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9E29C-7311-4EEB-81BB-18492D0F70FC}"/>
              </a:ext>
            </a:extLst>
          </p:cNvPr>
          <p:cNvSpPr>
            <a:spLocks noGrp="1"/>
          </p:cNvSpPr>
          <p:nvPr>
            <p:ph type="title"/>
          </p:nvPr>
        </p:nvSpPr>
        <p:spPr>
          <a:xfrm>
            <a:off x="2104718" y="390591"/>
            <a:ext cx="7982564" cy="1325563"/>
          </a:xfrm>
        </p:spPr>
        <p:txBody>
          <a:bodyPr/>
          <a:lstStyle/>
          <a:p>
            <a:pPr algn="ctr"/>
            <a:r>
              <a:rPr lang="en-US" b="1" dirty="0">
                <a:latin typeface="Times New Roman" panose="02020603050405020304" pitchFamily="18" charset="0"/>
                <a:cs typeface="Times New Roman" panose="02020603050405020304" pitchFamily="18" charset="0"/>
              </a:rPr>
              <a:t>PHIẾU HỌC TẬP</a:t>
            </a:r>
          </a:p>
        </p:txBody>
      </p:sp>
      <p:sp>
        <p:nvSpPr>
          <p:cNvPr id="15" name="TextBox 14">
            <a:extLst>
              <a:ext uri="{FF2B5EF4-FFF2-40B4-BE49-F238E27FC236}">
                <a16:creationId xmlns:a16="http://schemas.microsoft.com/office/drawing/2014/main" xmlns="" id="{8D1D6D94-5031-4513-9761-4351C8F1A691}"/>
              </a:ext>
            </a:extLst>
          </p:cNvPr>
          <p:cNvSpPr txBox="1"/>
          <p:nvPr/>
        </p:nvSpPr>
        <p:spPr>
          <a:xfrm>
            <a:off x="3476930" y="1905243"/>
            <a:ext cx="7821436" cy="830997"/>
          </a:xfrm>
          <a:prstGeom prst="rect">
            <a:avLst/>
          </a:prstGeom>
          <a:noFill/>
        </p:spPr>
        <p:txBody>
          <a:bodyPr wrap="square">
            <a:spAutoFit/>
          </a:bodyPr>
          <a:lstStyle/>
          <a:p>
            <a:pPr algn="just"/>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vật</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“con”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thăm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mẹ</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hoàn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cảnh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thời</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gian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không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gian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nào</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Cảm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nhận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ban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đầu</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em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hoàn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cảnh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ấy</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a:t>
            </a:r>
            <a:endParaRPr lang="en-US" sz="2400" dirty="0">
              <a:solidFill>
                <a:schemeClr val="accent6">
                  <a:lumMod val="50000"/>
                </a:schemeClr>
              </a:solidFill>
            </a:endParaRPr>
          </a:p>
        </p:txBody>
      </p:sp>
      <p:sp>
        <p:nvSpPr>
          <p:cNvPr id="17" name="TextBox 16">
            <a:extLst>
              <a:ext uri="{FF2B5EF4-FFF2-40B4-BE49-F238E27FC236}">
                <a16:creationId xmlns:a16="http://schemas.microsoft.com/office/drawing/2014/main" xmlns="" id="{C50A560D-5272-4142-9597-CC1BC70536F5}"/>
              </a:ext>
            </a:extLst>
          </p:cNvPr>
          <p:cNvSpPr txBox="1"/>
          <p:nvPr/>
        </p:nvSpPr>
        <p:spPr>
          <a:xfrm>
            <a:off x="3476929" y="3105834"/>
            <a:ext cx="7821436" cy="830997"/>
          </a:xfrm>
          <a:prstGeom prst="rect">
            <a:avLst/>
          </a:prstGeom>
          <a:noFill/>
        </p:spPr>
        <p:txBody>
          <a:bodyPr wrap="square">
            <a:spAutoFit/>
          </a:bodyPr>
          <a:lstStyle/>
          <a:p>
            <a:pPr algn="just"/>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láy</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thơ</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thẩn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gì</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việc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bộc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lộ</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cảm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xúc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người</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con?</a:t>
            </a:r>
            <a:endParaRPr lang="en-US" sz="2400" dirty="0">
              <a:solidFill>
                <a:schemeClr val="accent6">
                  <a:lumMod val="50000"/>
                </a:schemeClr>
              </a:solidFill>
            </a:endParaRPr>
          </a:p>
        </p:txBody>
      </p:sp>
      <p:sp>
        <p:nvSpPr>
          <p:cNvPr id="19" name="TextBox 18">
            <a:extLst>
              <a:ext uri="{FF2B5EF4-FFF2-40B4-BE49-F238E27FC236}">
                <a16:creationId xmlns:a16="http://schemas.microsoft.com/office/drawing/2014/main" xmlns="" id="{514D66D3-8F8F-41BA-AB00-A5664801A6EE}"/>
              </a:ext>
            </a:extLst>
          </p:cNvPr>
          <p:cNvSpPr txBox="1"/>
          <p:nvPr/>
        </p:nvSpPr>
        <p:spPr>
          <a:xfrm>
            <a:off x="3476929" y="4291883"/>
            <a:ext cx="7821435" cy="1200329"/>
          </a:xfrm>
          <a:prstGeom prst="rect">
            <a:avLst/>
          </a:prstGeom>
          <a:noFill/>
        </p:spPr>
        <p:txBody>
          <a:bodyPr wrap="square">
            <a:spAutoFit/>
          </a:bodyPr>
          <a:lstStyle/>
          <a:p>
            <a:pPr algn="just"/>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Nhận</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xét</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cách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sử</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ngữ</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hình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ảnh</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giả</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khổ</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thơ</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thứ</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nhất</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Qua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đó</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em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hiểu</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được</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tâm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trạng</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nào</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người</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con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khi</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thăm</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effectLst/>
                <a:latin typeface="Times New Roman" panose="02020603050405020304" pitchFamily="18" charset="0"/>
                <a:ea typeface="Times New Roman" panose="02020603050405020304" pitchFamily="18" charset="0"/>
              </a:rPr>
              <a:t>nhà</a:t>
            </a:r>
            <a:r>
              <a:rPr lang="en-US" sz="2400" dirty="0">
                <a:solidFill>
                  <a:schemeClr val="accent6">
                    <a:lumMod val="50000"/>
                  </a:schemeClr>
                </a:solidFill>
                <a:effectLst/>
                <a:latin typeface="Times New Roman" panose="02020603050405020304" pitchFamily="18" charset="0"/>
                <a:ea typeface="Times New Roman" panose="02020603050405020304" pitchFamily="18" charset="0"/>
              </a:rPr>
              <a:t>?</a:t>
            </a:r>
            <a:endParaRPr lang="en-US" sz="2400" dirty="0">
              <a:solidFill>
                <a:schemeClr val="accent6">
                  <a:lumMod val="50000"/>
                </a:schemeClr>
              </a:solidFill>
            </a:endParaRPr>
          </a:p>
        </p:txBody>
      </p:sp>
      <p:sp>
        <p:nvSpPr>
          <p:cNvPr id="29" name="MH_Other_1">
            <a:extLst>
              <a:ext uri="{FF2B5EF4-FFF2-40B4-BE49-F238E27FC236}">
                <a16:creationId xmlns:a16="http://schemas.microsoft.com/office/drawing/2014/main" xmlns="" id="{6210B83C-AEEA-4E8E-8211-0DFF32DF4843}"/>
              </a:ext>
            </a:extLst>
          </p:cNvPr>
          <p:cNvSpPr>
            <a:spLocks noEditPoints="1"/>
          </p:cNvSpPr>
          <p:nvPr/>
        </p:nvSpPr>
        <p:spPr bwMode="auto">
          <a:xfrm>
            <a:off x="2477941" y="1985454"/>
            <a:ext cx="805815" cy="803910"/>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D84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marL="0" marR="0" algn="ctr">
              <a:lnSpc>
                <a:spcPct val="107000"/>
              </a:lnSpc>
              <a:spcBef>
                <a:spcPts val="0"/>
              </a:spcBef>
              <a:spcAft>
                <a:spcPts val="800"/>
              </a:spcAft>
            </a:pPr>
            <a:r>
              <a:rPr lang="en-US" sz="2800" b="1" kern="1200">
                <a:solidFill>
                  <a:srgbClr val="000000"/>
                </a:solidFill>
                <a:effectLst/>
                <a:latin typeface="Montserrat"/>
                <a:ea typeface="Montserrat"/>
                <a:cs typeface="Arial" panose="020B0604020202020204" pitchFamily="34"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MH_Other_2">
            <a:extLst>
              <a:ext uri="{FF2B5EF4-FFF2-40B4-BE49-F238E27FC236}">
                <a16:creationId xmlns:a16="http://schemas.microsoft.com/office/drawing/2014/main" xmlns="" id="{15112227-F29A-4ABB-95BC-EF8ECADF119C}"/>
              </a:ext>
            </a:extLst>
          </p:cNvPr>
          <p:cNvSpPr>
            <a:spLocks noEditPoints="1"/>
          </p:cNvSpPr>
          <p:nvPr/>
        </p:nvSpPr>
        <p:spPr bwMode="auto">
          <a:xfrm>
            <a:off x="2477941" y="3106952"/>
            <a:ext cx="811070" cy="830997"/>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EBB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marL="0" marR="0" algn="ctr">
              <a:lnSpc>
                <a:spcPct val="107000"/>
              </a:lnSpc>
              <a:spcBef>
                <a:spcPts val="0"/>
              </a:spcBef>
              <a:spcAft>
                <a:spcPts val="800"/>
              </a:spcAft>
            </a:pPr>
            <a:r>
              <a:rPr lang="en-US" sz="2800" b="1" kern="1200">
                <a:solidFill>
                  <a:srgbClr val="000000"/>
                </a:solidFill>
                <a:effectLst/>
                <a:latin typeface="Montserrat"/>
                <a:ea typeface="Montserrat"/>
                <a:cs typeface="Arial" panose="020B0604020202020204" pitchFamily="34"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MH_Other_3">
            <a:extLst>
              <a:ext uri="{FF2B5EF4-FFF2-40B4-BE49-F238E27FC236}">
                <a16:creationId xmlns:a16="http://schemas.microsoft.com/office/drawing/2014/main" xmlns="" id="{2800468E-E9E9-4299-B978-7C8270E0AE7C}"/>
              </a:ext>
            </a:extLst>
          </p:cNvPr>
          <p:cNvSpPr>
            <a:spLocks noEditPoints="1"/>
          </p:cNvSpPr>
          <p:nvPr/>
        </p:nvSpPr>
        <p:spPr bwMode="auto">
          <a:xfrm>
            <a:off x="2477940" y="4476548"/>
            <a:ext cx="805816" cy="830997"/>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3"/>
          </a:solidFill>
          <a:ln>
            <a:noFill/>
          </a:ln>
        </p:spPr>
        <p:txBody>
          <a:bodyPr wrap="square" lIns="0" tIns="0" rIns="0" bIns="0" anchor="ctr">
            <a:noAutofit/>
          </a:bodyPr>
          <a:lstStyle/>
          <a:p>
            <a:pPr marL="0" marR="0" algn="ctr">
              <a:lnSpc>
                <a:spcPct val="107000"/>
              </a:lnSpc>
              <a:spcBef>
                <a:spcPts val="0"/>
              </a:spcBef>
              <a:spcAft>
                <a:spcPts val="800"/>
              </a:spcAft>
            </a:pPr>
            <a:r>
              <a:rPr lang="en-US" sz="2800" b="1" kern="1200">
                <a:solidFill>
                  <a:srgbClr val="000000"/>
                </a:solidFill>
                <a:effectLst/>
                <a:latin typeface="Montserrat"/>
                <a:ea typeface="Montserrat"/>
                <a:cs typeface="Arial" panose="020B0604020202020204" pitchFamily="34"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203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16112036"/>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0416112036"/>
  <p:tag name="MH_LIBRARY" val="GRAPHIC"/>
  <p:tag name="MH_ORDER" val="TextBox 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ontserra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1112</Words>
  <Application>Microsoft Office PowerPoint</Application>
  <PresentationFormat>Custom</PresentationFormat>
  <Paragraphs>105</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主题</vt:lpstr>
      <vt:lpstr>PowerPoint Presentation</vt:lpstr>
      <vt:lpstr>Về thăm mẹ (Đinh Nam Khương)</vt:lpstr>
      <vt:lpstr>PowerPoint Presentation</vt:lpstr>
      <vt:lpstr>Tác giả</vt:lpstr>
      <vt:lpstr>Văn bản</vt:lpstr>
      <vt:lpstr>PowerPoint Presentation</vt:lpstr>
      <vt:lpstr>PowerPoint Presentation</vt:lpstr>
      <vt:lpstr>PowerPoint Presentation</vt:lpstr>
      <vt:lpstr>PHIẾU HỌC TẬP</vt:lpstr>
      <vt:lpstr>Khổ thơ 1</vt:lpstr>
      <vt:lpstr>Thảo luận cặp đôi</vt:lpstr>
      <vt:lpstr>Khổ thơ 2,3</vt:lpstr>
      <vt:lpstr>Khổ thơ 4</vt:lpstr>
      <vt:lpstr>Khổ thơ 4</vt:lpstr>
      <vt:lpstr>PowerPoint Presentation</vt:lpstr>
      <vt:lpstr>Tổng kết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ASUS</cp:lastModifiedBy>
  <cp:revision>37</cp:revision>
  <dcterms:created xsi:type="dcterms:W3CDTF">2021-08-26T06:34:30Z</dcterms:created>
  <dcterms:modified xsi:type="dcterms:W3CDTF">2023-10-09T03:30:31Z</dcterms:modified>
</cp:coreProperties>
</file>