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4" r:id="rId4"/>
    <p:sldId id="287" r:id="rId5"/>
    <p:sldId id="257" r:id="rId6"/>
    <p:sldId id="263" r:id="rId7"/>
    <p:sldId id="262" r:id="rId8"/>
    <p:sldId id="288" r:id="rId9"/>
    <p:sldId id="274" r:id="rId10"/>
    <p:sldId id="266" r:id="rId11"/>
    <p:sldId id="276" r:id="rId12"/>
    <p:sldId id="267" r:id="rId13"/>
    <p:sldId id="277" r:id="rId14"/>
    <p:sldId id="281" r:id="rId15"/>
    <p:sldId id="278" r:id="rId16"/>
    <p:sldId id="282" r:id="rId17"/>
    <p:sldId id="268" r:id="rId18"/>
    <p:sldId id="289" r:id="rId19"/>
    <p:sldId id="275" r:id="rId20"/>
    <p:sldId id="279" r:id="rId21"/>
    <p:sldId id="283" r:id="rId22"/>
    <p:sldId id="269" r:id="rId23"/>
    <p:sldId id="280" r:id="rId24"/>
    <p:sldId id="270" r:id="rId25"/>
    <p:sldId id="271" r:id="rId26"/>
    <p:sldId id="290" r:id="rId27"/>
    <p:sldId id="2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692A3"/>
    <a:srgbClr val="E4B6DD"/>
    <a:srgbClr val="EDA8F2"/>
    <a:srgbClr val="C5A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908"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04188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6600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26580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87590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D0FB2-7862-49FC-A68A-417BC576AD45}" type="datetimeFigureOut">
              <a:rPr lang="en-US" smtClean="0"/>
              <a:t>20/08/2022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95805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D0FB2-7862-49FC-A68A-417BC576AD45}"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3717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D0FB2-7862-49FC-A68A-417BC576AD45}" type="datetimeFigureOut">
              <a:rPr lang="en-US" smtClean="0"/>
              <a:t>20/08/2022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16774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D0FB2-7862-49FC-A68A-417BC576AD45}" type="datetimeFigureOut">
              <a:rPr lang="en-US" smtClean="0"/>
              <a:t>20/08/2022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06158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D0FB2-7862-49FC-A68A-417BC576AD45}" type="datetimeFigureOut">
              <a:rPr lang="en-US" smtClean="0"/>
              <a:t>20/08/2022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1360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42216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20/08/2022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72941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D0FB2-7862-49FC-A68A-417BC576AD45}" type="datetimeFigureOut">
              <a:rPr lang="en-US" smtClean="0"/>
              <a:t>20/08/2022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CF234-78AD-4F63-B6EF-4C33C9E9BBC5}" type="slidenum">
              <a:rPr lang="en-US" smtClean="0"/>
              <a:t>‹#›</a:t>
            </a:fld>
            <a:endParaRPr lang="en-US"/>
          </a:p>
        </p:txBody>
      </p:sp>
    </p:spTree>
    <p:extLst>
      <p:ext uri="{BB962C8B-B14F-4D97-AF65-F5344CB8AC3E}">
        <p14:creationId xmlns:p14="http://schemas.microsoft.com/office/powerpoint/2010/main" val="1352347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em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4105B7C-0ED4-406E-A343-2F2284BC8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72" y="426721"/>
            <a:ext cx="6609984" cy="4448875"/>
          </a:xfrm>
          <a:prstGeom prst="rect">
            <a:avLst/>
          </a:prstGeom>
        </p:spPr>
      </p:pic>
      <p:sp>
        <p:nvSpPr>
          <p:cNvPr id="15" name="TextBox 14">
            <a:extLst>
              <a:ext uri="{FF2B5EF4-FFF2-40B4-BE49-F238E27FC236}">
                <a16:creationId xmlns:a16="http://schemas.microsoft.com/office/drawing/2014/main" xmlns="" id="{78E490D6-7B98-4CC0-80AE-F5BABB1AABA3}"/>
              </a:ext>
            </a:extLst>
          </p:cNvPr>
          <p:cNvSpPr txBox="1"/>
          <p:nvPr/>
        </p:nvSpPr>
        <p:spPr>
          <a:xfrm>
            <a:off x="2720669" y="1720820"/>
            <a:ext cx="4899330" cy="1938992"/>
          </a:xfrm>
          <a:prstGeom prst="rect">
            <a:avLst/>
          </a:prstGeom>
          <a:noFill/>
        </p:spPr>
        <p:txBody>
          <a:bodyPr wrap="square" rtlCol="0">
            <a:spAutoFit/>
          </a:bodyPr>
          <a:lstStyle/>
          <a:p>
            <a:pPr algn="just"/>
            <a:r>
              <a:rPr lang="pt-BR" sz="2400" i="1" dirty="0">
                <a:effectLst/>
                <a:latin typeface="Times New Roman" panose="02020603050405020304" pitchFamily="18" charset="0"/>
                <a:ea typeface="Times New Roman" panose="02020603050405020304" pitchFamily="18" charset="0"/>
              </a:rPr>
              <a:t>Kể tên một số truyện cổ tích mà em đã được đọc/nghe, ở đó có những nhân vật có tài năng phi thường nhưng phải trải qua nhiều thử thách, cuối cùng được hưởng hạnh phúc, giàu sang…</a:t>
            </a:r>
            <a:endParaRPr lang="en-US" sz="2400" dirty="0"/>
          </a:p>
        </p:txBody>
      </p:sp>
      <p:pic>
        <p:nvPicPr>
          <p:cNvPr id="17" name="Picture 16">
            <a:extLst>
              <a:ext uri="{FF2B5EF4-FFF2-40B4-BE49-F238E27FC236}">
                <a16:creationId xmlns:a16="http://schemas.microsoft.com/office/drawing/2014/main" xmlns="" id="{841860E2-493E-45CB-AB0E-CE643B60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72" y="4875596"/>
            <a:ext cx="5978770" cy="1914906"/>
          </a:xfrm>
          <a:prstGeom prst="rect">
            <a:avLst/>
          </a:prstGeom>
        </p:spPr>
      </p:pic>
      <p:pic>
        <p:nvPicPr>
          <p:cNvPr id="7" name="Picture 6">
            <a:extLst>
              <a:ext uri="{FF2B5EF4-FFF2-40B4-BE49-F238E27FC236}">
                <a16:creationId xmlns:a16="http://schemas.microsoft.com/office/drawing/2014/main" xmlns="" id="{6B60BB8D-0DAF-4CF8-9218-D2960545E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9" y="3429000"/>
            <a:ext cx="4572001" cy="3429000"/>
          </a:xfrm>
          <a:prstGeom prst="rect">
            <a:avLst/>
          </a:prstGeom>
        </p:spPr>
      </p:pic>
      <p:pic>
        <p:nvPicPr>
          <p:cNvPr id="10" name="Picture 9">
            <a:extLst>
              <a:ext uri="{FF2B5EF4-FFF2-40B4-BE49-F238E27FC236}">
                <a16:creationId xmlns:a16="http://schemas.microsoft.com/office/drawing/2014/main" xmlns="" id="{33B9B7D4-775B-4E6D-8E8F-B181B6511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2691"/>
            <a:ext cx="2393340" cy="3921618"/>
          </a:xfrm>
          <a:prstGeom prst="rect">
            <a:avLst/>
          </a:prstGeom>
        </p:spPr>
      </p:pic>
      <p:pic>
        <p:nvPicPr>
          <p:cNvPr id="20" name="图片 14">
            <a:extLst>
              <a:ext uri="{FF2B5EF4-FFF2-40B4-BE49-F238E27FC236}">
                <a16:creationId xmlns:a16="http://schemas.microsoft.com/office/drawing/2014/main" xmlns="" id="{BAF4625D-D823-4D70-B52F-10C68283B6B9}"/>
              </a:ext>
            </a:extLst>
          </p:cNvPr>
          <p:cNvPicPr/>
          <p:nvPr/>
        </p:nvPicPr>
        <p:blipFill>
          <a:blip r:embed="rId6"/>
          <a:stretch>
            <a:fillRect/>
          </a:stretch>
        </p:blipFill>
        <p:spPr>
          <a:xfrm>
            <a:off x="10496328" y="343187"/>
            <a:ext cx="718820" cy="1017905"/>
          </a:xfrm>
          <a:prstGeom prst="rect">
            <a:avLst/>
          </a:prstGeom>
        </p:spPr>
      </p:pic>
      <p:pic>
        <p:nvPicPr>
          <p:cNvPr id="21" name="图片 14">
            <a:extLst>
              <a:ext uri="{FF2B5EF4-FFF2-40B4-BE49-F238E27FC236}">
                <a16:creationId xmlns:a16="http://schemas.microsoft.com/office/drawing/2014/main" xmlns="" id="{BC7B8A01-FB7B-43E1-A049-77E81C1754D7}"/>
              </a:ext>
            </a:extLst>
          </p:cNvPr>
          <p:cNvPicPr/>
          <p:nvPr/>
        </p:nvPicPr>
        <p:blipFill>
          <a:blip r:embed="rId6"/>
          <a:stretch>
            <a:fillRect/>
          </a:stretch>
        </p:blipFill>
        <p:spPr>
          <a:xfrm rot="21113365">
            <a:off x="10738852" y="1211867"/>
            <a:ext cx="965468" cy="1348453"/>
          </a:xfrm>
          <a:prstGeom prst="rect">
            <a:avLst/>
          </a:prstGeom>
        </p:spPr>
      </p:pic>
    </p:spTree>
    <p:extLst>
      <p:ext uri="{BB962C8B-B14F-4D97-AF65-F5344CB8AC3E}">
        <p14:creationId xmlns:p14="http://schemas.microsoft.com/office/powerpoint/2010/main" val="132821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293">
            <a:alpha val="4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252120-07E6-4D88-A4DE-7C1C74D6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645"/>
            <a:ext cx="12192000" cy="8171645"/>
          </a:xfrm>
          <a:prstGeom prst="rect">
            <a:avLst/>
          </a:prstGeom>
        </p:spPr>
      </p:pic>
      <p:pic>
        <p:nvPicPr>
          <p:cNvPr id="8" name="Picture 7">
            <a:extLst>
              <a:ext uri="{FF2B5EF4-FFF2-40B4-BE49-F238E27FC236}">
                <a16:creationId xmlns:a16="http://schemas.microsoft.com/office/drawing/2014/main" xmlns="" id="{DA9B299B-B31D-104C-B43C-93F039FADAC7}"/>
              </a:ext>
            </a:extLst>
          </p:cNvPr>
          <p:cNvPicPr/>
          <p:nvPr/>
        </p:nvPicPr>
        <p:blipFill>
          <a:blip r:embed="rId3"/>
          <a:stretch>
            <a:fillRect/>
          </a:stretch>
        </p:blipFill>
        <p:spPr>
          <a:xfrm>
            <a:off x="0" y="4379296"/>
            <a:ext cx="3137647" cy="2478704"/>
          </a:xfrm>
          <a:prstGeom prst="rect">
            <a:avLst/>
          </a:prstGeom>
        </p:spPr>
      </p:pic>
      <p:grpSp>
        <p:nvGrpSpPr>
          <p:cNvPr id="10" name="组合 1">
            <a:extLst>
              <a:ext uri="{FF2B5EF4-FFF2-40B4-BE49-F238E27FC236}">
                <a16:creationId xmlns:a16="http://schemas.microsoft.com/office/drawing/2014/main" xmlns="" id="{1BD535A0-6658-4B31-85B8-C229D16E28BD}"/>
              </a:ext>
            </a:extLst>
          </p:cNvPr>
          <p:cNvGrpSpPr/>
          <p:nvPr/>
        </p:nvGrpSpPr>
        <p:grpSpPr>
          <a:xfrm>
            <a:off x="2156012" y="284648"/>
            <a:ext cx="6445624" cy="5302660"/>
            <a:chOff x="0" y="0"/>
            <a:chExt cx="2106386" cy="2124222"/>
          </a:xfrm>
        </p:grpSpPr>
        <p:pic>
          <p:nvPicPr>
            <p:cNvPr id="11" name="图片 44">
              <a:extLst>
                <a:ext uri="{FF2B5EF4-FFF2-40B4-BE49-F238E27FC236}">
                  <a16:creationId xmlns:a16="http://schemas.microsoft.com/office/drawing/2014/main" xmlns="" id="{42038EE6-53DB-4A99-8240-E06359B8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06386" cy="2124222"/>
            </a:xfrm>
            <a:prstGeom prst="rect">
              <a:avLst/>
            </a:prstGeom>
          </p:spPr>
        </p:pic>
        <p:sp>
          <p:nvSpPr>
            <p:cNvPr id="12" name="文本框 45">
              <a:extLst>
                <a:ext uri="{FF2B5EF4-FFF2-40B4-BE49-F238E27FC236}">
                  <a16:creationId xmlns:a16="http://schemas.microsoft.com/office/drawing/2014/main" xmlns="" id="{794EE168-7A2B-45DA-A504-BE4AAC873EA7}"/>
                </a:ext>
              </a:extLst>
            </p:cNvPr>
            <p:cNvSpPr txBox="1"/>
            <p:nvPr/>
          </p:nvSpPr>
          <p:spPr>
            <a:xfrm>
              <a:off x="281737" y="726317"/>
              <a:ext cx="1487249" cy="913981"/>
            </a:xfrm>
            <a:prstGeom prst="rect">
              <a:avLst/>
            </a:prstGeom>
            <a:noFill/>
          </p:spPr>
          <p:txBody>
            <a:bodyPr wrap="square" rtlCol="0">
              <a:noAutofit/>
            </a:bodyPr>
            <a:lstStyle/>
            <a:p>
              <a:pPr algn="ct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a:t>
              </a:r>
              <a:r>
                <a:rPr lang="en-US" sz="2600" i="1" dirty="0">
                  <a:latin typeface="Times New Roman" panose="02020603050405020304" pitchFamily="18" charset="0"/>
                  <a:cs typeface="Times New Roman" panose="02020603050405020304" pitchFamily="18" charset="0"/>
                </a:rPr>
                <a:t> chi </a:t>
              </a:r>
              <a:r>
                <a:rPr lang="en-US" sz="2600" i="1" dirty="0" err="1">
                  <a:latin typeface="Times New Roman" panose="02020603050405020304" pitchFamily="18" charset="0"/>
                  <a:cs typeface="Times New Roman" panose="02020603050405020304" pitchFamily="18" charset="0"/>
                </a:rPr>
                <a:t>tiết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khẳng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em</a:t>
              </a:r>
              <a:r>
                <a:rPr lang="en-US" sz="2600" i="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7442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blip>
          <a:srcRect/>
          <a:tile tx="0" ty="0" sx="100000" sy="100000" flip="none" algn="tl"/>
        </a:blipFill>
        <a:effectLst/>
      </p:bgPr>
    </p:bg>
    <p:spTree>
      <p:nvGrpSpPr>
        <p:cNvPr id="1" name=""/>
        <p:cNvGrpSpPr/>
        <p:nvPr/>
      </p:nvGrpSpPr>
      <p:grpSpPr>
        <a:xfrm>
          <a:off x="0" y="0"/>
          <a:ext cx="0" cy="0"/>
          <a:chOff x="0" y="0"/>
          <a:chExt cx="0" cy="0"/>
        </a:xfrm>
      </p:grpSpPr>
      <p:pic>
        <p:nvPicPr>
          <p:cNvPr id="4" name="Google Shape;1119;p75" descr="A picture containing text, fabric&#10;&#10;Description automatically generated">
            <a:extLst>
              <a:ext uri="{FF2B5EF4-FFF2-40B4-BE49-F238E27FC236}">
                <a16:creationId xmlns:a16="http://schemas.microsoft.com/office/drawing/2014/main" xmlns="" id="{4000B98C-3BC5-420B-81D5-850FEC993598}"/>
              </a:ext>
            </a:extLst>
          </p:cNvPr>
          <p:cNvPicPr>
            <a:picLocks noGrp="1"/>
          </p:cNvPicPr>
          <p:nvPr>
            <p:ph idx="1"/>
          </p:nvPr>
        </p:nvPicPr>
        <p:blipFill rotWithShape="1">
          <a:blip r:embed="rId3">
            <a:alphaModFix/>
          </a:blip>
          <a:srcRect l="51398"/>
          <a:stretch/>
        </p:blipFill>
        <p:spPr>
          <a:xfrm flipH="1">
            <a:off x="379876" y="2522269"/>
            <a:ext cx="1883739" cy="2115093"/>
          </a:xfrm>
          <a:prstGeom prst="rect">
            <a:avLst/>
          </a:prstGeom>
          <a:noFill/>
          <a:ln>
            <a:noFill/>
          </a:ln>
        </p:spPr>
      </p:pic>
      <p:pic>
        <p:nvPicPr>
          <p:cNvPr id="17" name="Picture 16">
            <a:extLst>
              <a:ext uri="{FF2B5EF4-FFF2-40B4-BE49-F238E27FC236}">
                <a16:creationId xmlns:a16="http://schemas.microsoft.com/office/drawing/2014/main" xmlns="" id="{F1981097-05FA-4F68-95A8-FE2C9FE79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122" y="5083088"/>
            <a:ext cx="1525501" cy="1612580"/>
          </a:xfrm>
          <a:prstGeom prst="rect">
            <a:avLst/>
          </a:prstGeom>
        </p:spPr>
      </p:pic>
      <p:sp>
        <p:nvSpPr>
          <p:cNvPr id="18" name="Rectangle: Diagonal Corners Rounded 17">
            <a:extLst>
              <a:ext uri="{FF2B5EF4-FFF2-40B4-BE49-F238E27FC236}">
                <a16:creationId xmlns:a16="http://schemas.microsoft.com/office/drawing/2014/main" xmlns="" id="{DD276221-83BE-4DEE-B871-F70D4450008B}"/>
              </a:ext>
            </a:extLst>
          </p:cNvPr>
          <p:cNvSpPr/>
          <p:nvPr/>
        </p:nvSpPr>
        <p:spPr>
          <a:xfrm>
            <a:off x="3793032" y="1268471"/>
            <a:ext cx="4605935" cy="798286"/>
          </a:xfrm>
          <a:prstGeom prst="round2DiagRect">
            <a:avLst>
              <a:gd name="adj1" fmla="val 50000"/>
              <a:gd name="adj2" fmla="val 0"/>
            </a:avLst>
          </a:prstGeom>
          <a:solidFill>
            <a:srgbClr val="E4B6D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Lương</a:t>
            </a:r>
            <a:r>
              <a:rPr lang="en-US" sz="2400" dirty="0"/>
              <a:t> </a:t>
            </a:r>
            <a:r>
              <a:rPr lang="en-US" sz="2400" dirty="0" err="1"/>
              <a:t>thiện</a:t>
            </a:r>
            <a:r>
              <a:rPr lang="en-US" sz="2400" dirty="0"/>
              <a:t>, </a:t>
            </a:r>
            <a:r>
              <a:rPr lang="en-US" sz="2400" dirty="0" err="1"/>
              <a:t>thật</a:t>
            </a:r>
            <a:r>
              <a:rPr lang="en-US" sz="2400" dirty="0"/>
              <a:t> </a:t>
            </a:r>
            <a:r>
              <a:rPr lang="en-US" sz="2400" dirty="0" err="1"/>
              <a:t>thà</a:t>
            </a:r>
            <a:r>
              <a:rPr lang="en-US" sz="2400" dirty="0"/>
              <a:t>, </a:t>
            </a:r>
            <a:r>
              <a:rPr lang="en-US" sz="2400" dirty="0" err="1"/>
              <a:t>chất</a:t>
            </a:r>
            <a:r>
              <a:rPr lang="en-US" sz="2400" dirty="0"/>
              <a:t> </a:t>
            </a:r>
            <a:r>
              <a:rPr lang="en-US" sz="2400" dirty="0" err="1"/>
              <a:t>phác</a:t>
            </a:r>
            <a:endParaRPr lang="en-US" sz="2400" dirty="0"/>
          </a:p>
        </p:txBody>
      </p:sp>
      <p:sp>
        <p:nvSpPr>
          <p:cNvPr id="19" name="Rectangle: Diagonal Corners Rounded 18">
            <a:extLst>
              <a:ext uri="{FF2B5EF4-FFF2-40B4-BE49-F238E27FC236}">
                <a16:creationId xmlns:a16="http://schemas.microsoft.com/office/drawing/2014/main" xmlns="" id="{9D7673AD-1A11-4C67-913B-A527B87E7192}"/>
              </a:ext>
            </a:extLst>
          </p:cNvPr>
          <p:cNvSpPr/>
          <p:nvPr/>
        </p:nvSpPr>
        <p:spPr>
          <a:xfrm>
            <a:off x="3793032" y="2412414"/>
            <a:ext cx="4605935" cy="798286"/>
          </a:xfrm>
          <a:prstGeom prst="round2DiagRect">
            <a:avLst>
              <a:gd name="adj1" fmla="val 50000"/>
              <a:gd name="adj2" fmla="val 0"/>
            </a:avLst>
          </a:prstGeom>
          <a:solidFill>
            <a:srgbClr val="F7E29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Dũng</a:t>
            </a:r>
            <a:r>
              <a:rPr lang="en-US" sz="2400" dirty="0"/>
              <a:t> </a:t>
            </a:r>
            <a:r>
              <a:rPr lang="en-US" sz="2400" dirty="0" err="1"/>
              <a:t>cảm</a:t>
            </a:r>
            <a:r>
              <a:rPr lang="en-US" sz="2400" dirty="0"/>
              <a:t>, </a:t>
            </a:r>
            <a:r>
              <a:rPr lang="en-US" sz="2400" dirty="0" err="1"/>
              <a:t>tài</a:t>
            </a:r>
            <a:r>
              <a:rPr lang="en-US" sz="2400" dirty="0"/>
              <a:t> </a:t>
            </a:r>
            <a:r>
              <a:rPr lang="en-US" sz="2400" dirty="0" err="1"/>
              <a:t>năng</a:t>
            </a:r>
            <a:endParaRPr lang="en-US" sz="2400" dirty="0"/>
          </a:p>
        </p:txBody>
      </p:sp>
      <p:sp>
        <p:nvSpPr>
          <p:cNvPr id="20" name="Rectangle: Diagonal Corners Rounded 19">
            <a:extLst>
              <a:ext uri="{FF2B5EF4-FFF2-40B4-BE49-F238E27FC236}">
                <a16:creationId xmlns:a16="http://schemas.microsoft.com/office/drawing/2014/main" xmlns="" id="{C8BB962C-652F-47FB-832C-24353A9A7F4D}"/>
              </a:ext>
            </a:extLst>
          </p:cNvPr>
          <p:cNvSpPr/>
          <p:nvPr/>
        </p:nvSpPr>
        <p:spPr>
          <a:xfrm>
            <a:off x="3754293" y="3579816"/>
            <a:ext cx="4605935" cy="798286"/>
          </a:xfrm>
          <a:prstGeom prst="round2DiagRect">
            <a:avLst>
              <a:gd name="adj1" fmla="val 50000"/>
              <a:gd name="adj2" fmla="val 0"/>
            </a:avLst>
          </a:prstGeom>
          <a:solidFill>
            <a:srgbClr val="F692A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Thông</a:t>
            </a:r>
            <a:r>
              <a:rPr lang="en-US" sz="2400" dirty="0"/>
              <a:t> </a:t>
            </a:r>
            <a:r>
              <a:rPr lang="en-US" sz="2400" dirty="0" err="1"/>
              <a:t>minh</a:t>
            </a:r>
            <a:r>
              <a:rPr lang="en-US" sz="2400" dirty="0"/>
              <a:t>, </a:t>
            </a:r>
            <a:r>
              <a:rPr lang="en-US" sz="2400" dirty="0" err="1"/>
              <a:t>khéo</a:t>
            </a:r>
            <a:r>
              <a:rPr lang="en-US" sz="2400" dirty="0"/>
              <a:t> </a:t>
            </a:r>
            <a:r>
              <a:rPr lang="en-US" sz="2400" dirty="0" err="1"/>
              <a:t>léo</a:t>
            </a:r>
            <a:endParaRPr lang="en-US" sz="2400" dirty="0"/>
          </a:p>
        </p:txBody>
      </p:sp>
      <p:sp>
        <p:nvSpPr>
          <p:cNvPr id="21" name="Rectangle: Diagonal Corners Rounded 20">
            <a:extLst>
              <a:ext uri="{FF2B5EF4-FFF2-40B4-BE49-F238E27FC236}">
                <a16:creationId xmlns:a16="http://schemas.microsoft.com/office/drawing/2014/main" xmlns="" id="{3AFDEF86-169E-4E70-A876-48C68E50CE8C}"/>
              </a:ext>
            </a:extLst>
          </p:cNvPr>
          <p:cNvSpPr/>
          <p:nvPr/>
        </p:nvSpPr>
        <p:spPr>
          <a:xfrm>
            <a:off x="3754293" y="4683945"/>
            <a:ext cx="4605935" cy="798286"/>
          </a:xfrm>
          <a:prstGeom prst="round2DiagRect">
            <a:avLst>
              <a:gd name="adj1" fmla="val 50000"/>
              <a:gd name="adj2" fmla="val 0"/>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Nhân</a:t>
            </a:r>
            <a:r>
              <a:rPr lang="en-US" sz="2400" dirty="0"/>
              <a:t> </a:t>
            </a:r>
            <a:r>
              <a:rPr lang="en-US" sz="2400" dirty="0" err="1"/>
              <a:t>ái</a:t>
            </a:r>
            <a:r>
              <a:rPr lang="en-US" sz="2400" dirty="0"/>
              <a:t>, </a:t>
            </a:r>
            <a:r>
              <a:rPr lang="en-US" sz="2400" dirty="0" err="1"/>
              <a:t>yêu</a:t>
            </a:r>
            <a:r>
              <a:rPr lang="en-US" sz="2400" dirty="0"/>
              <a:t> </a:t>
            </a:r>
            <a:r>
              <a:rPr lang="en-US" sz="2400" dirty="0" err="1"/>
              <a:t>hòa</a:t>
            </a:r>
            <a:r>
              <a:rPr lang="en-US" sz="2400" dirty="0"/>
              <a:t> </a:t>
            </a:r>
            <a:r>
              <a:rPr lang="en-US" sz="2400" dirty="0" err="1"/>
              <a:t>bình</a:t>
            </a:r>
            <a:endParaRPr lang="en-US" sz="2400" dirty="0"/>
          </a:p>
        </p:txBody>
      </p:sp>
      <p:sp>
        <p:nvSpPr>
          <p:cNvPr id="29" name="Rectangle: Top Corners Rounded 28">
            <a:extLst>
              <a:ext uri="{FF2B5EF4-FFF2-40B4-BE49-F238E27FC236}">
                <a16:creationId xmlns:a16="http://schemas.microsoft.com/office/drawing/2014/main" xmlns="" id="{B9ADC7FF-62AD-45DB-AE3B-463A980E1D64}"/>
              </a:ext>
            </a:extLst>
          </p:cNvPr>
          <p:cNvSpPr/>
          <p:nvPr/>
        </p:nvSpPr>
        <p:spPr>
          <a:xfrm>
            <a:off x="2517768" y="293844"/>
            <a:ext cx="7156462"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rPr>
              <a:t>Phẩm</a:t>
            </a:r>
            <a:r>
              <a:rPr lang="en-US" sz="2600" b="1" dirty="0">
                <a:solidFill>
                  <a:schemeClr val="tx1"/>
                </a:solidFill>
              </a:rPr>
              <a:t> </a:t>
            </a:r>
            <a:r>
              <a:rPr lang="en-US" sz="2600" b="1" dirty="0" err="1">
                <a:solidFill>
                  <a:schemeClr val="tx1"/>
                </a:solidFill>
              </a:rPr>
              <a:t>chất</a:t>
            </a:r>
            <a:r>
              <a:rPr lang="en-US" sz="2600" b="1" dirty="0">
                <a:solidFill>
                  <a:schemeClr val="tx1"/>
                </a:solidFill>
              </a:rPr>
              <a:t>, </a:t>
            </a:r>
            <a:r>
              <a:rPr lang="en-US" sz="2600" b="1" dirty="0" err="1">
                <a:solidFill>
                  <a:schemeClr val="tx1"/>
                </a:solidFill>
              </a:rPr>
              <a:t>tính</a:t>
            </a:r>
            <a:r>
              <a:rPr lang="en-US" sz="2600" b="1" dirty="0">
                <a:solidFill>
                  <a:schemeClr val="tx1"/>
                </a:solidFill>
              </a:rPr>
              <a:t> </a:t>
            </a:r>
            <a:r>
              <a:rPr lang="en-US" sz="2600" b="1" dirty="0" err="1">
                <a:solidFill>
                  <a:schemeClr val="tx1"/>
                </a:solidFill>
              </a:rPr>
              <a:t>cách</a:t>
            </a:r>
            <a:r>
              <a:rPr lang="en-US" sz="2600" b="1" dirty="0">
                <a:solidFill>
                  <a:schemeClr val="tx1"/>
                </a:solidFill>
              </a:rPr>
              <a:t> </a:t>
            </a:r>
            <a:r>
              <a:rPr lang="en-US" sz="2600" b="1" dirty="0" err="1">
                <a:solidFill>
                  <a:schemeClr val="tx1"/>
                </a:solidFill>
              </a:rPr>
              <a:t>của</a:t>
            </a:r>
            <a:r>
              <a:rPr lang="en-US" sz="2600" b="1" dirty="0">
                <a:solidFill>
                  <a:schemeClr val="tx1"/>
                </a:solidFill>
              </a:rPr>
              <a:t> </a:t>
            </a:r>
            <a:r>
              <a:rPr lang="en-US" sz="2600" b="1" dirty="0" err="1">
                <a:solidFill>
                  <a:schemeClr val="tx1"/>
                </a:solidFill>
              </a:rPr>
              <a:t>nhân</a:t>
            </a:r>
            <a:r>
              <a:rPr lang="en-US" sz="2600" b="1" dirty="0">
                <a:solidFill>
                  <a:schemeClr val="tx1"/>
                </a:solidFill>
              </a:rPr>
              <a:t> </a:t>
            </a:r>
            <a:r>
              <a:rPr lang="en-US" sz="2600" b="1" dirty="0" err="1">
                <a:solidFill>
                  <a:schemeClr val="tx1"/>
                </a:solidFill>
              </a:rPr>
              <a:t>vật</a:t>
            </a:r>
            <a:r>
              <a:rPr lang="en-US" sz="2600" b="1" dirty="0">
                <a:solidFill>
                  <a:schemeClr val="tx1"/>
                </a:solidFill>
              </a:rPr>
              <a:t> </a:t>
            </a:r>
            <a:r>
              <a:rPr lang="en-US" sz="2600" b="1" dirty="0" err="1">
                <a:solidFill>
                  <a:schemeClr val="tx1"/>
                </a:solidFill>
              </a:rPr>
              <a:t>Thạch</a:t>
            </a:r>
            <a:r>
              <a:rPr lang="en-US" sz="2600" b="1" dirty="0">
                <a:solidFill>
                  <a:schemeClr val="tx1"/>
                </a:solidFill>
              </a:rPr>
              <a:t> </a:t>
            </a:r>
            <a:r>
              <a:rPr lang="en-US" sz="2600" b="1" dirty="0" err="1">
                <a:solidFill>
                  <a:schemeClr val="tx1"/>
                </a:solidFill>
              </a:rPr>
              <a:t>Sanh</a:t>
            </a:r>
            <a:endParaRPr lang="en-US" sz="2600" b="1" dirty="0">
              <a:solidFill>
                <a:schemeClr val="tx1"/>
              </a:solidFill>
            </a:endParaRPr>
          </a:p>
        </p:txBody>
      </p:sp>
      <p:cxnSp>
        <p:nvCxnSpPr>
          <p:cNvPr id="32" name="Straight Arrow Connector 31">
            <a:extLst>
              <a:ext uri="{FF2B5EF4-FFF2-40B4-BE49-F238E27FC236}">
                <a16:creationId xmlns:a16="http://schemas.microsoft.com/office/drawing/2014/main" xmlns="" id="{8D784371-B1EF-4C02-B64C-565D7100D9AD}"/>
              </a:ext>
            </a:extLst>
          </p:cNvPr>
          <p:cNvCxnSpPr>
            <a:stCxn id="4" idx="1"/>
          </p:cNvCxnSpPr>
          <p:nvPr/>
        </p:nvCxnSpPr>
        <p:spPr>
          <a:xfrm flipV="1">
            <a:off x="2263615" y="1839150"/>
            <a:ext cx="1490678" cy="1740666"/>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xmlns="" id="{08483F0E-4A8B-43F3-A505-E20D82070CC7}"/>
              </a:ext>
            </a:extLst>
          </p:cNvPr>
          <p:cNvCxnSpPr>
            <a:cxnSpLocks/>
            <a:stCxn id="4" idx="1"/>
            <a:endCxn id="20" idx="2"/>
          </p:cNvCxnSpPr>
          <p:nvPr/>
        </p:nvCxnSpPr>
        <p:spPr>
          <a:xfrm>
            <a:off x="2263615" y="3579816"/>
            <a:ext cx="1490678" cy="399143"/>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xmlns="" id="{21C0BBFA-622E-4E64-A55C-87B986737DED}"/>
              </a:ext>
            </a:extLst>
          </p:cNvPr>
          <p:cNvCxnSpPr>
            <a:cxnSpLocks/>
            <a:stCxn id="4" idx="1"/>
            <a:endCxn id="19" idx="2"/>
          </p:cNvCxnSpPr>
          <p:nvPr/>
        </p:nvCxnSpPr>
        <p:spPr>
          <a:xfrm flipV="1">
            <a:off x="2263615" y="2811557"/>
            <a:ext cx="1529417" cy="768259"/>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xmlns="" id="{52709D16-8CE5-44AE-AB4A-B141B2ED5F1E}"/>
              </a:ext>
            </a:extLst>
          </p:cNvPr>
          <p:cNvCxnSpPr>
            <a:cxnSpLocks/>
            <a:stCxn id="4" idx="1"/>
          </p:cNvCxnSpPr>
          <p:nvPr/>
        </p:nvCxnSpPr>
        <p:spPr>
          <a:xfrm>
            <a:off x="2263615" y="3579816"/>
            <a:ext cx="1529417" cy="1620094"/>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pic>
        <p:nvPicPr>
          <p:cNvPr id="42" name="Google Shape;352;p14" descr="7beb41cec519cdae9c33379bf0c8e34e">
            <a:extLst>
              <a:ext uri="{FF2B5EF4-FFF2-40B4-BE49-F238E27FC236}">
                <a16:creationId xmlns:a16="http://schemas.microsoft.com/office/drawing/2014/main" xmlns="" id="{D4C0B544-0792-488E-8AD7-D3F32D34A786}"/>
              </a:ext>
            </a:extLst>
          </p:cNvPr>
          <p:cNvPicPr/>
          <p:nvPr/>
        </p:nvPicPr>
        <p:blipFill rotWithShape="1">
          <a:blip r:embed="rId5">
            <a:alphaModFix/>
          </a:blip>
          <a:srcRect/>
          <a:stretch/>
        </p:blipFill>
        <p:spPr>
          <a:xfrm rot="806154">
            <a:off x="265694" y="275260"/>
            <a:ext cx="678179" cy="485514"/>
          </a:xfrm>
          <a:prstGeom prst="rect">
            <a:avLst/>
          </a:prstGeom>
          <a:noFill/>
          <a:ln>
            <a:noFill/>
          </a:ln>
        </p:spPr>
      </p:pic>
      <p:pic>
        <p:nvPicPr>
          <p:cNvPr id="43" name="图片 14">
            <a:extLst>
              <a:ext uri="{FF2B5EF4-FFF2-40B4-BE49-F238E27FC236}">
                <a16:creationId xmlns:a16="http://schemas.microsoft.com/office/drawing/2014/main" xmlns="" id="{17048F61-BC5C-4EC8-9C8E-C212639D16C6}"/>
              </a:ext>
            </a:extLst>
          </p:cNvPr>
          <p:cNvPicPr/>
          <p:nvPr/>
        </p:nvPicPr>
        <p:blipFill>
          <a:blip r:embed="rId6"/>
          <a:stretch>
            <a:fillRect/>
          </a:stretch>
        </p:blipFill>
        <p:spPr>
          <a:xfrm>
            <a:off x="771939" y="648013"/>
            <a:ext cx="595678" cy="468093"/>
          </a:xfrm>
          <a:prstGeom prst="rect">
            <a:avLst/>
          </a:prstGeom>
        </p:spPr>
      </p:pic>
      <p:grpSp>
        <p:nvGrpSpPr>
          <p:cNvPr id="44" name="组合 107">
            <a:extLst>
              <a:ext uri="{FF2B5EF4-FFF2-40B4-BE49-F238E27FC236}">
                <a16:creationId xmlns:a16="http://schemas.microsoft.com/office/drawing/2014/main" xmlns="" id="{22E1E51A-49AF-4167-8C78-27364A465BBB}"/>
              </a:ext>
            </a:extLst>
          </p:cNvPr>
          <p:cNvGrpSpPr/>
          <p:nvPr/>
        </p:nvGrpSpPr>
        <p:grpSpPr>
          <a:xfrm>
            <a:off x="10966081" y="273889"/>
            <a:ext cx="813435" cy="1503680"/>
            <a:chOff x="0" y="0"/>
            <a:chExt cx="1517253" cy="2901593"/>
          </a:xfrm>
        </p:grpSpPr>
        <p:pic>
          <p:nvPicPr>
            <p:cNvPr id="45" name="图片 17">
              <a:extLst>
                <a:ext uri="{FF2B5EF4-FFF2-40B4-BE49-F238E27FC236}">
                  <a16:creationId xmlns:a16="http://schemas.microsoft.com/office/drawing/2014/main" xmlns="" id="{BB57E916-07BA-493D-88A9-A927F3FF2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97" y="0"/>
              <a:ext cx="885486" cy="2901593"/>
            </a:xfrm>
            <a:prstGeom prst="rect">
              <a:avLst/>
            </a:prstGeom>
          </p:spPr>
        </p:pic>
        <p:pic>
          <p:nvPicPr>
            <p:cNvPr id="46" name="图片 18">
              <a:extLst>
                <a:ext uri="{FF2B5EF4-FFF2-40B4-BE49-F238E27FC236}">
                  <a16:creationId xmlns:a16="http://schemas.microsoft.com/office/drawing/2014/main" xmlns="" id="{AACCE2F2-3140-457C-BA1D-164F6CB343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977" y="877011"/>
              <a:ext cx="512276" cy="2024582"/>
            </a:xfrm>
            <a:prstGeom prst="rect">
              <a:avLst/>
            </a:prstGeom>
          </p:spPr>
        </p:pic>
        <p:pic>
          <p:nvPicPr>
            <p:cNvPr id="47" name="图片 19">
              <a:extLst>
                <a:ext uri="{FF2B5EF4-FFF2-40B4-BE49-F238E27FC236}">
                  <a16:creationId xmlns:a16="http://schemas.microsoft.com/office/drawing/2014/main" xmlns="" id="{641ACAC5-5874-40F3-8121-29E4B56D3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12460"/>
              <a:ext cx="711093" cy="2289133"/>
            </a:xfrm>
            <a:prstGeom prst="rect">
              <a:avLst/>
            </a:prstGeom>
          </p:spPr>
        </p:pic>
      </p:grpSp>
      <p:sp>
        <p:nvSpPr>
          <p:cNvPr id="2" name="TextBox 1"/>
          <p:cNvSpPr txBox="1"/>
          <p:nvPr/>
        </p:nvSpPr>
        <p:spPr>
          <a:xfrm>
            <a:off x="771939" y="5721793"/>
            <a:ext cx="9558065" cy="830997"/>
          </a:xfrm>
          <a:prstGeom prst="rect">
            <a:avLst/>
          </a:prstGeom>
          <a:solidFill>
            <a:srgbClr val="FFFF00"/>
          </a:solidFill>
          <a:ln w="19050">
            <a:solidFill>
              <a:schemeClr val="tx1"/>
            </a:solidFill>
          </a:ln>
        </p:spPr>
        <p:txBody>
          <a:bodyPr wrap="square" rtlCol="0">
            <a:spAutoFit/>
          </a:bodyPr>
          <a:lstStyle/>
          <a:p>
            <a:r>
              <a:rPr lang="en-US" sz="2400" smtClean="0">
                <a:latin typeface="Times New Roman" panose="02020603050405020304" pitchFamily="18" charset="0"/>
                <a:cs typeface="Times New Roman" panose="02020603050405020304" pitchFamily="18" charset="0"/>
              </a:rPr>
              <a:t>=&gt; Là </a:t>
            </a:r>
            <a:r>
              <a:rPr lang="en-US" sz="2400">
                <a:latin typeface="Times New Roman" panose="02020603050405020304" pitchFamily="18" charset="0"/>
                <a:cs typeface="Times New Roman" panose="02020603050405020304" pitchFamily="18" charset="0"/>
              </a:rPr>
              <a:t>kiểu nhân vật dũng sĩ có những phẩm chất đáng quý, đáng trân trọng.</a:t>
            </a: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738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29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FE7EE8-15C7-4F9E-AC6D-43728B4B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614" y="2603962"/>
            <a:ext cx="3010386" cy="4254038"/>
          </a:xfrm>
          <a:prstGeom prst="rect">
            <a:avLst/>
          </a:prstGeom>
        </p:spPr>
      </p:pic>
      <p:pic>
        <p:nvPicPr>
          <p:cNvPr id="5" name="Picture 4">
            <a:extLst>
              <a:ext uri="{FF2B5EF4-FFF2-40B4-BE49-F238E27FC236}">
                <a16:creationId xmlns:a16="http://schemas.microsoft.com/office/drawing/2014/main" xmlns="" id="{B26435AB-AE10-42C5-BF6B-47FCF6D05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87898"/>
            <a:ext cx="4353083" cy="4353083"/>
          </a:xfrm>
          <a:prstGeom prst="rect">
            <a:avLst/>
          </a:prstGeom>
        </p:spPr>
      </p:pic>
      <p:pic>
        <p:nvPicPr>
          <p:cNvPr id="9" name="Picture 8">
            <a:extLst>
              <a:ext uri="{FF2B5EF4-FFF2-40B4-BE49-F238E27FC236}">
                <a16:creationId xmlns:a16="http://schemas.microsoft.com/office/drawing/2014/main" xmlns="" id="{F5199625-873B-4635-9C4A-FCF3DE124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349" y="753412"/>
            <a:ext cx="4926112" cy="4468971"/>
          </a:xfrm>
          <a:prstGeom prst="rect">
            <a:avLst/>
          </a:prstGeom>
        </p:spPr>
      </p:pic>
      <p:sp>
        <p:nvSpPr>
          <p:cNvPr id="10" name="TextBox 9">
            <a:extLst>
              <a:ext uri="{FF2B5EF4-FFF2-40B4-BE49-F238E27FC236}">
                <a16:creationId xmlns:a16="http://schemas.microsoft.com/office/drawing/2014/main" xmlns="" id="{2CE81F52-F5F9-4C47-98B9-0829F1895350}"/>
              </a:ext>
            </a:extLst>
          </p:cNvPr>
          <p:cNvSpPr txBox="1"/>
          <p:nvPr/>
        </p:nvSpPr>
        <p:spPr>
          <a:xfrm>
            <a:off x="4648786" y="1864512"/>
            <a:ext cx="3387143" cy="2246769"/>
          </a:xfrm>
          <a:prstGeom prst="rect">
            <a:avLst/>
          </a:prstGeom>
          <a:noFill/>
        </p:spPr>
        <p:txBody>
          <a:bodyPr wrap="square" rtlCol="0">
            <a:spAutoFit/>
          </a:bodyPr>
          <a:lstStyle/>
          <a:p>
            <a:pPr algn="ctr"/>
            <a:r>
              <a:rPr lang="pt-BR" sz="2800" b="1" i="1" dirty="0">
                <a:effectLst/>
                <a:latin typeface="Times New Roman" panose="02020603050405020304" pitchFamily="18" charset="0"/>
                <a:ea typeface="Times New Roman" panose="02020603050405020304" pitchFamily="18" charset="0"/>
              </a:rPr>
              <a:t>Liệt kê và nêu ý nghĩa, tác dụng của một số chi tiết hoang đường, kì ảo tiêu biểu trong truyện</a:t>
            </a:r>
            <a:endParaRPr lang="en-US" sz="2800" b="1" dirty="0"/>
          </a:p>
        </p:txBody>
      </p:sp>
      <p:pic>
        <p:nvPicPr>
          <p:cNvPr id="11" name="图片 3">
            <a:extLst>
              <a:ext uri="{FF2B5EF4-FFF2-40B4-BE49-F238E27FC236}">
                <a16:creationId xmlns:a16="http://schemas.microsoft.com/office/drawing/2014/main" xmlns="" id="{5E38B417-C1C9-4DC2-937D-B0B5C5E45AF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827" y="82702"/>
            <a:ext cx="2164715" cy="1781810"/>
          </a:xfrm>
          <a:prstGeom prst="rect">
            <a:avLst/>
          </a:prstGeom>
        </p:spPr>
      </p:pic>
      <p:pic>
        <p:nvPicPr>
          <p:cNvPr id="12" name="图片 6" descr="未 标题 -1">
            <a:extLst>
              <a:ext uri="{FF2B5EF4-FFF2-40B4-BE49-F238E27FC236}">
                <a16:creationId xmlns:a16="http://schemas.microsoft.com/office/drawing/2014/main" xmlns="" id="{5247C129-29DD-9E45-8EAA-9A0153ECA516}"/>
              </a:ext>
            </a:extLst>
          </p:cNvPr>
          <p:cNvPicPr/>
          <p:nvPr/>
        </p:nvPicPr>
        <p:blipFill>
          <a:blip r:embed="rId6" cstate="print"/>
          <a:stretch>
            <a:fillRect/>
          </a:stretch>
        </p:blipFill>
        <p:spPr>
          <a:xfrm>
            <a:off x="10686807" y="246364"/>
            <a:ext cx="1156335" cy="1014095"/>
          </a:xfrm>
          <a:prstGeom prst="rect">
            <a:avLst/>
          </a:prstGeom>
        </p:spPr>
      </p:pic>
      <p:pic>
        <p:nvPicPr>
          <p:cNvPr id="13" name="图片 14">
            <a:extLst>
              <a:ext uri="{FF2B5EF4-FFF2-40B4-BE49-F238E27FC236}">
                <a16:creationId xmlns:a16="http://schemas.microsoft.com/office/drawing/2014/main" xmlns="" id="{C4AEB07D-A953-46EF-97F5-645B436CC649}"/>
              </a:ext>
            </a:extLst>
          </p:cNvPr>
          <p:cNvPicPr/>
          <p:nvPr/>
        </p:nvPicPr>
        <p:blipFill>
          <a:blip r:embed="rId7"/>
          <a:stretch>
            <a:fillRect/>
          </a:stretch>
        </p:blipFill>
        <p:spPr>
          <a:xfrm rot="20524921">
            <a:off x="10194858" y="846607"/>
            <a:ext cx="718820" cy="1017905"/>
          </a:xfrm>
          <a:prstGeom prst="rect">
            <a:avLst/>
          </a:prstGeom>
        </p:spPr>
      </p:pic>
    </p:spTree>
    <p:extLst>
      <p:ext uri="{BB962C8B-B14F-4D97-AF65-F5344CB8AC3E}">
        <p14:creationId xmlns:p14="http://schemas.microsoft.com/office/powerpoint/2010/main" val="193002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B3441-26CE-42B2-9730-34F08CBE622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62DAA656-2758-4A1C-B6C8-594C0DD70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18438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0"/>
            <a:ext cx="12192000" cy="6858000"/>
          </a:xfrm>
          <a:prstGeom prst="rect">
            <a:avLst/>
          </a:prstGeom>
        </p:spPr>
      </p:pic>
      <p:pic>
        <p:nvPicPr>
          <p:cNvPr id="5" name="Content Placeholder 4">
            <a:extLst>
              <a:ext uri="{FF2B5EF4-FFF2-40B4-BE49-F238E27FC236}">
                <a16:creationId xmlns:a16="http://schemas.microsoft.com/office/drawing/2014/main" xmlns="" id="{62DAA656-2758-4A1C-B6C8-594C0DD70B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788" y="2221605"/>
            <a:ext cx="3657601" cy="2414789"/>
          </a:xfrm>
        </p:spPr>
      </p:pic>
      <p:pic>
        <p:nvPicPr>
          <p:cNvPr id="7" name="图片 9">
            <a:extLst>
              <a:ext uri="{FF2B5EF4-FFF2-40B4-BE49-F238E27FC236}">
                <a16:creationId xmlns:a16="http://schemas.microsoft.com/office/drawing/2014/main" xmlns="" id="{0CEB72E1-3250-407E-BE55-1503A7C1167E}"/>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08912" y="1804705"/>
            <a:ext cx="571183" cy="578485"/>
          </a:xfrm>
          <a:prstGeom prst="rect">
            <a:avLst/>
          </a:prstGeom>
        </p:spPr>
      </p:pic>
      <p:pic>
        <p:nvPicPr>
          <p:cNvPr id="8" name="图片 9">
            <a:extLst>
              <a:ext uri="{FF2B5EF4-FFF2-40B4-BE49-F238E27FC236}">
                <a16:creationId xmlns:a16="http://schemas.microsoft.com/office/drawing/2014/main" xmlns="" id="{AD737B28-C403-4528-9247-3D5EF92D1E42}"/>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3139756"/>
            <a:ext cx="571183" cy="578485"/>
          </a:xfrm>
          <a:prstGeom prst="rect">
            <a:avLst/>
          </a:prstGeom>
        </p:spPr>
      </p:pic>
      <p:pic>
        <p:nvPicPr>
          <p:cNvPr id="9" name="图片 9">
            <a:extLst>
              <a:ext uri="{FF2B5EF4-FFF2-40B4-BE49-F238E27FC236}">
                <a16:creationId xmlns:a16="http://schemas.microsoft.com/office/drawing/2014/main" xmlns="" id="{CDF9E562-8464-4EE5-A9C2-8347C1769BCC}"/>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4474807"/>
            <a:ext cx="571183" cy="578485"/>
          </a:xfrm>
          <a:prstGeom prst="rect">
            <a:avLst/>
          </a:prstGeom>
        </p:spPr>
      </p:pic>
      <p:sp>
        <p:nvSpPr>
          <p:cNvPr id="11" name="TextBox 10">
            <a:extLst>
              <a:ext uri="{FF2B5EF4-FFF2-40B4-BE49-F238E27FC236}">
                <a16:creationId xmlns:a16="http://schemas.microsoft.com/office/drawing/2014/main" xmlns="" id="{34FFF7DE-3E6B-433E-BEE6-103D09C0DDD3}"/>
              </a:ext>
            </a:extLst>
          </p:cNvPr>
          <p:cNvSpPr txBox="1"/>
          <p:nvPr/>
        </p:nvSpPr>
        <p:spPr>
          <a:xfrm>
            <a:off x="5380095" y="1672109"/>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kỳ lạ: giải oan cho Thạch Sanh; khiến cho quân sĩ 18 nước chư hầu phải xin hàng.</a:t>
            </a:r>
            <a:endParaRPr lang="en-US" sz="2400" dirty="0"/>
          </a:p>
        </p:txBody>
      </p:sp>
      <p:sp>
        <p:nvSpPr>
          <p:cNvPr id="13" name="TextBox 12">
            <a:extLst>
              <a:ext uri="{FF2B5EF4-FFF2-40B4-BE49-F238E27FC236}">
                <a16:creationId xmlns:a16="http://schemas.microsoft.com/office/drawing/2014/main" xmlns="" id="{82E4CB71-8029-44F6-9D3C-A086D5544570}"/>
              </a:ext>
            </a:extLst>
          </p:cNvPr>
          <p:cNvSpPr txBox="1"/>
          <p:nvPr/>
        </p:nvSpPr>
        <p:spPr>
          <a:xfrm>
            <a:off x="5414679" y="3105832"/>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Đại diện cho sự yêu chuộng hòa bình của nhân dân ta và có sức mạnh đặc biệt để cảm hóa kẻ thù xâm lược.</a:t>
            </a:r>
            <a:endParaRPr lang="en-US" sz="2400" dirty="0"/>
          </a:p>
        </p:txBody>
      </p:sp>
      <p:sp>
        <p:nvSpPr>
          <p:cNvPr id="15" name="TextBox 14">
            <a:extLst>
              <a:ext uri="{FF2B5EF4-FFF2-40B4-BE49-F238E27FC236}">
                <a16:creationId xmlns:a16="http://schemas.microsoft.com/office/drawing/2014/main" xmlns="" id="{C04EE842-710A-484D-ACE4-79C3CCD59C9D}"/>
              </a:ext>
            </a:extLst>
          </p:cNvPr>
          <p:cNvSpPr txBox="1"/>
          <p:nvPr/>
        </p:nvSpPr>
        <p:spPr>
          <a:xfrm>
            <a:off x="5414679" y="4440883"/>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Cho thấy Thạch Sanh là người có vẻ đẹp tâm hồn thuần khiết, hiền lành, lương thiện.</a:t>
            </a:r>
            <a:endParaRPr lang="en-US" sz="2400" dirty="0"/>
          </a:p>
        </p:txBody>
      </p:sp>
      <p:sp>
        <p:nvSpPr>
          <p:cNvPr id="16" name="Rectangle: Rounded Corners 15">
            <a:extLst>
              <a:ext uri="{FF2B5EF4-FFF2-40B4-BE49-F238E27FC236}">
                <a16:creationId xmlns:a16="http://schemas.microsoft.com/office/drawing/2014/main" xmlns=""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cây</a:t>
            </a:r>
            <a:r>
              <a:rPr lang="en-US" sz="3200" b="1" dirty="0">
                <a:solidFill>
                  <a:schemeClr val="tx1"/>
                </a:solidFill>
              </a:rPr>
              <a:t> </a:t>
            </a:r>
            <a:r>
              <a:rPr lang="en-US" sz="3200" b="1" dirty="0" err="1">
                <a:solidFill>
                  <a:schemeClr val="tx1"/>
                </a:solidFill>
              </a:rPr>
              <a:t>đàn</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xmlns=""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4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A729B-7C20-468A-A75C-2F0176A47C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8628D9-9FF2-4E33-AC91-59E787411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2506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20409"/>
            <a:ext cx="12192000" cy="6858000"/>
          </a:xfrm>
          <a:prstGeom prst="rect">
            <a:avLst/>
          </a:prstGeom>
        </p:spPr>
      </p:pic>
      <p:pic>
        <p:nvPicPr>
          <p:cNvPr id="7" name="图片 9">
            <a:extLst>
              <a:ext uri="{FF2B5EF4-FFF2-40B4-BE49-F238E27FC236}">
                <a16:creationId xmlns:a16="http://schemas.microsoft.com/office/drawing/2014/main" xmlns="" id="{0CEB72E1-3250-407E-BE55-1503A7C1167E}"/>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43496" y="2422408"/>
            <a:ext cx="571183" cy="578485"/>
          </a:xfrm>
          <a:prstGeom prst="rect">
            <a:avLst/>
          </a:prstGeom>
        </p:spPr>
      </p:pic>
      <p:pic>
        <p:nvPicPr>
          <p:cNvPr id="8" name="图片 9">
            <a:extLst>
              <a:ext uri="{FF2B5EF4-FFF2-40B4-BE49-F238E27FC236}">
                <a16:creationId xmlns:a16="http://schemas.microsoft.com/office/drawing/2014/main" xmlns="" id="{AD737B28-C403-4528-9247-3D5EF92D1E42}"/>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54111" y="3449409"/>
            <a:ext cx="571183" cy="578485"/>
          </a:xfrm>
          <a:prstGeom prst="rect">
            <a:avLst/>
          </a:prstGeom>
        </p:spPr>
      </p:pic>
      <p:pic>
        <p:nvPicPr>
          <p:cNvPr id="9" name="图片 9">
            <a:extLst>
              <a:ext uri="{FF2B5EF4-FFF2-40B4-BE49-F238E27FC236}">
                <a16:creationId xmlns:a16="http://schemas.microsoft.com/office/drawing/2014/main" xmlns="" id="{CDF9E562-8464-4EE5-A9C2-8347C1769BCC}"/>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725801" y="4453136"/>
            <a:ext cx="571183" cy="578485"/>
          </a:xfrm>
          <a:prstGeom prst="rect">
            <a:avLst/>
          </a:prstGeom>
        </p:spPr>
      </p:pic>
      <p:sp>
        <p:nvSpPr>
          <p:cNvPr id="11" name="TextBox 10">
            <a:extLst>
              <a:ext uri="{FF2B5EF4-FFF2-40B4-BE49-F238E27FC236}">
                <a16:creationId xmlns:a16="http://schemas.microsoft.com/office/drawing/2014/main" xmlns="" id="{34FFF7DE-3E6B-433E-BEE6-103D09C0DDD3}"/>
              </a:ext>
            </a:extLst>
          </p:cNvPr>
          <p:cNvSpPr txBox="1"/>
          <p:nvPr/>
        </p:nvSpPr>
        <p:spPr>
          <a:xfrm>
            <a:off x="5380094" y="2181777"/>
            <a:ext cx="6715335"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phi thường: cứ ăn hết lại đầy, làm cho quân 18 nước chư hầu phải từ chỗ coi thường, chế giễu sau đó phải ngạc nhiên, khâm phục</a:t>
            </a:r>
            <a:endParaRPr lang="en-US" sz="2400" dirty="0"/>
          </a:p>
        </p:txBody>
      </p:sp>
      <p:sp>
        <p:nvSpPr>
          <p:cNvPr id="13" name="TextBox 12">
            <a:extLst>
              <a:ext uri="{FF2B5EF4-FFF2-40B4-BE49-F238E27FC236}">
                <a16:creationId xmlns:a16="http://schemas.microsoft.com/office/drawing/2014/main" xmlns="" id="{82E4CB71-8029-44F6-9D3C-A086D5544570}"/>
              </a:ext>
            </a:extLst>
          </p:cNvPr>
          <p:cNvSpPr txBox="1"/>
          <p:nvPr/>
        </p:nvSpPr>
        <p:spPr>
          <a:xfrm>
            <a:off x="5296984" y="3429734"/>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Niêu cơm thần kì tượng trưng cho tấm lòng nhân đạo, tư tưởng yêu hoà bình của nhân dân.</a:t>
            </a:r>
            <a:endParaRPr lang="en-US" sz="2400" dirty="0"/>
          </a:p>
        </p:txBody>
      </p:sp>
      <p:sp>
        <p:nvSpPr>
          <p:cNvPr id="15" name="TextBox 14">
            <a:extLst>
              <a:ext uri="{FF2B5EF4-FFF2-40B4-BE49-F238E27FC236}">
                <a16:creationId xmlns:a16="http://schemas.microsoft.com/office/drawing/2014/main" xmlns="" id="{C04EE842-710A-484D-ACE4-79C3CCD59C9D}"/>
              </a:ext>
            </a:extLst>
          </p:cNvPr>
          <p:cNvSpPr txBox="1"/>
          <p:nvPr/>
        </p:nvSpPr>
        <p:spPr>
          <a:xfrm>
            <a:off x="5281213" y="4397177"/>
            <a:ext cx="6221506" cy="830997"/>
          </a:xfrm>
          <a:prstGeom prst="rect">
            <a:avLst/>
          </a:prstGeom>
          <a:noFill/>
        </p:spPr>
        <p:txBody>
          <a:bodyPr wrap="square">
            <a:spAutoFit/>
          </a:bodyPr>
          <a:lstStyle/>
          <a:p>
            <a:r>
              <a:rPr lang="pt-BR" sz="2400" spc="-30" dirty="0">
                <a:effectLst/>
                <a:latin typeface="Times New Roman" panose="02020603050405020304" pitchFamily="18" charset="0"/>
                <a:ea typeface="Calibri" panose="020F0502020204030204" pitchFamily="34" charset="0"/>
              </a:rPr>
              <a:t>Niêu cơm ấm no, hạnh phúc gửi gắm ước mơ ngàn đời của nhân dân ta.</a:t>
            </a:r>
            <a:endParaRPr lang="en-US" sz="2400" dirty="0"/>
          </a:p>
        </p:txBody>
      </p:sp>
      <p:sp>
        <p:nvSpPr>
          <p:cNvPr id="16" name="Rectangle: Rounded Corners 15">
            <a:extLst>
              <a:ext uri="{FF2B5EF4-FFF2-40B4-BE49-F238E27FC236}">
                <a16:creationId xmlns:a16="http://schemas.microsoft.com/office/drawing/2014/main" xmlns=""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niêu</a:t>
            </a:r>
            <a:r>
              <a:rPr lang="en-US" sz="3200" b="1" dirty="0">
                <a:solidFill>
                  <a:schemeClr val="tx1"/>
                </a:solidFill>
              </a:rPr>
              <a:t> </a:t>
            </a:r>
            <a:r>
              <a:rPr lang="en-US" sz="3200" b="1" dirty="0" err="1">
                <a:solidFill>
                  <a:schemeClr val="tx1"/>
                </a:solidFill>
              </a:rPr>
              <a:t>cơm</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xmlns=""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xmlns="" id="{3914F9B1-E6B4-430E-AFE8-86EAAFCC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21" y="2612482"/>
            <a:ext cx="4004160" cy="2252340"/>
          </a:xfrm>
          <a:prstGeom prst="rect">
            <a:avLst/>
          </a:prstGeom>
        </p:spPr>
      </p:pic>
    </p:spTree>
    <p:extLst>
      <p:ext uri="{BB962C8B-B14F-4D97-AF65-F5344CB8AC3E}">
        <p14:creationId xmlns:p14="http://schemas.microsoft.com/office/powerpoint/2010/main" val="273780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293">
            <a:alpha val="49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xmlns=""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xmlns=""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xmlns=""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11" name="TextBox 10">
            <a:extLst>
              <a:ext uri="{FF2B5EF4-FFF2-40B4-BE49-F238E27FC236}">
                <a16:creationId xmlns:a16="http://schemas.microsoft.com/office/drawing/2014/main" xmlns="" id="{14D4EBF5-F115-46D7-A2DA-2BFC5257762E}"/>
              </a:ext>
            </a:extLst>
          </p:cNvPr>
          <p:cNvSpPr txBox="1"/>
          <p:nvPr/>
        </p:nvSpPr>
        <p:spPr>
          <a:xfrm>
            <a:off x="4108360" y="1458539"/>
            <a:ext cx="4655394" cy="2015936"/>
          </a:xfrm>
          <a:prstGeom prst="rect">
            <a:avLst/>
          </a:prstGeom>
          <a:noFill/>
        </p:spPr>
        <p:txBody>
          <a:bodyPr wrap="square" rtlCol="0">
            <a:spAutoFit/>
          </a:bodyPr>
          <a:lstStyle/>
          <a:p>
            <a:pPr algn="just"/>
            <a:r>
              <a:rPr lang="en-US" sz="2500" b="1" i="1" dirty="0" err="1">
                <a:latin typeface="Times New Roman" panose="02020603050405020304" pitchFamily="18" charset="0"/>
                <a:cs typeface="Times New Roman" panose="02020603050405020304" pitchFamily="18" charset="0"/>
              </a:rPr>
              <a:t>Các</a:t>
            </a:r>
            <a:r>
              <a:rPr lang="en-US" sz="2500" b="1" i="1" dirty="0">
                <a:latin typeface="Times New Roman" panose="02020603050405020304" pitchFamily="18" charset="0"/>
                <a:cs typeface="Times New Roman" panose="02020603050405020304" pitchFamily="18" charset="0"/>
              </a:rPr>
              <a:t> chi </a:t>
            </a:r>
            <a:r>
              <a:rPr lang="en-US" sz="2500" b="1" i="1" dirty="0" err="1">
                <a:latin typeface="Times New Roman" panose="02020603050405020304" pitchFamily="18" charset="0"/>
                <a:cs typeface="Times New Roman" panose="02020603050405020304" pitchFamily="18" charset="0"/>
              </a:rPr>
              <a:t>tiết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kết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thúc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truyện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vua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gả</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công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chúa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này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nhường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ngôi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thấy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ước</a:t>
            </a:r>
            <a:r>
              <a:rPr lang="en-US" sz="2500" b="1" i="1" dirty="0">
                <a:latin typeface="Times New Roman" panose="02020603050405020304" pitchFamily="18" charset="0"/>
                <a:cs typeface="Times New Roman" panose="02020603050405020304" pitchFamily="18" charset="0"/>
              </a:rPr>
              <a:t> </a:t>
            </a:r>
            <a:r>
              <a:rPr lang="en-US" sz="2500" b="1" i="1" err="1">
                <a:latin typeface="Times New Roman" panose="02020603050405020304" pitchFamily="18" charset="0"/>
                <a:cs typeface="Times New Roman" panose="02020603050405020304" pitchFamily="18" charset="0"/>
              </a:rPr>
              <a:t>mơ</a:t>
            </a:r>
            <a:r>
              <a:rPr lang="en-US" sz="2500" b="1" i="1">
                <a:latin typeface="Times New Roman" panose="02020603050405020304" pitchFamily="18" charset="0"/>
                <a:cs typeface="Times New Roman" panose="02020603050405020304" pitchFamily="18" charset="0"/>
              </a:rPr>
              <a:t> </a:t>
            </a:r>
            <a:r>
              <a:rPr lang="en-US" sz="2500" b="1" i="1" smtClean="0">
                <a:latin typeface="Times New Roman" panose="02020603050405020304" pitchFamily="18" charset="0"/>
                <a:cs typeface="Times New Roman" panose="02020603050405020304" pitchFamily="18" charset="0"/>
              </a:rPr>
              <a:t>nào</a:t>
            </a:r>
            <a:r>
              <a:rPr lang="en-US" sz="2500" b="1" i="1" smtClean="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dân</a:t>
            </a:r>
            <a:r>
              <a:rPr lang="en-US" sz="2500" b="1" i="1"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0778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xmlns=""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xmlns=""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xmlns=""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2" name="TextBox 1"/>
          <p:cNvSpPr txBox="1"/>
          <p:nvPr/>
        </p:nvSpPr>
        <p:spPr>
          <a:xfrm>
            <a:off x="4028792" y="1530035"/>
            <a:ext cx="4345663" cy="2677656"/>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4. Ước mơ của nhân dân ta:</a:t>
            </a:r>
          </a:p>
          <a:p>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Truyện </a:t>
            </a:r>
            <a:r>
              <a:rPr lang="en-US" sz="2400">
                <a:latin typeface="Times New Roman" panose="02020603050405020304" pitchFamily="18" charset="0"/>
                <a:cs typeface="Times New Roman" panose="02020603050405020304" pitchFamily="18" charset="0"/>
              </a:rPr>
              <a:t>kết thúc có hậu, viên mãn, thể hiện ước mơ, niềm tin của nhân dân ta về đạo đức, công lí xã hội, cái thiện luôn luôn chiến thắng cái ác, ác giả ác báo.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133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293">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xmlns=""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xmlns=""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III. </a:t>
            </a:r>
            <a:r>
              <a:rPr lang="en-US" sz="4000" b="1" dirty="0" err="1">
                <a:latin typeface="Times New Roman" panose="02020603050405020304" pitchFamily="18" charset="0"/>
                <a:cs typeface="Times New Roman" panose="02020603050405020304" pitchFamily="18" charset="0"/>
              </a:rPr>
              <a:t>Tổng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99600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43A63-23EA-47C8-BADD-2383BA3D17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82124011-EB2A-4238-AA32-C641ECE96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734"/>
            <a:ext cx="12192000" cy="6803265"/>
          </a:xfrm>
        </p:spPr>
      </p:pic>
    </p:spTree>
    <p:extLst>
      <p:ext uri="{BB962C8B-B14F-4D97-AF65-F5344CB8AC3E}">
        <p14:creationId xmlns:p14="http://schemas.microsoft.com/office/powerpoint/2010/main" val="82229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7C63E55-AA6A-4518-9B5C-07D1B061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302" y="1453251"/>
            <a:ext cx="5424270" cy="2563446"/>
          </a:xfrm>
          <a:prstGeom prst="rect">
            <a:avLst/>
          </a:prstGeom>
        </p:spPr>
      </p:pic>
      <p:pic>
        <p:nvPicPr>
          <p:cNvPr id="9" name="Picture 8">
            <a:extLst>
              <a:ext uri="{FF2B5EF4-FFF2-40B4-BE49-F238E27FC236}">
                <a16:creationId xmlns:a16="http://schemas.microsoft.com/office/drawing/2014/main" xmlns="" id="{0303FCD2-3BB3-4F58-8367-F31BFB4B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062" y="793409"/>
            <a:ext cx="4483020" cy="4026899"/>
          </a:xfrm>
          <a:prstGeom prst="rect">
            <a:avLst/>
          </a:prstGeom>
        </p:spPr>
      </p:pic>
      <p:pic>
        <p:nvPicPr>
          <p:cNvPr id="13" name="Picture 12">
            <a:extLst>
              <a:ext uri="{FF2B5EF4-FFF2-40B4-BE49-F238E27FC236}">
                <a16:creationId xmlns:a16="http://schemas.microsoft.com/office/drawing/2014/main" xmlns="" id="{3569FFE6-9976-4F41-A58E-CAF8408FB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xmlns="" id="{21022CE8-15BE-4BE2-B20E-AE71F0ADD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4326" y="1764544"/>
            <a:ext cx="517777" cy="369186"/>
          </a:xfrm>
          <a:prstGeom prst="rect">
            <a:avLst/>
          </a:prstGeom>
        </p:spPr>
      </p:pic>
      <p:pic>
        <p:nvPicPr>
          <p:cNvPr id="16" name="Picture 15">
            <a:extLst>
              <a:ext uri="{FF2B5EF4-FFF2-40B4-BE49-F238E27FC236}">
                <a16:creationId xmlns:a16="http://schemas.microsoft.com/office/drawing/2014/main" xmlns="" id="{EF213F2B-70FE-4250-83D9-925766A32A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6039" y="1579951"/>
            <a:ext cx="517777" cy="369186"/>
          </a:xfrm>
          <a:prstGeom prst="rect">
            <a:avLst/>
          </a:prstGeom>
        </p:spPr>
      </p:pic>
      <p:pic>
        <p:nvPicPr>
          <p:cNvPr id="17" name="Picture 16">
            <a:extLst>
              <a:ext uri="{FF2B5EF4-FFF2-40B4-BE49-F238E27FC236}">
                <a16:creationId xmlns:a16="http://schemas.microsoft.com/office/drawing/2014/main" xmlns="" id="{1EDE7C03-B0D6-483C-9992-727958CEB7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193" y="1186680"/>
            <a:ext cx="517777" cy="369186"/>
          </a:xfrm>
          <a:prstGeom prst="rect">
            <a:avLst/>
          </a:prstGeom>
        </p:spPr>
      </p:pic>
      <p:sp>
        <p:nvSpPr>
          <p:cNvPr id="18" name="TextBox 17">
            <a:extLst>
              <a:ext uri="{FF2B5EF4-FFF2-40B4-BE49-F238E27FC236}">
                <a16:creationId xmlns:a16="http://schemas.microsoft.com/office/drawing/2014/main" xmlns="" id="{728281FA-1091-4D81-9739-B487A22BF162}"/>
              </a:ext>
            </a:extLst>
          </p:cNvPr>
          <p:cNvSpPr txBox="1"/>
          <p:nvPr/>
        </p:nvSpPr>
        <p:spPr>
          <a:xfrm>
            <a:off x="3324889" y="2514470"/>
            <a:ext cx="1957589" cy="584775"/>
          </a:xfrm>
          <a:prstGeom prst="rect">
            <a:avLst/>
          </a:prstGeom>
          <a:noFill/>
        </p:spPr>
        <p:txBody>
          <a:bodyPr wrap="square" rtlCol="0">
            <a:spAutoFit/>
          </a:bodyPr>
          <a:lstStyle/>
          <a:p>
            <a:r>
              <a:rPr lang="en-US" sz="3200" b="1" dirty="0" err="1"/>
              <a:t>Nội</a:t>
            </a:r>
            <a:r>
              <a:rPr lang="en-US" sz="3200" b="1" dirty="0"/>
              <a:t> dung</a:t>
            </a:r>
          </a:p>
        </p:txBody>
      </p:sp>
      <p:sp>
        <p:nvSpPr>
          <p:cNvPr id="19" name="TextBox 18">
            <a:extLst>
              <a:ext uri="{FF2B5EF4-FFF2-40B4-BE49-F238E27FC236}">
                <a16:creationId xmlns:a16="http://schemas.microsoft.com/office/drawing/2014/main" xmlns="" id="{56E4CCD3-995C-4287-A177-30FC8C59AFB2}"/>
              </a:ext>
            </a:extLst>
          </p:cNvPr>
          <p:cNvSpPr txBox="1"/>
          <p:nvPr/>
        </p:nvSpPr>
        <p:spPr>
          <a:xfrm>
            <a:off x="6287154" y="3081691"/>
            <a:ext cx="1957589" cy="523220"/>
          </a:xfrm>
          <a:prstGeom prst="rect">
            <a:avLst/>
          </a:prstGeom>
          <a:noFill/>
        </p:spPr>
        <p:txBody>
          <a:bodyPr wrap="square" rtlCol="0">
            <a:spAutoFit/>
          </a:bodyPr>
          <a:lstStyle/>
          <a:p>
            <a:r>
              <a:rPr lang="en-US" sz="2800" b="1" dirty="0" err="1"/>
              <a:t>Nghệ</a:t>
            </a:r>
            <a:r>
              <a:rPr lang="en-US" sz="2800" b="1" dirty="0"/>
              <a:t> </a:t>
            </a:r>
            <a:r>
              <a:rPr lang="en-US" sz="2800" b="1" dirty="0" err="1"/>
              <a:t>thuật</a:t>
            </a:r>
            <a:endParaRPr lang="en-US" sz="2800" b="1" dirty="0"/>
          </a:p>
        </p:txBody>
      </p:sp>
    </p:spTree>
    <p:extLst>
      <p:ext uri="{BB962C8B-B14F-4D97-AF65-F5344CB8AC3E}">
        <p14:creationId xmlns:p14="http://schemas.microsoft.com/office/powerpoint/2010/main" val="210637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E88D6B-DF74-4F78-8315-10224ED41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3569FFE6-9976-4F41-A58E-CAF8408F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xmlns="" id="{21022CE8-15BE-4BE2-B20E-AE71F0ADD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0769" y="1215903"/>
            <a:ext cx="517777" cy="369186"/>
          </a:xfrm>
          <a:prstGeom prst="rect">
            <a:avLst/>
          </a:prstGeom>
        </p:spPr>
      </p:pic>
      <p:pic>
        <p:nvPicPr>
          <p:cNvPr id="16" name="Picture 15">
            <a:extLst>
              <a:ext uri="{FF2B5EF4-FFF2-40B4-BE49-F238E27FC236}">
                <a16:creationId xmlns:a16="http://schemas.microsoft.com/office/drawing/2014/main" xmlns="" id="{EF213F2B-70FE-4250-83D9-925766A32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482" y="1031310"/>
            <a:ext cx="517777" cy="369186"/>
          </a:xfrm>
          <a:prstGeom prst="rect">
            <a:avLst/>
          </a:prstGeom>
        </p:spPr>
      </p:pic>
      <p:pic>
        <p:nvPicPr>
          <p:cNvPr id="17" name="Picture 16">
            <a:extLst>
              <a:ext uri="{FF2B5EF4-FFF2-40B4-BE49-F238E27FC236}">
                <a16:creationId xmlns:a16="http://schemas.microsoft.com/office/drawing/2014/main" xmlns="" id="{1EDE7C03-B0D6-483C-9992-727958CEB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636" y="638039"/>
            <a:ext cx="517777" cy="369186"/>
          </a:xfrm>
          <a:prstGeom prst="rect">
            <a:avLst/>
          </a:prstGeom>
        </p:spPr>
      </p:pic>
      <p:sp>
        <p:nvSpPr>
          <p:cNvPr id="4" name="Rectangle: Rounded Corners 3">
            <a:extLst>
              <a:ext uri="{FF2B5EF4-FFF2-40B4-BE49-F238E27FC236}">
                <a16:creationId xmlns:a16="http://schemas.microsoft.com/office/drawing/2014/main" xmlns="" id="{3E72ED78-1307-46CF-AB8C-5407A7664B8E}"/>
              </a:ext>
            </a:extLst>
          </p:cNvPr>
          <p:cNvSpPr/>
          <p:nvPr/>
        </p:nvSpPr>
        <p:spPr>
          <a:xfrm>
            <a:off x="2734343" y="1562602"/>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 thuật</a:t>
            </a:r>
          </a:p>
          <a:p>
            <a:pPr algn="ctr"/>
            <a:endParaRPr lang="pt-BR" sz="1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 tưởng tượng phong phú, cốt truyện được sắp xếp với các tình tiết hợp lý, các yếu tố hoang đường, kì ảo giàu ý nghĩa.</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4" name="Rectangle: Rounded Corners 13">
            <a:extLst>
              <a:ext uri="{FF2B5EF4-FFF2-40B4-BE49-F238E27FC236}">
                <a16:creationId xmlns:a16="http://schemas.microsoft.com/office/drawing/2014/main" xmlns="" id="{2F29DAA8-5C2B-476E-8626-705FF345C17B}"/>
              </a:ext>
            </a:extLst>
          </p:cNvPr>
          <p:cNvSpPr/>
          <p:nvPr/>
        </p:nvSpPr>
        <p:spPr>
          <a:xfrm>
            <a:off x="6826476" y="2214933"/>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Nội dung</a:t>
            </a:r>
          </a:p>
          <a:p>
            <a:pPr algn="ctr"/>
            <a:endParaRPr lang="pt-BR" sz="12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Truyện kể về kiểu nhân vật dũng sĩ, có công diệt chằn tinh, diệt đại bàng cứu người bị hại, vạch mặt kẻ vong ân bội nghĩa và chống quân xâm lược.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92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859307-90FD-4719-8CB1-4F663A5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890" y="1423115"/>
            <a:ext cx="6228691" cy="5138671"/>
          </a:xfrm>
          <a:prstGeom prst="rect">
            <a:avLst/>
          </a:prstGeom>
        </p:spPr>
      </p:pic>
      <p:sp>
        <p:nvSpPr>
          <p:cNvPr id="4" name="Rectangle: Rounded Corners 3">
            <a:extLst>
              <a:ext uri="{FF2B5EF4-FFF2-40B4-BE49-F238E27FC236}">
                <a16:creationId xmlns:a16="http://schemas.microsoft.com/office/drawing/2014/main" xmlns="" id="{DE4CE1A0-E13B-4456-B293-6598CFAA7FBB}"/>
              </a:ext>
            </a:extLst>
          </p:cNvPr>
          <p:cNvSpPr/>
          <p:nvPr/>
        </p:nvSpPr>
        <p:spPr>
          <a:xfrm>
            <a:off x="695459" y="296214"/>
            <a:ext cx="5100034" cy="7469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CÁCH </a:t>
            </a:r>
            <a:r>
              <a:rPr lang="en-US" sz="2000" b="1" dirty="0">
                <a:solidFill>
                  <a:schemeClr val="tx1"/>
                </a:solidFill>
              </a:rPr>
              <a:t>ĐỌC TRUYỆN CỔ TÍCH</a:t>
            </a:r>
          </a:p>
        </p:txBody>
      </p:sp>
      <p:pic>
        <p:nvPicPr>
          <p:cNvPr id="5" name="Picture 4" descr="A picture containing toy, doll&#10;&#10;Description automatically generated">
            <a:extLst>
              <a:ext uri="{FF2B5EF4-FFF2-40B4-BE49-F238E27FC236}">
                <a16:creationId xmlns:a16="http://schemas.microsoft.com/office/drawing/2014/main" xmlns="" id="{FC708F24-7E75-9B4A-8003-9C462EBB1422}"/>
              </a:ext>
            </a:extLst>
          </p:cNvPr>
          <p:cNvPicPr/>
          <p:nvPr/>
        </p:nvPicPr>
        <p:blipFill>
          <a:blip r:embed="rId3"/>
          <a:stretch>
            <a:fillRect/>
          </a:stretch>
        </p:blipFill>
        <p:spPr>
          <a:xfrm>
            <a:off x="291141" y="3940936"/>
            <a:ext cx="3322749" cy="2917064"/>
          </a:xfrm>
          <a:prstGeom prst="rect">
            <a:avLst/>
          </a:prstGeom>
        </p:spPr>
      </p:pic>
      <p:pic>
        <p:nvPicPr>
          <p:cNvPr id="7" name="Google Shape;348;p14">
            <a:extLst>
              <a:ext uri="{FF2B5EF4-FFF2-40B4-BE49-F238E27FC236}">
                <a16:creationId xmlns:a16="http://schemas.microsoft.com/office/drawing/2014/main" xmlns="" id="{20827957-FD16-4438-B95F-B8EB93349873}"/>
              </a:ext>
            </a:extLst>
          </p:cNvPr>
          <p:cNvPicPr/>
          <p:nvPr/>
        </p:nvPicPr>
        <p:blipFill rotWithShape="1">
          <a:blip r:embed="rId4">
            <a:alphaModFix/>
          </a:blip>
          <a:srcRect/>
          <a:stretch/>
        </p:blipFill>
        <p:spPr>
          <a:xfrm rot="237280">
            <a:off x="9649273" y="188613"/>
            <a:ext cx="2348890" cy="1444176"/>
          </a:xfrm>
          <a:prstGeom prst="rect">
            <a:avLst/>
          </a:prstGeom>
          <a:noFill/>
          <a:ln>
            <a:noFill/>
          </a:ln>
        </p:spPr>
      </p:pic>
    </p:spTree>
    <p:extLst>
      <p:ext uri="{BB962C8B-B14F-4D97-AF65-F5344CB8AC3E}">
        <p14:creationId xmlns:p14="http://schemas.microsoft.com/office/powerpoint/2010/main" val="167085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xmlns=""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xmlns="" id="{BE48BAB6-8907-448B-AF8C-5DFF025F6A68}"/>
              </a:ext>
            </a:extLst>
          </p:cNvPr>
          <p:cNvSpPr>
            <a:spLocks noGrp="1"/>
          </p:cNvSpPr>
          <p:nvPr>
            <p:ph type="title"/>
          </p:nvPr>
        </p:nvSpPr>
        <p:spPr>
          <a:xfrm>
            <a:off x="3886714" y="3139705"/>
            <a:ext cx="4922435"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IV.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93143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23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001136-1A71-4245-B665-A84A83D7AC57}"/>
              </a:ext>
            </a:extLst>
          </p:cNvPr>
          <p:cNvPicPr>
            <a:picLocks noChangeAspect="1"/>
          </p:cNvPicPr>
          <p:nvPr/>
        </p:nvPicPr>
        <p:blipFill>
          <a:blip r:embed="rId2"/>
          <a:stretch>
            <a:fillRect/>
          </a:stretch>
        </p:blipFill>
        <p:spPr>
          <a:xfrm>
            <a:off x="596708" y="1231953"/>
            <a:ext cx="11067208" cy="5561924"/>
          </a:xfrm>
          <a:prstGeom prst="rect">
            <a:avLst/>
          </a:prstGeom>
        </p:spPr>
      </p:pic>
      <p:sp>
        <p:nvSpPr>
          <p:cNvPr id="4" name="Rectangle: Top Corners Rounded 3">
            <a:extLst>
              <a:ext uri="{FF2B5EF4-FFF2-40B4-BE49-F238E27FC236}">
                <a16:creationId xmlns:a16="http://schemas.microsoft.com/office/drawing/2014/main" xmlns="" id="{C43CA4F3-89CD-41C1-B026-EF31A6DB3F3A}"/>
              </a:ext>
            </a:extLst>
          </p:cNvPr>
          <p:cNvSpPr/>
          <p:nvPr/>
        </p:nvSpPr>
        <p:spPr>
          <a:xfrm>
            <a:off x="2994306" y="268434"/>
            <a:ext cx="6272011"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So </a:t>
            </a:r>
            <a:r>
              <a:rPr lang="en-US" sz="2600" b="1" dirty="0" err="1">
                <a:solidFill>
                  <a:schemeClr val="tx1"/>
                </a:solidFill>
              </a:rPr>
              <a:t>sánh</a:t>
            </a:r>
            <a:r>
              <a:rPr lang="en-US" sz="2600" b="1" dirty="0">
                <a:solidFill>
                  <a:schemeClr val="tx1"/>
                </a:solidFill>
              </a:rPr>
              <a:t> </a:t>
            </a:r>
            <a:r>
              <a:rPr lang="en-US" sz="2600" b="1" dirty="0" err="1">
                <a:solidFill>
                  <a:schemeClr val="tx1"/>
                </a:solidFill>
              </a:rPr>
              <a:t>truyện</a:t>
            </a:r>
            <a:r>
              <a:rPr lang="en-US" sz="2600" b="1" dirty="0">
                <a:solidFill>
                  <a:schemeClr val="tx1"/>
                </a:solidFill>
              </a:rPr>
              <a:t> </a:t>
            </a:r>
            <a:r>
              <a:rPr lang="en-US" sz="2600" b="1" dirty="0" err="1">
                <a:solidFill>
                  <a:schemeClr val="tx1"/>
                </a:solidFill>
              </a:rPr>
              <a:t>truyền</a:t>
            </a:r>
            <a:r>
              <a:rPr lang="en-US" sz="2600" b="1" dirty="0">
                <a:solidFill>
                  <a:schemeClr val="tx1"/>
                </a:solidFill>
              </a:rPr>
              <a:t> </a:t>
            </a:r>
            <a:r>
              <a:rPr lang="en-US" sz="2600" b="1" dirty="0" err="1">
                <a:solidFill>
                  <a:schemeClr val="tx1"/>
                </a:solidFill>
              </a:rPr>
              <a:t>thuyết</a:t>
            </a:r>
            <a:r>
              <a:rPr lang="en-US" sz="2600" b="1" dirty="0">
                <a:solidFill>
                  <a:schemeClr val="tx1"/>
                </a:solidFill>
              </a:rPr>
              <a:t> </a:t>
            </a:r>
            <a:r>
              <a:rPr lang="en-US" sz="2600" b="1" dirty="0" err="1">
                <a:solidFill>
                  <a:schemeClr val="tx1"/>
                </a:solidFill>
              </a:rPr>
              <a:t>và</a:t>
            </a:r>
            <a:r>
              <a:rPr lang="en-US" sz="2600" b="1" dirty="0">
                <a:solidFill>
                  <a:schemeClr val="tx1"/>
                </a:solidFill>
              </a:rPr>
              <a:t> </a:t>
            </a:r>
            <a:r>
              <a:rPr lang="en-US" sz="2600" b="1" dirty="0" err="1">
                <a:solidFill>
                  <a:schemeClr val="tx1"/>
                </a:solidFill>
              </a:rPr>
              <a:t>cổ</a:t>
            </a:r>
            <a:r>
              <a:rPr lang="en-US" sz="2600" b="1" dirty="0">
                <a:solidFill>
                  <a:schemeClr val="tx1"/>
                </a:solidFill>
              </a:rPr>
              <a:t> </a:t>
            </a:r>
            <a:r>
              <a:rPr lang="en-US" sz="2600" b="1" dirty="0" err="1">
                <a:solidFill>
                  <a:schemeClr val="tx1"/>
                </a:solidFill>
              </a:rPr>
              <a:t>tích</a:t>
            </a:r>
            <a:endParaRPr lang="en-US" sz="2600" b="1" dirty="0">
              <a:solidFill>
                <a:schemeClr val="tx1"/>
              </a:solidFill>
            </a:endParaRPr>
          </a:p>
        </p:txBody>
      </p:sp>
    </p:spTree>
    <p:extLst>
      <p:ext uri="{BB962C8B-B14F-4D97-AF65-F5344CB8AC3E}">
        <p14:creationId xmlns:p14="http://schemas.microsoft.com/office/powerpoint/2010/main" val="93274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BC5025-6C25-4DA1-8BC7-95AA21A40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88" y="948570"/>
            <a:ext cx="12192000" cy="4960859"/>
          </a:xfrm>
          <a:prstGeom prst="rect">
            <a:avLst/>
          </a:prstGeom>
        </p:spPr>
      </p:pic>
      <p:sp>
        <p:nvSpPr>
          <p:cNvPr id="4" name="TextBox 3">
            <a:extLst>
              <a:ext uri="{FF2B5EF4-FFF2-40B4-BE49-F238E27FC236}">
                <a16:creationId xmlns:a16="http://schemas.microsoft.com/office/drawing/2014/main" xmlns="" id="{12D2B83F-F550-43E7-861C-E962257D843D}"/>
              </a:ext>
            </a:extLst>
          </p:cNvPr>
          <p:cNvSpPr txBox="1"/>
          <p:nvPr/>
        </p:nvSpPr>
        <p:spPr>
          <a:xfrm>
            <a:off x="1352280" y="3876541"/>
            <a:ext cx="9890975" cy="707886"/>
          </a:xfrm>
          <a:prstGeom prst="rect">
            <a:avLst/>
          </a:prstGeom>
          <a:noFill/>
        </p:spPr>
        <p:txBody>
          <a:bodyPr wrap="square" rtlCol="0">
            <a:spAutoFit/>
          </a:bodyPr>
          <a:lstStyle/>
          <a:p>
            <a:r>
              <a:rPr lang="en-US" sz="4000" b="1" dirty="0"/>
              <a:t>KỊCH ỨNG TÁC: </a:t>
            </a:r>
            <a:r>
              <a:rPr lang="en-US" sz="4000" b="1" dirty="0" err="1"/>
              <a:t>Chiến</a:t>
            </a:r>
            <a:r>
              <a:rPr lang="en-US" sz="4000" b="1" dirty="0"/>
              <a:t> </a:t>
            </a:r>
            <a:r>
              <a:rPr lang="en-US" sz="4000" b="1" dirty="0" err="1"/>
              <a:t>công</a:t>
            </a:r>
            <a:r>
              <a:rPr lang="en-US" sz="4000" b="1" dirty="0"/>
              <a:t> </a:t>
            </a:r>
            <a:r>
              <a:rPr lang="en-US" sz="4000" b="1" dirty="0" err="1"/>
              <a:t>của</a:t>
            </a:r>
            <a:r>
              <a:rPr lang="en-US" sz="4000" b="1" dirty="0"/>
              <a:t> </a:t>
            </a:r>
            <a:r>
              <a:rPr lang="en-US" sz="4000" b="1" dirty="0" err="1"/>
              <a:t>Thạch</a:t>
            </a:r>
            <a:r>
              <a:rPr lang="en-US" sz="4000" b="1" dirty="0"/>
              <a:t> </a:t>
            </a:r>
            <a:r>
              <a:rPr lang="en-US" sz="4000" b="1" dirty="0" err="1"/>
              <a:t>Sanh</a:t>
            </a:r>
            <a:endParaRPr lang="en-US" sz="4000" b="1" dirty="0"/>
          </a:p>
        </p:txBody>
      </p:sp>
    </p:spTree>
    <p:extLst>
      <p:ext uri="{BB962C8B-B14F-4D97-AF65-F5344CB8AC3E}">
        <p14:creationId xmlns:p14="http://schemas.microsoft.com/office/powerpoint/2010/main" val="67935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355206"/>
              </p:ext>
            </p:extLst>
          </p:nvPr>
        </p:nvGraphicFramePr>
        <p:xfrm>
          <a:off x="446567" y="988828"/>
          <a:ext cx="11568224" cy="5522144"/>
        </p:xfrm>
        <a:graphic>
          <a:graphicData uri="http://schemas.openxmlformats.org/drawingml/2006/table">
            <a:tbl>
              <a:tblPr firstRow="1" firstCol="1" bandRow="1">
                <a:tableStyleId>{5C22544A-7EE6-4342-B048-85BDC9FD1C3A}</a:tableStyleId>
              </a:tblPr>
              <a:tblGrid>
                <a:gridCol w="2733180"/>
                <a:gridCol w="3022516"/>
                <a:gridCol w="3022516"/>
                <a:gridCol w="2790012"/>
              </a:tblGrid>
              <a:tr h="1042615">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Mức độ</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1. Nội dung</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đúng nội dung được phân công; còn nhầm hướng kịch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Đảm bảo nội dung chiến công được phân công; kịch bản đi đúng hướng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Kịch bản đầy đủ nội dung, có sự sáng tạo hợp lý</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2. Diễn xuất </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Nhập vai không tốt, chưa có diễn xuất phù hợp, thiếu nghiêm túc.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Biết cách nhập vai, có diễn xuất phù hợp với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Diễn xuất phù hợp, tạo được hình ảnh đẹp, gây cảm xúc cho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TextBox 4"/>
          <p:cNvSpPr txBox="1"/>
          <p:nvPr/>
        </p:nvSpPr>
        <p:spPr>
          <a:xfrm>
            <a:off x="2020186" y="329609"/>
            <a:ext cx="7921256"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TIÊU CHÍ ĐÁNH GIÁ HOẠT CẢNH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122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xmlns="" id="{814E4A3B-839D-4CAF-A050-D6BC70070075}"/>
              </a:ext>
            </a:extLst>
          </p:cNvPr>
          <p:cNvSpPr/>
          <p:nvPr/>
        </p:nvSpPr>
        <p:spPr>
          <a:xfrm>
            <a:off x="2892056" y="1456660"/>
            <a:ext cx="7869730" cy="2144669"/>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tx1"/>
                </a:solidFill>
                <a:effectLst/>
                <a:latin typeface="Times New Roman" panose="02020603050405020304" pitchFamily="18" charset="0"/>
                <a:ea typeface="Times New Roman" panose="02020603050405020304" pitchFamily="18" charset="0"/>
              </a:rPr>
              <a:t>Vẽ hoặc sưu tầm một bức tranh thể hiện một chi tiết mà em thích nhất trong truyện Thạch Sanh. Đặt tên cho bức tranh đó</a:t>
            </a:r>
            <a:endParaRPr lang="en-US" sz="2800" dirty="0">
              <a:solidFill>
                <a:schemeClr val="tx1"/>
              </a:solidFill>
            </a:endParaRPr>
          </a:p>
        </p:txBody>
      </p:sp>
      <p:sp>
        <p:nvSpPr>
          <p:cNvPr id="5" name="Flowchart: Terminator 4">
            <a:extLst>
              <a:ext uri="{FF2B5EF4-FFF2-40B4-BE49-F238E27FC236}">
                <a16:creationId xmlns:a16="http://schemas.microsoft.com/office/drawing/2014/main" xmlns="" id="{AA8BBA08-76FD-4C85-81F7-1E45A126809D}"/>
              </a:ext>
            </a:extLst>
          </p:cNvPr>
          <p:cNvSpPr/>
          <p:nvPr/>
        </p:nvSpPr>
        <p:spPr>
          <a:xfrm>
            <a:off x="2967920" y="4175407"/>
            <a:ext cx="7058582" cy="1406684"/>
          </a:xfrm>
          <a:prstGeom prst="flowChartTerminator">
            <a:avLst/>
          </a:prstGeom>
          <a:solidFill>
            <a:srgbClr val="EDA8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spc="-40" dirty="0">
                <a:solidFill>
                  <a:schemeClr val="tx1"/>
                </a:solidFill>
                <a:effectLst/>
                <a:latin typeface="Times New Roman" panose="02020603050405020304" pitchFamily="18" charset="0"/>
                <a:ea typeface="Times New Roman" panose="02020603050405020304" pitchFamily="18" charset="0"/>
              </a:rPr>
              <a:t>Viết đoạn văn (5 - 7 câu) nêu cảm nghĩ của em về nhân vật Thạch Sanh</a:t>
            </a:r>
            <a:endParaRPr lang="en-US" sz="3200" dirty="0">
              <a:solidFill>
                <a:schemeClr val="tx1"/>
              </a:solidFill>
            </a:endParaRPr>
          </a:p>
        </p:txBody>
      </p:sp>
      <p:sp>
        <p:nvSpPr>
          <p:cNvPr id="6" name="Rectangle: Top Corners Rounded 5">
            <a:extLst>
              <a:ext uri="{FF2B5EF4-FFF2-40B4-BE49-F238E27FC236}">
                <a16:creationId xmlns:a16="http://schemas.microsoft.com/office/drawing/2014/main" xmlns="" id="{ED6B066A-26D3-4F99-A619-09C093E94816}"/>
              </a:ext>
            </a:extLst>
          </p:cNvPr>
          <p:cNvSpPr/>
          <p:nvPr/>
        </p:nvSpPr>
        <p:spPr>
          <a:xfrm>
            <a:off x="1904917" y="573113"/>
            <a:ext cx="4191083"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Vận</a:t>
            </a:r>
            <a:r>
              <a:rPr lang="en-US" sz="2800" b="1" dirty="0">
                <a:solidFill>
                  <a:schemeClr val="tx1"/>
                </a:solidFill>
              </a:rPr>
              <a:t> </a:t>
            </a:r>
            <a:r>
              <a:rPr lang="en-US" sz="2800" b="1" dirty="0" err="1">
                <a:solidFill>
                  <a:schemeClr val="tx1"/>
                </a:solidFill>
              </a:rPr>
              <a:t>dụng</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nhà</a:t>
            </a:r>
            <a:r>
              <a:rPr lang="en-US" sz="2800" b="1" dirty="0">
                <a:solidFill>
                  <a:schemeClr val="tx1"/>
                </a:solidFill>
              </a:rPr>
              <a:t>)</a:t>
            </a:r>
          </a:p>
        </p:txBody>
      </p:sp>
    </p:spTree>
    <p:extLst>
      <p:ext uri="{BB962C8B-B14F-4D97-AF65-F5344CB8AC3E}">
        <p14:creationId xmlns:p14="http://schemas.microsoft.com/office/powerpoint/2010/main" val="385129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77D7AD-2DAF-433B-B39F-76CECE073F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AF7CD1A1-C97D-49F7-9C3C-303F00CC80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7184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C76D0-AB0D-4857-9612-BE78282869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FFF678E9-CD88-409E-AC7C-1E23BA169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8041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8245D-9E9C-49FF-849B-718907892F1E}"/>
              </a:ext>
            </a:extLst>
          </p:cNvPr>
          <p:cNvSpPr>
            <a:spLocks noGrp="1"/>
          </p:cNvSpPr>
          <p:nvPr>
            <p:ph type="title"/>
          </p:nvPr>
        </p:nvSpPr>
        <p:spPr>
          <a:xfrm>
            <a:off x="5359791" y="3667517"/>
            <a:ext cx="6316394" cy="2378074"/>
          </a:xfrm>
          <a:noFill/>
          <a:effectLst>
            <a:outerShdw blurRad="50800" dist="50800" dir="5400000" algn="ctr" rotWithShape="0">
              <a:schemeClr val="tx1">
                <a:lumMod val="50000"/>
                <a:lumOff val="50000"/>
              </a:schemeClr>
            </a:outerShdw>
          </a:effectLst>
        </p:spPr>
        <p:txBody>
          <a:bodyPr>
            <a:normAutofit/>
          </a:bodyPr>
          <a:lstStyle/>
          <a:p>
            <a:r>
              <a:rPr lang="en-US" sz="8000" dirty="0" err="1">
                <a:solidFill>
                  <a:schemeClr val="bg1"/>
                </a:solidFill>
                <a:latin typeface="Times New Roman" panose="02020603050405020304" pitchFamily="18" charset="0"/>
                <a:cs typeface="Times New Roman" panose="02020603050405020304" pitchFamily="18" charset="0"/>
              </a:rPr>
              <a:t>Thạch</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Sanh</a:t>
            </a:r>
            <a:endParaRPr lang="en-US" sz="8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8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xmlns=""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xmlns=""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39563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32" y="0"/>
            <a:ext cx="4417413" cy="6670442"/>
          </a:xfrm>
          <a:prstGeom prst="rect">
            <a:avLst/>
          </a:prstGeom>
        </p:spPr>
      </p:pic>
      <p:pic>
        <p:nvPicPr>
          <p:cNvPr id="47" name="图片 26">
            <a:extLst>
              <a:ext uri="{FF2B5EF4-FFF2-40B4-BE49-F238E27FC236}">
                <a16:creationId xmlns:a16="http://schemas.microsoft.com/office/drawing/2014/main" xmlns=""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xmlns=""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xmlns=""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xmlns="" id="{A5F453FF-51E9-4441-99AC-13D2E5109837}"/>
              </a:ext>
            </a:extLst>
          </p:cNvPr>
          <p:cNvSpPr/>
          <p:nvPr/>
        </p:nvSpPr>
        <p:spPr>
          <a:xfrm>
            <a:off x="3965422" y="759220"/>
            <a:ext cx="6292158" cy="913170"/>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nl-NL" sz="2400">
                <a:latin typeface="Times New Roman" panose="02020603050405020304" pitchFamily="18" charset="0"/>
                <a:cs typeface="Times New Roman" panose="02020603050405020304" pitchFamily="18" charset="0"/>
              </a:rPr>
              <a:t>- Là loại truyện dân gian thường có yếu tố hoang đường kỳ ảo.</a:t>
            </a:r>
            <a:endParaRPr lang="en-US" sz="2400">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xmlns="" id="{2A709F4F-14B6-4F9C-BDCB-0AA5E191122F}"/>
              </a:ext>
            </a:extLst>
          </p:cNvPr>
          <p:cNvSpPr/>
          <p:nvPr/>
        </p:nvSpPr>
        <p:spPr>
          <a:xfrm>
            <a:off x="3340733" y="870689"/>
            <a:ext cx="624689"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xmlns="" id="{83C0CF28-ED48-4D4A-9BA5-3B96095CBBD3}"/>
              </a:ext>
            </a:extLst>
          </p:cNvPr>
          <p:cNvSpPr/>
          <p:nvPr/>
        </p:nvSpPr>
        <p:spPr>
          <a:xfrm>
            <a:off x="4104695" y="1753066"/>
            <a:ext cx="6352061" cy="1835536"/>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Kể </a:t>
            </a:r>
            <a:r>
              <a:rPr lang="nl-NL" sz="2400">
                <a:latin typeface="Times New Roman" panose="02020603050405020304" pitchFamily="18" charset="0"/>
                <a:cs typeface="Times New Roman" panose="02020603050405020304" pitchFamily="18" charset="0"/>
              </a:rPr>
              <a:t>về cuộc đời của một số kiểu nhân vật như</a:t>
            </a:r>
            <a:r>
              <a:rPr lang="nl-NL" sz="2400">
                <a:latin typeface="Times New Roman" panose="02020603050405020304" pitchFamily="18" charset="0"/>
                <a:cs typeface="Times New Roman" panose="02020603050405020304" pitchFamily="18" charset="0"/>
              </a:rPr>
              <a:t>: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có tài năng kì lạ, nhân vật dũng sĩ</a:t>
            </a:r>
            <a:r>
              <a:rPr lang="nl-NL" sz="2400">
                <a:latin typeface="Times New Roman" panose="02020603050405020304" pitchFamily="18" charset="0"/>
                <a:cs typeface="Times New Roman" panose="02020603050405020304" pitchFamily="18" charset="0"/>
              </a:rPr>
              <a:t>,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thông minh, nhân vật bất hạnh</a:t>
            </a:r>
            <a:r>
              <a:rPr lang="nl-NL" sz="2400">
                <a:latin typeface="Times New Roman" panose="02020603050405020304" pitchFamily="18" charset="0"/>
                <a:cs typeface="Times New Roman" panose="02020603050405020304" pitchFamily="18" charset="0"/>
              </a:rPr>
              <a:t>,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ngốc nghếch, người mang lốt vật...</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3" name="Flowchart: Alternate Process 52">
            <a:extLst>
              <a:ext uri="{FF2B5EF4-FFF2-40B4-BE49-F238E27FC236}">
                <a16:creationId xmlns:a16="http://schemas.microsoft.com/office/drawing/2014/main" xmlns="" id="{750D59E2-AF9E-4601-A63F-2947A63D7695}"/>
              </a:ext>
            </a:extLst>
          </p:cNvPr>
          <p:cNvSpPr/>
          <p:nvPr/>
        </p:nvSpPr>
        <p:spPr>
          <a:xfrm>
            <a:off x="4016718" y="3916544"/>
            <a:ext cx="6440038" cy="1321780"/>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endParaRPr lang="nl-NL" sz="2400" smtClean="0">
              <a:latin typeface="Times New Roman" panose="02020603050405020304" pitchFamily="18" charset="0"/>
              <a:cs typeface="Times New Roman" panose="02020603050405020304" pitchFamily="18" charset="0"/>
            </a:endParaRPr>
          </a:p>
          <a:p>
            <a:endParaRPr lang="nl-NL" sz="240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Truyện </a:t>
            </a:r>
            <a:r>
              <a:rPr lang="nl-NL" sz="2400">
                <a:latin typeface="Times New Roman" panose="02020603050405020304" pitchFamily="18" charset="0"/>
                <a:cs typeface="Times New Roman" panose="02020603050405020304" pitchFamily="18" charset="0"/>
              </a:rPr>
              <a:t>thể hiện ước mơ, niềm tin của nhân dân về chiến thắng cuối cùng của cái thiện đối với cái ác cái tốt đối với cái xấu,...</a:t>
            </a:r>
            <a:endParaRPr lang="en-US"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xmlns="" id="{B5F7E014-FCDE-428A-BCF5-21908D628198}"/>
              </a:ext>
            </a:extLst>
          </p:cNvPr>
          <p:cNvSpPr/>
          <p:nvPr/>
        </p:nvSpPr>
        <p:spPr>
          <a:xfrm>
            <a:off x="3392064" y="2081007"/>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xmlns="" id="{8EB0C69F-2E4B-4AE8-AC03-710A3708D4F2}"/>
              </a:ext>
            </a:extLst>
          </p:cNvPr>
          <p:cNvSpPr/>
          <p:nvPr/>
        </p:nvSpPr>
        <p:spPr>
          <a:xfrm>
            <a:off x="3304087" y="3774812"/>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xmlns="" id="{2BA5E348-7449-4B6E-89B3-966AF540BD3E}"/>
              </a:ext>
            </a:extLst>
          </p:cNvPr>
          <p:cNvSpPr txBox="1"/>
          <p:nvPr/>
        </p:nvSpPr>
        <p:spPr>
          <a:xfrm>
            <a:off x="730934" y="2477025"/>
            <a:ext cx="2400931" cy="707886"/>
          </a:xfrm>
          <a:prstGeom prst="rect">
            <a:avLst/>
          </a:prstGeom>
          <a:noFill/>
        </p:spPr>
        <p:txBody>
          <a:bodyPr wrap="square" rtlCol="0">
            <a:spAutoFit/>
          </a:bodyPr>
          <a:lstStyle/>
          <a:p>
            <a:pPr algn="ctr"/>
            <a:r>
              <a:rPr lang="en-US" sz="4000" b="1" smtClean="0">
                <a:solidFill>
                  <a:schemeClr val="accent6">
                    <a:lumMod val="50000"/>
                  </a:schemeClr>
                </a:solidFill>
              </a:rPr>
              <a:t>Cổ tích</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xmlns=""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xmlns=""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876636" y="-94265"/>
            <a:ext cx="2743416" cy="1691149"/>
          </a:xfrm>
          <a:prstGeom prst="rect">
            <a:avLst/>
          </a:prstGeom>
          <a:noFill/>
          <a:ln w="9525">
            <a:noFill/>
          </a:ln>
        </p:spPr>
      </p:pic>
    </p:spTree>
    <p:extLst>
      <p:ext uri="{BB962C8B-B14F-4D97-AF65-F5344CB8AC3E}">
        <p14:creationId xmlns:p14="http://schemas.microsoft.com/office/powerpoint/2010/main" val="262100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755"/>
            <a:ext cx="4863142" cy="6670442"/>
          </a:xfrm>
          <a:prstGeom prst="rect">
            <a:avLst/>
          </a:prstGeom>
        </p:spPr>
      </p:pic>
      <p:pic>
        <p:nvPicPr>
          <p:cNvPr id="47" name="图片 26">
            <a:extLst>
              <a:ext uri="{FF2B5EF4-FFF2-40B4-BE49-F238E27FC236}">
                <a16:creationId xmlns:a16="http://schemas.microsoft.com/office/drawing/2014/main" xmlns=""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xmlns=""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xmlns=""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xmlns="" id="{A5F453FF-51E9-4441-99AC-13D2E5109837}"/>
              </a:ext>
            </a:extLst>
          </p:cNvPr>
          <p:cNvSpPr/>
          <p:nvPr/>
        </p:nvSpPr>
        <p:spPr>
          <a:xfrm>
            <a:off x="4952658" y="1692939"/>
            <a:ext cx="4997539" cy="656822"/>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Thể</a:t>
            </a:r>
            <a:r>
              <a:rPr lang="en-US" sz="3600" dirty="0"/>
              <a:t> </a:t>
            </a:r>
            <a:r>
              <a:rPr lang="en-US" sz="3600" dirty="0" err="1"/>
              <a:t>loại</a:t>
            </a:r>
            <a:r>
              <a:rPr lang="en-US" sz="3600" dirty="0"/>
              <a:t>: </a:t>
            </a:r>
            <a:r>
              <a:rPr lang="en-US" sz="3600" dirty="0" err="1"/>
              <a:t>Cổ</a:t>
            </a:r>
            <a:r>
              <a:rPr lang="en-US" sz="3600" dirty="0"/>
              <a:t> </a:t>
            </a:r>
            <a:r>
              <a:rPr lang="en-US" sz="3600" dirty="0" err="1"/>
              <a:t>tích</a:t>
            </a:r>
            <a:endParaRPr lang="en-US" sz="3600" dirty="0"/>
          </a:p>
        </p:txBody>
      </p:sp>
      <p:sp>
        <p:nvSpPr>
          <p:cNvPr id="49" name="Oval 48">
            <a:extLst>
              <a:ext uri="{FF2B5EF4-FFF2-40B4-BE49-F238E27FC236}">
                <a16:creationId xmlns:a16="http://schemas.microsoft.com/office/drawing/2014/main" xmlns="" id="{2A709F4F-14B6-4F9C-BDCB-0AA5E191122F}"/>
              </a:ext>
            </a:extLst>
          </p:cNvPr>
          <p:cNvSpPr/>
          <p:nvPr/>
        </p:nvSpPr>
        <p:spPr>
          <a:xfrm>
            <a:off x="4468972" y="1558752"/>
            <a:ext cx="712631"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xmlns="" id="{83C0CF28-ED48-4D4A-9BA5-3B96095CBBD3}"/>
              </a:ext>
            </a:extLst>
          </p:cNvPr>
          <p:cNvSpPr/>
          <p:nvPr/>
        </p:nvSpPr>
        <p:spPr>
          <a:xfrm>
            <a:off x="4952658" y="3090684"/>
            <a:ext cx="4997539" cy="656822"/>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Nhân</a:t>
            </a:r>
            <a:r>
              <a:rPr lang="en-US" sz="3600" dirty="0"/>
              <a:t> </a:t>
            </a:r>
            <a:r>
              <a:rPr lang="en-US" sz="3600" dirty="0" err="1"/>
              <a:t>vật</a:t>
            </a:r>
            <a:r>
              <a:rPr lang="en-US" sz="3600" dirty="0"/>
              <a:t>: </a:t>
            </a:r>
            <a:r>
              <a:rPr lang="en-US" sz="3600" dirty="0" err="1"/>
              <a:t>Thạch</a:t>
            </a:r>
            <a:r>
              <a:rPr lang="en-US" sz="3600" dirty="0"/>
              <a:t> </a:t>
            </a:r>
            <a:r>
              <a:rPr lang="en-US" sz="3600" dirty="0" err="1"/>
              <a:t>Sanh</a:t>
            </a:r>
            <a:endParaRPr lang="en-US" sz="3600" dirty="0"/>
          </a:p>
        </p:txBody>
      </p:sp>
      <p:sp>
        <p:nvSpPr>
          <p:cNvPr id="53" name="Flowchart: Alternate Process 52">
            <a:extLst>
              <a:ext uri="{FF2B5EF4-FFF2-40B4-BE49-F238E27FC236}">
                <a16:creationId xmlns:a16="http://schemas.microsoft.com/office/drawing/2014/main" xmlns="" id="{750D59E2-AF9E-4601-A63F-2947A63D7695}"/>
              </a:ext>
            </a:extLst>
          </p:cNvPr>
          <p:cNvSpPr/>
          <p:nvPr/>
        </p:nvSpPr>
        <p:spPr>
          <a:xfrm>
            <a:off x="4952657" y="4463525"/>
            <a:ext cx="4997539" cy="656822"/>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Bố</a:t>
            </a:r>
            <a:r>
              <a:rPr lang="en-US" sz="3600" dirty="0"/>
              <a:t> </a:t>
            </a:r>
            <a:r>
              <a:rPr lang="en-US" sz="3600" dirty="0" err="1"/>
              <a:t>cục</a:t>
            </a:r>
            <a:r>
              <a:rPr lang="en-US" sz="3600" dirty="0"/>
              <a:t>: 3 </a:t>
            </a:r>
            <a:r>
              <a:rPr lang="en-US" sz="3600" dirty="0" err="1"/>
              <a:t>phần</a:t>
            </a:r>
            <a:endParaRPr lang="en-US" sz="3600" dirty="0"/>
          </a:p>
        </p:txBody>
      </p:sp>
      <p:sp>
        <p:nvSpPr>
          <p:cNvPr id="50" name="Oval 49">
            <a:extLst>
              <a:ext uri="{FF2B5EF4-FFF2-40B4-BE49-F238E27FC236}">
                <a16:creationId xmlns:a16="http://schemas.microsoft.com/office/drawing/2014/main" xmlns="" id="{B5F7E014-FCDE-428A-BCF5-21908D628198}"/>
              </a:ext>
            </a:extLst>
          </p:cNvPr>
          <p:cNvSpPr/>
          <p:nvPr/>
        </p:nvSpPr>
        <p:spPr>
          <a:xfrm>
            <a:off x="4468972" y="2968356"/>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xmlns="" id="{8EB0C69F-2E4B-4AE8-AC03-710A3708D4F2}"/>
              </a:ext>
            </a:extLst>
          </p:cNvPr>
          <p:cNvSpPr/>
          <p:nvPr/>
        </p:nvSpPr>
        <p:spPr>
          <a:xfrm>
            <a:off x="4468971" y="4306467"/>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xmlns="" id="{2BA5E348-7449-4B6E-89B3-966AF540BD3E}"/>
              </a:ext>
            </a:extLst>
          </p:cNvPr>
          <p:cNvSpPr txBox="1"/>
          <p:nvPr/>
        </p:nvSpPr>
        <p:spPr>
          <a:xfrm>
            <a:off x="577025" y="2682466"/>
            <a:ext cx="2400931" cy="707886"/>
          </a:xfrm>
          <a:prstGeom prst="rect">
            <a:avLst/>
          </a:prstGeom>
          <a:noFill/>
        </p:spPr>
        <p:txBody>
          <a:bodyPr wrap="square" rtlCol="0">
            <a:spAutoFit/>
          </a:bodyPr>
          <a:lstStyle/>
          <a:p>
            <a:pPr algn="ctr"/>
            <a:r>
              <a:rPr lang="en-US" sz="4000" b="1" dirty="0" err="1">
                <a:solidFill>
                  <a:schemeClr val="accent6">
                    <a:lumMod val="50000"/>
                  </a:schemeClr>
                </a:solidFill>
              </a:rPr>
              <a:t>Văn</a:t>
            </a:r>
            <a:r>
              <a:rPr lang="en-US" sz="4000" b="1" dirty="0">
                <a:solidFill>
                  <a:schemeClr val="accent6">
                    <a:lumMod val="50000"/>
                  </a:schemeClr>
                </a:solidFill>
              </a:rPr>
              <a:t> </a:t>
            </a:r>
            <a:r>
              <a:rPr lang="en-US" sz="4000" b="1" dirty="0" err="1">
                <a:solidFill>
                  <a:schemeClr val="accent6">
                    <a:lumMod val="50000"/>
                  </a:schemeClr>
                </a:solidFill>
              </a:rPr>
              <a:t>bản</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xmlns=""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xmlns=""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097640" y="29225"/>
            <a:ext cx="2743416" cy="1691149"/>
          </a:xfrm>
          <a:prstGeom prst="rect">
            <a:avLst/>
          </a:prstGeom>
          <a:noFill/>
          <a:ln w="9525">
            <a:noFill/>
          </a:ln>
        </p:spPr>
      </p:pic>
    </p:spTree>
    <p:extLst>
      <p:ext uri="{BB962C8B-B14F-4D97-AF65-F5344CB8AC3E}">
        <p14:creationId xmlns:p14="http://schemas.microsoft.com/office/powerpoint/2010/main" val="303420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xmlns=""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xmlns=""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22500840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TotalTime>
  <Words>784</Words>
  <Application>Microsoft Office PowerPoint</Application>
  <PresentationFormat>Widescreen</PresentationFormat>
  <Paragraphs>79</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#9Slide03 AmpleSoft Bold</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Thạch Sanh</vt:lpstr>
      <vt:lpstr>I. Đọc và  tìm hiểu chung</vt:lpstr>
      <vt:lpstr>PowerPoint Presentation</vt:lpstr>
      <vt:lpstr>PowerPoint Presentation</vt:lpstr>
      <vt:lpstr>II. Đọc và  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IV. Luyện tập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BaoAnh</cp:lastModifiedBy>
  <cp:revision>52</cp:revision>
  <dcterms:created xsi:type="dcterms:W3CDTF">2021-08-24T13:04:08Z</dcterms:created>
  <dcterms:modified xsi:type="dcterms:W3CDTF">2022-08-20T13:32:54Z</dcterms:modified>
</cp:coreProperties>
</file>