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5" r:id="rId2"/>
    <p:sldId id="286" r:id="rId3"/>
    <p:sldId id="298" r:id="rId4"/>
    <p:sldId id="293" r:id="rId5"/>
    <p:sldId id="299" r:id="rId6"/>
    <p:sldId id="295" r:id="rId7"/>
    <p:sldId id="296" r:id="rId8"/>
    <p:sldId id="297" r:id="rId9"/>
    <p:sldId id="264" r:id="rId10"/>
    <p:sldId id="303" r:id="rId11"/>
    <p:sldId id="304" r:id="rId12"/>
    <p:sldId id="305" r:id="rId13"/>
    <p:sldId id="258" r:id="rId14"/>
    <p:sldId id="260" r:id="rId15"/>
    <p:sldId id="278" r:id="rId16"/>
    <p:sldId id="261" r:id="rId17"/>
    <p:sldId id="288" r:id="rId18"/>
    <p:sldId id="290" r:id="rId19"/>
    <p:sldId id="279" r:id="rId20"/>
    <p:sldId id="280" r:id="rId21"/>
    <p:sldId id="281" r:id="rId22"/>
    <p:sldId id="282" r:id="rId23"/>
    <p:sldId id="283" r:id="rId24"/>
    <p:sldId id="291" r:id="rId25"/>
    <p:sldId id="292" r:id="rId26"/>
    <p:sldId id="269" r:id="rId27"/>
    <p:sldId id="262" r:id="rId28"/>
    <p:sldId id="263" r:id="rId29"/>
    <p:sldId id="302" r:id="rId30"/>
    <p:sldId id="301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61D6FF"/>
    <a:srgbClr val="B7ECFF"/>
    <a:srgbClr val="F16649"/>
    <a:srgbClr val="97E4FF"/>
    <a:srgbClr val="FFFFFF"/>
    <a:srgbClr val="00A1DA"/>
    <a:srgbClr val="1DC4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2884" autoAdjust="0"/>
  </p:normalViewPr>
  <p:slideViewPr>
    <p:cSldViewPr snapToGrid="0" showGuides="1">
      <p:cViewPr varScale="1">
        <p:scale>
          <a:sx n="73" d="100"/>
          <a:sy n="73" d="100"/>
        </p:scale>
        <p:origin x="1236" y="9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5.xml"/><Relationship Id="rId3" Type="http://schemas.openxmlformats.org/officeDocument/2006/relationships/control" Target="../activeX/activeX2.xml"/><Relationship Id="rId7" Type="http://schemas.openxmlformats.org/officeDocument/2006/relationships/slide" Target="slide21.xml"/><Relationship Id="rId12" Type="http://schemas.openxmlformats.org/officeDocument/2006/relationships/slide" Target="slide24.xml"/><Relationship Id="rId2" Type="http://schemas.openxmlformats.org/officeDocument/2006/relationships/control" Target="../activeX/activeX1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slide" Target="slide18.xml"/><Relationship Id="rId11" Type="http://schemas.openxmlformats.org/officeDocument/2006/relationships/slide" Target="slide22.xml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23.png"/><Relationship Id="rId10" Type="http://schemas.openxmlformats.org/officeDocument/2006/relationships/slide" Target="slide23.xml"/><Relationship Id="rId4" Type="http://schemas.openxmlformats.org/officeDocument/2006/relationships/slideLayout" Target="../slideLayouts/slideLayout7.xml"/><Relationship Id="rId9" Type="http://schemas.openxmlformats.org/officeDocument/2006/relationships/slide" Target="slide20.xml"/><Relationship Id="rId1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126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>
              <a:solidFill>
                <a:srgbClr val="9900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9900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990033"/>
                </a:solidFill>
              </a:rPr>
              <a:t>(+) I + 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990033"/>
                </a:solidFill>
              </a:rPr>
              <a:t>     She/ He/ It + 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990033"/>
                </a:solidFill>
              </a:rPr>
              <a:t>     You/ We/ They + 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are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i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990033"/>
                </a:solidFill>
              </a:rPr>
              <a:t>(-)  I + 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990033"/>
                </a:solidFill>
              </a:rPr>
              <a:t>     She/ He/ It + 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990033"/>
                </a:solidFill>
              </a:rPr>
              <a:t>     You/ We/ They + 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are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i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990033"/>
                </a:solidFill>
              </a:rPr>
              <a:t>(?) 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Am</a:t>
            </a:r>
            <a:r>
              <a:rPr lang="en-US" altLang="en-US" sz="2400" dirty="0" smtClean="0">
                <a:solidFill>
                  <a:srgbClr val="990033"/>
                </a:solidFill>
              </a:rPr>
              <a:t> + 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990033"/>
                </a:solidFill>
              </a:rPr>
              <a:t>     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Is + </a:t>
            </a:r>
            <a:r>
              <a:rPr lang="en-US" altLang="en-US" sz="2400" dirty="0" smtClean="0">
                <a:solidFill>
                  <a:srgbClr val="990033"/>
                </a:solidFill>
              </a:rPr>
              <a:t>She/ He/ It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990033"/>
                </a:solidFill>
              </a:rPr>
              <a:t>     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Are</a:t>
            </a:r>
            <a:r>
              <a:rPr lang="en-US" altLang="en-US" sz="2400" dirty="0" smtClean="0">
                <a:solidFill>
                  <a:srgbClr val="990033"/>
                </a:solidFill>
              </a:rPr>
              <a:t> + You/ We/ They 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812925" y="5218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1" name="AutoShape 6"/>
          <p:cNvSpPr>
            <a:spLocks/>
          </p:cNvSpPr>
          <p:nvPr/>
        </p:nvSpPr>
        <p:spPr bwMode="auto">
          <a:xfrm>
            <a:off x="3810000" y="2133600"/>
            <a:ext cx="152400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4343400" y="243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33"/>
                </a:solidFill>
              </a:rPr>
              <a:t>+ V-ing</a:t>
            </a:r>
          </a:p>
        </p:txBody>
      </p:sp>
      <p:sp>
        <p:nvSpPr>
          <p:cNvPr id="9223" name="AutoShape 8"/>
          <p:cNvSpPr>
            <a:spLocks/>
          </p:cNvSpPr>
          <p:nvPr/>
        </p:nvSpPr>
        <p:spPr bwMode="auto">
          <a:xfrm>
            <a:off x="3810000" y="3657600"/>
            <a:ext cx="152400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4191000" y="39624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+ not</a:t>
            </a:r>
            <a:r>
              <a:rPr lang="en-US" altLang="en-US" sz="2400" b="1">
                <a:solidFill>
                  <a:srgbClr val="990033"/>
                </a:solidFill>
              </a:rPr>
              <a:t> +V-ing</a:t>
            </a:r>
          </a:p>
        </p:txBody>
      </p:sp>
      <p:sp>
        <p:nvSpPr>
          <p:cNvPr id="9225" name="AutoShape 11"/>
          <p:cNvSpPr>
            <a:spLocks/>
          </p:cNvSpPr>
          <p:nvPr/>
        </p:nvSpPr>
        <p:spPr bwMode="auto">
          <a:xfrm>
            <a:off x="3962400" y="5334000"/>
            <a:ext cx="152400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4495800" y="5638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33"/>
                </a:solidFill>
              </a:rPr>
              <a:t>+ V-ing </a:t>
            </a:r>
            <a:r>
              <a:rPr lang="en-US" altLang="en-US" sz="2400" b="1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74816"/>
            <a:ext cx="7886700" cy="77751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The present </a:t>
            </a:r>
            <a:r>
              <a:rPr lang="en-US" sz="4000" b="1" dirty="0" smtClean="0">
                <a:solidFill>
                  <a:srgbClr val="FF0000"/>
                </a:solidFill>
              </a:rPr>
              <a:t>continuous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err="1" smtClean="0">
                <a:solidFill>
                  <a:srgbClr val="FF0000"/>
                </a:solidFill>
              </a:rPr>
              <a:t>Thì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hiện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tại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</a:t>
            </a:r>
            <a:r>
              <a:rPr lang="en-US" sz="4000" b="1" dirty="0" err="1" smtClean="0">
                <a:solidFill>
                  <a:srgbClr val="FF0000"/>
                </a:solidFill>
              </a:rPr>
              <a:t>iễn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806" y="1034163"/>
            <a:ext cx="1264357" cy="558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FF00"/>
                </a:solidFill>
              </a:rPr>
              <a:t>I/ </a:t>
            </a:r>
            <a:r>
              <a:rPr lang="en-US" sz="2400" u="sng" dirty="0" smtClean="0">
                <a:solidFill>
                  <a:srgbClr val="FFFF00"/>
                </a:solidFill>
              </a:rPr>
              <a:t>Form:</a:t>
            </a:r>
            <a:endParaRPr lang="en-US" sz="24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816"/>
            <a:ext cx="7886700" cy="77751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The present </a:t>
            </a:r>
            <a:r>
              <a:rPr lang="en-US" sz="4000" b="1" dirty="0" smtClean="0">
                <a:solidFill>
                  <a:srgbClr val="FF0000"/>
                </a:solidFill>
              </a:rPr>
              <a:t>continuous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err="1" smtClean="0">
                <a:solidFill>
                  <a:srgbClr val="FF0000"/>
                </a:solidFill>
              </a:rPr>
              <a:t>Thì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hiện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tại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</a:t>
            </a:r>
            <a:r>
              <a:rPr lang="en-US" sz="4000" b="1" dirty="0" err="1" smtClean="0">
                <a:solidFill>
                  <a:srgbClr val="FF0000"/>
                </a:solidFill>
              </a:rPr>
              <a:t>iễn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72466"/>
            <a:ext cx="4356806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Ex: </a:t>
            </a:r>
            <a:r>
              <a:rPr lang="en-US" u="sng" dirty="0" smtClean="0"/>
              <a:t>You</a:t>
            </a:r>
            <a:r>
              <a:rPr lang="en-US" dirty="0" smtClean="0"/>
              <a:t>/</a:t>
            </a:r>
            <a:r>
              <a:rPr lang="en-US" u="sng" dirty="0" smtClean="0"/>
              <a:t>learn</a:t>
            </a:r>
            <a:r>
              <a:rPr lang="en-US" dirty="0" smtClean="0"/>
              <a:t> </a:t>
            </a:r>
            <a:r>
              <a:rPr lang="en-US" u="sng" dirty="0" smtClean="0"/>
              <a:t>English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30051" y="2325503"/>
            <a:ext cx="4301067" cy="474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(+) </a:t>
            </a:r>
            <a:r>
              <a:rPr lang="en-US" sz="2400" dirty="0" smtClean="0"/>
              <a:t>You are learning  English.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735694" y="2850440"/>
            <a:ext cx="4301067" cy="474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(-) You are not learning  English.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713116" y="3448752"/>
            <a:ext cx="4301067" cy="474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(?) Are you learning  English?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786493" y="4007556"/>
            <a:ext cx="4301067" cy="474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- Yes, I am./ - No. I am not.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70932" y="5012260"/>
            <a:ext cx="6769948" cy="7168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3200" b="1" dirty="0" err="1" smtClean="0">
                <a:solidFill>
                  <a:schemeClr val="tx1"/>
                </a:solidFill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nhận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</a:rPr>
              <a:t>: now/ at the moment/ at the present.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219773" y="1298689"/>
            <a:ext cx="4356806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Ex: </a:t>
            </a:r>
            <a:r>
              <a:rPr lang="en-US" u="sng" dirty="0" smtClean="0"/>
              <a:t>He</a:t>
            </a:r>
            <a:r>
              <a:rPr lang="en-US" dirty="0" smtClean="0"/>
              <a:t>/</a:t>
            </a:r>
            <a:r>
              <a:rPr lang="en-US" u="sng" dirty="0" smtClean="0"/>
              <a:t>learn</a:t>
            </a:r>
            <a:r>
              <a:rPr lang="en-US" dirty="0" smtClean="0"/>
              <a:t> </a:t>
            </a:r>
            <a:r>
              <a:rPr lang="en-US" u="sng" dirty="0" smtClean="0"/>
              <a:t>English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1434" y="2347273"/>
            <a:ext cx="4301067" cy="474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(+) </a:t>
            </a:r>
            <a:r>
              <a:rPr lang="en-US" sz="2400" dirty="0" smtClean="0"/>
              <a:t>He is learning  English.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07077" y="2872210"/>
            <a:ext cx="4301067" cy="474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(-) </a:t>
            </a:r>
            <a:r>
              <a:rPr lang="en-US" sz="2400" dirty="0"/>
              <a:t>He is not </a:t>
            </a:r>
            <a:r>
              <a:rPr lang="en-US" sz="2400" dirty="0" smtClean="0"/>
              <a:t>learning  English.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84499" y="3470522"/>
            <a:ext cx="4301067" cy="474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(?) Is he learning  English?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57876" y="4029326"/>
            <a:ext cx="4301067" cy="474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- Yes, He is ./ - No. He does not.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16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 animBg="1"/>
      <p:bldP spid="13" grpId="0" animBg="1"/>
      <p:bldP spid="14" grpId="0" animBg="1"/>
      <p:bldP spid="15" grpId="0" animBg="1"/>
      <p:bldP spid="16" grpId="0" animBg="1"/>
      <p:bldP spid="17" grpId="0" build="p"/>
      <p:bldP spid="18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-117003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93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6303" y="18345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1133" y="1782390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(read)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50662" y="21026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6303" y="2553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1133" y="2501064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(play)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921738" y="28485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6303" y="33209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1133" y="3312253"/>
            <a:ext cx="282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sister (not make)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30650" y="365942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6303" y="41744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4165840"/>
            <a:ext cx="664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(go)                  to the supermarket at the moment.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6303" y="48784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86086" y="52256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2427" y="447508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567EA-3B98-42F1-BA49-41BE55FC76AC}"/>
              </a:ext>
            </a:extLst>
          </p:cNvPr>
          <p:cNvGrpSpPr/>
          <p:nvPr/>
        </p:nvGrpSpPr>
        <p:grpSpPr>
          <a:xfrm>
            <a:off x="2034726" y="4884918"/>
            <a:ext cx="5806766" cy="461665"/>
            <a:chOff x="2034726" y="4884918"/>
            <a:chExt cx="580676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2034726" y="4884918"/>
              <a:ext cx="5806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(talk)                  about their new </a:t>
              </a:r>
              <a:r>
                <a:rPr lang="en-US" sz="2400" dirty="0" smtClean="0"/>
                <a:t>friends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011930" y="522565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2860986" y="1782388"/>
            <a:ext cx="1417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E0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2400" b="1" dirty="0">
              <a:solidFill>
                <a:srgbClr val="0E02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2860986" y="2504697"/>
            <a:ext cx="157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E0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2400" b="1" dirty="0">
              <a:solidFill>
                <a:srgbClr val="0E02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4031595" y="3307562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E0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2400" b="1" dirty="0">
              <a:solidFill>
                <a:srgbClr val="0E02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2087519" y="4173655"/>
            <a:ext cx="1350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E0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going</a:t>
            </a:r>
            <a:endParaRPr lang="en-US" sz="2400" b="1" dirty="0">
              <a:solidFill>
                <a:srgbClr val="0E02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1486086" y="4877103"/>
            <a:ext cx="63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E0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400" b="1" dirty="0">
              <a:solidFill>
                <a:srgbClr val="0E02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3452305" y="4883179"/>
            <a:ext cx="105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E0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2400" b="1" dirty="0">
              <a:solidFill>
                <a:srgbClr val="0E02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7E68B7-559F-4139-B749-2A85E9687097}"/>
              </a:ext>
            </a:extLst>
          </p:cNvPr>
          <p:cNvSpPr txBox="1"/>
          <p:nvPr/>
        </p:nvSpPr>
        <p:spPr>
          <a:xfrm>
            <a:off x="4199730" y="1782389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CE84A5-20A7-43D3-93A8-F4E777A76910}"/>
              </a:ext>
            </a:extLst>
          </p:cNvPr>
          <p:cNvSpPr txBox="1"/>
          <p:nvPr/>
        </p:nvSpPr>
        <p:spPr>
          <a:xfrm>
            <a:off x="4632833" y="2501064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AFECC1-B388-4B32-9B7E-0F6B1F4C9A29}"/>
              </a:ext>
            </a:extLst>
          </p:cNvPr>
          <p:cNvSpPr txBox="1"/>
          <p:nvPr/>
        </p:nvSpPr>
        <p:spPr>
          <a:xfrm>
            <a:off x="5682620" y="3307562"/>
            <a:ext cx="3162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sandwich at present.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C562F5-A658-4D09-B56F-0C6075EE6D23}"/>
              </a:ext>
            </a:extLst>
          </p:cNvPr>
          <p:cNvCxnSpPr>
            <a:cxnSpLocks/>
          </p:cNvCxnSpPr>
          <p:nvPr/>
        </p:nvCxnSpPr>
        <p:spPr>
          <a:xfrm>
            <a:off x="3496345" y="5224269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141639" y="-168709"/>
            <a:ext cx="5779911" cy="196301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FF00"/>
                </a:solidFill>
              </a:rPr>
              <a:t>(+) S + is/am/are + V-</a:t>
            </a:r>
            <a:r>
              <a:rPr lang="en-US" sz="2400" dirty="0" err="1">
                <a:solidFill>
                  <a:srgbClr val="FFFF00"/>
                </a:solidFill>
              </a:rPr>
              <a:t>ing</a:t>
            </a:r>
            <a:r>
              <a:rPr lang="en-US" sz="2400" dirty="0">
                <a:solidFill>
                  <a:srgbClr val="FFFF00"/>
                </a:solidFill>
              </a:rPr>
              <a:t> + O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(-) S + is/am/are + not+ V-</a:t>
            </a:r>
            <a:r>
              <a:rPr lang="en-US" sz="2400" dirty="0" err="1">
                <a:solidFill>
                  <a:srgbClr val="FFFF00"/>
                </a:solidFill>
              </a:rPr>
              <a:t>ing</a:t>
            </a:r>
            <a:r>
              <a:rPr lang="en-US" sz="2400" dirty="0">
                <a:solidFill>
                  <a:srgbClr val="FFFF00"/>
                </a:solidFill>
              </a:rPr>
              <a:t> + O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(?) Is/Am/Are + S +  V-</a:t>
            </a:r>
            <a:r>
              <a:rPr lang="en-US" sz="2400" dirty="0" err="1">
                <a:solidFill>
                  <a:srgbClr val="FFFF00"/>
                </a:solidFill>
              </a:rPr>
              <a:t>ing</a:t>
            </a:r>
            <a:r>
              <a:rPr lang="en-US" sz="2400" dirty="0">
                <a:solidFill>
                  <a:srgbClr val="FFFF00"/>
                </a:solidFill>
              </a:rPr>
              <a:t> + O</a:t>
            </a:r>
            <a:r>
              <a:rPr lang="en-US" sz="2400" dirty="0" smtClean="0">
                <a:solidFill>
                  <a:srgbClr val="FFFF00"/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Yes, S + </a:t>
            </a:r>
            <a:r>
              <a:rPr lang="en-US" sz="2400" dirty="0" smtClean="0">
                <a:solidFill>
                  <a:srgbClr val="FFFF00"/>
                </a:solidFill>
              </a:rPr>
              <a:t>is/am/are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No, S +is/am/are + not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  <p:bldP spid="35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361918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042743" y="361918"/>
            <a:ext cx="793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6303" y="18345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1133" y="1782390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(read)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50662" y="21026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6303" y="2553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1133" y="2501064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(play)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921738" y="28485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6303" y="33209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1133" y="3312253"/>
            <a:ext cx="282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sister (not make)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30650" y="365942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6303" y="41744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4165840"/>
            <a:ext cx="664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(go)                  to the supermarket at the moment.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6303" y="48784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86086" y="52256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2427" y="447508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567EA-3B98-42F1-BA49-41BE55FC76AC}"/>
              </a:ext>
            </a:extLst>
          </p:cNvPr>
          <p:cNvGrpSpPr/>
          <p:nvPr/>
        </p:nvGrpSpPr>
        <p:grpSpPr>
          <a:xfrm>
            <a:off x="2581345" y="4878488"/>
            <a:ext cx="5806766" cy="461665"/>
            <a:chOff x="2581345" y="4878488"/>
            <a:chExt cx="580676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2581345" y="4878488"/>
              <a:ext cx="5806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(talk)                  about their new friends?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011930" y="522565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2926694" y="1782388"/>
            <a:ext cx="140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2860986" y="2504697"/>
            <a:ext cx="157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4031595" y="3307562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2087519" y="4173655"/>
            <a:ext cx="1350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going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1486086" y="4877103"/>
            <a:ext cx="63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3961130" y="4877102"/>
            <a:ext cx="105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7E68B7-559F-4139-B749-2A85E9687097}"/>
              </a:ext>
            </a:extLst>
          </p:cNvPr>
          <p:cNvSpPr txBox="1"/>
          <p:nvPr/>
        </p:nvSpPr>
        <p:spPr>
          <a:xfrm>
            <a:off x="4383005" y="1753905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CE84A5-20A7-43D3-93A8-F4E777A76910}"/>
              </a:ext>
            </a:extLst>
          </p:cNvPr>
          <p:cNvSpPr txBox="1"/>
          <p:nvPr/>
        </p:nvSpPr>
        <p:spPr>
          <a:xfrm>
            <a:off x="4334690" y="2501064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AFECC1-B388-4B32-9B7E-0F6B1F4C9A29}"/>
              </a:ext>
            </a:extLst>
          </p:cNvPr>
          <p:cNvSpPr txBox="1"/>
          <p:nvPr/>
        </p:nvSpPr>
        <p:spPr>
          <a:xfrm>
            <a:off x="5131287" y="3307562"/>
            <a:ext cx="3743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         a </a:t>
            </a:r>
            <a:r>
              <a:rPr lang="en-US" sz="2400" dirty="0"/>
              <a:t>sandwich at present.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C562F5-A658-4D09-B56F-0C6075EE6D23}"/>
              </a:ext>
            </a:extLst>
          </p:cNvPr>
          <p:cNvCxnSpPr>
            <a:cxnSpLocks/>
          </p:cNvCxnSpPr>
          <p:nvPr/>
        </p:nvCxnSpPr>
        <p:spPr>
          <a:xfrm>
            <a:off x="3496345" y="5224269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CFF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25802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6718" y="127699"/>
            <a:ext cx="812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7577" y="126254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1906785"/>
            <a:ext cx="4078605" cy="30474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32212" y="5382508"/>
            <a:ext cx="5029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She</a:t>
            </a:r>
            <a:r>
              <a:rPr lang="en-US" sz="2800" b="1" dirty="0">
                <a:solidFill>
                  <a:srgbClr val="FF0000"/>
                </a:solidFill>
              </a:rPr>
              <a:t>’s talking </a:t>
            </a:r>
            <a:r>
              <a:rPr lang="en-US" sz="2800" dirty="0">
                <a:solidFill>
                  <a:srgbClr val="FF0000"/>
                </a:solidFill>
              </a:rPr>
              <a:t>to Mai. (talk)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CFF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93" y="3029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3" y="302967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and Ba</a:t>
            </a:r>
          </a:p>
          <a:p>
            <a:r>
              <a:rPr lang="en-US" sz="2400" dirty="0"/>
              <a:t>(eat ice cream)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6322" y="6232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42" y="0"/>
            <a:ext cx="2299881" cy="1485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9093" y="15478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923" y="1547808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 and Trang              </a:t>
            </a:r>
          </a:p>
          <a:p>
            <a:r>
              <a:rPr lang="en-US" sz="2400" dirty="0"/>
              <a:t>(take photos)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10632" y="18681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92" y="1219247"/>
            <a:ext cx="1850857" cy="1485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9093" y="27807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923" y="2780749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</a:t>
            </a:r>
          </a:p>
          <a:p>
            <a:r>
              <a:rPr lang="en-US" sz="2400" dirty="0"/>
              <a:t>(write a letter)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39032" y="31124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89" y="2428877"/>
            <a:ext cx="2066911" cy="17357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9093" y="4272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3923" y="4272037"/>
            <a:ext cx="349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and Hung               </a:t>
            </a:r>
          </a:p>
          <a:p>
            <a:r>
              <a:rPr lang="en-US" sz="2400" dirty="0"/>
              <a:t>(play badminton)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087822" y="459234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8" y="3705551"/>
            <a:ext cx="2110432" cy="18412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9093" y="55900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3" y="5590036"/>
            <a:ext cx="214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</a:t>
            </a:r>
          </a:p>
          <a:p>
            <a:r>
              <a:rPr lang="en-US" sz="2400" dirty="0"/>
              <a:t>(draw a picture)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819092" y="592177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40" y="4896240"/>
            <a:ext cx="1141237" cy="1984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16411-0437-4EF9-8597-04ED68CC0B73}"/>
              </a:ext>
            </a:extLst>
          </p:cNvPr>
          <p:cNvSpPr txBox="1"/>
          <p:nvPr/>
        </p:nvSpPr>
        <p:spPr>
          <a:xfrm>
            <a:off x="2714447" y="1547807"/>
            <a:ext cx="243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taking photos.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0A23BB-580D-4B70-B529-2BAA6E8F5E01}"/>
              </a:ext>
            </a:extLst>
          </p:cNvPr>
          <p:cNvSpPr txBox="1"/>
          <p:nvPr/>
        </p:nvSpPr>
        <p:spPr>
          <a:xfrm>
            <a:off x="2469373" y="302966"/>
            <a:ext cx="431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not / aren’t eating ice cream.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D6708E-A0F4-40A3-A250-9FDBAFE597FB}"/>
              </a:ext>
            </a:extLst>
          </p:cNvPr>
          <p:cNvSpPr txBox="1"/>
          <p:nvPr/>
        </p:nvSpPr>
        <p:spPr>
          <a:xfrm>
            <a:off x="1366898" y="2786146"/>
            <a:ext cx="319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/ Ha’s writing a letter.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4FD4E5-20A1-45F5-88DF-1D0126460B0F}"/>
              </a:ext>
            </a:extLst>
          </p:cNvPr>
          <p:cNvSpPr txBox="1"/>
          <p:nvPr/>
        </p:nvSpPr>
        <p:spPr>
          <a:xfrm>
            <a:off x="3032514" y="4257113"/>
            <a:ext cx="4562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not / aren’t playing badminton.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2E9767-A76D-4307-89D5-2F3C8E45DC40}"/>
              </a:ext>
            </a:extLst>
          </p:cNvPr>
          <p:cNvSpPr txBox="1"/>
          <p:nvPr/>
        </p:nvSpPr>
        <p:spPr>
          <a:xfrm>
            <a:off x="1737914" y="5588907"/>
            <a:ext cx="397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not / isn’t drawing a picture.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C00325-92C0-4D8A-9EB8-AB9BA40C09D2}"/>
              </a:ext>
            </a:extLst>
          </p:cNvPr>
          <p:cNvSpPr txBox="1"/>
          <p:nvPr/>
        </p:nvSpPr>
        <p:spPr>
          <a:xfrm>
            <a:off x="2673207" y="558890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C32019-49FA-4C15-9A04-170C2C7FE748}"/>
              </a:ext>
            </a:extLst>
          </p:cNvPr>
          <p:cNvSpPr txBox="1"/>
          <p:nvPr/>
        </p:nvSpPr>
        <p:spPr>
          <a:xfrm>
            <a:off x="3350182" y="29409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C8C2CF-F565-4356-8368-04FC9DDDB585}"/>
              </a:ext>
            </a:extLst>
          </p:cNvPr>
          <p:cNvSpPr txBox="1"/>
          <p:nvPr/>
        </p:nvSpPr>
        <p:spPr>
          <a:xfrm>
            <a:off x="3931479" y="429102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322739-2AD6-4E3D-A0DB-27989108AA1C}"/>
              </a:ext>
            </a:extLst>
          </p:cNvPr>
          <p:cNvSpPr txBox="1"/>
          <p:nvPr/>
        </p:nvSpPr>
        <p:spPr>
          <a:xfrm>
            <a:off x="3567820" y="15486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407A7B-B42C-48E5-BBE7-A627A94883DA}"/>
              </a:ext>
            </a:extLst>
          </p:cNvPr>
          <p:cNvSpPr txBox="1"/>
          <p:nvPr/>
        </p:nvSpPr>
        <p:spPr>
          <a:xfrm>
            <a:off x="2172531" y="27982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8D287B4-E35C-4FAA-B409-3EB8AEFEF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40" y="4936037"/>
            <a:ext cx="1141237" cy="19840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0AB4ED-C285-4DFB-8A89-89EF24E41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4" y="3663396"/>
            <a:ext cx="2110432" cy="18412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816EE3B-4AFB-46F4-B015-5693C123D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5" y="-9576"/>
            <a:ext cx="229988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5" y="337948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49451" y="397574"/>
            <a:ext cx="8336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2383" y="155173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94" y="862270"/>
            <a:ext cx="3716555" cy="34995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00200" y="4408678"/>
            <a:ext cx="6078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your sister / make a cake?</a:t>
            </a:r>
          </a:p>
          <a:p>
            <a:r>
              <a:rPr lang="en-US" sz="2800" dirty="0"/>
              <a:t>      Is your sister making a cake?</a:t>
            </a:r>
          </a:p>
          <a:p>
            <a:r>
              <a:rPr lang="en-US" sz="2800" b="1" i="1" dirty="0"/>
              <a:t>B: </a:t>
            </a:r>
            <a:r>
              <a:rPr lang="en-US" sz="2800" b="1" i="1" dirty="0" smtClean="0"/>
              <a:t>       </a:t>
            </a:r>
            <a:r>
              <a:rPr lang="en-US" sz="2800" dirty="0" smtClean="0"/>
              <a:t>Yes</a:t>
            </a:r>
            <a:r>
              <a:rPr lang="en-US" sz="2800" dirty="0"/>
              <a:t>, she is.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141109" y="5570942"/>
            <a:ext cx="355523" cy="0"/>
          </a:xfrm>
          <a:prstGeom prst="straightConnector1">
            <a:avLst/>
          </a:prstGeom>
          <a:ln w="38100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 smtClean="0">
                <a:solidFill>
                  <a:srgbClr val="FF3300"/>
                </a:solidFill>
                <a:latin typeface="Times New Roman" pitchFamily="18" charset="0"/>
              </a:rPr>
              <a:t>Game: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22533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847850" y="12334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267450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95650" y="12334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 smtClean="0">
                <a:solidFill>
                  <a:srgbClr val="FF3300"/>
                </a:solidFill>
                <a:latin typeface=".VnTifani HeavyH" pitchFamily="34" charset="0"/>
              </a:rPr>
              <a:t>2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2537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7434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219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847850" y="29860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743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267450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9225"/>
            <a:ext cx="1338263" cy="1628775"/>
          </a:xfrm>
          <a:prstGeom prst="rect">
            <a:avLst/>
          </a:prstGeom>
          <a:solidFill>
            <a:srgbClr val="B7ECFF"/>
          </a:solidFill>
          <a:ln w="38100">
            <a:solidFill>
              <a:srgbClr val="0099FF"/>
            </a:solidFill>
            <a:miter lim="800000"/>
            <a:headEnd/>
            <a:tailEnd/>
          </a:ln>
          <a:extLst/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199" y="5943600"/>
            <a:ext cx="497541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0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64" name="TextBox1" r:id="rId2" imgW="1219320" imgH="876240"/>
        </mc:Choice>
        <mc:Fallback>
          <p:control name="TextBox1" r:id="rId2" imgW="1219320" imgH="876240">
            <p:pic>
              <p:nvPicPr>
                <p:cNvPr id="3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1981200" y="5224463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5" name="TextBox2" r:id="rId3" imgW="1219320" imgH="876240"/>
        </mc:Choice>
        <mc:Fallback>
          <p:control name="TextBox2" r:id="rId3" imgW="1219320" imgH="876240">
            <p:pic>
              <p:nvPicPr>
                <p:cNvPr id="4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6310313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480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1" grpId="0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  <p:bldP spid="287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-91441"/>
            <a:ext cx="8122920" cy="4442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985" y="4587320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 / swim?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49526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04015" y="5963568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4B6A368-8F72-4D7F-9C87-11037DE25958}"/>
              </a:ext>
            </a:extLst>
          </p:cNvPr>
          <p:cNvSpPr txBox="1"/>
          <p:nvPr/>
        </p:nvSpPr>
        <p:spPr>
          <a:xfrm>
            <a:off x="2469963" y="5093889"/>
            <a:ext cx="385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your friend swimming?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FCFAE-A871-4297-893F-679A9B1D319D}"/>
              </a:ext>
            </a:extLst>
          </p:cNvPr>
          <p:cNvSpPr txBox="1"/>
          <p:nvPr/>
        </p:nvSpPr>
        <p:spPr>
          <a:xfrm>
            <a:off x="2445021" y="5593422"/>
            <a:ext cx="1587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Yes, he is.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78307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923657" y="1671795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3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66" y="2825875"/>
            <a:ext cx="961782" cy="77761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404548" y="2906021"/>
            <a:ext cx="5225428" cy="1143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2</a:t>
            </a:r>
            <a:endParaRPr lang="en-GB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-248767"/>
            <a:ext cx="640080" cy="6400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29" y="259532"/>
            <a:ext cx="6087774" cy="3459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383837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listen to music?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469465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524550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2469963" y="4293285"/>
            <a:ext cx="430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they listening to music?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2445021" y="4841978"/>
            <a:ext cx="252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E7F03-D5D5-4005-B9CE-06315986033E}"/>
              </a:ext>
            </a:extLst>
          </p:cNvPr>
          <p:cNvSpPr txBox="1"/>
          <p:nvPr/>
        </p:nvSpPr>
        <p:spPr>
          <a:xfrm>
            <a:off x="2450299" y="5344080"/>
            <a:ext cx="5498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(They’re / They are having a picnic.)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384620"/>
            <a:ext cx="640080" cy="50423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0" y="568811"/>
            <a:ext cx="3695563" cy="3642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217924"/>
            <a:ext cx="50428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Mi / play the piano?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2800" b="1" i="1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04015" y="513320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04015" y="567422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8F4D72-EDD1-45EA-98DE-0D28620B34AF}"/>
              </a:ext>
            </a:extLst>
          </p:cNvPr>
          <p:cNvSpPr txBox="1"/>
          <p:nvPr/>
        </p:nvSpPr>
        <p:spPr>
          <a:xfrm>
            <a:off x="2469963" y="4721995"/>
            <a:ext cx="373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 Mi playing the piano?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AC0B0-FAF2-443B-8E2F-BE7A09225029}"/>
              </a:ext>
            </a:extLst>
          </p:cNvPr>
          <p:cNvSpPr txBox="1"/>
          <p:nvPr/>
        </p:nvSpPr>
        <p:spPr>
          <a:xfrm>
            <a:off x="2445021" y="5270688"/>
            <a:ext cx="211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she isn’t.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63A04-424D-4BA2-B99F-DDFE458F4031}"/>
              </a:ext>
            </a:extLst>
          </p:cNvPr>
          <p:cNvSpPr txBox="1"/>
          <p:nvPr/>
        </p:nvSpPr>
        <p:spPr>
          <a:xfrm>
            <a:off x="2450299" y="5753124"/>
            <a:ext cx="4379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(She’s / She is doing karate.)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6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ln>
            <a:solidFill>
              <a:srgbClr val="F1664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11" y="-156886"/>
            <a:ext cx="4507093" cy="4808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76679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learn English?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63291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17393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E9B1E0-A165-442A-B74A-362A3A9EDA1E}"/>
              </a:ext>
            </a:extLst>
          </p:cNvPr>
          <p:cNvSpPr txBox="1"/>
          <p:nvPr/>
        </p:nvSpPr>
        <p:spPr>
          <a:xfrm>
            <a:off x="2450299" y="5251205"/>
            <a:ext cx="4051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they learning English?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DE5DE-AA5F-44AA-8C3B-BD9394BEE11C}"/>
              </a:ext>
            </a:extLst>
          </p:cNvPr>
          <p:cNvSpPr txBox="1"/>
          <p:nvPr/>
        </p:nvSpPr>
        <p:spPr>
          <a:xfrm>
            <a:off x="2445021" y="5780234"/>
            <a:ext cx="2166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Yes, they are.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240394"/>
            <a:ext cx="640080" cy="51398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89" y="240394"/>
            <a:ext cx="4269370" cy="3511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3752963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friends / cycle to school?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38789" y="505772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38789" y="559874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2C9909-F362-4CA5-8E9A-C9FF0D492C3D}"/>
              </a:ext>
            </a:extLst>
          </p:cNvPr>
          <p:cNvSpPr txBox="1"/>
          <p:nvPr/>
        </p:nvSpPr>
        <p:spPr>
          <a:xfrm>
            <a:off x="2445021" y="4260794"/>
            <a:ext cx="527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your friends cycling to school?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03790-66EF-4835-B8B5-A069D2D3857C}"/>
              </a:ext>
            </a:extLst>
          </p:cNvPr>
          <p:cNvSpPr txBox="1"/>
          <p:nvPr/>
        </p:nvSpPr>
        <p:spPr>
          <a:xfrm>
            <a:off x="2507631" y="4684061"/>
            <a:ext cx="252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7C51F-DF16-4750-ADF8-34D8D49603A3}"/>
              </a:ext>
            </a:extLst>
          </p:cNvPr>
          <p:cNvSpPr txBox="1"/>
          <p:nvPr/>
        </p:nvSpPr>
        <p:spPr>
          <a:xfrm>
            <a:off x="2450299" y="5155822"/>
            <a:ext cx="5898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(They’re / They are walking to school.)</a:t>
            </a: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7907715" y="5704201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8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634" y="1812230"/>
            <a:ext cx="8552732" cy="24917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6609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6591" y="427701"/>
            <a:ext cx="3690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present continuous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434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2966" y="2096371"/>
            <a:ext cx="80980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When something often happens or is fixed, we use the present simple.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When something is happening now, we use the present continuous.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966" y="4625788"/>
            <a:ext cx="7558716" cy="1200329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5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+ </a:t>
            </a:r>
            <a:r>
              <a:rPr lang="vi-VN" i="1" dirty="0" smtClean="0"/>
              <a:t>Khi </a:t>
            </a:r>
            <a:r>
              <a:rPr lang="vi-VN" i="1" dirty="0"/>
              <a:t>một điều gì đó thường xảy ra hoặc đã được </a:t>
            </a:r>
            <a:r>
              <a:rPr lang="en-US" i="1" dirty="0" err="1" smtClean="0"/>
              <a:t>xác</a:t>
            </a:r>
            <a:r>
              <a:rPr lang="en-US" i="1" dirty="0" smtClean="0"/>
              <a:t> </a:t>
            </a:r>
            <a:r>
              <a:rPr lang="en-US" i="1" dirty="0" err="1" smtClean="0"/>
              <a:t>định</a:t>
            </a:r>
            <a:r>
              <a:rPr lang="en-US" i="1" dirty="0" smtClean="0"/>
              <a:t>( </a:t>
            </a:r>
            <a:r>
              <a:rPr lang="en-US" i="1" dirty="0" err="1" smtClean="0"/>
              <a:t>chắc</a:t>
            </a:r>
            <a:r>
              <a:rPr lang="en-US" i="1" dirty="0" smtClean="0"/>
              <a:t> </a:t>
            </a:r>
            <a:r>
              <a:rPr lang="en-US" i="1" dirty="0" err="1" smtClean="0"/>
              <a:t>chắn</a:t>
            </a:r>
            <a:r>
              <a:rPr lang="en-US" i="1" dirty="0" smtClean="0"/>
              <a:t>)</a:t>
            </a:r>
            <a:r>
              <a:rPr lang="vi-VN" i="1" dirty="0" smtClean="0"/>
              <a:t>, </a:t>
            </a:r>
            <a:r>
              <a:rPr lang="vi-VN" i="1" dirty="0"/>
              <a:t>chúng ta sử dụng thì hiện tại đơn</a:t>
            </a:r>
            <a:r>
              <a:rPr lang="vi-VN" i="1" dirty="0" smtClean="0"/>
              <a:t>.</a:t>
            </a:r>
            <a:endParaRPr lang="en-US" i="1" dirty="0" smtClean="0"/>
          </a:p>
          <a:p>
            <a:r>
              <a:rPr lang="en-US" i="1" dirty="0" smtClean="0"/>
              <a:t>+ </a:t>
            </a:r>
            <a:r>
              <a:rPr lang="vi-VN" i="1" dirty="0" smtClean="0"/>
              <a:t> </a:t>
            </a:r>
            <a:r>
              <a:rPr lang="vi-VN" i="1" dirty="0"/>
              <a:t>Khi một điều gì đó đang xảy ra </a:t>
            </a:r>
            <a:r>
              <a:rPr lang="en-US" i="1" dirty="0" smtClean="0"/>
              <a:t>ở </a:t>
            </a:r>
            <a:r>
              <a:rPr lang="en-US" i="1" dirty="0" err="1" smtClean="0"/>
              <a:t>hiện</a:t>
            </a:r>
            <a:r>
              <a:rPr lang="en-US" i="1" dirty="0" smtClean="0"/>
              <a:t> </a:t>
            </a:r>
            <a:r>
              <a:rPr lang="en-US" i="1" dirty="0" err="1" smtClean="0"/>
              <a:t>tại</a:t>
            </a:r>
            <a:r>
              <a:rPr lang="vi-VN" i="1" dirty="0" smtClean="0"/>
              <a:t>, </a:t>
            </a:r>
            <a:r>
              <a:rPr lang="vi-VN" i="1" dirty="0"/>
              <a:t>chúng ta sử dụng thì hiện tại tiếp diễn.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FE742-58DC-4179-9C64-8FAA89EB8590}"/>
              </a:ext>
            </a:extLst>
          </p:cNvPr>
          <p:cNvSpPr txBox="1"/>
          <p:nvPr/>
        </p:nvSpPr>
        <p:spPr>
          <a:xfrm>
            <a:off x="3890703" y="1262809"/>
            <a:ext cx="293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70" dirty="0" err="1">
                <a:solidFill>
                  <a:srgbClr val="FF0000"/>
                </a:solidFill>
              </a:rPr>
              <a:t>doesnot</a:t>
            </a:r>
            <a:r>
              <a:rPr lang="en-US" sz="2400" b="1" spc="-70" dirty="0">
                <a:solidFill>
                  <a:srgbClr val="FF0000"/>
                </a:solidFill>
              </a:rPr>
              <a:t> / doesn’t walk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26863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90414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57" y="41522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9687" y="4143605"/>
            <a:ext cx="138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(write)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43881" y="445285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857" y="50736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9687" y="5015979"/>
            <a:ext cx="1686488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He (not do) 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He (read)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436250" y="543703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692" y="589786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4857" y="12769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800" y="1178607"/>
            <a:ext cx="7219947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spc="-70" dirty="0"/>
              <a:t>My best friend (not walk) </a:t>
            </a:r>
          </a:p>
          <a:p>
            <a:pPr>
              <a:lnSpc>
                <a:spcPct val="130000"/>
              </a:lnSpc>
            </a:pPr>
            <a:r>
              <a:rPr lang="en-US" sz="2400" spc="-70" dirty="0"/>
              <a:t>Sometimes she (cycle)                 . </a:t>
            </a:r>
            <a:endParaRPr lang="en-US" sz="2400" b="1" spc="-7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17834" y="15745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4939" y="2110525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57" y="23549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688" y="2361730"/>
            <a:ext cx="195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Look! What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466012" y="268957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857" y="32181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9687" y="3209447"/>
            <a:ext cx="785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</a:t>
            </a:r>
            <a:endParaRPr lang="en-US" sz="2400" dirty="0" smtClean="0"/>
          </a:p>
          <a:p>
            <a:r>
              <a:rPr lang="en-US" sz="2400" dirty="0" smtClean="0"/>
              <a:t>every afternoon?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91744" y="3556614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701110" y="35578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7449DD-CC19-4FDB-8D56-51D2864D8B6B}"/>
              </a:ext>
            </a:extLst>
          </p:cNvPr>
          <p:cNvSpPr txBox="1"/>
          <p:nvPr/>
        </p:nvSpPr>
        <p:spPr>
          <a:xfrm>
            <a:off x="3644440" y="1717739"/>
            <a:ext cx="937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cycles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5FF607-13A5-466D-B577-628A744FC856}"/>
              </a:ext>
            </a:extLst>
          </p:cNvPr>
          <p:cNvSpPr txBox="1"/>
          <p:nvPr/>
        </p:nvSpPr>
        <p:spPr>
          <a:xfrm>
            <a:off x="2440181" y="2359419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0D7B77-564F-4D23-8BEC-7B5E06DA3F99}"/>
              </a:ext>
            </a:extLst>
          </p:cNvPr>
          <p:cNvSpPr txBox="1"/>
          <p:nvPr/>
        </p:nvSpPr>
        <p:spPr>
          <a:xfrm>
            <a:off x="3849933" y="2359017"/>
            <a:ext cx="110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playing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F83E07-405E-4EF1-B3F5-CEA97E1B1450}"/>
              </a:ext>
            </a:extLst>
          </p:cNvPr>
          <p:cNvSpPr txBox="1"/>
          <p:nvPr/>
        </p:nvSpPr>
        <p:spPr>
          <a:xfrm>
            <a:off x="953923" y="321215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E10781-B2F2-4367-984F-9302ABC00993}"/>
              </a:ext>
            </a:extLst>
          </p:cNvPr>
          <p:cNvSpPr txBox="1"/>
          <p:nvPr/>
        </p:nvSpPr>
        <p:spPr>
          <a:xfrm>
            <a:off x="4635145" y="3133766"/>
            <a:ext cx="888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study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8D220E-85CC-4BC0-AA13-44A65FCA3802}"/>
              </a:ext>
            </a:extLst>
          </p:cNvPr>
          <p:cNvSpPr txBox="1"/>
          <p:nvPr/>
        </p:nvSpPr>
        <p:spPr>
          <a:xfrm>
            <a:off x="1969824" y="4156778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am / ‘m writing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784320-CB9B-4985-AE04-E0579F109207}"/>
              </a:ext>
            </a:extLst>
          </p:cNvPr>
          <p:cNvSpPr txBox="1"/>
          <p:nvPr/>
        </p:nvSpPr>
        <p:spPr>
          <a:xfrm>
            <a:off x="2134909" y="5569132"/>
            <a:ext cx="2575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not / isn‘t doing.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E0E288-4818-440F-9D34-9A664787F673}"/>
              </a:ext>
            </a:extLst>
          </p:cNvPr>
          <p:cNvSpPr txBox="1"/>
          <p:nvPr/>
        </p:nvSpPr>
        <p:spPr>
          <a:xfrm>
            <a:off x="2386538" y="5090243"/>
            <a:ext cx="188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/ ‘s reading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A19221-7185-4E01-8293-DA643CC13B8B}"/>
              </a:ext>
            </a:extLst>
          </p:cNvPr>
          <p:cNvSpPr txBox="1"/>
          <p:nvPr/>
        </p:nvSpPr>
        <p:spPr>
          <a:xfrm>
            <a:off x="6633040" y="1259776"/>
            <a:ext cx="2702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/>
              <a:t>to school every day.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AD223C-EDE4-4E7A-888A-5D1385A61DB5}"/>
              </a:ext>
            </a:extLst>
          </p:cNvPr>
          <p:cNvSpPr txBox="1"/>
          <p:nvPr/>
        </p:nvSpPr>
        <p:spPr>
          <a:xfrm>
            <a:off x="2780673" y="2354934"/>
            <a:ext cx="2460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(play) </a:t>
            </a:r>
            <a:r>
              <a:rPr lang="en-US" sz="2400" b="1" dirty="0"/>
              <a:t>            </a:t>
            </a:r>
            <a:r>
              <a:rPr lang="en-US" sz="2400" dirty="0"/>
              <a:t> 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C2B2F66-3827-41AA-B87F-5BAD2A339216}"/>
              </a:ext>
            </a:extLst>
          </p:cNvPr>
          <p:cNvCxnSpPr>
            <a:cxnSpLocks/>
          </p:cNvCxnSpPr>
          <p:nvPr/>
        </p:nvCxnSpPr>
        <p:spPr>
          <a:xfrm>
            <a:off x="3930252" y="270339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CEF287-D9A8-4052-BFB0-6391D48D8857}"/>
              </a:ext>
            </a:extLst>
          </p:cNvPr>
          <p:cNvSpPr txBox="1"/>
          <p:nvPr/>
        </p:nvSpPr>
        <p:spPr>
          <a:xfrm>
            <a:off x="5718056" y="3235343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693577-17A4-489B-A7D4-8DC6A1824B5E}"/>
              </a:ext>
            </a:extLst>
          </p:cNvPr>
          <p:cNvSpPr txBox="1"/>
          <p:nvPr/>
        </p:nvSpPr>
        <p:spPr>
          <a:xfrm>
            <a:off x="1969824" y="3199096"/>
            <a:ext cx="269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E83BEC9-984A-4971-A2B3-F7C07AB517D2}"/>
              </a:ext>
            </a:extLst>
          </p:cNvPr>
          <p:cNvCxnSpPr>
            <a:cxnSpLocks/>
          </p:cNvCxnSpPr>
          <p:nvPr/>
        </p:nvCxnSpPr>
        <p:spPr>
          <a:xfrm>
            <a:off x="3934941" y="357293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E444E8E-8378-4918-B1AD-D70FF326AD03}"/>
              </a:ext>
            </a:extLst>
          </p:cNvPr>
          <p:cNvSpPr txBox="1"/>
          <p:nvPr/>
        </p:nvSpPr>
        <p:spPr>
          <a:xfrm>
            <a:off x="3930252" y="4152258"/>
            <a:ext cx="3505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EAD067-5DD3-44C8-B893-0F5708C743CA}"/>
              </a:ext>
            </a:extLst>
          </p:cNvPr>
          <p:cNvSpPr txBox="1"/>
          <p:nvPr/>
        </p:nvSpPr>
        <p:spPr>
          <a:xfrm>
            <a:off x="4074559" y="5022762"/>
            <a:ext cx="270504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C93C90-012E-49DC-A765-672C6C409B9C}"/>
              </a:ext>
            </a:extLst>
          </p:cNvPr>
          <p:cNvSpPr txBox="1"/>
          <p:nvPr/>
        </p:nvSpPr>
        <p:spPr>
          <a:xfrm>
            <a:off x="3230741" y="5583078"/>
            <a:ext cx="259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3601702" y="138671"/>
            <a:ext cx="2328451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9" y="139969"/>
            <a:ext cx="2026920" cy="592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7" name="TextBox 46"/>
          <p:cNvSpPr txBox="1"/>
          <p:nvPr/>
        </p:nvSpPr>
        <p:spPr>
          <a:xfrm>
            <a:off x="1088409" y="984451"/>
            <a:ext cx="6170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 turns to mime different actions. </a:t>
            </a:r>
          </a:p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 guess what you are doing.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841" y="214020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4840" y="2768385"/>
            <a:ext cx="5600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Are you dancing?</a:t>
            </a:r>
          </a:p>
          <a:p>
            <a:r>
              <a:rPr lang="en-US" sz="2800" b="1" i="1" dirty="0"/>
              <a:t>B: </a:t>
            </a:r>
            <a:r>
              <a:rPr lang="en-US" sz="2800" dirty="0"/>
              <a:t>No, I’m not.</a:t>
            </a:r>
          </a:p>
          <a:p>
            <a:r>
              <a:rPr lang="en-US" sz="2800" b="1" i="1" dirty="0"/>
              <a:t>C: </a:t>
            </a:r>
            <a:r>
              <a:rPr lang="en-US" sz="2800" dirty="0"/>
              <a:t>Are you looking for something?</a:t>
            </a:r>
          </a:p>
          <a:p>
            <a:r>
              <a:rPr lang="en-US" sz="2800" b="1" i="1" dirty="0"/>
              <a:t>B: </a:t>
            </a:r>
            <a:r>
              <a:rPr lang="en-US" sz="2800" dirty="0"/>
              <a:t>Yes, I am.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9970" y="3940292"/>
            <a:ext cx="3949065" cy="28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40391" y="211980"/>
            <a:ext cx="8286750" cy="62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Ex 2.Chia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They (meet) ____________their teacher at the moment.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(visit) _____________the museum next week. 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What______you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(do) ________ tonight?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Silvia (not listen) ________ to music at the moment.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Maria (sit) ________ next to Paul right now. 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He_______always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(make) ________ noisy at night.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My children (be)___ upstairs now. They (play)____ games. 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Your father (repair)______________your bike at the moment?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Listen! The teacher (explain) ________a new lesson to us.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Look! The bus (come)________.</a:t>
            </a:r>
          </a:p>
        </p:txBody>
      </p:sp>
    </p:spTree>
    <p:extLst>
      <p:ext uri="{BB962C8B-B14F-4D97-AF65-F5344CB8AC3E}">
        <p14:creationId xmlns:p14="http://schemas.microsoft.com/office/powerpoint/2010/main" val="30096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609600" y="381000"/>
            <a:ext cx="3706906" cy="1864659"/>
          </a:xfrm>
          <a:prstGeom prst="cloudCallout">
            <a:avLst>
              <a:gd name="adj1" fmla="val 46690"/>
              <a:gd name="adj2" fmla="val 4430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altLang="en-US" sz="3200">
                <a:latin typeface="Calibri" pitchFamily="34" charset="0"/>
                <a:cs typeface="Arial" pitchFamily="34" charset="0"/>
              </a:rPr>
              <a:t>What are they doing?</a:t>
            </a: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5136777" y="138953"/>
            <a:ext cx="3536576" cy="2286000"/>
          </a:xfrm>
          <a:prstGeom prst="cloudCallout">
            <a:avLst>
              <a:gd name="adj1" fmla="val -49894"/>
              <a:gd name="adj2" fmla="val 43056"/>
            </a:avLst>
          </a:prstGeom>
          <a:solidFill>
            <a:srgbClr val="61D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Calibri" pitchFamily="34" charset="0"/>
                <a:cs typeface="Arial" pitchFamily="34" charset="0"/>
              </a:rPr>
              <a:t>They </a:t>
            </a:r>
            <a:r>
              <a:rPr lang="en-US" altLang="en-US" sz="3200" dirty="0" smtClean="0">
                <a:latin typeface="Calibri" pitchFamily="34" charset="0"/>
                <a:cs typeface="Arial" pitchFamily="34" charset="0"/>
              </a:rPr>
              <a:t>are playing </a:t>
            </a:r>
            <a:r>
              <a:rPr lang="en-US" altLang="en-US" sz="3200" dirty="0">
                <a:latin typeface="Calibri" pitchFamily="34" charset="0"/>
                <a:cs typeface="Arial" pitchFamily="34" charset="0"/>
              </a:rPr>
              <a:t>football.</a:t>
            </a:r>
          </a:p>
        </p:txBody>
      </p:sp>
      <p:pic>
        <p:nvPicPr>
          <p:cNvPr id="6148" name="Picture 16" descr="%7B4AF487BB-0403-4B14-B977-9BD07983DB8D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70094"/>
            <a:ext cx="5029200" cy="358308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16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g00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35" y="174811"/>
            <a:ext cx="2931459" cy="243975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5494" y="342019"/>
            <a:ext cx="4164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smtClean="0">
                <a:solidFill>
                  <a:srgbClr val="CC00CC"/>
                </a:solidFill>
                <a:latin typeface=".VnArabiaH" pitchFamily="34" charset="0"/>
                <a:cs typeface="Arial" pitchFamily="34" charset="0"/>
              </a:rPr>
              <a:t>* Home </a:t>
            </a:r>
            <a:r>
              <a:rPr lang="en-US" altLang="en-US" sz="4000" b="1" dirty="0">
                <a:solidFill>
                  <a:srgbClr val="CC00CC"/>
                </a:solidFill>
                <a:latin typeface=".VnArabiaH" pitchFamily="34" charset="0"/>
                <a:cs typeface="Arial" pitchFamily="34" charset="0"/>
              </a:rPr>
              <a:t>work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55811" y="2614570"/>
            <a:ext cx="6382871" cy="3597971"/>
          </a:xfrm>
          <a:prstGeom prst="cloudCallout">
            <a:avLst>
              <a:gd name="adj1" fmla="val -31338"/>
              <a:gd name="adj2" fmla="val 47583"/>
            </a:avLst>
          </a:prstGeom>
          <a:solidFill>
            <a:srgbClr val="D6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FontTx/>
              <a:buChar char="-"/>
            </a:pPr>
            <a:r>
              <a:rPr lang="en-US" altLang="en-US" sz="2800" dirty="0">
                <a:latin typeface=".VnTime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latin typeface=".VnTime" pitchFamily="34" charset="0"/>
                <a:cs typeface="Arial" pitchFamily="34" charset="0"/>
              </a:rPr>
              <a:t>Learn by heart grammar.</a:t>
            </a:r>
          </a:p>
          <a:p>
            <a:pPr algn="ctr" eaLnBrk="1" hangingPunct="1">
              <a:buFontTx/>
              <a:buChar char="-"/>
            </a:pPr>
            <a:r>
              <a:rPr lang="en-US" altLang="en-US" sz="2800" dirty="0" smtClean="0">
                <a:latin typeface=".VnTime" pitchFamily="34" charset="0"/>
                <a:cs typeface="Arial" pitchFamily="34" charset="0"/>
              </a:rPr>
              <a:t>Do exercise in workbook.</a:t>
            </a:r>
            <a:endParaRPr lang="en-US" altLang="en-US" sz="2800" dirty="0">
              <a:latin typeface=".VnTime" pitchFamily="34" charset="0"/>
              <a:cs typeface="Arial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en-US" altLang="en-US" sz="2800" dirty="0">
                <a:latin typeface=".VnTime" pitchFamily="34" charset="0"/>
                <a:cs typeface="Arial" pitchFamily="34" charset="0"/>
              </a:rPr>
              <a:t>Prepare new lesson: </a:t>
            </a:r>
          </a:p>
          <a:p>
            <a:pPr algn="ctr" eaLnBrk="1" hangingPunct="1"/>
            <a:r>
              <a:rPr lang="en-US" altLang="en-US" sz="2800" b="1" dirty="0">
                <a:latin typeface=".VnTime" pitchFamily="34" charset="0"/>
                <a:cs typeface="Arial" pitchFamily="34" charset="0"/>
              </a:rPr>
              <a:t>Unit 3. Lesson 4.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79510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19650"/>
            <a:ext cx="4648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063625" y="2286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FF"/>
                </a:solidFill>
              </a:rPr>
              <a:t>Goodbye – See you again.</a:t>
            </a:r>
          </a:p>
        </p:txBody>
      </p:sp>
    </p:spTree>
    <p:extLst>
      <p:ext uri="{BB962C8B-B14F-4D97-AF65-F5344CB8AC3E}">
        <p14:creationId xmlns:p14="http://schemas.microsoft.com/office/powerpoint/2010/main" val="1453449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Child-watching-TV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257800" cy="3838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676400" y="5562600"/>
            <a:ext cx="5791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</a:rPr>
              <a:t>He is watching T.V</a:t>
            </a:r>
          </a:p>
        </p:txBody>
      </p:sp>
    </p:spTree>
    <p:extLst>
      <p:ext uri="{BB962C8B-B14F-4D97-AF65-F5344CB8AC3E}">
        <p14:creationId xmlns:p14="http://schemas.microsoft.com/office/powerpoint/2010/main" val="42254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unit3 cl1\mon_the_thao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3174" y="832271"/>
            <a:ext cx="47625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38835" y="4576517"/>
            <a:ext cx="710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They are riding a  bike</a:t>
            </a:r>
            <a:endParaRPr lang="en-US" sz="5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Nd9GcSsUlsMwJcU-_C3GsNUqT0apfBb8ph4M2opPqA1rgOJwB8w1Kln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705600" cy="4448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8200" y="5410200"/>
            <a:ext cx="6629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5400" dirty="0">
                <a:solidFill>
                  <a:srgbClr val="FF0000"/>
                </a:solidFill>
                <a:latin typeface="Times New Roman" pitchFamily="18" charset="0"/>
              </a:rPr>
              <a:t>Yes. She is writing </a:t>
            </a:r>
          </a:p>
        </p:txBody>
      </p:sp>
    </p:spTree>
    <p:extLst>
      <p:ext uri="{BB962C8B-B14F-4D97-AF65-F5344CB8AC3E}">
        <p14:creationId xmlns:p14="http://schemas.microsoft.com/office/powerpoint/2010/main" val="38732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Mabel_Sk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2" y="533400"/>
            <a:ext cx="6243918" cy="45243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09600" y="5257800"/>
            <a:ext cx="8153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5400">
                <a:solidFill>
                  <a:srgbClr val="0000FF"/>
                </a:solidFill>
                <a:latin typeface="Times New Roman" pitchFamily="18" charset="0"/>
              </a:rPr>
              <a:t> No,she isn’t. She is skipping </a:t>
            </a:r>
          </a:p>
        </p:txBody>
      </p:sp>
    </p:spTree>
    <p:extLst>
      <p:ext uri="{BB962C8B-B14F-4D97-AF65-F5344CB8AC3E}">
        <p14:creationId xmlns:p14="http://schemas.microsoft.com/office/powerpoint/2010/main" val="8499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hild-watching-TV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2635250" cy="1771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%7B4AF487BB-0403-4B14-B977-9BD07983DB8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24828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11" descr="ANd9GcSeHfPHuqlsreCMP203b5NBZyp9oqo9BdxqEqj1bnAcarr_Ot-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51460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0" descr="ANd9GcSsUlsMwJcU-_C3GsNUqT0apfBb8ph4M2opPqA1rgOJwB8w1Klnx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6352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9" descr="Mabel_Sk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26352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67000" y="1981200"/>
            <a:ext cx="3733800" cy="2438400"/>
          </a:xfrm>
          <a:prstGeom prst="ellipse">
            <a:avLst/>
          </a:prstGeom>
          <a:solidFill>
            <a:srgbClr val="FDF6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THE PRESENT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CONTINUOUS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TENSE</a:t>
            </a:r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auto">
          <a:xfrm>
            <a:off x="5562600" y="457200"/>
            <a:ext cx="3581400" cy="1905000"/>
          </a:xfrm>
          <a:prstGeom prst="cloudCallout">
            <a:avLst>
              <a:gd name="adj1" fmla="val -55009"/>
              <a:gd name="adj2" fmla="val 50972"/>
            </a:avLst>
          </a:prstGeom>
          <a:solidFill>
            <a:srgbClr val="F7A7E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>
                <a:latin typeface="Calibri" pitchFamily="34" charset="0"/>
                <a:cs typeface="Arial" pitchFamily="34" charset="0"/>
              </a:rPr>
              <a:t>Actions now</a:t>
            </a:r>
          </a:p>
        </p:txBody>
      </p:sp>
    </p:spTree>
    <p:extLst>
      <p:ext uri="{BB962C8B-B14F-4D97-AF65-F5344CB8AC3E}">
        <p14:creationId xmlns:p14="http://schemas.microsoft.com/office/powerpoint/2010/main" val="3548212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8810" y="2328904"/>
            <a:ext cx="8009450" cy="3634196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6519" y="261084"/>
            <a:ext cx="252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Grammar: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1559" y="261084"/>
            <a:ext cx="37147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/>
              <a:t>The present </a:t>
            </a:r>
            <a:r>
              <a:rPr lang="en-US" sz="2600" b="1" dirty="0" smtClean="0"/>
              <a:t>continuous</a:t>
            </a:r>
          </a:p>
          <a:p>
            <a:pPr algn="ctr"/>
            <a:r>
              <a:rPr lang="en-US" sz="2000" b="1" i="1" dirty="0" smtClean="0"/>
              <a:t>        (</a:t>
            </a:r>
            <a:r>
              <a:rPr lang="en-US" sz="2000" b="1" i="1" dirty="0" err="1" smtClean="0"/>
              <a:t>Thì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hiện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tại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tiếp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diễn</a:t>
            </a:r>
            <a:r>
              <a:rPr lang="en-US" sz="2000" b="1" i="1" dirty="0" smtClean="0"/>
              <a:t>)</a:t>
            </a:r>
            <a:endParaRPr lang="en-US" sz="20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9" y="1061303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81" y="2629443"/>
            <a:ext cx="751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use the present continuous for actions happening now.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81" y="3141048"/>
            <a:ext cx="658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She</a:t>
            </a:r>
            <a:r>
              <a:rPr lang="en-US" sz="2200" b="1"/>
              <a:t>’s talking.</a:t>
            </a:r>
          </a:p>
          <a:p>
            <a:pPr marL="1085850"/>
            <a:r>
              <a:rPr lang="en-US" sz="2200" b="1"/>
              <a:t>- </a:t>
            </a:r>
            <a:r>
              <a:rPr lang="en-US" sz="2200"/>
              <a:t>They</a:t>
            </a:r>
            <a:r>
              <a:rPr lang="en-US" sz="2200" b="1"/>
              <a:t>’re not talking.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80" y="3910489"/>
            <a:ext cx="769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use the present continuous with </a:t>
            </a:r>
            <a:r>
              <a:rPr lang="en-US" sz="2400" i="1" dirty="0"/>
              <a:t>now</a:t>
            </a:r>
            <a:r>
              <a:rPr lang="en-US" sz="2400" dirty="0"/>
              <a:t>, </a:t>
            </a:r>
            <a:r>
              <a:rPr lang="en-US" sz="2400" i="1" dirty="0"/>
              <a:t>at present</a:t>
            </a:r>
            <a:r>
              <a:rPr lang="en-US" sz="2400" dirty="0"/>
              <a:t>, or </a:t>
            </a:r>
            <a:r>
              <a:rPr lang="en-US" sz="2400" i="1" dirty="0"/>
              <a:t>at the moment</a:t>
            </a:r>
            <a:r>
              <a:rPr lang="en-US" sz="2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81" y="4810714"/>
            <a:ext cx="6583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I’m doing my homework </a:t>
            </a:r>
            <a:r>
              <a:rPr lang="en-US" sz="2200" b="1"/>
              <a:t>at present</a:t>
            </a:r>
            <a:r>
              <a:rPr lang="en-US" sz="2200"/>
              <a:t>.</a:t>
            </a:r>
            <a:endParaRPr lang="en-US" sz="2200" b="1"/>
          </a:p>
          <a:p>
            <a:pPr marL="1085850"/>
            <a:r>
              <a:rPr lang="en-US" sz="2200" b="1"/>
              <a:t>- </a:t>
            </a:r>
            <a:r>
              <a:rPr lang="en-US" sz="2200" b="1" i="1"/>
              <a:t>A: </a:t>
            </a:r>
            <a:r>
              <a:rPr lang="en-US" sz="2200"/>
              <a:t>Are you reading </a:t>
            </a:r>
            <a:r>
              <a:rPr lang="en-US" sz="2200" b="1"/>
              <a:t>now</a:t>
            </a:r>
            <a:r>
              <a:rPr lang="en-US" sz="2200"/>
              <a:t>?</a:t>
            </a:r>
          </a:p>
          <a:p>
            <a:pPr marL="1200150" indent="57150"/>
            <a:r>
              <a:rPr lang="en-US" sz="2200" b="1" i="1"/>
              <a:t>B: </a:t>
            </a:r>
            <a:r>
              <a:rPr lang="en-US" sz="2200"/>
              <a:t>Yes, I am.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1532</TotalTime>
  <Words>1196</Words>
  <Application>Microsoft Office PowerPoint</Application>
  <PresentationFormat>On-screen Show (4:3)</PresentationFormat>
  <Paragraphs>241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.VnArabia</vt:lpstr>
      <vt:lpstr>.VnArabiaH</vt:lpstr>
      <vt:lpstr>.VnBlackH</vt:lpstr>
      <vt:lpstr>.VnTifani HeavyH</vt:lpstr>
      <vt:lpstr>.VnTime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present continuous Thì hiện tại tiếp diễn</vt:lpstr>
      <vt:lpstr>The present continuous Thì hiện tại tiếp diễn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111</cp:revision>
  <dcterms:created xsi:type="dcterms:W3CDTF">2020-12-09T02:04:09Z</dcterms:created>
  <dcterms:modified xsi:type="dcterms:W3CDTF">2022-07-23T13:55:03Z</dcterms:modified>
</cp:coreProperties>
</file>