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4" r:id="rId3"/>
    <p:sldId id="283" r:id="rId4"/>
    <p:sldId id="282" r:id="rId5"/>
    <p:sldId id="285" r:id="rId6"/>
    <p:sldId id="281" r:id="rId7"/>
    <p:sldId id="258" r:id="rId8"/>
    <p:sldId id="260" r:id="rId9"/>
    <p:sldId id="261" r:id="rId10"/>
    <p:sldId id="289" r:id="rId11"/>
    <p:sldId id="262" r:id="rId12"/>
    <p:sldId id="290" r:id="rId13"/>
    <p:sldId id="270" r:id="rId14"/>
    <p:sldId id="278" r:id="rId15"/>
    <p:sldId id="291" r:id="rId16"/>
    <p:sldId id="292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6D0"/>
    <a:srgbClr val="B07BD7"/>
    <a:srgbClr val="BF95DF"/>
    <a:srgbClr val="9F5FCF"/>
    <a:srgbClr val="D3B5E9"/>
    <a:srgbClr val="CCCAE5"/>
    <a:srgbClr val="C7A1E3"/>
    <a:srgbClr val="FCEEEA"/>
    <a:srgbClr val="F7A9A7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 showGuides="1">
      <p:cViewPr varScale="1">
        <p:scale>
          <a:sx n="69" d="100"/>
          <a:sy n="69" d="100"/>
        </p:scale>
        <p:origin x="1356" y="72"/>
      </p:cViewPr>
      <p:guideLst>
        <p:guide orient="horz" pos="2208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ongHung\&#160;\GIAO%20AN%208\GADT8_Bai%2012_Tiet%2073\Spleeping%20child%20(MLTR)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https://encrypted-tbn1.gstatic.com/images?q=tbn:ANd9GcTsoVhsE6N60yLIByA5lMKhH7JIsGX8b1M5hZPTSPIrwCQqkPRd" TargetMode="External"/><Relationship Id="rId7" Type="http://schemas.openxmlformats.org/officeDocument/2006/relationships/image" Target="https://encrypted-tbn3.gstatic.com/images?q=tbn:ANd9GcR0YPqv09x-gaiWxjdAoMnPdxheye-A7o_J52VLsz3wmo7pXYtNn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slide" Target="slide4.xml"/><Relationship Id="rId5" Type="http://schemas.openxmlformats.org/officeDocument/2006/relationships/image" Target="https://encrypted-tbn0.gstatic.com/images?q=tbn:ANd9GcQBcz5jU2dK0mVxrRD471b8uuHHySYT4MG9vp660D8O0wpbqqGH_A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https://encrypted-tbn1.gstatic.com/images?q=tbn:ANd9GcQYdZLJNQTNm_ri0sJS7TDjcDp-rOiNZx4wcFzVvfet8Fs4C1c1NA" TargetMode="External"/><Relationship Id="rId3" Type="http://schemas.openxmlformats.org/officeDocument/2006/relationships/image" Target="http://t2.gstatic.com/images?q=tbn:ANd9GcTfO1hjdfduKeWzHjn6noPFhHhFRqXiaX8CpF6Xp82suvdumrAN" TargetMode="External"/><Relationship Id="rId7" Type="http://schemas.openxmlformats.org/officeDocument/2006/relationships/image" Target="https://encrypted-tbn3.gstatic.com/images?q=tbn:ANd9GcQtvlINm4ZcimOnc0ycXLUr9Y0XZfl8G8u5KTsWxFosuL1RLKjJzQ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https://encrypted-tbn0.gstatic.com/images?q=tbn:ANd9GcSP2d0WvNLvW_8SCuwQKt02-8JwBtj_ignWkiewY_utKNsMBEMN" TargetMode="External"/><Relationship Id="rId5" Type="http://schemas.openxmlformats.org/officeDocument/2006/relationships/image" Target="http://t1.gstatic.com/images?q=tbn:ANd9GcQE042ouGS4o1clp2z8vl1JUH5k1o-KCU335BCdjm2IOFj8kzHufw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image" Target="http://t1.gstatic.com/images?q=tbn:ANd9GcQ2Uh8mjeSpXZfZMtYay8PHt6XUCegFTSrkCIVTX4oEIikVETE8" TargetMode="External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087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three sentences to describe your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room in your house. Write the sentences in your notebook.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4" y="1015294"/>
            <a:ext cx="7513636" cy="53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* Write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three sentences to describe your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room in your house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227909"/>
            <a:ext cx="6496702" cy="3775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5297633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4148" y="5820853"/>
            <a:ext cx="625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There’s a big bed next to the door.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89461" y="585192"/>
            <a:ext cx="7886700" cy="461151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 1. There is a clock on the wall.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 2. There are books on the bookshelf.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3. There is a desk next to the bookshelf.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4. There are two posters on the wall.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5. There is a laptop and a lamp on the desk.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6. There are three small plants in the corner.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7030A0">
              <a:alpha val="1000"/>
            </a:srgbClr>
          </a:solidFill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grpFill/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552">
            <a:off x="6863018" y="4562645"/>
            <a:ext cx="2019718" cy="1786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4740"/>
            <a:ext cx="4865299" cy="3222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159">
            <a:off x="4692963" y="4987631"/>
            <a:ext cx="2486206" cy="16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49" y="1211764"/>
            <a:ext cx="474860" cy="5159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45095" y="1167353"/>
            <a:ext cx="3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/>
              <a:t>Which one would you like to live in? Why?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8" y="1084840"/>
            <a:ext cx="3583219" cy="116104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3172812" y="4499001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5508346" y="4499001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2" name="Oval 31"/>
          <p:cNvSpPr/>
          <p:nvPr/>
        </p:nvSpPr>
        <p:spPr>
          <a:xfrm>
            <a:off x="8148672" y="4098175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3" name="Parallelogram 32"/>
          <p:cNvSpPr/>
          <p:nvPr/>
        </p:nvSpPr>
        <p:spPr>
          <a:xfrm rot="21192879">
            <a:off x="1439126" y="2656505"/>
            <a:ext cx="2900179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21192879">
            <a:off x="432581" y="2305685"/>
            <a:ext cx="4184177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119422">
            <a:off x="470527" y="2264788"/>
            <a:ext cx="417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There are some strange houses</a:t>
            </a:r>
          </a:p>
        </p:txBody>
      </p:sp>
      <p:sp>
        <p:nvSpPr>
          <p:cNvPr id="34" name="TextBox 33"/>
          <p:cNvSpPr txBox="1"/>
          <p:nvPr/>
        </p:nvSpPr>
        <p:spPr>
          <a:xfrm rot="21119422">
            <a:off x="1671535" y="2561536"/>
            <a:ext cx="259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around the world.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73069" y="2100294"/>
            <a:ext cx="376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/>
              <a:t>Now work in groups.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53" y="2025772"/>
            <a:ext cx="474860" cy="47062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06587" y="2510281"/>
            <a:ext cx="41605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Draw your own strange house.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Decorate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Tell the class about your house.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gradFill>
            <a:gsLst>
              <a:gs pos="0">
                <a:schemeClr val="lt2">
                  <a:tint val="55000"/>
                  <a:satMod val="300000"/>
                </a:schemeClr>
              </a:gs>
              <a:gs pos="15000">
                <a:schemeClr val="lt2">
                  <a:tint val="65000"/>
                  <a:satMod val="300000"/>
                  <a:lumMod val="61000"/>
                  <a:lumOff val="39000"/>
                  <a:alpha val="35000"/>
                </a:schemeClr>
              </a:gs>
              <a:gs pos="100000">
                <a:schemeClr val="lt2">
                  <a:shade val="65000"/>
                  <a:satMod val="300000"/>
                </a:schemeClr>
              </a:gs>
            </a:gsLst>
            <a:path path="circle">
              <a:fillToRect l="65000" b="98000"/>
            </a:path>
          </a:gradFill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grpFill/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77" y="3149162"/>
            <a:ext cx="3546582" cy="3411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8"/>
          <a:stretch/>
        </p:blipFill>
        <p:spPr>
          <a:xfrm>
            <a:off x="5568579" y="3402914"/>
            <a:ext cx="3312531" cy="3197911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703951" y="1344928"/>
            <a:ext cx="2999369" cy="1188720"/>
          </a:xfrm>
          <a:prstGeom prst="wedgeRoundRectCallout">
            <a:avLst>
              <a:gd name="adj1" fmla="val -912"/>
              <a:gd name="adj2" fmla="val 9134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7250" y="1507501"/>
            <a:ext cx="30060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Communication, Activity 4, Page 21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04" y="700768"/>
            <a:ext cx="3566160" cy="255398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22859" y="1677678"/>
            <a:ext cx="3006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Mi’s house</a:t>
            </a:r>
          </a:p>
        </p:txBody>
      </p:sp>
    </p:spTree>
    <p:extLst>
      <p:ext uri="{BB962C8B-B14F-4D97-AF65-F5344CB8AC3E}">
        <p14:creationId xmlns:p14="http://schemas.microsoft.com/office/powerpoint/2010/main" val="5031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5"/>
          <p:cNvSpPr>
            <a:spLocks noChangeArrowheads="1"/>
          </p:cNvSpPr>
          <p:nvPr/>
        </p:nvSpPr>
        <p:spPr bwMode="auto">
          <a:xfrm>
            <a:off x="1828800" y="1752600"/>
            <a:ext cx="4648200" cy="2743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64770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Learn by heart all the new words, grammar points</a:t>
            </a:r>
          </a:p>
          <a:p>
            <a:r>
              <a:rPr lang="en-US" dirty="0" smtClean="0"/>
              <a:t>write a short passage about a dream house</a:t>
            </a:r>
          </a:p>
          <a:p>
            <a:pPr marL="0" indent="0">
              <a:buNone/>
            </a:pPr>
            <a:r>
              <a:rPr lang="en-US" dirty="0" smtClean="0"/>
              <a:t>( 80 words)</a:t>
            </a:r>
          </a:p>
          <a:p>
            <a:r>
              <a:rPr lang="en-US" dirty="0" smtClean="0"/>
              <a:t> Do exercises in the work book</a:t>
            </a:r>
          </a:p>
          <a:p>
            <a:r>
              <a:rPr lang="en-US" dirty="0" smtClean="0"/>
              <a:t> Prepare Unit 3: </a:t>
            </a:r>
            <a:r>
              <a:rPr lang="en-US" b="1" dirty="0" smtClean="0"/>
              <a:t>Getting started</a:t>
            </a:r>
            <a:endParaRPr lang="en-US" dirty="0" smtClean="0"/>
          </a:p>
          <a:p>
            <a:pPr>
              <a:buFontTx/>
              <a:buNone/>
            </a:pPr>
            <a:endParaRPr lang="en-US" dirty="0" smtClean="0">
              <a:solidFill>
                <a:srgbClr val="FF0066"/>
              </a:solidFill>
            </a:endParaRP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209800" y="495300"/>
            <a:ext cx="46482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6591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914400"/>
            <a:ext cx="13430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IREWRK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00050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7467600" y="9906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4495800" y="13716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1828800" y="16764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838200" y="3733800"/>
            <a:ext cx="7162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Goodbye</a:t>
            </a:r>
          </a:p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See you again!!!</a:t>
            </a:r>
          </a:p>
        </p:txBody>
      </p:sp>
      <p:pic>
        <p:nvPicPr>
          <p:cNvPr id="10249" name="Spleeping child (MLTR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0963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  <p:bldLst>
      <p:bldP spid="10245" grpId="0" animBg="1"/>
      <p:bldP spid="10246" grpId="0" animBg="1"/>
      <p:bldP spid="102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51159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dog</a:t>
            </a:r>
            <a:endParaRPr lang="en-US" sz="26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6308614" y="5011703"/>
            <a:ext cx="2508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in front of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13306"/>
            <a:ext cx="3810328" cy="33400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1844" y="5008610"/>
            <a:ext cx="3624503" cy="492443"/>
            <a:chOff x="363373" y="1271400"/>
            <a:chExt cx="3624503" cy="492443"/>
          </a:xfrm>
        </p:grpSpPr>
        <p:sp>
          <p:nvSpPr>
            <p:cNvPr id="6" name="TextBox 5"/>
            <p:cNvSpPr txBox="1"/>
            <p:nvPr/>
          </p:nvSpPr>
          <p:spPr>
            <a:xfrm>
              <a:off x="363373" y="128560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314" y="1271400"/>
              <a:ext cx="31605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cat</a:t>
              </a:r>
              <a:endParaRPr lang="en-US" sz="2600" i="1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41" y="948969"/>
            <a:ext cx="3810328" cy="32687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765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74736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1897981" y="5015349"/>
            <a:ext cx="2363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on the table</a:t>
            </a:r>
            <a:r>
              <a:rPr lang="en-US" sz="26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A3D05B-493A-40BC-8044-7F9C78137292}"/>
              </a:ext>
            </a:extLst>
          </p:cNvPr>
          <p:cNvSpPr txBox="1"/>
          <p:nvPr/>
        </p:nvSpPr>
        <p:spPr>
          <a:xfrm>
            <a:off x="3364081" y="5001871"/>
            <a:ext cx="1720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0AE18-01AB-44D1-AF56-3BDA237347CE}"/>
              </a:ext>
            </a:extLst>
          </p:cNvPr>
          <p:cNvSpPr txBox="1"/>
          <p:nvPr/>
        </p:nvSpPr>
        <p:spPr>
          <a:xfrm>
            <a:off x="8053357" y="5001871"/>
            <a:ext cx="2703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C6C10C-48EA-458F-9DA5-E2E1667917E4}"/>
              </a:ext>
            </a:extLst>
          </p:cNvPr>
          <p:cNvSpPr txBox="1"/>
          <p:nvPr/>
        </p:nvSpPr>
        <p:spPr>
          <a:xfrm>
            <a:off x="5912805" y="5397927"/>
            <a:ext cx="228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doghouse</a:t>
            </a:r>
            <a:r>
              <a:rPr lang="en-US" sz="26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259" y="522514"/>
            <a:ext cx="282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cat is on the table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1844" y="5484482"/>
            <a:ext cx="421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2.The dog is in front of the doghouse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2219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16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87866"/>
            <a:ext cx="3810328" cy="3190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84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78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cat</a:t>
            </a:r>
            <a:endParaRPr lang="en-US" sz="26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41" y="975990"/>
            <a:ext cx="3810328" cy="32146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765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159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cat</a:t>
            </a:r>
            <a:endParaRPr lang="en-US" sz="2600" i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65592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FE1F24-46EE-4E11-A778-52C0008C14ED}"/>
              </a:ext>
            </a:extLst>
          </p:cNvPr>
          <p:cNvSpPr txBox="1"/>
          <p:nvPr/>
        </p:nvSpPr>
        <p:spPr>
          <a:xfrm>
            <a:off x="1655981" y="5008610"/>
            <a:ext cx="2334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between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3A17A5-5DA5-4A3C-A3BA-A3ACDF5099D0}"/>
              </a:ext>
            </a:extLst>
          </p:cNvPr>
          <p:cNvSpPr txBox="1"/>
          <p:nvPr/>
        </p:nvSpPr>
        <p:spPr>
          <a:xfrm>
            <a:off x="536222" y="5484482"/>
            <a:ext cx="36514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sofa and the </a:t>
            </a:r>
            <a:r>
              <a:rPr lang="en-US" sz="2600" dirty="0" err="1">
                <a:solidFill>
                  <a:srgbClr val="00B050"/>
                </a:solidFill>
              </a:rPr>
              <a:t>bookself</a:t>
            </a:r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B2B3DD-48F5-46A7-9CBE-63E39AECD080}"/>
              </a:ext>
            </a:extLst>
          </p:cNvPr>
          <p:cNvSpPr txBox="1"/>
          <p:nvPr/>
        </p:nvSpPr>
        <p:spPr>
          <a:xfrm>
            <a:off x="3359815" y="5011703"/>
            <a:ext cx="2824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3D5307-A72E-432F-8496-523C23374F9C}"/>
              </a:ext>
            </a:extLst>
          </p:cNvPr>
          <p:cNvSpPr txBox="1"/>
          <p:nvPr/>
        </p:nvSpPr>
        <p:spPr>
          <a:xfrm>
            <a:off x="7951321" y="5022817"/>
            <a:ext cx="1720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38A66D-EB9D-4786-BD6A-973CCE564D43}"/>
              </a:ext>
            </a:extLst>
          </p:cNvPr>
          <p:cNvSpPr txBox="1"/>
          <p:nvPr/>
        </p:nvSpPr>
        <p:spPr>
          <a:xfrm>
            <a:off x="6112716" y="5017805"/>
            <a:ext cx="2334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behind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8BA418-9D9A-4448-BB74-1D32E176B766}"/>
              </a:ext>
            </a:extLst>
          </p:cNvPr>
          <p:cNvSpPr txBox="1"/>
          <p:nvPr/>
        </p:nvSpPr>
        <p:spPr>
          <a:xfrm>
            <a:off x="5611116" y="5483394"/>
            <a:ext cx="237707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computer</a:t>
            </a:r>
            <a:r>
              <a:rPr lang="en-US" sz="26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259" y="418011"/>
            <a:ext cx="279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The cat is between the sofa and the bookshelf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0109" y="255953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The cat is behind the computer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70537"/>
            <a:ext cx="3810328" cy="3225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84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78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girl</a:t>
            </a:r>
            <a:endParaRPr lang="en-US" sz="26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87" y="948969"/>
            <a:ext cx="3783836" cy="32687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47654" y="5008610"/>
            <a:ext cx="3624503" cy="492443"/>
            <a:chOff x="363373" y="1271400"/>
            <a:chExt cx="3624503" cy="492443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8560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4" y="1271400"/>
              <a:ext cx="31605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boy</a:t>
              </a:r>
              <a:endParaRPr lang="en-US" sz="2600" i="1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74736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957C625-ABC4-4BDD-B305-332415654233}"/>
              </a:ext>
            </a:extLst>
          </p:cNvPr>
          <p:cNvSpPr txBox="1"/>
          <p:nvPr/>
        </p:nvSpPr>
        <p:spPr>
          <a:xfrm>
            <a:off x="3371458" y="5011703"/>
            <a:ext cx="368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C3B66-A8CC-465E-8A8A-62F628FA18ED}"/>
              </a:ext>
            </a:extLst>
          </p:cNvPr>
          <p:cNvSpPr txBox="1"/>
          <p:nvPr/>
        </p:nvSpPr>
        <p:spPr>
          <a:xfrm>
            <a:off x="8059970" y="5022817"/>
            <a:ext cx="3883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2F744-8A60-4529-AE4C-4370EFC4FADB}"/>
              </a:ext>
            </a:extLst>
          </p:cNvPr>
          <p:cNvSpPr txBox="1"/>
          <p:nvPr/>
        </p:nvSpPr>
        <p:spPr>
          <a:xfrm>
            <a:off x="1868485" y="5005517"/>
            <a:ext cx="2363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on the sofa</a:t>
            </a:r>
            <a:r>
              <a:rPr lang="en-US" sz="26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B5DABA-A304-4A80-B6C8-069485D1F2A0}"/>
              </a:ext>
            </a:extLst>
          </p:cNvPr>
          <p:cNvSpPr txBox="1"/>
          <p:nvPr/>
        </p:nvSpPr>
        <p:spPr>
          <a:xfrm>
            <a:off x="6566024" y="5018286"/>
            <a:ext cx="15813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next 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FF660F-F074-4848-B157-3ADFACF243DD}"/>
              </a:ext>
            </a:extLst>
          </p:cNvPr>
          <p:cNvSpPr txBox="1"/>
          <p:nvPr/>
        </p:nvSpPr>
        <p:spPr>
          <a:xfrm>
            <a:off x="6050440" y="5416588"/>
            <a:ext cx="16272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sofa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5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23658" y="1402397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5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12" descr="https://encrypted-tbn1.gstatic.com/images?q=tbn:ANd9GcTsoVhsE6N60yLIByA5lMKhH7JIsGX8b1M5hZPTSPIrwCQqkPRd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3921107"/>
            <a:ext cx="2286000" cy="162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0" y="-1708465"/>
            <a:ext cx="2762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3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-684527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     </a:t>
            </a:r>
            <a:endParaRPr lang="en-US"/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0" y="25844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 </a:t>
            </a:r>
            <a:endParaRPr lang="en-US"/>
          </a:p>
        </p:txBody>
      </p:sp>
      <p:sp>
        <p:nvSpPr>
          <p:cNvPr id="7181" name="Rectangle 16"/>
          <p:cNvSpPr>
            <a:spLocks noChangeArrowheads="1"/>
          </p:cNvSpPr>
          <p:nvPr/>
        </p:nvSpPr>
        <p:spPr bwMode="auto">
          <a:xfrm>
            <a:off x="0" y="137287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0" y="2407923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7184" name="Rectangle 19"/>
          <p:cNvSpPr>
            <a:spLocks noChangeArrowheads="1"/>
          </p:cNvSpPr>
          <p:nvPr/>
        </p:nvSpPr>
        <p:spPr bwMode="auto">
          <a:xfrm>
            <a:off x="0" y="4781236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7185" name="Rectangle 20"/>
          <p:cNvSpPr>
            <a:spLocks noChangeArrowheads="1"/>
          </p:cNvSpPr>
          <p:nvPr/>
        </p:nvSpPr>
        <p:spPr bwMode="auto">
          <a:xfrm>
            <a:off x="0" y="5762311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 </a:t>
            </a:r>
            <a:endParaRPr lang="en-US"/>
          </a:p>
        </p:txBody>
      </p:sp>
      <p:sp>
        <p:nvSpPr>
          <p:cNvPr id="7186" name="Rectangle 21"/>
          <p:cNvSpPr>
            <a:spLocks noChangeArrowheads="1"/>
          </p:cNvSpPr>
          <p:nvPr/>
        </p:nvSpPr>
        <p:spPr bwMode="auto">
          <a:xfrm>
            <a:off x="0" y="6981511"/>
            <a:ext cx="331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</a:t>
            </a:r>
            <a:endParaRPr lang="en-US"/>
          </a:p>
        </p:txBody>
      </p:sp>
      <p:sp>
        <p:nvSpPr>
          <p:cNvPr id="7187" name="Rectangle 22"/>
          <p:cNvSpPr>
            <a:spLocks noChangeArrowheads="1"/>
          </p:cNvSpPr>
          <p:nvPr/>
        </p:nvSpPr>
        <p:spPr bwMode="auto">
          <a:xfrm>
            <a:off x="0" y="8229286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7188" name="Rectangle 23"/>
          <p:cNvSpPr>
            <a:spLocks noChangeArrowheads="1"/>
          </p:cNvSpPr>
          <p:nvPr/>
        </p:nvSpPr>
        <p:spPr bwMode="auto">
          <a:xfrm>
            <a:off x="0" y="911511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7189" name="Picture 24" descr="https://encrypted-tbn0.gstatic.com/images?q=tbn:ANd9GcQBcz5jU2dK0mVxrRD471b8uuHHySYT4MG9vp660D8O0wpbqqGH_A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738477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0" name="Rectangle 25"/>
          <p:cNvSpPr>
            <a:spLocks noChangeArrowheads="1"/>
          </p:cNvSpPr>
          <p:nvPr/>
        </p:nvSpPr>
        <p:spPr bwMode="auto">
          <a:xfrm>
            <a:off x="668203" y="2712723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kitchen</a:t>
            </a:r>
          </a:p>
        </p:txBody>
      </p:sp>
      <p:pic>
        <p:nvPicPr>
          <p:cNvPr id="7191" name="Picture 26" descr="https://encrypted-tbn3.gstatic.com/images?q=tbn:ANd9GcR0YPqv09x-gaiWxjdAoMnPdxheye-A7o_J52VLsz3wmo7pXYtNnw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51" y="75154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2" name="Rectangle 27"/>
          <p:cNvSpPr>
            <a:spLocks noChangeArrowheads="1"/>
          </p:cNvSpPr>
          <p:nvPr/>
        </p:nvSpPr>
        <p:spPr bwMode="auto">
          <a:xfrm>
            <a:off x="4014788" y="2747186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bedroom</a:t>
            </a:r>
          </a:p>
        </p:txBody>
      </p:sp>
      <p:sp>
        <p:nvSpPr>
          <p:cNvPr id="7193" name="Rectangle 29"/>
          <p:cNvSpPr>
            <a:spLocks noChangeArrowheads="1"/>
          </p:cNvSpPr>
          <p:nvPr/>
        </p:nvSpPr>
        <p:spPr bwMode="auto">
          <a:xfrm>
            <a:off x="6884298" y="2640898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 </a:t>
            </a:r>
            <a:r>
              <a:rPr lang="en-US" dirty="0" smtClean="0"/>
              <a:t>stilt house </a:t>
            </a:r>
            <a:endParaRPr lang="en-US" dirty="0"/>
          </a:p>
        </p:txBody>
      </p:sp>
      <p:sp>
        <p:nvSpPr>
          <p:cNvPr id="7197" name="Rectangle 34"/>
          <p:cNvSpPr>
            <a:spLocks noChangeArrowheads="1"/>
          </p:cNvSpPr>
          <p:nvPr/>
        </p:nvSpPr>
        <p:spPr bwMode="auto">
          <a:xfrm>
            <a:off x="4191000" y="6067315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country house</a:t>
            </a:r>
          </a:p>
        </p:txBody>
      </p:sp>
      <p:sp>
        <p:nvSpPr>
          <p:cNvPr id="7202" name="Rectangle 41"/>
          <p:cNvSpPr>
            <a:spLocks noChangeArrowheads="1"/>
          </p:cNvSpPr>
          <p:nvPr/>
        </p:nvSpPr>
        <p:spPr bwMode="auto">
          <a:xfrm>
            <a:off x="7620000" y="607763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sofa</a:t>
            </a:r>
          </a:p>
        </p:txBody>
      </p:sp>
      <p:pic>
        <p:nvPicPr>
          <p:cNvPr id="35" name="Picture 34" descr="Ho Chi Minh'S Stilt Hou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32" y="810741"/>
            <a:ext cx="2755074" cy="18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56" y="3581366"/>
            <a:ext cx="3285744" cy="22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1150937" y="6053573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cupboard</a:t>
            </a:r>
          </a:p>
        </p:txBody>
      </p:sp>
      <p:pic>
        <p:nvPicPr>
          <p:cNvPr id="38" name="Picture 19" descr="tu-chan-bat-nhom-kinh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03295"/>
            <a:ext cx="1762125" cy="25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86037" y="-23176"/>
            <a:ext cx="3209925" cy="563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KIM’S GAME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" name="Right Arrow 3">
            <a:hlinkClick r:id="rId11" action="ppaction://hlinksldjump"/>
          </p:cNvPr>
          <p:cNvSpPr/>
          <p:nvPr/>
        </p:nvSpPr>
        <p:spPr>
          <a:xfrm>
            <a:off x="7560124" y="143691"/>
            <a:ext cx="891545" cy="26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6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  <p:bldP spid="7192" grpId="0"/>
      <p:bldP spid="7193" grpId="0"/>
      <p:bldP spid="7197" grpId="0"/>
      <p:bldP spid="7202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http://t2.gstatic.com/images?q=tbn:ANd9GcTfO1hjdfduKeWzHjn6noPFhHhFRqXiaX8CpF6Xp82suvdumrAN"/>
          <p:cNvPicPr>
            <a:picLocks noGrp="1" noChangeAspect="1" noChangeArrowheads="1"/>
          </p:cNvPicPr>
          <p:nvPr>
            <p:ph type="ctrTitle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73025"/>
            <a:ext cx="2590800" cy="1995488"/>
          </a:xfrm>
          <a:noFill/>
        </p:spPr>
      </p:pic>
      <p:pic>
        <p:nvPicPr>
          <p:cNvPr id="6147" name="Picture 6" descr="http://t1.gstatic.com/images?q=tbn:ANd9GcQE042ouGS4o1clp2z8vl1JUH5k1o-KCU335BCdjm2IOFj8kzHufw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417953"/>
            <a:ext cx="25908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4043363" y="392113"/>
            <a:ext cx="269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cs typeface="Times New Roman" pitchFamily="18" charset="0"/>
              </a:rPr>
              <a:t>  </a:t>
            </a:r>
            <a:endParaRPr lang="en-US" sz="800"/>
          </a:p>
          <a:p>
            <a:endParaRPr lang="en-US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4043363" y="2455863"/>
            <a:ext cx="233362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4043363" y="4408488"/>
            <a:ext cx="233362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4043363" y="5580063"/>
            <a:ext cx="233362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1400175" y="2103757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town house</a:t>
            </a:r>
          </a:p>
        </p:txBody>
      </p:sp>
      <p:pic>
        <p:nvPicPr>
          <p:cNvPr id="6153" name="Picture 14" descr="https://encrypted-tbn3.gstatic.com/images?q=tbn:ANd9GcQtvlINm4ZcimOnc0ycXLUr9Y0XZfl8G8u5KTsWxFosuL1RLKjJzQ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35" y="152400"/>
            <a:ext cx="27432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5"/>
          <p:cNvSpPr>
            <a:spLocks noChangeArrowheads="1"/>
          </p:cNvSpPr>
          <p:nvPr/>
        </p:nvSpPr>
        <p:spPr bwMode="auto">
          <a:xfrm>
            <a:off x="5864224" y="2051241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bathroom</a:t>
            </a:r>
          </a:p>
        </p:txBody>
      </p:sp>
      <p:pic>
        <p:nvPicPr>
          <p:cNvPr id="6155" name="Picture 16" descr="http://t1.gstatic.com/images?q=tbn:ANd9GcQ2Uh8mjeSpXZfZMtYay8PHt6XUCegFTSrkCIVTX4oEIikVETE8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36825"/>
            <a:ext cx="28273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2076450" y="4467225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/>
              <a:t>villa</a:t>
            </a:r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5753481" y="4294282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apartment</a:t>
            </a:r>
          </a:p>
        </p:txBody>
      </p:sp>
      <p:pic>
        <p:nvPicPr>
          <p:cNvPr id="6160" name="Picture 22" descr="https://encrypted-tbn0.gstatic.com/images?q=tbn:ANd9GcSP2d0WvNLvW_8SCuwQKt02-8JwBtj_ignWkiewY_utKNsMBEMN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67263"/>
            <a:ext cx="2827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23"/>
          <p:cNvSpPr>
            <a:spLocks noChangeArrowheads="1"/>
          </p:cNvSpPr>
          <p:nvPr/>
        </p:nvSpPr>
        <p:spPr bwMode="auto">
          <a:xfrm>
            <a:off x="1825625" y="6443663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livingroom</a:t>
            </a:r>
          </a:p>
        </p:txBody>
      </p:sp>
      <p:pic>
        <p:nvPicPr>
          <p:cNvPr id="19" name="Picture 38" descr="https://encrypted-tbn1.gstatic.com/images?q=tbn:ANd9GcQYdZLJNQTNm_ri0sJS7TDjcDp-rOiNZx4wcFzVvfet8Fs4C1c1NA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62" y="4727830"/>
            <a:ext cx="2376487" cy="177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5638800" y="649128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wardrobe</a:t>
            </a:r>
          </a:p>
        </p:txBody>
      </p:sp>
      <p:sp>
        <p:nvSpPr>
          <p:cNvPr id="3" name="Left Arrow 2">
            <a:hlinkClick r:id="rId14" action="ppaction://hlinksldjump"/>
          </p:cNvPr>
          <p:cNvSpPr/>
          <p:nvPr/>
        </p:nvSpPr>
        <p:spPr>
          <a:xfrm>
            <a:off x="8360230" y="152400"/>
            <a:ext cx="640080" cy="396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/>
      <p:bldP spid="6156" grpId="0"/>
      <p:bldP spid="6157" grpId="0"/>
      <p:bldP spid="6161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959" y="221435"/>
            <a:ext cx="7886700" cy="1325563"/>
          </a:xfrm>
          <a:solidFill>
            <a:schemeClr val="accent5">
              <a:alpha val="81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* Write the name of the pictures.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22470" y="1680103"/>
            <a:ext cx="2063931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2 </a:t>
            </a:r>
            <a:r>
              <a:rPr lang="en-US" sz="3200" b="1" dirty="0" err="1" smtClean="0"/>
              <a:t>munites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9955" y="2550310"/>
            <a:ext cx="310895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Work in groups</a:t>
            </a:r>
            <a:endParaRPr lang="en-GB" sz="3200" b="1" dirty="0"/>
          </a:p>
        </p:txBody>
      </p:sp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3788229" y="3722914"/>
            <a:ext cx="1476102" cy="10972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KEYS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94525" y="1756554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7: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2" y="147918"/>
            <a:ext cx="8451669" cy="1230750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06703" y="2573874"/>
            <a:ext cx="4824776" cy="777611"/>
            <a:chOff x="2100847" y="1826837"/>
            <a:chExt cx="4824776" cy="7776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000" y="1829932"/>
              <a:ext cx="3916623" cy="7329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4" y="690256"/>
            <a:ext cx="524438" cy="58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44939" y="568245"/>
            <a:ext cx="7856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words into the correct group. Add a new word to each group.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38448"/>
              </p:ext>
            </p:extLst>
          </p:nvPr>
        </p:nvGraphicFramePr>
        <p:xfrm>
          <a:off x="455383" y="3505200"/>
          <a:ext cx="8129592" cy="30627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0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0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Types of</a:t>
                      </a:r>
                      <a:r>
                        <a:rPr lang="en-US" sz="2400" baseline="0" dirty="0"/>
                        <a:t> house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Rooms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Furniture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455383" y="1331557"/>
            <a:ext cx="8233235" cy="1674533"/>
          </a:xfrm>
          <a:prstGeom prst="roundRect">
            <a:avLst>
              <a:gd name="adj" fmla="val 1611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8207" y="1473132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78208" y="1908557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94176" y="236620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74402" y="143828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52522" y="1899950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 house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63918" y="1908557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chest of drawers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445658" y="1456000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country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92295" y="5646782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living room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78207" y="2385670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05480" y="2390309"/>
            <a:ext cx="8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5480" y="147313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5481" y="1913140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1B99C-5819-486C-B263-8D5257850107}"/>
              </a:ext>
            </a:extLst>
          </p:cNvPr>
          <p:cNvSpPr txBox="1"/>
          <p:nvPr/>
        </p:nvSpPr>
        <p:spPr>
          <a:xfrm>
            <a:off x="1277008" y="4238773"/>
            <a:ext cx="86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flat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BE41AF-1721-45D6-B4FE-A727DAAE39E0}"/>
              </a:ext>
            </a:extLst>
          </p:cNvPr>
          <p:cNvSpPr txBox="1"/>
          <p:nvPr/>
        </p:nvSpPr>
        <p:spPr>
          <a:xfrm>
            <a:off x="944939" y="4697633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town house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049FE2-F0A9-4CFC-8F2B-BD0A4443AAFD}"/>
              </a:ext>
            </a:extLst>
          </p:cNvPr>
          <p:cNvSpPr txBox="1"/>
          <p:nvPr/>
        </p:nvSpPr>
        <p:spPr>
          <a:xfrm>
            <a:off x="770297" y="5238685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country house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3D32D-BB3A-449D-8EBE-B9942ADCC8B9}"/>
              </a:ext>
            </a:extLst>
          </p:cNvPr>
          <p:cNvSpPr txBox="1"/>
          <p:nvPr/>
        </p:nvSpPr>
        <p:spPr>
          <a:xfrm>
            <a:off x="6116424" y="4238772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chest of drawers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586D9B-6683-443B-89C4-41EDAD152B10}"/>
              </a:ext>
            </a:extLst>
          </p:cNvPr>
          <p:cNvSpPr txBox="1"/>
          <p:nvPr/>
        </p:nvSpPr>
        <p:spPr>
          <a:xfrm>
            <a:off x="6892766" y="4700437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64CD66-7E0F-4BAF-98D8-9B8325796CE8}"/>
              </a:ext>
            </a:extLst>
          </p:cNvPr>
          <p:cNvSpPr txBox="1"/>
          <p:nvPr/>
        </p:nvSpPr>
        <p:spPr>
          <a:xfrm>
            <a:off x="6758031" y="5162102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fridge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806F95-9241-4496-900E-220ADDA40623}"/>
              </a:ext>
            </a:extLst>
          </p:cNvPr>
          <p:cNvSpPr txBox="1"/>
          <p:nvPr/>
        </p:nvSpPr>
        <p:spPr>
          <a:xfrm>
            <a:off x="6445658" y="562376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dishwasher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4C6662-8008-4EAF-A66E-19660817D7D0}"/>
              </a:ext>
            </a:extLst>
          </p:cNvPr>
          <p:cNvSpPr txBox="1"/>
          <p:nvPr/>
        </p:nvSpPr>
        <p:spPr>
          <a:xfrm>
            <a:off x="6458150" y="6085432"/>
            <a:ext cx="151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cupboard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5D252-E7C7-4D9B-974C-7106C179D3D0}"/>
              </a:ext>
            </a:extLst>
          </p:cNvPr>
          <p:cNvSpPr txBox="1"/>
          <p:nvPr/>
        </p:nvSpPr>
        <p:spPr>
          <a:xfrm>
            <a:off x="3748135" y="4236614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bedroom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91EABC-A8BC-4A7C-9F20-5B96C3DBB7F2}"/>
              </a:ext>
            </a:extLst>
          </p:cNvPr>
          <p:cNvSpPr txBox="1"/>
          <p:nvPr/>
        </p:nvSpPr>
        <p:spPr>
          <a:xfrm>
            <a:off x="3619514" y="4700437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bathroom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030E95-FB0A-4257-8936-4D5A714E0791}"/>
              </a:ext>
            </a:extLst>
          </p:cNvPr>
          <p:cNvSpPr txBox="1"/>
          <p:nvPr/>
        </p:nvSpPr>
        <p:spPr>
          <a:xfrm>
            <a:off x="3951265" y="518511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kitchen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DA54DF-0B27-4BCB-BD6A-3E63F4FC20E9}"/>
              </a:ext>
            </a:extLst>
          </p:cNvPr>
          <p:cNvSpPr txBox="1"/>
          <p:nvPr/>
        </p:nvSpPr>
        <p:spPr>
          <a:xfrm>
            <a:off x="2382579" y="1468097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C94390-FD75-4688-A536-9D6D21A0CA57}"/>
              </a:ext>
            </a:extLst>
          </p:cNvPr>
          <p:cNvSpPr txBox="1"/>
          <p:nvPr/>
        </p:nvSpPr>
        <p:spPr>
          <a:xfrm>
            <a:off x="2382580" y="1903522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5908BC-1D54-4197-91E3-CDD95912442B}"/>
              </a:ext>
            </a:extLst>
          </p:cNvPr>
          <p:cNvSpPr txBox="1"/>
          <p:nvPr/>
        </p:nvSpPr>
        <p:spPr>
          <a:xfrm>
            <a:off x="4390928" y="2368790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ABAA54D-86EC-4275-8B8E-F9E31B902BF8}"/>
              </a:ext>
            </a:extLst>
          </p:cNvPr>
          <p:cNvSpPr txBox="1"/>
          <p:nvPr/>
        </p:nvSpPr>
        <p:spPr>
          <a:xfrm>
            <a:off x="4278774" y="1443082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28B0B3-6ECF-46E6-97E1-A8AB3BCAEAA2}"/>
              </a:ext>
            </a:extLst>
          </p:cNvPr>
          <p:cNvSpPr txBox="1"/>
          <p:nvPr/>
        </p:nvSpPr>
        <p:spPr>
          <a:xfrm>
            <a:off x="4256894" y="1894915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 house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54AB4DA-CE03-4FDB-A58F-E023F89FFF08}"/>
              </a:ext>
            </a:extLst>
          </p:cNvPr>
          <p:cNvSpPr txBox="1"/>
          <p:nvPr/>
        </p:nvSpPr>
        <p:spPr>
          <a:xfrm>
            <a:off x="6368290" y="1903522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chest of drawers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9ED4A25-C5AD-4048-9851-67C8978E2550}"/>
              </a:ext>
            </a:extLst>
          </p:cNvPr>
          <p:cNvSpPr txBox="1"/>
          <p:nvPr/>
        </p:nvSpPr>
        <p:spPr>
          <a:xfrm>
            <a:off x="6440198" y="1460797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country house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97C571-F316-44CA-B977-D8D626997B30}"/>
              </a:ext>
            </a:extLst>
          </p:cNvPr>
          <p:cNvSpPr txBox="1"/>
          <p:nvPr/>
        </p:nvSpPr>
        <p:spPr>
          <a:xfrm>
            <a:off x="2382579" y="2388255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4DA2F1-A92A-4B5D-A38B-D777DBD8D6E2}"/>
              </a:ext>
            </a:extLst>
          </p:cNvPr>
          <p:cNvSpPr txBox="1"/>
          <p:nvPr/>
        </p:nvSpPr>
        <p:spPr>
          <a:xfrm>
            <a:off x="909852" y="2385274"/>
            <a:ext cx="8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D099EE-BD02-4AAA-B641-26C00FBB1DF6}"/>
              </a:ext>
            </a:extLst>
          </p:cNvPr>
          <p:cNvSpPr txBox="1"/>
          <p:nvPr/>
        </p:nvSpPr>
        <p:spPr>
          <a:xfrm>
            <a:off x="909852" y="146809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DA4730-A791-4AA0-B193-2D92612947E2}"/>
              </a:ext>
            </a:extLst>
          </p:cNvPr>
          <p:cNvSpPr txBox="1"/>
          <p:nvPr/>
        </p:nvSpPr>
        <p:spPr>
          <a:xfrm>
            <a:off x="909853" y="1908105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4B5373-72AD-470A-90C7-7A244D9D68B7}"/>
              </a:ext>
            </a:extLst>
          </p:cNvPr>
          <p:cNvSpPr txBox="1"/>
          <p:nvPr/>
        </p:nvSpPr>
        <p:spPr>
          <a:xfrm>
            <a:off x="6671044" y="2351038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C7873A-6789-401B-B7B5-363D9478C8B8}"/>
              </a:ext>
            </a:extLst>
          </p:cNvPr>
          <p:cNvSpPr txBox="1"/>
          <p:nvPr/>
        </p:nvSpPr>
        <p:spPr>
          <a:xfrm>
            <a:off x="6667794" y="2351038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-62340" y="-13613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* Vocabulary</a:t>
            </a:r>
            <a:endParaRPr lang="en-US" sz="36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5503 0.26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35486 0.4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2.22222E-6 L -0.6132 0.55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90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39 L 0.14948 0.405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14774 0.3361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33316 0.542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11111E-6 L -0.32586 0.4803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231 L -0.02743 0.3409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65417 0.4078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479 0.4740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23663 0.6104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4.81481E-6 L 0.23403 0.5421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9" grpId="1"/>
      <p:bldP spid="59" grpId="2"/>
      <p:bldP spid="59" grpId="3"/>
      <p:bldP spid="60" grpId="1"/>
      <p:bldP spid="60" grpId="2"/>
      <p:bldP spid="60" grpId="3"/>
      <p:bldP spid="61" grpId="1"/>
      <p:bldP spid="61" grpId="2"/>
      <p:bldP spid="61" grpId="3"/>
      <p:bldP spid="62" grpId="1"/>
      <p:bldP spid="62" grpId="2"/>
      <p:bldP spid="62" grpId="3"/>
      <p:bldP spid="63" grpId="1"/>
      <p:bldP spid="63" grpId="2"/>
      <p:bldP spid="63" grpId="3"/>
      <p:bldP spid="64" grpId="1"/>
      <p:bldP spid="64" grpId="2"/>
      <p:bldP spid="64" grpId="3"/>
      <p:bldP spid="65" grpId="1"/>
      <p:bldP spid="65" grpId="2"/>
      <p:bldP spid="65" grpId="3"/>
      <p:bldP spid="66" grpId="1"/>
      <p:bldP spid="66" grpId="2"/>
      <p:bldP spid="66" grpId="3"/>
      <p:bldP spid="67" grpId="1"/>
      <p:bldP spid="67" grpId="2"/>
      <p:bldP spid="67" grpId="3"/>
      <p:bldP spid="68" grpId="1"/>
      <p:bldP spid="68" grpId="2"/>
      <p:bldP spid="68" grpId="3"/>
      <p:bldP spid="69" grpId="1"/>
      <p:bldP spid="69" grpId="2"/>
      <p:bldP spid="69" grpId="3"/>
      <p:bldP spid="70" grpId="0"/>
      <p:bldP spid="71" grpId="0"/>
      <p:bldP spid="71" grpId="1"/>
      <p:bldP spid="7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8" y="606591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66586" y="538411"/>
            <a:ext cx="76084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7578" y="1301238"/>
            <a:ext cx="8726128" cy="56435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336117" y="1559527"/>
            <a:ext cx="6081953" cy="470318"/>
            <a:chOff x="363373" y="1262747"/>
            <a:chExt cx="6081953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My teacher has a house next to our house.</a:t>
              </a:r>
              <a:endParaRPr lang="en-US" sz="2400" i="1" dirty="0"/>
            </a:p>
          </p:txBody>
        </p:sp>
      </p:grpSp>
      <p:cxnSp>
        <p:nvCxnSpPr>
          <p:cNvPr id="93" name="Straight Arrow Connector 92"/>
          <p:cNvCxnSpPr/>
          <p:nvPr/>
        </p:nvCxnSpPr>
        <p:spPr>
          <a:xfrm>
            <a:off x="1347547" y="23431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790339" y="2038498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house is next to my</a:t>
            </a:r>
            <a:endParaRPr lang="en-US" sz="2400" i="1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4852211" y="2366010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1326398" y="2596342"/>
            <a:ext cx="6081953" cy="470318"/>
            <a:chOff x="363373" y="1262747"/>
            <a:chExt cx="6081953" cy="470318"/>
          </a:xfrm>
        </p:grpSpPr>
        <p:sp>
          <p:nvSpPr>
            <p:cNvPr id="106" name="TextBox 10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brother has a TV.</a:t>
              </a:r>
              <a:endParaRPr lang="en-US" sz="2400" i="1"/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1337828" y="337996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780620" y="3075313"/>
            <a:ext cx="142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</a:t>
            </a:r>
            <a:endParaRPr lang="en-US" sz="2400" i="1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116562" y="3402825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1345836" y="3599846"/>
            <a:ext cx="6081953" cy="470318"/>
            <a:chOff x="363373" y="1262747"/>
            <a:chExt cx="6081953" cy="470318"/>
          </a:xfrm>
        </p:grpSpPr>
        <p:sp>
          <p:nvSpPr>
            <p:cNvPr id="114" name="TextBox 1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Elena has a big bookshelf in her bedroom.</a:t>
              </a:r>
              <a:endParaRPr lang="en-US" sz="2400" i="1" dirty="0"/>
            </a:p>
          </p:txBody>
        </p:sp>
      </p:grpSp>
      <p:cxnSp>
        <p:nvCxnSpPr>
          <p:cNvPr id="110" name="Straight Arrow Connector 109"/>
          <p:cNvCxnSpPr/>
          <p:nvPr/>
        </p:nvCxnSpPr>
        <p:spPr>
          <a:xfrm>
            <a:off x="1357266" y="43834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800058" y="4078817"/>
            <a:ext cx="344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There’s a big bookshelf in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5056240" y="4406329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336117" y="46366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800058" y="4645314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grandfather likes the kitchen the best.</a:t>
            </a:r>
            <a:endParaRPr lang="en-US" sz="2400" i="1" dirty="0"/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1347547" y="542028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790339" y="5115632"/>
            <a:ext cx="248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kitchen is my</a:t>
            </a:r>
            <a:endParaRPr lang="en-US" sz="2400" i="1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4052111" y="5443144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1345836" y="5621004"/>
            <a:ext cx="6081953" cy="470318"/>
            <a:chOff x="363373" y="1262747"/>
            <a:chExt cx="6081953" cy="470318"/>
          </a:xfrm>
        </p:grpSpPr>
        <p:sp>
          <p:nvSpPr>
            <p:cNvPr id="130" name="TextBox 12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aunt has a daughter, Vy.</a:t>
              </a:r>
              <a:endParaRPr lang="en-US" sz="2400" i="1"/>
            </a:p>
          </p:txBody>
        </p:sp>
      </p:grpSp>
      <p:cxnSp>
        <p:nvCxnSpPr>
          <p:cNvPr id="126" name="Straight Arrow Connector 125"/>
          <p:cNvCxnSpPr/>
          <p:nvPr/>
        </p:nvCxnSpPr>
        <p:spPr>
          <a:xfrm>
            <a:off x="1357266" y="640462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800058" y="6099975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I’m            cousin.</a:t>
            </a:r>
            <a:endParaRPr lang="en-US" sz="2400" i="1" dirty="0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2347330" y="6427487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A7B628B-F3EA-4708-8ECE-4201B1BFDE8C}"/>
              </a:ext>
            </a:extLst>
          </p:cNvPr>
          <p:cNvSpPr txBox="1"/>
          <p:nvPr/>
        </p:nvSpPr>
        <p:spPr>
          <a:xfrm>
            <a:off x="4806282" y="2033270"/>
            <a:ext cx="135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teacher’s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686C90-A5BB-4705-A28C-C21969498C13}"/>
              </a:ext>
            </a:extLst>
          </p:cNvPr>
          <p:cNvSpPr txBox="1"/>
          <p:nvPr/>
        </p:nvSpPr>
        <p:spPr>
          <a:xfrm>
            <a:off x="3071066" y="3082887"/>
            <a:ext cx="132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brother’s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3C71A6-6272-4F1E-AB0C-E0E5D9C4A483}"/>
              </a:ext>
            </a:extLst>
          </p:cNvPr>
          <p:cNvSpPr txBox="1"/>
          <p:nvPr/>
        </p:nvSpPr>
        <p:spPr>
          <a:xfrm>
            <a:off x="5015473" y="4077014"/>
            <a:ext cx="1047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Elena’s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71914E-529B-4A9C-91E4-94FEBDA58289}"/>
              </a:ext>
            </a:extLst>
          </p:cNvPr>
          <p:cNvSpPr txBox="1"/>
          <p:nvPr/>
        </p:nvSpPr>
        <p:spPr>
          <a:xfrm>
            <a:off x="4036397" y="5108683"/>
            <a:ext cx="18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grandfather’s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824A4D-890B-4E3D-920E-B02CD7EFC355}"/>
              </a:ext>
            </a:extLst>
          </p:cNvPr>
          <p:cNvSpPr txBox="1"/>
          <p:nvPr/>
        </p:nvSpPr>
        <p:spPr>
          <a:xfrm>
            <a:off x="2347330" y="6082669"/>
            <a:ext cx="68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Vy’s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82CBE9-975F-4D55-BE74-5290796B98CD}"/>
              </a:ext>
            </a:extLst>
          </p:cNvPr>
          <p:cNvSpPr txBox="1"/>
          <p:nvPr/>
        </p:nvSpPr>
        <p:spPr>
          <a:xfrm>
            <a:off x="5560596" y="2042091"/>
            <a:ext cx="1031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house</a:t>
            </a:r>
            <a:r>
              <a:rPr lang="en-US" sz="2400" dirty="0"/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F50F5A-4CC9-4F70-BF72-3FED636E935E}"/>
              </a:ext>
            </a:extLst>
          </p:cNvPr>
          <p:cNvSpPr txBox="1"/>
          <p:nvPr/>
        </p:nvSpPr>
        <p:spPr>
          <a:xfrm>
            <a:off x="6055100" y="2036695"/>
            <a:ext cx="1031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house.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9D353B-420D-4E77-B5D3-9DBEAE983C83}"/>
              </a:ext>
            </a:extLst>
          </p:cNvPr>
          <p:cNvSpPr txBox="1"/>
          <p:nvPr/>
        </p:nvSpPr>
        <p:spPr>
          <a:xfrm>
            <a:off x="3804034" y="3066660"/>
            <a:ext cx="68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TV.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F38B30-717A-4EA1-8FD4-7E6CFDD7A4C8}"/>
              </a:ext>
            </a:extLst>
          </p:cNvPr>
          <p:cNvSpPr txBox="1"/>
          <p:nvPr/>
        </p:nvSpPr>
        <p:spPr>
          <a:xfrm>
            <a:off x="4275700" y="3075533"/>
            <a:ext cx="68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TV.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188C0F8-AA33-4A92-8CB4-5E33F9C6AA49}"/>
              </a:ext>
            </a:extLst>
          </p:cNvPr>
          <p:cNvSpPr txBox="1"/>
          <p:nvPr/>
        </p:nvSpPr>
        <p:spPr>
          <a:xfrm>
            <a:off x="5725683" y="4079405"/>
            <a:ext cx="142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bedroom.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27D762-8491-4A00-8D17-0F041A914443}"/>
              </a:ext>
            </a:extLst>
          </p:cNvPr>
          <p:cNvSpPr txBox="1"/>
          <p:nvPr/>
        </p:nvSpPr>
        <p:spPr>
          <a:xfrm>
            <a:off x="6001071" y="4078817"/>
            <a:ext cx="142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bedroom.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162B62-EEEF-4DEE-AE7D-9E87D7EE37FF}"/>
              </a:ext>
            </a:extLst>
          </p:cNvPr>
          <p:cNvSpPr txBox="1"/>
          <p:nvPr/>
        </p:nvSpPr>
        <p:spPr>
          <a:xfrm>
            <a:off x="4739641" y="5116446"/>
            <a:ext cx="2198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favourite</a:t>
            </a:r>
            <a:r>
              <a:rPr lang="en-US" sz="2400" dirty="0"/>
              <a:t> room.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8934F2-3824-4110-85AA-9B62A6E2D38B}"/>
              </a:ext>
            </a:extLst>
          </p:cNvPr>
          <p:cNvSpPr txBox="1"/>
          <p:nvPr/>
        </p:nvSpPr>
        <p:spPr>
          <a:xfrm>
            <a:off x="5776090" y="5106221"/>
            <a:ext cx="2198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favourite</a:t>
            </a:r>
            <a:r>
              <a:rPr lang="en-US" sz="2400" dirty="0"/>
              <a:t> room.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9828" y="-39740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II. Grammar</a:t>
            </a:r>
            <a:endParaRPr lang="en-US" sz="36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1" grpId="0"/>
      <p:bldP spid="52" grpId="0"/>
      <p:bldP spid="53" grpId="0"/>
      <p:bldP spid="55" grpId="0"/>
      <p:bldP spid="56" grpId="0"/>
      <p:bldP spid="58" grpId="0"/>
      <p:bldP spid="59" grpId="0"/>
      <p:bldP spid="61" grpId="0"/>
      <p:bldP spid="62" grpId="0"/>
      <p:bldP spid="64" grpId="0"/>
      <p:bldP spid="6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52002" y="104779"/>
            <a:ext cx="7658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 dirty="0"/>
              <a:t>Make sentences. Use prepositions of place.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2" y="1449977"/>
            <a:ext cx="2124928" cy="18347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1" y="1710165"/>
            <a:ext cx="1901399" cy="15637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3" y="1710165"/>
            <a:ext cx="1774218" cy="16007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3" y="3495399"/>
            <a:ext cx="2007360" cy="19619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92" y="3670683"/>
            <a:ext cx="1792230" cy="170830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15" y="3629649"/>
            <a:ext cx="1844410" cy="1686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6902" y="726407"/>
            <a:ext cx="5447041" cy="48630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Game: Lucky number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3698" y="1554480"/>
            <a:ext cx="1929055" cy="171722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FF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60321" y="1552234"/>
            <a:ext cx="1816100" cy="17177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990033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2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33115" y="3614232"/>
            <a:ext cx="1877480" cy="181700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FF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2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10252" y="1605661"/>
            <a:ext cx="1844410" cy="169751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2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4582" y="3579220"/>
            <a:ext cx="1968170" cy="1852018"/>
          </a:xfrm>
          <a:prstGeom prst="rect">
            <a:avLst/>
          </a:prstGeom>
          <a:solidFill>
            <a:srgbClr val="B0EE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990033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2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54666" y="3627295"/>
            <a:ext cx="1822882" cy="181700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latin typeface=".VnTime" pitchFamily="34" charset="0"/>
              </a:rPr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10" y="1624102"/>
            <a:ext cx="1796438" cy="167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54666" y="1599098"/>
            <a:ext cx="1822882" cy="165953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FF00"/>
                </a:solidFill>
                <a:latin typeface=".VnTime" pitchFamily="34" charset="0"/>
              </a:rPr>
              <a:t>3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54" y="3627295"/>
            <a:ext cx="1796438" cy="167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42810" y="3579220"/>
            <a:ext cx="1822882" cy="185201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5393" y="5590127"/>
            <a:ext cx="282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The cat is on the table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715" y="5905831"/>
            <a:ext cx="421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The dog is in front of the doghouse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7638" y="6185543"/>
            <a:ext cx="410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The cat is between the sofa and the bookshelf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1476" y="5610949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The cat is behind the computer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7511" y="5963707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The girl is on the sofa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47602" y="6338178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6. The boy is next to the sofa 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007532" y="415593"/>
            <a:ext cx="669994" cy="694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K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8" grpId="0" animBg="1"/>
      <p:bldP spid="28" grpId="1" animBg="1"/>
      <p:bldP spid="30" grpId="0" animBg="1"/>
      <p:bldP spid="30" grpId="1" animBg="1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1760</TotalTime>
  <Words>624</Words>
  <Application>Microsoft Office PowerPoint</Application>
  <PresentationFormat>On-screen Show (4:3)</PresentationFormat>
  <Paragraphs>184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.VnArabia</vt:lpstr>
      <vt:lpstr>.VnArial</vt:lpstr>
      <vt:lpstr>.VnTime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* Write the name of the pictures.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126</cp:revision>
  <dcterms:created xsi:type="dcterms:W3CDTF">2020-12-09T02:04:09Z</dcterms:created>
  <dcterms:modified xsi:type="dcterms:W3CDTF">2022-07-23T13:46:43Z</dcterms:modified>
</cp:coreProperties>
</file>