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85" r:id="rId3"/>
    <p:sldId id="284" r:id="rId4"/>
    <p:sldId id="258" r:id="rId5"/>
    <p:sldId id="287" r:id="rId6"/>
    <p:sldId id="273" r:id="rId7"/>
    <p:sldId id="260" r:id="rId8"/>
    <p:sldId id="261" r:id="rId9"/>
    <p:sldId id="262" r:id="rId10"/>
    <p:sldId id="288" r:id="rId11"/>
    <p:sldId id="289" r:id="rId12"/>
    <p:sldId id="28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FF0"/>
    <a:srgbClr val="FB4005"/>
    <a:srgbClr val="5B9BD5"/>
    <a:srgbClr val="3584CB"/>
    <a:srgbClr val="62C8CE"/>
    <a:srgbClr val="E77707"/>
    <a:srgbClr val="799AD5"/>
    <a:srgbClr val="C0E6EA"/>
    <a:srgbClr val="E5F5F7"/>
    <a:srgbClr val="53F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36" y="78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31/8/2022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31/8/2022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31/8/2022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31/8/2022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2" y="195072"/>
            <a:ext cx="8570976" cy="6400800"/>
          </a:xfrm>
          <a:prstGeom prst="rect">
            <a:avLst/>
          </a:prstGeom>
          <a:solidFill>
            <a:srgbClr val="62C8CE"/>
          </a:solidFill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819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816" y="177102"/>
            <a:ext cx="8229600" cy="89579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u="sng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Writing Tip </a:t>
            </a:r>
            <a:r>
              <a:rPr lang="en-US" sz="3200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How to write an e-mail to a friend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860" y="2131377"/>
            <a:ext cx="1447800" cy="466725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Greeting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16147" y="3001002"/>
            <a:ext cx="1547813" cy="46831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spc="-14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300" b="1" spc="-14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860" y="4232021"/>
            <a:ext cx="1447800" cy="46672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Body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5764" y="5481701"/>
            <a:ext cx="1547813" cy="466725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spc="-14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Conclustion</a:t>
            </a:r>
            <a:endParaRPr lang="en-US" sz="2300" b="1" spc="-14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06" y="1368838"/>
            <a:ext cx="1446400" cy="467066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Subject</a:t>
            </a:r>
            <a:endParaRPr lang="en-US" sz="27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9670" y="123303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To: mira@webmail.com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9670" y="149298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Subject: My house</a:t>
            </a:r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497106" y="160237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76388" y="2364739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70528" y="4465383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Dear / Hi / Hello...)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359670" y="3001002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Thanks for you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email,…….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05974" y="209799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Hi Mira,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6868" y="319989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38815" y="40614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I live with my parents and younger brother in a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town house,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It's big. There are six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rooms,…..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99775" y="52533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What about you? Where do you live? Tell me in your next e-mail.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Best wishes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557933" y="4465383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28942" y="569925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25" grpId="0"/>
      <p:bldP spid="27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0526"/>
            <a:ext cx="7650480" cy="6885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* Write </a:t>
            </a:r>
            <a:r>
              <a:rPr lang="en-US" sz="200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an email to Mira, your pen friend. Tell her about your house.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133856"/>
            <a:ext cx="7949183" cy="508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4992" y="2826860"/>
            <a:ext cx="72854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Hi Mira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spc="-50" dirty="0" smtClean="0">
                <a:latin typeface="Arial" pitchFamily="34" charset="0"/>
                <a:cs typeface="Arial" pitchFamily="34" charset="0"/>
              </a:rPr>
              <a:t>Thank </a:t>
            </a:r>
            <a:r>
              <a:rPr lang="en-US" sz="1600" b="1" i="1" spc="-50" dirty="0">
                <a:latin typeface="Arial" pitchFamily="34" charset="0"/>
                <a:cs typeface="Arial" pitchFamily="34" charset="0"/>
              </a:rPr>
              <a:t>for your email. Now, I’ll tell you about my house. I live with my parents and younger brother in a town house. It's big. There are six rooms: a living room, a kitchen, two bedrooms and two bathrooms. I like </a:t>
            </a:r>
            <a:r>
              <a:rPr lang="en-US" sz="1600" b="1" i="1" spc="-50" dirty="0" smtClean="0">
                <a:latin typeface="Arial" pitchFamily="34" charset="0"/>
                <a:cs typeface="Arial" pitchFamily="34" charset="0"/>
              </a:rPr>
              <a:t>the living room best  because I can watch TV with my parents and  younger brother together.</a:t>
            </a:r>
            <a:endParaRPr lang="en-US" sz="1600" b="1" i="1" spc="-5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about you? Where do you live? Tell me in your next e-mail.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Best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wishes,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ln>
                  <a:solidFill>
                    <a:srgbClr val="FF0000"/>
                  </a:solidFill>
                </a:ln>
                <a:latin typeface="Arial" pitchFamily="34" charset="0"/>
                <a:cs typeface="Arial" pitchFamily="34" charset="0"/>
              </a:rPr>
              <a:t>Mi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992" y="2109114"/>
            <a:ext cx="2884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From: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Huong@fastmail.com</a:t>
            </a:r>
            <a:endParaRPr lang="en-US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To: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Mira@quickmail.com</a:t>
            </a:r>
            <a:endParaRPr lang="en-US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Subject: My house.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2" descr="D:\Tieu Binh\hinh nen\%21_%2863%29~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685800"/>
            <a:ext cx="49704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>
                <a:latin typeface=".VnTifani HeavyH" pitchFamily="34" charset="0"/>
              </a:rPr>
              <a:t>HOME WORK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4781" y="1817116"/>
            <a:ext cx="90630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4000" dirty="0">
                <a:latin typeface=".VnSouthern" pitchFamily="34" charset="0"/>
              </a:rPr>
              <a:t>Rewrite the email.</a:t>
            </a:r>
          </a:p>
          <a:p>
            <a:pPr eaLnBrk="1" hangingPunct="1">
              <a:buFontTx/>
              <a:buChar char="•"/>
            </a:pPr>
            <a:r>
              <a:rPr lang="en-US" altLang="en-US" sz="4000" dirty="0">
                <a:latin typeface=".VnSouthern" pitchFamily="34" charset="0"/>
              </a:rPr>
              <a:t>Be ready for </a:t>
            </a:r>
            <a:r>
              <a:rPr lang="en-US" altLang="en-US" sz="4000" dirty="0">
                <a:solidFill>
                  <a:srgbClr val="FF3300"/>
                </a:solidFill>
                <a:latin typeface=".VnSouthern" pitchFamily="34" charset="0"/>
              </a:rPr>
              <a:t>looking back and project</a:t>
            </a:r>
          </a:p>
          <a:p>
            <a:pPr eaLnBrk="1" hangingPunct="1"/>
            <a:endParaRPr lang="en-US" altLang="en-US" sz="4000" dirty="0">
              <a:latin typeface=".VnSouthern" pitchFamily="34" charset="0"/>
            </a:endParaRPr>
          </a:p>
        </p:txBody>
      </p:sp>
      <p:pic>
        <p:nvPicPr>
          <p:cNvPr id="10247" name="Picture 9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Group 10"/>
          <p:cNvGrpSpPr>
            <a:grpSpLocks/>
          </p:cNvGrpSpPr>
          <p:nvPr/>
        </p:nvGrpSpPr>
        <p:grpSpPr bwMode="auto">
          <a:xfrm>
            <a:off x="5257800" y="5715000"/>
            <a:ext cx="2057400" cy="1143000"/>
            <a:chOff x="0" y="3840"/>
            <a:chExt cx="620" cy="480"/>
          </a:xfrm>
        </p:grpSpPr>
        <p:pic>
          <p:nvPicPr>
            <p:cNvPr id="10264" name="Picture 1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12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1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9" name="Group 14"/>
          <p:cNvGrpSpPr>
            <a:grpSpLocks/>
          </p:cNvGrpSpPr>
          <p:nvPr/>
        </p:nvGrpSpPr>
        <p:grpSpPr bwMode="auto">
          <a:xfrm>
            <a:off x="1752600" y="5715000"/>
            <a:ext cx="2057400" cy="1143000"/>
            <a:chOff x="0" y="3840"/>
            <a:chExt cx="620" cy="480"/>
          </a:xfrm>
        </p:grpSpPr>
        <p:pic>
          <p:nvPicPr>
            <p:cNvPr id="10261" name="Picture 1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6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17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0" name="Group 18"/>
          <p:cNvGrpSpPr>
            <a:grpSpLocks/>
          </p:cNvGrpSpPr>
          <p:nvPr/>
        </p:nvGrpSpPr>
        <p:grpSpPr bwMode="auto">
          <a:xfrm>
            <a:off x="3657600" y="5715000"/>
            <a:ext cx="2057400" cy="1143000"/>
            <a:chOff x="0" y="3840"/>
            <a:chExt cx="620" cy="480"/>
          </a:xfrm>
        </p:grpSpPr>
        <p:pic>
          <p:nvPicPr>
            <p:cNvPr id="10258" name="Picture 19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20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2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Group 22"/>
          <p:cNvGrpSpPr>
            <a:grpSpLocks/>
          </p:cNvGrpSpPr>
          <p:nvPr/>
        </p:nvGrpSpPr>
        <p:grpSpPr bwMode="auto">
          <a:xfrm>
            <a:off x="0" y="5715000"/>
            <a:ext cx="2057400" cy="1143000"/>
            <a:chOff x="0" y="3840"/>
            <a:chExt cx="620" cy="480"/>
          </a:xfrm>
        </p:grpSpPr>
        <p:pic>
          <p:nvPicPr>
            <p:cNvPr id="10255" name="Picture 2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24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2" name="Picture 26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7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8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_mail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114675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716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WordArt 13" descr="White marble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5786438" cy="24384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Thank you very much</a:t>
            </a:r>
          </a:p>
        </p:txBody>
      </p:sp>
    </p:spTree>
    <p:extLst>
      <p:ext uri="{BB962C8B-B14F-4D97-AF65-F5344CB8AC3E}">
        <p14:creationId xmlns:p14="http://schemas.microsoft.com/office/powerpoint/2010/main" val="3323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35710"/>
            <a:ext cx="7272808" cy="450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952" y="109728"/>
            <a:ext cx="851001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Checking the previous lessons:</a:t>
            </a:r>
            <a:endParaRPr lang="en-US" sz="3600" b="1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088" y="5589240"/>
            <a:ext cx="7740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my house. There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488" y="5741640"/>
            <a:ext cx="7740352" cy="646331"/>
          </a:xfrm>
          <a:prstGeom prst="rect">
            <a:avLst/>
          </a:prstGeom>
          <a:solidFill>
            <a:srgbClr val="3584C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my house. There …</a:t>
            </a:r>
          </a:p>
        </p:txBody>
      </p:sp>
    </p:spTree>
    <p:extLst>
      <p:ext uri="{BB962C8B-B14F-4D97-AF65-F5344CB8AC3E}">
        <p14:creationId xmlns:p14="http://schemas.microsoft.com/office/powerpoint/2010/main" val="8773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4525" y="1756554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6: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6925" y="2742521"/>
            <a:ext cx="3291839" cy="954107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SKILLS 2 : LISTENING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037570" y="75030"/>
            <a:ext cx="7783288" cy="89255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Look at the pictures. Name each of them. Guess if they are mentioned in the listening text.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05" y="1988422"/>
            <a:ext cx="3113995" cy="1594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27" y="3974686"/>
            <a:ext cx="1672319" cy="187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1" y="4033102"/>
            <a:ext cx="2290082" cy="18153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4428" y="181696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778905" y="191325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6082495" y="165882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1069804" y="454125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729026" y="432733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289" y="3237420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bookshelf</a:t>
            </a:r>
            <a:endParaRPr lang="en-GB" sz="2400" b="1" dirty="0">
              <a:solidFill>
                <a:srgbClr val="FB4005"/>
              </a:solidFill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4" y="1554232"/>
            <a:ext cx="1348853" cy="1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364102" y="1887158"/>
            <a:ext cx="1765300" cy="1238250"/>
            <a:chOff x="3311735" y="5557069"/>
            <a:chExt cx="1764322" cy="1238978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735" y="5557069"/>
              <a:ext cx="1764322" cy="89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3864318" y="6426715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sofa</a:t>
              </a:r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264859" y="2887666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sofa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4935" y="3317348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desk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61504" y="5584405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clock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7073" y="5846599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window</a:t>
            </a:r>
            <a:endParaRPr lang="en-GB" sz="2400" b="1" dirty="0">
              <a:solidFill>
                <a:srgbClr val="FB4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562506"/>
              </p:ext>
            </p:extLst>
          </p:nvPr>
        </p:nvGraphicFramePr>
        <p:xfrm>
          <a:off x="798576" y="1588008"/>
          <a:ext cx="4968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Things are mentioned in the text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bookshelf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</a:t>
                      </a: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sofa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desk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window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92480" y="456809"/>
            <a:ext cx="625449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* Now </a:t>
            </a:r>
            <a:r>
              <a:rPr lang="en-US" sz="2400" b="1" dirty="0">
                <a:solidFill>
                  <a:schemeClr val="tx1"/>
                </a:solidFill>
              </a:rPr>
              <a:t>listen and check your guesses.</a:t>
            </a:r>
          </a:p>
        </p:txBody>
      </p:sp>
      <p:pic>
        <p:nvPicPr>
          <p:cNvPr id="5" name="Bản sao của B1_14">
            <a:hlinkClick r:id="" action="ppaction://media"/>
            <a:extLst>
              <a:ext uri="{FF2B5EF4-FFF2-40B4-BE49-F238E27FC236}">
                <a16:creationId xmlns:a16="http://schemas.microsoft.com/office/drawing/2014/main" id="{8D11931B-F3AC-4CDD-B901-FC0B2226D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38206" y="604916"/>
            <a:ext cx="487363" cy="48736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25847"/>
              </p:ext>
            </p:extLst>
          </p:nvPr>
        </p:nvGraphicFramePr>
        <p:xfrm>
          <a:off x="6541008" y="1671320"/>
          <a:ext cx="1670304" cy="284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415">
                <a:tc>
                  <a:txBody>
                    <a:bodyPr/>
                    <a:lstStyle/>
                    <a:p>
                      <a:r>
                        <a:rPr lang="en-US" dirty="0" smtClean="0"/>
                        <a:t>   GUESS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2255520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200852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96384" y="3712464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96384" y="4120896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0" y="208805"/>
            <a:ext cx="9144000" cy="6137455"/>
            <a:chOff x="0" y="0"/>
            <a:chExt cx="9144000" cy="61374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28765" y="1138519"/>
              <a:ext cx="8486470" cy="3860416"/>
            </a:xfrm>
            <a:prstGeom prst="rect">
              <a:avLst/>
            </a:prstGeom>
            <a:gradFill>
              <a:gsLst>
                <a:gs pos="0">
                  <a:schemeClr val="lt2">
                    <a:tint val="55000"/>
                    <a:satMod val="300000"/>
                  </a:schemeClr>
                </a:gs>
                <a:gs pos="15000">
                  <a:schemeClr val="lt2">
                    <a:tint val="65000"/>
                    <a:satMod val="300000"/>
                    <a:lumMod val="61000"/>
                    <a:lumOff val="39000"/>
                    <a:alpha val="35000"/>
                  </a:schemeClr>
                </a:gs>
                <a:gs pos="100000">
                  <a:schemeClr val="lt2">
                    <a:shade val="65000"/>
                    <a:satMod val="300000"/>
                  </a:schemeClr>
                </a:gs>
              </a:gsLst>
              <a:path path="circle">
                <a:fillToRect l="65000" b="98000"/>
              </a:path>
            </a:gradFill>
            <a:ln/>
          </p:spPr>
          <p:style>
            <a:lnRef idx="1">
              <a:schemeClr val="accent5"/>
            </a:lnRef>
            <a:fillRef idx="1002">
              <a:schemeClr val="lt2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b="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My name's Mai. I live in a town house in Ha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Noi</a:t>
              </a:r>
              <a:r>
                <a:rPr lang="en-US" sz="2800" b="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I live with my parents. There are six rooms in our house: a living room, a kitchen, two bedrooms, and two bathrooms. I love our living room the best because it's bright. It's next to the kitchen. I have my own bedroom. It's small but beautiful. There's a bed, a desk, a chair, and a bookshelf. It also has a big window and a clock on the wall. I often read books in my bedroom.</a:t>
              </a:r>
              <a:endParaRPr lang="en-US" sz="2800" i="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4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ản sao của B1_15">
            <a:hlinkClick r:id="" action="ppaction://media"/>
            <a:extLst>
              <a:ext uri="{FF2B5EF4-FFF2-40B4-BE49-F238E27FC236}">
                <a16:creationId xmlns:a16="http://schemas.microsoft.com/office/drawing/2014/main" id="{5C439D61-3C27-4A3B-B059-1843F4717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3736" y="3189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52008"/>
            <a:ext cx="790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Mai talking about her house.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spc="-50" dirty="0">
                <a:solidFill>
                  <a:srgbClr val="FB400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(True) or </a:t>
            </a:r>
            <a:r>
              <a:rPr lang="en-US" sz="2400" b="1" spc="-50" dirty="0">
                <a:solidFill>
                  <a:srgbClr val="FB400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(False). </a:t>
            </a: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00391"/>
              </p:ext>
            </p:extLst>
          </p:nvPr>
        </p:nvGraphicFramePr>
        <p:xfrm>
          <a:off x="108858" y="1062186"/>
          <a:ext cx="8871856" cy="51631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1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5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There</a:t>
                      </a:r>
                      <a:r>
                        <a:rPr lang="en-US" sz="2400" baseline="0" dirty="0"/>
                        <a:t> are four people in Mai’s family.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Mai’s house has</a:t>
                      </a:r>
                      <a:r>
                        <a:rPr lang="en-US" sz="2400" baseline="0" dirty="0"/>
                        <a:t> seven rooms.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The living room</a:t>
                      </a:r>
                      <a:r>
                        <a:rPr lang="en-US" sz="2400" baseline="0" dirty="0"/>
                        <a:t> is next to the kitchen.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In her</a:t>
                      </a:r>
                      <a:r>
                        <a:rPr lang="en-US" sz="2400" baseline="0" dirty="0"/>
                        <a:t> bedroom, there’s a clock on the wall.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She often</a:t>
                      </a:r>
                      <a:r>
                        <a:rPr lang="en-US" sz="2400" baseline="0" dirty="0"/>
                        <a:t> listens to music in her bedroom.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19805A-7716-4A8C-BCAD-EA4FB3FA869E}"/>
              </a:ext>
            </a:extLst>
          </p:cNvPr>
          <p:cNvSpPr txBox="1"/>
          <p:nvPr/>
        </p:nvSpPr>
        <p:spPr>
          <a:xfrm>
            <a:off x="8405091" y="154803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D23C0-1078-4B60-B34F-6391E89E99B3}"/>
              </a:ext>
            </a:extLst>
          </p:cNvPr>
          <p:cNvSpPr txBox="1"/>
          <p:nvPr/>
        </p:nvSpPr>
        <p:spPr>
          <a:xfrm>
            <a:off x="8405091" y="243403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64228-9885-4E84-A4F0-6E3CAB3F8E4D}"/>
              </a:ext>
            </a:extLst>
          </p:cNvPr>
          <p:cNvSpPr txBox="1"/>
          <p:nvPr/>
        </p:nvSpPr>
        <p:spPr>
          <a:xfrm>
            <a:off x="7656946" y="340361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52918-496F-4106-8317-E33007650968}"/>
              </a:ext>
            </a:extLst>
          </p:cNvPr>
          <p:cNvSpPr txBox="1"/>
          <p:nvPr/>
        </p:nvSpPr>
        <p:spPr>
          <a:xfrm>
            <a:off x="7656946" y="435820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FD5BA6-C8CC-427A-85F2-1461275A4DD7}"/>
              </a:ext>
            </a:extLst>
          </p:cNvPr>
          <p:cNvSpPr txBox="1"/>
          <p:nvPr/>
        </p:nvSpPr>
        <p:spPr>
          <a:xfrm>
            <a:off x="8385183" y="529108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95E8B-D9DC-4FA3-8C1A-0397C8DFE297}"/>
              </a:ext>
            </a:extLst>
          </p:cNvPr>
          <p:cNvSpPr txBox="1"/>
          <p:nvPr/>
        </p:nvSpPr>
        <p:spPr>
          <a:xfrm>
            <a:off x="827313" y="2000506"/>
            <a:ext cx="5947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There are three people in Mai’s family.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EBC68-B3E3-45AD-857A-179C4AD8B7CD}"/>
              </a:ext>
            </a:extLst>
          </p:cNvPr>
          <p:cNvSpPr txBox="1"/>
          <p:nvPr/>
        </p:nvSpPr>
        <p:spPr>
          <a:xfrm>
            <a:off x="827313" y="3002768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Mai’s house has six rooms.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206156-A180-40AF-B354-C17DE34FCBFD}"/>
              </a:ext>
            </a:extLst>
          </p:cNvPr>
          <p:cNvSpPr txBox="1"/>
          <p:nvPr/>
        </p:nvSpPr>
        <p:spPr>
          <a:xfrm>
            <a:off x="865011" y="5766750"/>
            <a:ext cx="602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She often reads books in her bedroom.</a:t>
            </a:r>
          </a:p>
        </p:txBody>
      </p:sp>
      <p:sp>
        <p:nvSpPr>
          <p:cNvPr id="15" name="Rounded 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9249B29A-35A0-4311-A8E7-BB70ABE46352}"/>
              </a:ext>
            </a:extLst>
          </p:cNvPr>
          <p:cNvSpPr/>
          <p:nvPr/>
        </p:nvSpPr>
        <p:spPr>
          <a:xfrm>
            <a:off x="8105878" y="6243974"/>
            <a:ext cx="548640" cy="5486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4" name="Bản sao của B1_15">
            <a:hlinkClick r:id="" action="ppaction://media"/>
            <a:extLst>
              <a:ext uri="{FF2B5EF4-FFF2-40B4-BE49-F238E27FC236}">
                <a16:creationId xmlns:a16="http://schemas.microsoft.com/office/drawing/2014/main" id="{E19B46EF-4487-4B65-B6C4-0090704CD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0326" y="1902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3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3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77803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9336" y="696361"/>
            <a:ext cx="3685816" cy="492443"/>
          </a:xfrm>
          <a:prstGeom prst="rect">
            <a:avLst/>
          </a:prstGeom>
          <a:solidFill>
            <a:srgbClr val="D4DF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Answer the questions.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067893" y="1561621"/>
            <a:ext cx="5728817" cy="470318"/>
            <a:chOff x="363373" y="1262747"/>
            <a:chExt cx="5728817" cy="470318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do you live?</a:t>
              </a:r>
              <a:endParaRPr lang="en-US" sz="2400" i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104469" y="2828249"/>
            <a:ext cx="6471767" cy="830997"/>
            <a:chOff x="138254" y="1738885"/>
            <a:chExt cx="6471767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8254" y="173888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3085" y="1738885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many rooms are there in your house? What are </a:t>
              </a:r>
              <a:r>
                <a:rPr lang="en-US" sz="2400" dirty="0" smtClean="0"/>
                <a:t>they?</a:t>
              </a:r>
              <a:endParaRPr lang="en-US" sz="2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19125" y="4409674"/>
            <a:ext cx="7100747" cy="830997"/>
            <a:chOff x="363373" y="4026312"/>
            <a:chExt cx="6471767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4" y="4026312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Which room do you like the best in your house? Why?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 flipV="1">
            <a:off x="1607505" y="244911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607505" y="404016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611630" y="559163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47547" y="231452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47547" y="393986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347547" y="543240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11104" y="50030"/>
            <a:ext cx="2084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II. Writing</a:t>
            </a:r>
            <a:endParaRPr lang="en-US" sz="3600" b="1" dirty="0">
              <a:solidFill>
                <a:srgbClr val="0084B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6336" y="2031939"/>
            <a:ext cx="507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live in a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house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countryside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4896" y="3659246"/>
            <a:ext cx="605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rooms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my house. Living room, two bedrooms,….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4838" y="5222304"/>
            <a:ext cx="573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like 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living room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 because I can watch TV with my parents and my younger sister.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02676" y="1698171"/>
            <a:ext cx="5312664" cy="5107525"/>
          </a:xfrm>
          <a:prstGeom prst="roundRect">
            <a:avLst>
              <a:gd name="adj" fmla="val 4732"/>
            </a:avLst>
          </a:prstGeom>
          <a:noFill/>
          <a:ln>
            <a:solidFill>
              <a:srgbClr val="A67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31846"/>
            <a:ext cx="757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an email to Mira, your pen friend. Tell her about your house. Use the answers to the questions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035632" y="403711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35632" y="4453102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35632" y="485369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16" y="1285821"/>
            <a:ext cx="5407584" cy="58308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907616" y="2404264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07616" y="2698178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7616" y="208733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To: mira@webmail.com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7616" y="236608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Subject: My 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616" y="2702107"/>
            <a:ext cx="4855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 Mira,</a:t>
            </a:r>
          </a:p>
          <a:p>
            <a:r>
              <a:rPr lang="en-US" sz="2000" dirty="0"/>
              <a:t>Thanks for you email. Now I’ll tell you about my house.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16" y="6380813"/>
            <a:ext cx="4991100" cy="4248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7616" y="5037591"/>
            <a:ext cx="4855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about you? Where do you live? Tell me in your next </a:t>
            </a:r>
            <a:r>
              <a:rPr lang="en-US" sz="2000" dirty="0"/>
              <a:t>email</a:t>
            </a:r>
            <a:r>
              <a:rPr lang="en-US" dirty="0"/>
              <a:t>.</a:t>
            </a:r>
          </a:p>
          <a:p>
            <a:r>
              <a:rPr lang="en-US" dirty="0"/>
              <a:t>All the best,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071448" y="6301757"/>
            <a:ext cx="4572000" cy="0"/>
          </a:xfrm>
          <a:prstGeom prst="line">
            <a:avLst/>
          </a:prstGeom>
          <a:ln w="9525">
            <a:solidFill>
              <a:srgbClr val="A67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1505</TotalTime>
  <Words>669</Words>
  <Application>Microsoft Office PowerPoint</Application>
  <PresentationFormat>On-screen Show (4:3)</PresentationFormat>
  <Paragraphs>102</Paragraphs>
  <Slides>13</Slides>
  <Notes>0</Notes>
  <HiddenSlides>1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.VnArial</vt:lpstr>
      <vt:lpstr>.VnSouthern</vt:lpstr>
      <vt:lpstr>.VnTifani HeavyH</vt:lpstr>
      <vt:lpstr>Arial</vt:lpstr>
      <vt:lpstr>Arial Black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* Now listen and check your guesses.</vt:lpstr>
      <vt:lpstr>PowerPoint Presentation</vt:lpstr>
      <vt:lpstr>PowerPoint Presentation</vt:lpstr>
      <vt:lpstr>PowerPoint Presentation</vt:lpstr>
      <vt:lpstr>PowerPoint Presentation</vt:lpstr>
      <vt:lpstr>Writing Tip - How to write an e-mail to a friend</vt:lpstr>
      <vt:lpstr>* Write an email to Mira, your pen friend. Tell her about your house.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107</cp:revision>
  <dcterms:created xsi:type="dcterms:W3CDTF">2020-12-09T02:04:09Z</dcterms:created>
  <dcterms:modified xsi:type="dcterms:W3CDTF">2022-08-31T07:45:18Z</dcterms:modified>
</cp:coreProperties>
</file>