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353" r:id="rId2"/>
    <p:sldId id="356" r:id="rId3"/>
    <p:sldId id="279" r:id="rId4"/>
    <p:sldId id="357" r:id="rId5"/>
    <p:sldId id="316" r:id="rId6"/>
    <p:sldId id="347" r:id="rId7"/>
    <p:sldId id="358" r:id="rId8"/>
    <p:sldId id="359" r:id="rId9"/>
    <p:sldId id="283" r:id="rId10"/>
    <p:sldId id="276" r:id="rId11"/>
    <p:sldId id="298" r:id="rId12"/>
    <p:sldId id="352" r:id="rId13"/>
    <p:sldId id="351" r:id="rId14"/>
    <p:sldId id="327" r:id="rId15"/>
    <p:sldId id="360" r:id="rId16"/>
    <p:sldId id="348" r:id="rId17"/>
    <p:sldId id="313" r:id="rId18"/>
    <p:sldId id="314" r:id="rId19"/>
    <p:sldId id="330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6D9FB1"/>
    <a:srgbClr val="0070C0"/>
    <a:srgbClr val="0087B2"/>
    <a:srgbClr val="F26648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6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89810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5598" y="833542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community helpers with their responsibilities.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77" y="8533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63" y="7507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770" y="34182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FE36C-7BD1-904D-06E7-45E07A5F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1540569"/>
            <a:ext cx="5909186" cy="4938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77637" y="1650661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1. c	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637" y="24488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2. e	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7637" y="32471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3. a	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7637" y="39982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4. b	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7637" y="47493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5. d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7253" y="551364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1862" y="5177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647" y="3974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4" y="1298524"/>
            <a:ext cx="9684773" cy="422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2064616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 attraction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318551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2097" y="44529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2846" y="445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31" y="3250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51869-383E-37D5-EF97-F12806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12" y="1474839"/>
            <a:ext cx="9495501" cy="416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658393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272518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7064" y="36717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673" y="37039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458" y="2501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4164B4-0D67-CA3F-510F-346531C7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53" y="958033"/>
            <a:ext cx="3916116" cy="4187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3998852" y="431250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4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6685" y="29359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91" y="2893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376" y="186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D6E744-46AA-F162-8EC9-38D35EF8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18" y="915032"/>
            <a:ext cx="11887882" cy="48532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1.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dirty="0"/>
              <a:t>Skilled local ____________ made these beautiful flower vases.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2. </a:t>
            </a:r>
            <a:r>
              <a:rPr lang="en-US" sz="3100" dirty="0"/>
              <a:t>The electrical wires in our </a:t>
            </a:r>
            <a:r>
              <a:rPr lang="en-US" sz="3100" dirty="0" err="1"/>
              <a:t>neighbourhood</a:t>
            </a:r>
            <a:r>
              <a:rPr lang="en-US" sz="3100" dirty="0"/>
              <a:t> broke down yesterday, so we had to call a(n) 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3. </a:t>
            </a:r>
            <a:r>
              <a:rPr lang="en-US" sz="3100" i="1" dirty="0"/>
              <a:t>Bun cha, pho</a:t>
            </a:r>
            <a:r>
              <a:rPr lang="en-US" sz="3100" dirty="0"/>
              <a:t>, and </a:t>
            </a:r>
            <a:r>
              <a:rPr lang="en-US" sz="3100" i="1" dirty="0"/>
              <a:t>hu </a:t>
            </a:r>
            <a:r>
              <a:rPr lang="en-US" sz="3100" i="1" dirty="0" err="1"/>
              <a:t>tieu</a:t>
            </a:r>
            <a:r>
              <a:rPr lang="en-US" sz="3100" i="1" dirty="0"/>
              <a:t> </a:t>
            </a:r>
            <a:r>
              <a:rPr lang="en-US" sz="3100" dirty="0"/>
              <a:t>are examples of famous Vietnamese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4. </a:t>
            </a:r>
            <a:r>
              <a:rPr lang="en-US" sz="3100" dirty="0"/>
              <a:t>The _________________ in our street usually comes at 6 p.m. to take the rubbish away.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5. </a:t>
            </a:r>
            <a:r>
              <a:rPr lang="en-US" sz="3100" dirty="0"/>
              <a:t>Tourists to Hoi An usually buy traditional ______________ such as lanterns as souvenirs.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6FCE47-94A3-C30A-894D-2C7C8F7673AB}"/>
              </a:ext>
            </a:extLst>
          </p:cNvPr>
          <p:cNvSpPr txBox="1"/>
          <p:nvPr/>
        </p:nvSpPr>
        <p:spPr>
          <a:xfrm>
            <a:off x="2008510" y="8945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7C1C2CD-A47D-D7E2-39EA-00E10DDC03AD}"/>
              </a:ext>
            </a:extLst>
          </p:cNvPr>
          <p:cNvSpPr txBox="1"/>
          <p:nvPr/>
        </p:nvSpPr>
        <p:spPr>
          <a:xfrm>
            <a:off x="2833700" y="194949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9114468-C5D8-B8BB-BE2D-8D46B6E35F3B}"/>
              </a:ext>
            </a:extLst>
          </p:cNvPr>
          <p:cNvSpPr txBox="1"/>
          <p:nvPr/>
        </p:nvSpPr>
        <p:spPr>
          <a:xfrm>
            <a:off x="152059" y="304927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C73493-DF78-9BE0-452B-DF9D2AA96703}"/>
              </a:ext>
            </a:extLst>
          </p:cNvPr>
          <p:cNvSpPr txBox="1"/>
          <p:nvPr/>
        </p:nvSpPr>
        <p:spPr>
          <a:xfrm>
            <a:off x="1155547" y="36149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collector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0E680ED-D4CE-542A-28A0-72079F84F394}"/>
              </a:ext>
            </a:extLst>
          </p:cNvPr>
          <p:cNvSpPr txBox="1"/>
          <p:nvPr/>
        </p:nvSpPr>
        <p:spPr>
          <a:xfrm>
            <a:off x="6786913" y="4688553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368" y="98323"/>
            <a:ext cx="532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2814" y="49162"/>
            <a:ext cx="4599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6324" y="535208"/>
            <a:ext cx="583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/>
              <a:t>Vowel revision:  </a:t>
            </a:r>
            <a:r>
              <a:rPr lang="en-US" sz="2800" b="1" dirty="0">
                <a:solidFill>
                  <a:srgbClr val="C00000"/>
                </a:solidFill>
              </a:rPr>
              <a:t>/æ/, /ɑ:/,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03" y="1097756"/>
            <a:ext cx="9861756" cy="576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1" y="-72472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85536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number the words you hear. Then listen again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275" y="83490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60" y="7322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814" y="134823"/>
            <a:ext cx="45999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91288" y="2061210"/>
            <a:ext cx="7755328" cy="3565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pack 			______ park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kettle 			______ cattle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marry 			______ merry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chart 			______ chat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F0653C9-D3B8-A8BC-AB07-21E1AF228C93}"/>
              </a:ext>
            </a:extLst>
          </p:cNvPr>
          <p:cNvSpPr txBox="1"/>
          <p:nvPr/>
        </p:nvSpPr>
        <p:spPr>
          <a:xfrm>
            <a:off x="1131589" y="468615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D05A88C-ED7C-4269-4DE6-B3893D5BB759}"/>
              </a:ext>
            </a:extLst>
          </p:cNvPr>
          <p:cNvSpPr txBox="1"/>
          <p:nvPr/>
        </p:nvSpPr>
        <p:spPr>
          <a:xfrm>
            <a:off x="5668952" y="384377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1FA58D0-37FD-17BE-D4F9-54EE2CF2E2E8}"/>
              </a:ext>
            </a:extLst>
          </p:cNvPr>
          <p:cNvSpPr txBox="1"/>
          <p:nvPr/>
        </p:nvSpPr>
        <p:spPr>
          <a:xfrm>
            <a:off x="1246310" y="2172895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0C797D8-7325-D76D-BB8B-F36BFC95F763}"/>
              </a:ext>
            </a:extLst>
          </p:cNvPr>
          <p:cNvSpPr txBox="1"/>
          <p:nvPr/>
        </p:nvSpPr>
        <p:spPr>
          <a:xfrm>
            <a:off x="5792796" y="303973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6208A679-C604-C9DC-1EF5-A305500286EE}"/>
              </a:ext>
            </a:extLst>
          </p:cNvPr>
          <p:cNvSpPr txBox="1"/>
          <p:nvPr/>
        </p:nvSpPr>
        <p:spPr>
          <a:xfrm>
            <a:off x="5792797" y="218571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1C24C20-902A-6E79-33A5-5CEDAAD9D950}"/>
              </a:ext>
            </a:extLst>
          </p:cNvPr>
          <p:cNvSpPr txBox="1"/>
          <p:nvPr/>
        </p:nvSpPr>
        <p:spPr>
          <a:xfrm>
            <a:off x="5792796" y="466781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8D2E665-94BF-2329-9654-6DD5F7DDC473}"/>
              </a:ext>
            </a:extLst>
          </p:cNvPr>
          <p:cNvSpPr txBox="1"/>
          <p:nvPr/>
        </p:nvSpPr>
        <p:spPr>
          <a:xfrm>
            <a:off x="1246309" y="303973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41860FD4-52FC-9CAD-B41B-6219D7F0E6C3}"/>
              </a:ext>
            </a:extLst>
          </p:cNvPr>
          <p:cNvSpPr txBox="1"/>
          <p:nvPr/>
        </p:nvSpPr>
        <p:spPr>
          <a:xfrm>
            <a:off x="1131588" y="387714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 closer look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419" y="22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6958" y="363091"/>
            <a:ext cx="105965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 Underline the bold words with /æ/, circle the bold words with /ɑ:/, and tick the bold words with /e/.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353" y="3470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2444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17E92E7-5072-E410-5A0C-95061CEDAB38}"/>
              </a:ext>
            </a:extLst>
          </p:cNvPr>
          <p:cNvSpPr txBox="1"/>
          <p:nvPr/>
        </p:nvSpPr>
        <p:spPr>
          <a:xfrm>
            <a:off x="935655" y="1425387"/>
            <a:ext cx="1096164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1. </a:t>
            </a:r>
            <a:r>
              <a:rPr lang="en-US" sz="3200" b="1" dirty="0">
                <a:solidFill>
                  <a:srgbClr val="0087B2"/>
                </a:solidFill>
              </a:rPr>
              <a:t>Thanks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garbage</a:t>
            </a:r>
            <a:r>
              <a:rPr lang="en-US" sz="3200" dirty="0">
                <a:solidFill>
                  <a:srgbClr val="0087B2"/>
                </a:solidFill>
              </a:rPr>
              <a:t> collectors, our streets are clean.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2. My </a:t>
            </a:r>
            <a:r>
              <a:rPr lang="en-US" sz="3200" b="1" dirty="0">
                <a:solidFill>
                  <a:srgbClr val="0087B2"/>
                </a:solidFill>
              </a:rPr>
              <a:t>grandmother</a:t>
            </a:r>
            <a:r>
              <a:rPr lang="en-US" sz="3200" dirty="0">
                <a:solidFill>
                  <a:srgbClr val="0087B2"/>
                </a:solidFill>
              </a:rPr>
              <a:t> is a well-known artist.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3. </a:t>
            </a:r>
            <a:r>
              <a:rPr lang="en-US" sz="3200" b="1" dirty="0">
                <a:solidFill>
                  <a:srgbClr val="0087B2"/>
                </a:solidFill>
              </a:rPr>
              <a:t>That </a:t>
            </a:r>
            <a:r>
              <a:rPr lang="en-US" sz="3200" dirty="0">
                <a:solidFill>
                  <a:srgbClr val="0087B2"/>
                </a:solidFill>
              </a:rPr>
              <a:t>bakery makes the best </a:t>
            </a:r>
            <a:r>
              <a:rPr lang="en-US" sz="3200" b="1" dirty="0">
                <a:solidFill>
                  <a:srgbClr val="0087B2"/>
                </a:solidFill>
              </a:rPr>
              <a:t>bread</a:t>
            </a:r>
            <a:r>
              <a:rPr lang="en-US" sz="3200" dirty="0">
                <a:solidFill>
                  <a:srgbClr val="0087B2"/>
                </a:solidFill>
              </a:rPr>
              <a:t> in our </a:t>
            </a:r>
            <a:r>
              <a:rPr lang="en-US" sz="3200" dirty="0" err="1">
                <a:solidFill>
                  <a:srgbClr val="0087B2"/>
                </a:solidFill>
              </a:rPr>
              <a:t>neighbourhood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4. Do you know where to buy </a:t>
            </a:r>
            <a:r>
              <a:rPr lang="en-US" sz="3200" b="1" dirty="0">
                <a:solidFill>
                  <a:srgbClr val="0087B2"/>
                </a:solidFill>
              </a:rPr>
              <a:t>bamboo</a:t>
            </a:r>
            <a:r>
              <a:rPr lang="en-US" sz="3200" dirty="0">
                <a:solidFill>
                  <a:srgbClr val="0087B2"/>
                </a:solidFill>
              </a:rPr>
              <a:t> </a:t>
            </a:r>
            <a:r>
              <a:rPr lang="en-US" sz="3200" b="1" dirty="0">
                <a:solidFill>
                  <a:srgbClr val="0087B2"/>
                </a:solidFill>
              </a:rPr>
              <a:t>beds</a:t>
            </a:r>
            <a:r>
              <a:rPr lang="en-US" sz="3200" dirty="0">
                <a:solidFill>
                  <a:srgbClr val="0087B2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5. We sometimes go to the </a:t>
            </a:r>
            <a:r>
              <a:rPr lang="en-US" sz="3200" b="1" dirty="0">
                <a:solidFill>
                  <a:srgbClr val="0087B2"/>
                </a:solidFill>
              </a:rPr>
              <a:t>park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relax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  <a:endParaRPr lang="vi-VN" sz="3200" dirty="0">
              <a:solidFill>
                <a:srgbClr val="0087B2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345A991D-C360-FC12-1415-4128F2BC42FE}"/>
              </a:ext>
            </a:extLst>
          </p:cNvPr>
          <p:cNvCxnSpPr>
            <a:cxnSpLocks/>
          </p:cNvCxnSpPr>
          <p:nvPr/>
        </p:nvCxnSpPr>
        <p:spPr>
          <a:xfrm>
            <a:off x="1451663" y="2133839"/>
            <a:ext cx="10874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B351406-3268-33B9-F0F7-B00CD174F36A}"/>
              </a:ext>
            </a:extLst>
          </p:cNvPr>
          <p:cNvCxnSpPr>
            <a:cxnSpLocks/>
          </p:cNvCxnSpPr>
          <p:nvPr/>
        </p:nvCxnSpPr>
        <p:spPr>
          <a:xfrm>
            <a:off x="2106904" y="2858669"/>
            <a:ext cx="2046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1269B7A-0CE8-8439-EB65-4A58274377B2}"/>
              </a:ext>
            </a:extLst>
          </p:cNvPr>
          <p:cNvCxnSpPr>
            <a:cxnSpLocks/>
          </p:cNvCxnSpPr>
          <p:nvPr/>
        </p:nvCxnSpPr>
        <p:spPr>
          <a:xfrm>
            <a:off x="1454264" y="3594650"/>
            <a:ext cx="652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B73DB18-C710-77AA-02FE-03CC15C99540}"/>
              </a:ext>
            </a:extLst>
          </p:cNvPr>
          <p:cNvCxnSpPr>
            <a:cxnSpLocks/>
          </p:cNvCxnSpPr>
          <p:nvPr/>
        </p:nvCxnSpPr>
        <p:spPr>
          <a:xfrm>
            <a:off x="6003961" y="4319479"/>
            <a:ext cx="13301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E712F1D-86D4-76B5-47B0-003C5B2B2E7B}"/>
              </a:ext>
            </a:extLst>
          </p:cNvPr>
          <p:cNvCxnSpPr>
            <a:cxnSpLocks/>
          </p:cNvCxnSpPr>
          <p:nvPr/>
        </p:nvCxnSpPr>
        <p:spPr>
          <a:xfrm>
            <a:off x="6840303" y="5033156"/>
            <a:ext cx="7503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991822A-982B-B511-74B3-2DA774DF3B99}"/>
              </a:ext>
            </a:extLst>
          </p:cNvPr>
          <p:cNvSpPr/>
          <p:nvPr/>
        </p:nvSpPr>
        <p:spPr>
          <a:xfrm>
            <a:off x="3047168" y="1508150"/>
            <a:ext cx="1398812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27102F41-11E2-4364-76BD-D78232F84DCA}"/>
              </a:ext>
            </a:extLst>
          </p:cNvPr>
          <p:cNvSpPr/>
          <p:nvPr/>
        </p:nvSpPr>
        <p:spPr>
          <a:xfrm>
            <a:off x="5503577" y="4474889"/>
            <a:ext cx="882715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id="{D6B9E6C0-2A2D-D3FD-EBE0-49F81483E0C6}"/>
              </a:ext>
            </a:extLst>
          </p:cNvPr>
          <p:cNvSpPr txBox="1"/>
          <p:nvPr/>
        </p:nvSpPr>
        <p:spPr>
          <a:xfrm>
            <a:off x="6694515" y="259765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9EBABB20-D69E-A7D1-7C1E-DC750026A37B}"/>
              </a:ext>
            </a:extLst>
          </p:cNvPr>
          <p:cNvSpPr txBox="1"/>
          <p:nvPr/>
        </p:nvSpPr>
        <p:spPr>
          <a:xfrm>
            <a:off x="7865764" y="342142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3959" y="64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7686" y="105398"/>
            <a:ext cx="464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67561" y="2002471"/>
            <a:ext cx="114456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Use </a:t>
            </a:r>
            <a:r>
              <a:rPr lang="en-US" sz="3200" dirty="0"/>
              <a:t>the lexical items related to the topic Local community;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Pronounce the vowel sounds /æ/, /ɑ:/, and /e/ in words and sentences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148164"/>
            <a:ext cx="2829854" cy="20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6245" y="805753"/>
            <a:ext cx="837708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* What </a:t>
            </a:r>
            <a:r>
              <a:rPr lang="en-US" sz="3600" b="1" dirty="0">
                <a:solidFill>
                  <a:srgbClr val="C00000"/>
                </a:solidFill>
              </a:rPr>
              <a:t>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2735" y="118802"/>
            <a:ext cx="49357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Broadway" panose="04040905080B020205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3115" y="1300218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 </a:t>
            </a:r>
            <a:r>
              <a:rPr lang="en-US" sz="3600" dirty="0"/>
              <a:t>Make 5 sentences using phrasal verbs.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 </a:t>
            </a:r>
            <a:r>
              <a:rPr lang="en-US" sz="3600" dirty="0" smtClean="0"/>
              <a:t>Prepare lesson 3: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55" y="3941143"/>
            <a:ext cx="2816572" cy="27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973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83" y="0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3248" y="1577648"/>
            <a:ext cx="11274958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-1270">
              <a:lnSpc>
                <a:spcPct val="107000"/>
              </a:lnSpc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Teacher divides students into 2 teams. Each team has a member standing against the board.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shows pictures of some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community helpers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one by one and other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body language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let their team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guess the names of the jobs.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 team with the most correct answers in the fastest time is the winner.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13209" y="117987"/>
            <a:ext cx="288539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</a:t>
            </a:r>
            <a:endParaRPr lang="en-US" sz="36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3515" y="117987"/>
            <a:ext cx="326243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Hot seat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741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968606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897" y="2020176"/>
            <a:ext cx="654036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436" y="2796371"/>
            <a:ext cx="6536433" cy="14055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community helpers with their responsibilities.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a word or phrase in the box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in each blank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098" y="4286724"/>
            <a:ext cx="6523463" cy="150780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number the words you hear. Then listen again and repeat.	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bold words with /æ/, circle the bold words with /ɑ:/, and tick the bold words with /e/.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078461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34059" y="5391062"/>
            <a:ext cx="86517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67050" y="5893956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8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71738" y="-30779"/>
            <a:ext cx="35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5BBEA3C-01C9-F975-EF7D-106B874D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276572"/>
            <a:ext cx="2576932" cy="35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4875B5C-2E47-6F26-5809-6027CEB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19" y="777573"/>
            <a:ext cx="3322582" cy="199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6DF9EE0-4014-2D10-E0F1-C94799C07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3" y="3145457"/>
            <a:ext cx="3226583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2FD226-D881-67D4-0C55-28DC4B0A1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1014" r="-32" b="7192"/>
          <a:stretch/>
        </p:blipFill>
        <p:spPr>
          <a:xfrm>
            <a:off x="4682461" y="3220227"/>
            <a:ext cx="2847048" cy="315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4E97890-CC23-9137-E662-3A02C3063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5" y="648848"/>
            <a:ext cx="3302862" cy="225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2602" y="0"/>
            <a:ext cx="28853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WARM-UP: </a:t>
            </a:r>
            <a:endParaRPr lang="en-US" sz="32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390" y="4814420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policeman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145" y="6311293"/>
            <a:ext cx="130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doctor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03230" y="2907974"/>
            <a:ext cx="147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0285" y="62732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0110" y="2704032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baker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4">
              <a:lumMod val="75000"/>
              <a:alpha val="34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20930" y="156843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46488" y="160397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62" y="1416791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2" y="2587093"/>
            <a:ext cx="5551296" cy="36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77574" y="1313964"/>
            <a:ext cx="6601651" cy="23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garbage collector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74" y="3440162"/>
            <a:ext cx="6167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nhân</a:t>
            </a:r>
            <a:r>
              <a:rPr lang="en-US" sz="4800" b="1" dirty="0"/>
              <a:t> </a:t>
            </a:r>
            <a:r>
              <a:rPr lang="en-US" sz="4800" b="1" dirty="0" err="1"/>
              <a:t>viên</a:t>
            </a:r>
            <a:r>
              <a:rPr lang="en-US" sz="4800" b="1" dirty="0"/>
              <a:t> </a:t>
            </a:r>
            <a:r>
              <a:rPr lang="en-US" sz="4800" b="1" dirty="0" err="1" smtClean="0"/>
              <a:t>dọn</a:t>
            </a:r>
            <a:endParaRPr lang="en-US" sz="4800" b="1" dirty="0" smtClean="0"/>
          </a:p>
          <a:p>
            <a:pPr lvl="0" algn="ctr"/>
            <a:r>
              <a:rPr lang="en-US" sz="4800" b="1" dirty="0" smtClean="0"/>
              <a:t> </a:t>
            </a:r>
            <a:r>
              <a:rPr lang="en-US" sz="4800" b="1" dirty="0" err="1"/>
              <a:t>vệ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1364918" y="2469396"/>
            <a:ext cx="371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ɡɑːbɪdʒ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kəlektə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74" y="1402454"/>
            <a:ext cx="4257368" cy="3090888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74" y="1766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67148" y="134231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artisan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7974" y="3551781"/>
            <a:ext cx="4050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thợ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nghề</a:t>
            </a:r>
            <a:r>
              <a:rPr lang="en-US" sz="4400" b="1" dirty="0"/>
              <a:t> </a:t>
            </a:r>
            <a:r>
              <a:rPr lang="en-US" sz="4400" b="1" dirty="0" err="1"/>
              <a:t>thủ</a:t>
            </a:r>
            <a:r>
              <a:rPr lang="en-US" sz="4400" b="1" dirty="0"/>
              <a:t> </a:t>
            </a:r>
            <a:r>
              <a:rPr lang="en-US" sz="4400" b="1" dirty="0" err="1"/>
              <a:t>công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639802" y="2377387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ɑːtɪˈzæn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1" y="850055"/>
            <a:ext cx="3508346" cy="4560849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868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5736384" y="774659"/>
            <a:ext cx="5979735" cy="401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874" y="1366567"/>
            <a:ext cx="6636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pottery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(n)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527" y="3043182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gốm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77527" y="2308542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A5A5A5">
                    <a:lumMod val="50000"/>
                  </a:srgbClr>
                </a:solidFill>
              </a:rPr>
              <a:t>pɒtəri</a:t>
            </a:r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3" y="16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09" y="1373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dirty="0">
                <a:solidFill>
                  <a:srgbClr val="D46B0F"/>
                </a:solidFill>
                <a:latin typeface="OpenSans-Semibold"/>
              </a:rPr>
              <a:t>delivery </a:t>
            </a:r>
            <a:r>
              <a:rPr lang="en-US" sz="5400" dirty="0" smtClean="0">
                <a:solidFill>
                  <a:srgbClr val="D46B0F"/>
                </a:solidFill>
                <a:latin typeface="OpenSans-Semibold"/>
              </a:rPr>
              <a:t>person   </a:t>
            </a:r>
            <a:endParaRPr lang="en-US" sz="5400" dirty="0">
              <a:solidFill>
                <a:srgbClr val="333333"/>
              </a:solidFill>
              <a:latin typeface="OpenSans-Semibold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5400" dirty="0" smtClean="0">
                <a:latin typeface="OpenSans"/>
              </a:rPr>
              <a:t>     </a:t>
            </a:r>
            <a:endParaRPr lang="en-US" sz="5400" b="0" i="0" dirty="0">
              <a:effectLst/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575" y="32400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 smtClean="0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3948" y="2214545"/>
            <a:ext cx="3547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03" y="19664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60" y="1373662"/>
            <a:ext cx="5338916" cy="3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03" y="1672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73986"/>
              </p:ext>
            </p:extLst>
          </p:nvPr>
        </p:nvGraphicFramePr>
        <p:xfrm>
          <a:off x="511278" y="896800"/>
          <a:ext cx="11218607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95772"/>
              </p:ext>
            </p:extLst>
          </p:nvPr>
        </p:nvGraphicFramePr>
        <p:xfrm>
          <a:off x="511277" y="3283396"/>
          <a:ext cx="1121860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3671224585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1117050630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470732573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3200" b="0" dirty="0" err="1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522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4" y="1805664"/>
            <a:ext cx="406400" cy="4064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626032"/>
            <a:ext cx="406400" cy="4064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74" y="3472425"/>
            <a:ext cx="406400" cy="4064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26" y="4292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4373</TotalTime>
  <Words>709</Words>
  <Application>Microsoft Office PowerPoint</Application>
  <PresentationFormat>Widescreen</PresentationFormat>
  <Paragraphs>152</Paragraphs>
  <Slides>21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Gothic Std B</vt:lpstr>
      <vt:lpstr>Arial</vt:lpstr>
      <vt:lpstr>Berlin Sans FB</vt:lpstr>
      <vt:lpstr>Berlin Sans FB Demi</vt:lpstr>
      <vt:lpstr>Broadway</vt:lpstr>
      <vt:lpstr>Calibri</vt:lpstr>
      <vt:lpstr>Calibri Light</vt:lpstr>
      <vt:lpstr>Cooper Black</vt:lpstr>
      <vt:lpstr>Myriad Pro</vt:lpstr>
      <vt:lpstr>OpenSans</vt:lpstr>
      <vt:lpstr>OpenSans-Semibold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Quang Tien</cp:lastModifiedBy>
  <cp:revision>245</cp:revision>
  <dcterms:created xsi:type="dcterms:W3CDTF">2020-12-09T02:04:09Z</dcterms:created>
  <dcterms:modified xsi:type="dcterms:W3CDTF">2024-07-16T13:12:03Z</dcterms:modified>
</cp:coreProperties>
</file>