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5" r:id="rId3"/>
    <p:sldMasterId id="2147483798" r:id="rId4"/>
    <p:sldMasterId id="2147483856" r:id="rId5"/>
    <p:sldMasterId id="2147483871" r:id="rId6"/>
    <p:sldMasterId id="2147483877" r:id="rId7"/>
    <p:sldMasterId id="2147483889" r:id="rId8"/>
    <p:sldMasterId id="2147483898" r:id="rId9"/>
  </p:sldMasterIdLst>
  <p:notesMasterIdLst>
    <p:notesMasterId r:id="rId47"/>
  </p:notesMasterIdLst>
  <p:sldIdLst>
    <p:sldId id="271" r:id="rId10"/>
    <p:sldId id="299" r:id="rId11"/>
    <p:sldId id="2007577181" r:id="rId12"/>
    <p:sldId id="2007577178" r:id="rId13"/>
    <p:sldId id="2007577182" r:id="rId14"/>
    <p:sldId id="2007577179" r:id="rId15"/>
    <p:sldId id="2007577183" r:id="rId16"/>
    <p:sldId id="2007577180" r:id="rId17"/>
    <p:sldId id="2007577184" r:id="rId18"/>
    <p:sldId id="2007577185" r:id="rId19"/>
    <p:sldId id="2007577177" r:id="rId20"/>
    <p:sldId id="290" r:id="rId21"/>
    <p:sldId id="261" r:id="rId22"/>
    <p:sldId id="354" r:id="rId23"/>
    <p:sldId id="2007577161" r:id="rId24"/>
    <p:sldId id="2007577188" r:id="rId25"/>
    <p:sldId id="2007577162" r:id="rId26"/>
    <p:sldId id="2007577163" r:id="rId27"/>
    <p:sldId id="2007577164" r:id="rId28"/>
    <p:sldId id="2007577193" r:id="rId29"/>
    <p:sldId id="2007577194" r:id="rId30"/>
    <p:sldId id="2007577195" r:id="rId31"/>
    <p:sldId id="2007577169" r:id="rId32"/>
    <p:sldId id="2007577165" r:id="rId33"/>
    <p:sldId id="2007577167" r:id="rId34"/>
    <p:sldId id="2007577170" r:id="rId35"/>
    <p:sldId id="2007577189" r:id="rId36"/>
    <p:sldId id="2007577168" r:id="rId37"/>
    <p:sldId id="2007577191" r:id="rId38"/>
    <p:sldId id="2007577190" r:id="rId39"/>
    <p:sldId id="2007577192" r:id="rId40"/>
    <p:sldId id="2007577186" r:id="rId41"/>
    <p:sldId id="2007577187" r:id="rId42"/>
    <p:sldId id="2007577171" r:id="rId43"/>
    <p:sldId id="2007577172" r:id="rId44"/>
    <p:sldId id="2007577173" r:id="rId45"/>
    <p:sldId id="28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7" d="100"/>
          <a:sy n="67" d="100"/>
        </p:scale>
        <p:origin x="10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b="1" i="1" dirty="0">
                <a:effectLst/>
                <a:latin typeface="Times New Roman" panose="02020603050405020304" pitchFamily="18" charset="0"/>
                <a:ea typeface="Times New Roman" panose="02020603050405020304" pitchFamily="18" charset="0"/>
              </a:rPr>
              <a:t>Qua </a:t>
            </a:r>
            <a:r>
              <a:rPr lang="en-US" sz="1800" b="1" i="1" dirty="0" err="1">
                <a:effectLst/>
                <a:latin typeface="Times New Roman" panose="02020603050405020304" pitchFamily="18" charset="0"/>
                <a:ea typeface="Times New Roman" panose="02020603050405020304" pitchFamily="18" charset="0"/>
              </a:rPr>
              <a:t>phần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đố</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vui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vừa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rồi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thấy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ngành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sử</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dụng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đảm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khác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nhau</a:t>
            </a:r>
            <a:r>
              <a:rPr lang="en-US" sz="1800" b="1" i="1" dirty="0">
                <a:effectLst/>
                <a:latin typeface="Times New Roman" panose="02020603050405020304" pitchFamily="18" charset="0"/>
                <a:ea typeface="Times New Roman" panose="02020603050405020304" pitchFamily="18" charset="0"/>
              </a:rPr>
              <a:t>. Trong </a:t>
            </a:r>
            <a:r>
              <a:rPr lang="en-US" sz="1800" b="1" i="1" dirty="0" err="1">
                <a:effectLst/>
                <a:latin typeface="Times New Roman" panose="02020603050405020304" pitchFamily="18" charset="0"/>
                <a:ea typeface="Times New Roman" panose="02020603050405020304" pitchFamily="18" charset="0"/>
              </a:rPr>
              <a:t>tiết</a:t>
            </a:r>
            <a:r>
              <a:rPr lang="en-US" sz="1800" b="1" i="1" dirty="0">
                <a:effectLst/>
                <a:latin typeface="Times New Roman" panose="02020603050405020304" pitchFamily="18" charset="0"/>
                <a:ea typeface="Times New Roman" panose="02020603050405020304" pitchFamily="18" charset="0"/>
              </a:rPr>
              <a:t> HĐTN </a:t>
            </a:r>
            <a:r>
              <a:rPr lang="en-US" sz="1800" b="1" i="1" dirty="0" err="1">
                <a:effectLst/>
                <a:latin typeface="Times New Roman" panose="02020603050405020304" pitchFamily="18" charset="0"/>
                <a:ea typeface="Times New Roman" panose="02020603050405020304" pitchFamily="18" charset="0"/>
              </a:rPr>
              <a:t>này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cùng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tìm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hiểu</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nhưng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tắc</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hộ</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lao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động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trong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40113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8025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088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965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291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24798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230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419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7683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8684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4197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2025/4/16</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1286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65361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37140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3900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7871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012526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71214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9110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785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97282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2025/4/16</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6082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05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48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0172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935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7372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10754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55140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7601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6026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49913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8191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60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1509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8716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311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7170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8888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0988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5392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90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937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3165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8446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11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4717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00477"/>
      </p:ext>
    </p:extLst>
  </p:cSld>
  <p:clrMapOvr>
    <a:masterClrMapping/>
  </p:clrMapOvr>
  <p:transition>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9523200"/>
      </p:ext>
    </p:extLst>
  </p:cSld>
  <p:clrMapOvr>
    <a:masterClrMapping/>
  </p:clrMapOvr>
  <p:transition>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3528767574"/>
      </p:ext>
    </p:extLst>
  </p:cSld>
  <p:clrMapOvr>
    <a:masterClrMapping/>
  </p:clrMapOvr>
  <p:transition>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717380649"/>
      </p:ext>
    </p:extLst>
  </p:cSld>
  <p:clrMapOvr>
    <a:masterClrMapping/>
  </p:clrMapOvr>
  <p:transition>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12063753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5" name="Footer Placeholder 4">
            <a:extLst>
              <a:ext uri="{FF2B5EF4-FFF2-40B4-BE49-F238E27FC236}">
                <a16:creationId xmlns:a16="http://schemas.microsoft.com/office/drawing/2014/main" xmlns=""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xmlns=""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316165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5" name="Footer Placeholder 4">
            <a:extLst>
              <a:ext uri="{FF2B5EF4-FFF2-40B4-BE49-F238E27FC236}">
                <a16:creationId xmlns:a16="http://schemas.microsoft.com/office/drawing/2014/main" xmlns=""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xmlns=""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xmlns=""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97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5" name="Footer Placeholder 4">
            <a:extLst>
              <a:ext uri="{FF2B5EF4-FFF2-40B4-BE49-F238E27FC236}">
                <a16:creationId xmlns:a16="http://schemas.microsoft.com/office/drawing/2014/main" xmlns=""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64455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6" name="Footer Placeholder 5">
            <a:extLst>
              <a:ext uri="{FF2B5EF4-FFF2-40B4-BE49-F238E27FC236}">
                <a16:creationId xmlns:a16="http://schemas.microsoft.com/office/drawing/2014/main" xmlns=""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1035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8" name="Footer Placeholder 7">
            <a:extLst>
              <a:ext uri="{FF2B5EF4-FFF2-40B4-BE49-F238E27FC236}">
                <a16:creationId xmlns:a16="http://schemas.microsoft.com/office/drawing/2014/main" xmlns=""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971794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4" name="Footer Placeholder 3">
            <a:extLst>
              <a:ext uri="{FF2B5EF4-FFF2-40B4-BE49-F238E27FC236}">
                <a16:creationId xmlns:a16="http://schemas.microsoft.com/office/drawing/2014/main" xmlns=""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xmlns=""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1719838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3" name="Footer Placeholder 2">
            <a:extLst>
              <a:ext uri="{FF2B5EF4-FFF2-40B4-BE49-F238E27FC236}">
                <a16:creationId xmlns:a16="http://schemas.microsoft.com/office/drawing/2014/main" xmlns=""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xmlns=""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1892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6" name="Footer Placeholder 5">
            <a:extLst>
              <a:ext uri="{FF2B5EF4-FFF2-40B4-BE49-F238E27FC236}">
                <a16:creationId xmlns:a16="http://schemas.microsoft.com/office/drawing/2014/main" xmlns=""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28340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6" name="Footer Placeholder 5">
            <a:extLst>
              <a:ext uri="{FF2B5EF4-FFF2-40B4-BE49-F238E27FC236}">
                <a16:creationId xmlns:a16="http://schemas.microsoft.com/office/drawing/2014/main" xmlns=""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11867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5" name="Footer Placeholder 4">
            <a:extLst>
              <a:ext uri="{FF2B5EF4-FFF2-40B4-BE49-F238E27FC236}">
                <a16:creationId xmlns:a16="http://schemas.microsoft.com/office/drawing/2014/main" xmlns=""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1172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4/16/2025</a:t>
            </a:fld>
            <a:endParaRPr lang="en-US"/>
          </a:p>
        </p:txBody>
      </p:sp>
      <p:sp>
        <p:nvSpPr>
          <p:cNvPr id="5" name="Footer Placeholder 4">
            <a:extLst>
              <a:ext uri="{FF2B5EF4-FFF2-40B4-BE49-F238E27FC236}">
                <a16:creationId xmlns:a16="http://schemas.microsoft.com/office/drawing/2014/main" xmlns=""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941660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138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507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8775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033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448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928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118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84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70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25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15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3427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841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4.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4.png"/><Relationship Id="rId4" Type="http://schemas.openxmlformats.org/officeDocument/2006/relationships/slideLayout" Target="../slideLayouts/slideLayout79.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86.xml"/><Relationship Id="rId7" Type="http://schemas.openxmlformats.org/officeDocument/2006/relationships/tags" Target="../tags/tag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186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31497087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15513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2025/4/16</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4319350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A01485A9-68B7-14EC-27AF-001BB90EEF9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94983" y="185052"/>
            <a:ext cx="1774494" cy="1774494"/>
          </a:xfrm>
          <a:prstGeom prst="rect">
            <a:avLst/>
          </a:prstGeom>
        </p:spPr>
      </p:pic>
    </p:spTree>
    <p:extLst>
      <p:ext uri="{BB962C8B-B14F-4D97-AF65-F5344CB8AC3E}">
        <p14:creationId xmlns:p14="http://schemas.microsoft.com/office/powerpoint/2010/main" val="358079710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09939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9DD3A1-D641-95B0-4890-9086925CBA15}"/>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8" name="Rectangle: Rounded Corners 17">
            <a:extLst>
              <a:ext uri="{FF2B5EF4-FFF2-40B4-BE49-F238E27FC236}">
                <a16:creationId xmlns:a16="http://schemas.microsoft.com/office/drawing/2014/main" xmlns="" id="{D7763DED-BD6C-4ADA-BB3E-76FDAF904B32}"/>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2073563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35645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4.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wdp"/><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8.png"/><Relationship Id="rId1" Type="http://schemas.openxmlformats.org/officeDocument/2006/relationships/slideLayout" Target="../slideLayouts/slideLayout5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eg"/><Relationship Id="rId1" Type="http://schemas.openxmlformats.org/officeDocument/2006/relationships/slideLayout" Target="../slideLayouts/slideLayout84.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4" Type="http://schemas.openxmlformats.org/officeDocument/2006/relationships/image" Target="../media/image40.sv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eg"/><Relationship Id="rId1" Type="http://schemas.openxmlformats.org/officeDocument/2006/relationships/slideLayout" Target="../slideLayouts/slideLayout84.xml"/><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5" Type="http://schemas.openxmlformats.org/officeDocument/2006/relationships/image" Target="../media/image21.png"/><Relationship Id="rId4" Type="http://schemas.openxmlformats.org/officeDocument/2006/relationships/image" Target="../media/image40.sv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4.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4.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4.png"/><Relationship Id="rId2" Type="http://schemas.openxmlformats.org/officeDocument/2006/relationships/notesSlide" Target="../notesSlides/notesSlide2.xml"/><Relationship Id="rId16" Type="http://schemas.openxmlformats.org/officeDocument/2006/relationships/image" Target="../media/image73.png"/><Relationship Id="rId1" Type="http://schemas.openxmlformats.org/officeDocument/2006/relationships/slideLayout" Target="../slideLayouts/slideLayout34.xml"/><Relationship Id="rId6" Type="http://schemas.openxmlformats.org/officeDocument/2006/relationships/image" Target="../media/image29.png"/><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68.png"/><Relationship Id="rId19" Type="http://schemas.openxmlformats.org/officeDocument/2006/relationships/image" Target="../media/image75.png"/><Relationship Id="rId4" Type="http://schemas.openxmlformats.org/officeDocument/2006/relationships/image" Target="../media/image28.png"/><Relationship Id="rId9" Type="http://schemas.openxmlformats.org/officeDocument/2006/relationships/image" Target="../media/image67.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5" Type="http://schemas.openxmlformats.org/officeDocument/2006/relationships/image" Target="../media/image22.png"/><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5" Type="http://schemas.openxmlformats.org/officeDocument/2006/relationships/image" Target="../media/image23.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 Id="rId5" Type="http://schemas.openxmlformats.org/officeDocument/2006/relationships/image" Target="../media/image24.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1424213">
            <a:off x="688063" y="-790187"/>
            <a:ext cx="6291460" cy="4754837"/>
          </a:xfrm>
          <a:prstGeom prst="rect">
            <a:avLst/>
          </a:prstGeom>
        </p:spPr>
      </p:pic>
      <p:pic>
        <p:nvPicPr>
          <p:cNvPr id="5" name="图片 7">
            <a:extLst>
              <a:ext uri="{FF2B5EF4-FFF2-40B4-BE49-F238E27FC236}">
                <a16:creationId xmlns:a16="http://schemas.microsoft.com/office/drawing/2014/main" xmlns="" id="{964B4E5D-BFBB-AC0A-EF3B-C5AEFE0D2D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446886" y="828674"/>
            <a:ext cx="2811919" cy="6587309"/>
          </a:xfrm>
          <a:prstGeom prst="rect">
            <a:avLst/>
          </a:prstGeom>
        </p:spPr>
      </p:pic>
      <p:pic>
        <p:nvPicPr>
          <p:cNvPr id="6" name="Picture 5">
            <a:extLst>
              <a:ext uri="{FF2B5EF4-FFF2-40B4-BE49-F238E27FC236}">
                <a16:creationId xmlns:a16="http://schemas.microsoft.com/office/drawing/2014/main" xmlns="" id="{C2581A41-446C-06CA-2330-FDF8CB50F5AD}"/>
              </a:ext>
            </a:extLst>
          </p:cNvPr>
          <p:cNvPicPr>
            <a:picLocks noChangeAspect="1"/>
          </p:cNvPicPr>
          <p:nvPr/>
        </p:nvPicPr>
        <p:blipFill>
          <a:blip r:embed="rId4"/>
          <a:stretch>
            <a:fillRect/>
          </a:stretch>
        </p:blipFill>
        <p:spPr>
          <a:xfrm>
            <a:off x="1863172" y="234931"/>
            <a:ext cx="4554107" cy="3359187"/>
          </a:xfrm>
          <a:prstGeom prst="rect">
            <a:avLst/>
          </a:prstGeom>
        </p:spPr>
      </p:pic>
      <p:pic>
        <p:nvPicPr>
          <p:cNvPr id="2" name="Picture 1"/>
          <p:cNvPicPr>
            <a:picLocks noChangeAspect="1"/>
          </p:cNvPicPr>
          <p:nvPr/>
        </p:nvPicPr>
        <p:blipFill>
          <a:blip r:embed="rId5"/>
          <a:stretch>
            <a:fillRect/>
          </a:stretch>
        </p:blipFill>
        <p:spPr>
          <a:xfrm>
            <a:off x="3422187" y="3594118"/>
            <a:ext cx="8029128" cy="1347333"/>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76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Ủ QUAN VỀ ĐỒ BẢO HỘ LAO ĐỘNG- HẬU QUẢ KHÔN LƯỜNG!  -  CHỦ QUAN VỀ ĐỒ BẢO HỘ LAO ĐỘNG- HẬU QUẢ KHÔN LƯỜNG!  Người lao động và các doanh nghiệp hiện nay vẫn chưa thực sự quan tâm đúng mức đến việc trang bị...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7353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11" name="图片 41">
            <a:extLst>
              <a:ext uri="{FF2B5EF4-FFF2-40B4-BE49-F238E27FC236}">
                <a16:creationId xmlns:a16="http://schemas.microsoft.com/office/drawing/2014/main" xmlns="" id="{BED7DEC7-F0ED-4E64-81EB-D7D79EEC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13" name="图片 7">
            <a:extLst>
              <a:ext uri="{FF2B5EF4-FFF2-40B4-BE49-F238E27FC236}">
                <a16:creationId xmlns:a16="http://schemas.microsoft.com/office/drawing/2014/main" xmlns="" id="{06FAC09C-1FBA-473C-8C56-9A78349F2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5" name="图片 11">
            <a:extLst>
              <a:ext uri="{FF2B5EF4-FFF2-40B4-BE49-F238E27FC236}">
                <a16:creationId xmlns:a16="http://schemas.microsoft.com/office/drawing/2014/main" xmlns="" id="{865431EF-77B7-4B3D-B26D-1AC45FFB43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8" name="图片 19">
            <a:extLst>
              <a:ext uri="{FF2B5EF4-FFF2-40B4-BE49-F238E27FC236}">
                <a16:creationId xmlns:a16="http://schemas.microsoft.com/office/drawing/2014/main" xmlns="" id="{E4144CEE-360F-4ABC-AC32-7F47EA8C6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9" name="图片 17">
            <a:extLst>
              <a:ext uri="{FF2B5EF4-FFF2-40B4-BE49-F238E27FC236}">
                <a16:creationId xmlns:a16="http://schemas.microsoft.com/office/drawing/2014/main" xmlns="" id="{B4C4D79C-61E6-4F21-9878-4B1C02CB7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1" name="图片 31">
            <a:extLst>
              <a:ext uri="{FF2B5EF4-FFF2-40B4-BE49-F238E27FC236}">
                <a16:creationId xmlns:a16="http://schemas.microsoft.com/office/drawing/2014/main" xmlns="" id="{6816488C-CEB8-4F0B-965A-5D21911A1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22" name="图片 43">
            <a:extLst>
              <a:ext uri="{FF2B5EF4-FFF2-40B4-BE49-F238E27FC236}">
                <a16:creationId xmlns:a16="http://schemas.microsoft.com/office/drawing/2014/main" xmlns="" id="{8CAAE16C-C44F-4F6F-8C97-37AF805D2C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23" name="图片 48">
            <a:extLst>
              <a:ext uri="{FF2B5EF4-FFF2-40B4-BE49-F238E27FC236}">
                <a16:creationId xmlns:a16="http://schemas.microsoft.com/office/drawing/2014/main" xmlns="" id="{DE8DA222-5E12-4F91-B546-C332771092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25" name="Picture 2" descr="Premium Vector | Kids in different job set">
            <a:extLst>
              <a:ext uri="{FF2B5EF4-FFF2-40B4-BE49-F238E27FC236}">
                <a16:creationId xmlns:a16="http://schemas.microsoft.com/office/drawing/2014/main" xmlns="" id="{73DFC49B-ED89-408C-A8B7-2D3EE7272EB7}"/>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782F377C-6712-463C-9368-BDB5774A7EE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8" name="Picture 27">
            <a:extLst>
              <a:ext uri="{FF2B5EF4-FFF2-40B4-BE49-F238E27FC236}">
                <a16:creationId xmlns:a16="http://schemas.microsoft.com/office/drawing/2014/main" xmlns="" id="{E9F3C83E-B5E2-4217-B5F8-A8EF3A1A15A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29" name="Picture 2" descr="Premium Vector | Kids in different job set">
            <a:extLst>
              <a:ext uri="{FF2B5EF4-FFF2-40B4-BE49-F238E27FC236}">
                <a16:creationId xmlns:a16="http://schemas.microsoft.com/office/drawing/2014/main" xmlns="" id="{833C0E04-1672-4C13-8D73-FC9BFF564BA8}"/>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Kids in different job set">
            <a:extLst>
              <a:ext uri="{FF2B5EF4-FFF2-40B4-BE49-F238E27FC236}">
                <a16:creationId xmlns:a16="http://schemas.microsoft.com/office/drawing/2014/main" xmlns="" id="{EC094E03-1D39-4A28-B7A9-84AF52D4B69C}"/>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remium Vector | Kids in different job set">
            <a:extLst>
              <a:ext uri="{FF2B5EF4-FFF2-40B4-BE49-F238E27FC236}">
                <a16:creationId xmlns:a16="http://schemas.microsoft.com/office/drawing/2014/main" xmlns="" id="{35FDE3B9-D005-43FB-A34B-243192A7DDB6}"/>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780777" y="4710396"/>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Premium Vector | Kids in different job set">
            <a:extLst>
              <a:ext uri="{FF2B5EF4-FFF2-40B4-BE49-F238E27FC236}">
                <a16:creationId xmlns:a16="http://schemas.microsoft.com/office/drawing/2014/main" xmlns="" id="{3231DE3A-B100-4BED-B214-9B7475B8151E}"/>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white logo&#10;&#10;Description automatically generated">
            <a:extLst>
              <a:ext uri="{FF2B5EF4-FFF2-40B4-BE49-F238E27FC236}">
                <a16:creationId xmlns:a16="http://schemas.microsoft.com/office/drawing/2014/main" xmlns="" id="{30C96E08-FE87-FF44-F3B5-6C58A4DD02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4" name="Picture 3">
            <a:extLst>
              <a:ext uri="{FF2B5EF4-FFF2-40B4-BE49-F238E27FC236}">
                <a16:creationId xmlns:a16="http://schemas.microsoft.com/office/drawing/2014/main" xmlns="" id="{FA210891-B700-E6B7-7A97-9608B12D246C}"/>
              </a:ext>
            </a:extLst>
          </p:cNvPr>
          <p:cNvPicPr>
            <a:picLocks noChangeAspect="1"/>
          </p:cNvPicPr>
          <p:nvPr/>
        </p:nvPicPr>
        <p:blipFill>
          <a:blip r:embed="rId15"/>
          <a:stretch>
            <a:fillRect/>
          </a:stretch>
        </p:blipFill>
        <p:spPr>
          <a:xfrm>
            <a:off x="3489206" y="726195"/>
            <a:ext cx="5689945" cy="1254599"/>
          </a:xfrm>
          <a:prstGeom prst="rect">
            <a:avLst/>
          </a:prstGeom>
        </p:spPr>
      </p:pic>
      <p:pic>
        <p:nvPicPr>
          <p:cNvPr id="8" name="Picture 7">
            <a:extLst>
              <a:ext uri="{FF2B5EF4-FFF2-40B4-BE49-F238E27FC236}">
                <a16:creationId xmlns:a16="http://schemas.microsoft.com/office/drawing/2014/main" xmlns="" id="{16130363-D28E-59A6-0586-A7615D15D6BB}"/>
              </a:ext>
            </a:extLst>
          </p:cNvPr>
          <p:cNvPicPr>
            <a:picLocks noChangeAspect="1"/>
          </p:cNvPicPr>
          <p:nvPr/>
        </p:nvPicPr>
        <p:blipFill>
          <a:blip r:embed="rId16"/>
          <a:stretch>
            <a:fillRect/>
          </a:stretch>
        </p:blipFill>
        <p:spPr>
          <a:xfrm>
            <a:off x="1973750" y="1919123"/>
            <a:ext cx="7797460" cy="2328874"/>
          </a:xfrm>
          <a:prstGeom prst="rect">
            <a:avLst/>
          </a:prstGeom>
        </p:spPr>
      </p:pic>
    </p:spTree>
    <p:extLst>
      <p:ext uri="{BB962C8B-B14F-4D97-AF65-F5344CB8AC3E}">
        <p14:creationId xmlns:p14="http://schemas.microsoft.com/office/powerpoint/2010/main" val="38806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13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63" presetClass="path" presetSubtype="0" repeatCount="indefinite" autoRev="1" fill="hold" nodeType="withEffect">
                                  <p:stCondLst>
                                    <p:cond delay="1400"/>
                                  </p:stCondLst>
                                  <p:childTnLst>
                                    <p:animMotion origin="layout" path="M -2.08333E-6 2.22222E-6 L 0.09753 2.22222E-6 " pathEditMode="relative" rAng="0" ptsTypes="AA">
                                      <p:cBhvr>
                                        <p:cTn id="12" dur="5000" spd="-100000" fill="hold"/>
                                        <p:tgtEl>
                                          <p:spTgt spid="21"/>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63" presetClass="path" presetSubtype="0" repeatCount="indefinite" autoRev="1" fill="hold" nodeType="withEffect">
                                  <p:stCondLst>
                                    <p:cond delay="0"/>
                                  </p:stCondLst>
                                  <p:childTnLst>
                                    <p:animMotion origin="layout" path="M -2.91667E-6 -2.96296E-6 L 0.08985 0.00371 " pathEditMode="relative" rAng="0" ptsTypes="AA">
                                      <p:cBhvr>
                                        <p:cTn id="17" dur="5000" fill="hold"/>
                                        <p:tgtEl>
                                          <p:spTgt spid="23"/>
                                        </p:tgtEl>
                                        <p:attrNameLst>
                                          <p:attrName>ppt_x</p:attrName>
                                          <p:attrName>ppt_y</p:attrName>
                                        </p:attrNameLst>
                                      </p:cBhvr>
                                      <p:rCtr x="4492" y="185"/>
                                    </p:animMotion>
                                  </p:childTnLst>
                                </p:cTn>
                              </p:par>
                              <p:par>
                                <p:cTn id="18" presetID="2" presetClass="entr" presetSubtype="8" fill="hold" nodeType="withEffect">
                                  <p:stCondLst>
                                    <p:cond delay="53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900" fill="hold"/>
                                        <p:tgtEl>
                                          <p:spTgt spid="19"/>
                                        </p:tgtEl>
                                        <p:attrNameLst>
                                          <p:attrName>ppt_x</p:attrName>
                                        </p:attrNameLst>
                                      </p:cBhvr>
                                      <p:tavLst>
                                        <p:tav tm="0">
                                          <p:val>
                                            <p:strVal val="0-#ppt_w/2"/>
                                          </p:val>
                                        </p:tav>
                                        <p:tav tm="100000">
                                          <p:val>
                                            <p:strVal val="#ppt_x"/>
                                          </p:val>
                                        </p:tav>
                                      </p:tavLst>
                                    </p:anim>
                                    <p:anim calcmode="lin" valueType="num">
                                      <p:cBhvr additive="base">
                                        <p:cTn id="21" dur="1900" fill="hold"/>
                                        <p:tgtEl>
                                          <p:spTgt spid="19"/>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13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63" presetClass="path" presetSubtype="0" repeatCount="indefinite" autoRev="1" fill="hold" nodeType="withEffect">
                                  <p:stCondLst>
                                    <p:cond delay="1400"/>
                                  </p:stCondLst>
                                  <p:childTnLst>
                                    <p:animMotion origin="layout" path="M -2.08333E-6 2.22222E-6 L 0.09753 2.22222E-6 " pathEditMode="relative" rAng="0" ptsTypes="AA">
                                      <p:cBhvr>
                                        <p:cTn id="26" dur="5000" spd="-100000" fill="hold"/>
                                        <p:tgtEl>
                                          <p:spTgt spid="15"/>
                                        </p:tgtEl>
                                        <p:attrNameLst>
                                          <p:attrName>ppt_x</p:attrName>
                                          <p:attrName>ppt_y</p:attrName>
                                        </p:attrNameLst>
                                      </p:cBhvr>
                                      <p:rCtr x="4870" y="0"/>
                                    </p:animMotion>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colored word on a black background&#10;&#10;Description automatically generated">
            <a:extLst>
              <a:ext uri="{FF2B5EF4-FFF2-40B4-BE49-F238E27FC236}">
                <a16:creationId xmlns:a16="http://schemas.microsoft.com/office/drawing/2014/main" xmlns="" id="{156C2E01-2579-E8B2-BC01-D4BEA670F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 y="464373"/>
            <a:ext cx="9026598" cy="3068413"/>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D95D2E-9FC2-35D9-81AB-08A8D06DDD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a16="http://schemas.microsoft.com/office/drawing/2014/main" xmlns=""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xmlns="" id="{4BBD4236-8161-4FAF-A4E5-29638826175C}"/>
              </a:ext>
            </a:extLst>
          </p:cNvPr>
          <p:cNvSpPr txBox="1"/>
          <p:nvPr/>
        </p:nvSpPr>
        <p:spPr>
          <a:xfrm>
            <a:off x="3741827" y="3124200"/>
            <a:ext cx="7378118" cy="2123658"/>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Chia sẻ về những quy định đảm bảo an toàn của nghề em mơ ước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xmlns=""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608223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desks&#10;&#10;Description automatically generated">
            <a:extLst>
              <a:ext uri="{FF2B5EF4-FFF2-40B4-BE49-F238E27FC236}">
                <a16:creationId xmlns:a16="http://schemas.microsoft.com/office/drawing/2014/main" xmlns="" id="{7A59C5DD-D004-63C2-109D-3D59257B4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532" y="0"/>
            <a:ext cx="5150336" cy="2638269"/>
          </a:xfrm>
          <a:prstGeom prst="rect">
            <a:avLst/>
          </a:prstGeom>
        </p:spPr>
      </p:pic>
      <p:sp>
        <p:nvSpPr>
          <p:cNvPr id="4" name="Rectangle: Rounded Corners 3">
            <a:extLst>
              <a:ext uri="{FF2B5EF4-FFF2-40B4-BE49-F238E27FC236}">
                <a16:creationId xmlns:a16="http://schemas.microsoft.com/office/drawing/2014/main" xmlns="" id="{CEB0B3B4-4814-EBAC-2E01-DB7BBEEE1755}"/>
              </a:ext>
            </a:extLst>
          </p:cNvPr>
          <p:cNvSpPr/>
          <p:nvPr/>
        </p:nvSpPr>
        <p:spPr>
          <a:xfrm>
            <a:off x="481532" y="2833141"/>
            <a:ext cx="11240776" cy="2861888"/>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rủi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xảy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a:t>
            </a:r>
          </a:p>
          <a:p>
            <a:r>
              <a:rPr lang="en-US" sz="28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xảy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đó</a:t>
            </a:r>
            <a:r>
              <a:rPr lang="en-US" sz="2800" b="1" dirty="0">
                <a:solidFill>
                  <a:schemeClr val="tx1"/>
                </a:solidFill>
                <a:latin typeface="Times New Roman" panose="02020603050405020304" pitchFamily="18" charset="0"/>
                <a:cs typeface="Times New Roman" panose="02020603050405020304" pitchFamily="18" charset="0"/>
              </a:rPr>
              <a:t>?</a:t>
            </a:r>
          </a:p>
          <a:p>
            <a:pPr algn="just"/>
            <a:r>
              <a:rPr lang="en-US" sz="2800" b="1" dirty="0" err="1">
                <a:solidFill>
                  <a:schemeClr val="tx1"/>
                </a:solidFill>
                <a:latin typeface="Times New Roman" panose="02020603050405020304" pitchFamily="18" charset="0"/>
                <a:cs typeface="Times New Roman" panose="02020603050405020304" pitchFamily="18" charset="0"/>
              </a:rPr>
              <a:t>3.Các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bảo</a:t>
            </a:r>
            <a:r>
              <a:rPr lang="en-US" sz="2800" b="1" dirty="0">
                <a:solidFill>
                  <a:schemeClr val="tx1"/>
                </a:solidFill>
                <a:latin typeface="Times New Roman" panose="02020603050405020304" pitchFamily="18" charset="0"/>
                <a:cs typeface="Times New Roman" panose="02020603050405020304" pitchFamily="18" charset="0"/>
              </a:rPr>
              <a:t> an </a:t>
            </a:r>
            <a:r>
              <a:rPr lang="en-US" sz="2800" b="1" dirty="0" err="1">
                <a:solidFill>
                  <a:schemeClr val="tx1"/>
                </a:solidFill>
                <a:latin typeface="Times New Roman" panose="02020603050405020304" pitchFamily="18" charset="0"/>
                <a:cs typeface="Times New Roman" panose="02020603050405020304" pitchFamily="18" charset="0"/>
              </a:rPr>
              <a:t>toàn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tuân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thủ</a:t>
            </a:r>
            <a:r>
              <a:rPr lang="en-US" sz="2800" b="1" dirty="0">
                <a:solidFill>
                  <a:schemeClr val="tx1"/>
                </a:solidFill>
                <a:latin typeface="Times New Roman" panose="02020603050405020304" pitchFamily="18" charset="0"/>
                <a:cs typeface="Times New Roman" panose="02020603050405020304" pitchFamily="18" charset="0"/>
              </a:rPr>
              <a:t>?</a:t>
            </a:r>
          </a:p>
          <a:p>
            <a:r>
              <a:rPr lang="en-US" sz="2800" b="1" dirty="0" err="1">
                <a:solidFill>
                  <a:schemeClr val="tx1"/>
                </a:solidFill>
                <a:latin typeface="Times New Roman" panose="02020603050405020304" pitchFamily="18" charset="0"/>
                <a:cs typeface="Times New Roman" panose="02020603050405020304" pitchFamily="18" charset="0"/>
              </a:rPr>
              <a:t>4.Trang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gồm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gì</a:t>
            </a:r>
            <a:r>
              <a:rPr lang="en-US" sz="2800" b="1" dirty="0">
                <a:solidFill>
                  <a:schemeClr val="tx1"/>
                </a:solidFill>
                <a:latin typeface="Times New Roman" panose="02020603050405020304" pitchFamily="18" charset="0"/>
                <a:cs typeface="Times New Roman" panose="02020603050405020304" pitchFamily="18" charset="0"/>
              </a:rPr>
              <a:t>?</a:t>
            </a:r>
          </a:p>
          <a:p>
            <a:pPr marL="571500" lvl="0" indent="-571500">
              <a:buFontTx/>
              <a:buChar char="-"/>
              <a:defRPr/>
            </a:pPr>
            <a:endParaRPr lang="vi-VN" sz="2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796837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017173"/>
      </p:ext>
    </p:extLst>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mbria" panose="02040503050406030204" pitchFamily="18" charset="0"/>
                <a:ea typeface="Cambria" panose="02040503050406030204" pitchFamily="18" charset="0"/>
              </a:rPr>
              <a:t>Ví</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a:t>
            </a: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Kĩ sư xây dựng không đội mũ bảo hiểm đang đứng ở cổng trường bị gạch rơi vào đầu.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2050" name="Picture 2" descr="Tổng Hợp 5 Tác Dụng Cơ Bản Của Mũ Bảo Hộ Lao Động">
            <a:extLst>
              <a:ext uri="{FF2B5EF4-FFF2-40B4-BE49-F238E27FC236}">
                <a16:creationId xmlns:a16="http://schemas.microsoft.com/office/drawing/2014/main" xmlns="" id="{9FA6A570-7C13-EE49-FE4C-9B8F8F738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940" y="2629534"/>
            <a:ext cx="5458230" cy="325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9955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Công nhân vệ sinh môi trường không đeo khẩu trang bị ho do hít phải khí độc hại.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3074" name="Picture 2" descr="Công nhân vệ sinh môi trường: Càng làm tôi càng yêu cái nghề làm sạch cho  đời">
            <a:extLst>
              <a:ext uri="{FF2B5EF4-FFF2-40B4-BE49-F238E27FC236}">
                <a16:creationId xmlns:a16="http://schemas.microsoft.com/office/drawing/2014/main" xmlns="" id="{B8851DFE-6B20-693B-407B-42E0B28ABA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760" y="2407920"/>
            <a:ext cx="4958080" cy="37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4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Nhân viên y tế làm việc không đeo khẩu trang, găng tay sẽ bị lây bệnh.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4100" name="Picture 4" descr="Nhân viên kinh doanh thiết bị Y tế là ai? Làm những gì? | Talent community">
            <a:extLst>
              <a:ext uri="{FF2B5EF4-FFF2-40B4-BE49-F238E27FC236}">
                <a16:creationId xmlns:a16="http://schemas.microsoft.com/office/drawing/2014/main" xmlns="" id="{A075275E-B63E-BD18-1143-C1F09318B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740" y="24892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642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additive="base">
                                        <p:cTn id="16" dur="500" fill="hold"/>
                                        <p:tgtEl>
                                          <p:spTgt spid="4100"/>
                                        </p:tgtEl>
                                        <p:attrNameLst>
                                          <p:attrName>ppt_x</p:attrName>
                                        </p:attrNameLst>
                                      </p:cBhvr>
                                      <p:tavLst>
                                        <p:tav tm="0">
                                          <p:val>
                                            <p:strVal val="#ppt_x"/>
                                          </p:val>
                                        </p:tav>
                                        <p:tav tm="100000">
                                          <p:val>
                                            <p:strVal val="#ppt_x"/>
                                          </p:val>
                                        </p:tav>
                                      </p:tavLst>
                                    </p:anim>
                                    <p:anim calcmode="lin" valueType="num">
                                      <p:cBhvr additive="base">
                                        <p:cTn id="17"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2569665"/>
            <a:ext cx="8915400" cy="339817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4356190" y="2613530"/>
            <a:ext cx="7378118" cy="3631763"/>
          </a:xfrm>
          <a:prstGeom prst="rect">
            <a:avLst/>
          </a:prstGeom>
          <a:noFill/>
          <a:ln w="25400">
            <a:noFill/>
          </a:ln>
        </p:spPr>
        <p:txBody>
          <a:bodyPr wrap="square">
            <a:spAutoFit/>
          </a:bodyPr>
          <a:lstStyle/>
          <a:p>
            <a:r>
              <a:rPr lang="en-US" sz="4400" b="1" dirty="0">
                <a:latin typeface="Times New Roman" panose="02020603050405020304" pitchFamily="18" charset="0"/>
                <a:cs typeface="Times New Roman" panose="02020603050405020304" pitchFamily="18" charset="0"/>
              </a:rPr>
              <a:t>Ai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lớp</a:t>
            </a:r>
            <a:endParaRPr lang="en-US" sz="4400" b="1" dirty="0">
              <a:latin typeface="Times New Roman" panose="02020603050405020304" pitchFamily="18" charset="0"/>
              <a:cs typeface="Times New Roman" panose="02020603050405020304" pitchFamily="18" charset="0"/>
            </a:endParaRPr>
          </a:p>
          <a:p>
            <a:r>
              <a:rPr lang="en-US" sz="4400" b="1" dirty="0" err="1">
                <a:latin typeface="Times New Roman" panose="02020603050405020304" pitchFamily="18" charset="0"/>
                <a:cs typeface="Times New Roman" panose="02020603050405020304" pitchFamily="18" charset="0"/>
              </a:rPr>
              <a:t>Chăm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sớm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chiều</a:t>
            </a:r>
            <a:endParaRPr lang="en-US" sz="4400" b="1" dirty="0">
              <a:latin typeface="Times New Roman" panose="02020603050405020304" pitchFamily="18" charset="0"/>
              <a:cs typeface="Times New Roman" panose="02020603050405020304" pitchFamily="18" charset="0"/>
            </a:endParaRPr>
          </a:p>
          <a:p>
            <a:r>
              <a:rPr lang="en-US" sz="4400" b="1" dirty="0" err="1">
                <a:latin typeface="Times New Roman" panose="02020603050405020304" pitchFamily="18" charset="0"/>
                <a:cs typeface="Times New Roman" panose="02020603050405020304" pitchFamily="18" charset="0"/>
              </a:rPr>
              <a:t>Dạy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mọi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điều</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Cho con </a:t>
            </a:r>
            <a:r>
              <a:rPr lang="en-US" sz="4400" b="1" dirty="0" err="1">
                <a:latin typeface="Times New Roman" panose="02020603050405020304" pitchFamily="18" charset="0"/>
                <a:cs typeface="Times New Roman" panose="02020603050405020304" pitchFamily="18" charset="0"/>
              </a:rPr>
              <a:t>khôn</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lớn</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p>
            <a:pPr lvl="0" algn="ctr">
              <a:spcBef>
                <a:spcPts val="1200"/>
              </a:spcBef>
              <a:defRPr/>
            </a:pPr>
            <a:r>
              <a:rPr lang="vi-VN" sz="44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Freeform 6">
            <a:extLst>
              <a:ext uri="{FF2B5EF4-FFF2-40B4-BE49-F238E27FC236}">
                <a16:creationId xmlns:a16="http://schemas.microsoft.com/office/drawing/2014/main" xmlns="" id="{1D933D69-65A1-A0CA-5CD6-CD8235CBA461}"/>
              </a:ext>
            </a:extLst>
          </p:cNvPr>
          <p:cNvSpPr/>
          <p:nvPr/>
        </p:nvSpPr>
        <p:spPr>
          <a:xfrm>
            <a:off x="67514" y="2044382"/>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90315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28851" y="571500"/>
            <a:ext cx="7958138" cy="5414963"/>
          </a:xfrm>
          <a:prstGeom prst="rect">
            <a:avLst/>
          </a:prstGeom>
        </p:spPr>
      </p:pic>
    </p:spTree>
    <p:extLst>
      <p:ext uri="{BB962C8B-B14F-4D97-AF65-F5344CB8AC3E}">
        <p14:creationId xmlns:p14="http://schemas.microsoft.com/office/powerpoint/2010/main" val="2384500627"/>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685800"/>
            <a:ext cx="8301038" cy="5214938"/>
          </a:xfrm>
          <a:prstGeom prst="rect">
            <a:avLst/>
          </a:prstGeom>
        </p:spPr>
      </p:pic>
    </p:spTree>
    <p:extLst>
      <p:ext uri="{BB962C8B-B14F-4D97-AF65-F5344CB8AC3E}">
        <p14:creationId xmlns:p14="http://schemas.microsoft.com/office/powerpoint/2010/main" val="222295775"/>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4550" y="785814"/>
            <a:ext cx="8443913" cy="5472112"/>
          </a:xfrm>
          <a:prstGeom prst="rect">
            <a:avLst/>
          </a:prstGeom>
        </p:spPr>
      </p:pic>
    </p:spTree>
    <p:extLst>
      <p:ext uri="{BB962C8B-B14F-4D97-AF65-F5344CB8AC3E}">
        <p14:creationId xmlns:p14="http://schemas.microsoft.com/office/powerpoint/2010/main" val="2718764054"/>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634230-ED4F-C4C4-07AB-45C078E607C9}"/>
              </a:ext>
            </a:extLst>
          </p:cNvPr>
          <p:cNvPicPr>
            <a:picLocks noChangeAspect="1"/>
          </p:cNvPicPr>
          <p:nvPr/>
        </p:nvPicPr>
        <p:blipFill>
          <a:blip r:embed="rId2"/>
          <a:stretch>
            <a:fillRect/>
          </a:stretch>
        </p:blipFill>
        <p:spPr>
          <a:xfrm>
            <a:off x="877961" y="1079537"/>
            <a:ext cx="10638487" cy="5246835"/>
          </a:xfrm>
          <a:prstGeom prst="rect">
            <a:avLst/>
          </a:prstGeom>
        </p:spPr>
      </p:pic>
      <p:sp>
        <p:nvSpPr>
          <p:cNvPr id="5" name="Rectangle: Rounded Corners 4">
            <a:extLst>
              <a:ext uri="{FF2B5EF4-FFF2-40B4-BE49-F238E27FC236}">
                <a16:creationId xmlns:a16="http://schemas.microsoft.com/office/drawing/2014/main" xmlns="" id="{1EA8B27A-7662-FDDA-D13D-465AD960F2E0}"/>
              </a:ext>
            </a:extLst>
          </p:cNvPr>
          <p:cNvSpPr/>
          <p:nvPr/>
        </p:nvSpPr>
        <p:spPr>
          <a:xfrm>
            <a:off x="1490726" y="287674"/>
            <a:ext cx="10045600" cy="73305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prstClr val="black"/>
                </a:solidFill>
                <a:latin typeface="Cambria" panose="02040503050406030204" pitchFamily="18" charset="0"/>
                <a:ea typeface="Cambria" panose="02040503050406030204" pitchFamily="18" charset="0"/>
              </a:rPr>
              <a:t>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quy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định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bảo</a:t>
            </a:r>
            <a:r>
              <a:rPr lang="en-US" sz="3600" b="1" dirty="0">
                <a:solidFill>
                  <a:prstClr val="black"/>
                </a:solidFill>
                <a:latin typeface="Cambria" panose="02040503050406030204" pitchFamily="18" charset="0"/>
                <a:ea typeface="Cambria" panose="02040503050406030204" pitchFamily="18" charset="0"/>
              </a:rPr>
              <a:t> an </a:t>
            </a:r>
            <a:r>
              <a:rPr lang="en-US" sz="3600" b="1" dirty="0" err="1">
                <a:solidFill>
                  <a:prstClr val="black"/>
                </a:solidFill>
                <a:latin typeface="Cambria" panose="02040503050406030204" pitchFamily="18" charset="0"/>
                <a:ea typeface="Cambria" panose="02040503050406030204" pitchFamily="18" charset="0"/>
              </a:rPr>
              <a:t>toàn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nghề</a:t>
            </a:r>
            <a:r>
              <a:rPr lang="en-US" sz="3600" b="1" dirty="0">
                <a:solidFill>
                  <a:prstClr val="black"/>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0434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xmlns="" id="{04FB5592-FA68-7DAD-3248-6E9C56F3E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xmlns=""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ngành nghề cần tuân thủ những quy tắc an toàn khác nhau. Một số nghề cần thêm các thiết bị bảo hộ như nhân viên y tế, cứu hỏa, công nhân xây dựng ở công trường, nhân viên môi trường, đô thị,… Khi làm việc, họ </a:t>
            </a:r>
            <a:r>
              <a:rPr lang="vi-VN" sz="3200" dirty="0" smtClean="0">
                <a:solidFill>
                  <a:srgbClr val="002060"/>
                </a:solidFill>
                <a:latin typeface="Cambria" panose="02040503050406030204" pitchFamily="18" charset="0"/>
                <a:ea typeface="Cambria" panose="02040503050406030204" pitchFamily="18" charset="0"/>
                <a:cs typeface="Calibri" panose="020F0502020204030204" pitchFamily="34" charset="0"/>
              </a:rPr>
              <a:t>c</a:t>
            </a:r>
            <a:r>
              <a:rPr lang="en-US" sz="3200" dirty="0" smtClean="0">
                <a:solidFill>
                  <a:srgbClr val="002060"/>
                </a:solidFill>
                <a:latin typeface="Cambria" panose="02040503050406030204" pitchFamily="18" charset="0"/>
                <a:ea typeface="Cambria" panose="02040503050406030204" pitchFamily="18" charset="0"/>
                <a:cs typeface="Calibri" panose="020F0502020204030204" pitchFamily="34" charset="0"/>
              </a:rPr>
              <a:t>ầ</a:t>
            </a:r>
            <a:r>
              <a:rPr lang="vi-VN" sz="3200" dirty="0" smtClean="0">
                <a:solidFill>
                  <a:srgbClr val="002060"/>
                </a:solidFill>
                <a:latin typeface="Cambria" panose="02040503050406030204" pitchFamily="18" charset="0"/>
                <a:ea typeface="Cambria" panose="02040503050406030204" pitchFamily="18" charset="0"/>
                <a:cs typeface="Calibri" panose="020F0502020204030204" pitchFamily="34" charset="0"/>
              </a:rPr>
              <a:t>n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sử dụng các thiết bị bảo hộ đúng cách, tuân thủ các quy tắc an toàn để tránh rủi ro, ảnh hưởng đến sức khỏe và tính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5816949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D95D2E-9FC2-35D9-81AB-08A8D06DDD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a16="http://schemas.microsoft.com/office/drawing/2014/main" xmlns=""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xmlns="" id="{4BBD4236-8161-4FAF-A4E5-29638826175C}"/>
              </a:ext>
            </a:extLst>
          </p:cNvPr>
          <p:cNvSpPr txBox="1"/>
          <p:nvPr/>
        </p:nvSpPr>
        <p:spPr>
          <a:xfrm>
            <a:off x="3741827" y="3124200"/>
            <a:ext cx="7378118" cy="1446550"/>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2: </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rưng bày thiết bị bảo hộ lao động của nghề.</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xmlns=""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87726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FBC93B-0513-2D12-E4A9-106F54F66765}"/>
              </a:ext>
            </a:extLst>
          </p:cNvPr>
          <p:cNvPicPr>
            <a:picLocks noChangeAspect="1"/>
          </p:cNvPicPr>
          <p:nvPr/>
        </p:nvPicPr>
        <p:blipFill>
          <a:blip r:embed="rId2"/>
          <a:stretch>
            <a:fillRect/>
          </a:stretch>
        </p:blipFill>
        <p:spPr>
          <a:xfrm>
            <a:off x="2400964" y="580582"/>
            <a:ext cx="7437530" cy="5671362"/>
          </a:xfrm>
          <a:prstGeom prst="rect">
            <a:avLst/>
          </a:prstGeom>
        </p:spPr>
      </p:pic>
    </p:spTree>
    <p:extLst>
      <p:ext uri="{BB962C8B-B14F-4D97-AF65-F5344CB8AC3E}">
        <p14:creationId xmlns:p14="http://schemas.microsoft.com/office/powerpoint/2010/main" val="31800261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287594"/>
      </p:ext>
    </p:extLst>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9F8256-7637-C940-830C-84B01D22C7F5}"/>
              </a:ext>
            </a:extLst>
          </p:cNvPr>
          <p:cNvSpPr/>
          <p:nvPr/>
        </p:nvSpPr>
        <p:spPr>
          <a:xfrm>
            <a:off x="1105785" y="1265869"/>
            <a:ext cx="10214817" cy="392281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 Trưng bày các thiết bị hoặc hình ảnh thiết bị bảo hộ lao động đã sưu tầm được một cách đẹp mắt.</a:t>
            </a:r>
          </a:p>
          <a:p>
            <a:pPr lvl="0" algn="just">
              <a:defRPr/>
            </a:pPr>
            <a:r>
              <a:rPr lang="vi-VN" sz="3600" b="1" dirty="0">
                <a:solidFill>
                  <a:prstClr val="black"/>
                </a:solidFill>
                <a:latin typeface="Cambria" panose="02040503050406030204" pitchFamily="18" charset="0"/>
                <a:ea typeface="Cambria" panose="02040503050406030204" pitchFamily="18" charset="0"/>
              </a:rPr>
              <a:t>+ Viết các lời chú thích dưới mỗi bức ảnh hoặc hiện vật trưng bày.</a:t>
            </a:r>
          </a:p>
          <a:p>
            <a:pPr lvl="0" algn="just">
              <a:defRPr/>
            </a:pPr>
            <a:r>
              <a:rPr lang="vi-VN" sz="3600" b="1" dirty="0">
                <a:solidFill>
                  <a:prstClr val="black"/>
                </a:solidFill>
                <a:latin typeface="Cambria" panose="02040503050406030204" pitchFamily="18" charset="0"/>
                <a:ea typeface="Cambria" panose="02040503050406030204" pitchFamily="18" charset="0"/>
              </a:rPr>
              <a:t>+Giới thiệu góc trưng bày của mình. </a:t>
            </a:r>
          </a:p>
        </p:txBody>
      </p:sp>
    </p:spTree>
    <p:extLst>
      <p:ext uri="{BB962C8B-B14F-4D97-AF65-F5344CB8AC3E}">
        <p14:creationId xmlns:p14="http://schemas.microsoft.com/office/powerpoint/2010/main" val="409219334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9188" y="2967335"/>
            <a:ext cx="7913640" cy="923330"/>
          </a:xfrm>
          <a:prstGeom prst="rect">
            <a:avLst/>
          </a:prstGeom>
          <a:noFill/>
        </p:spPr>
        <p:txBody>
          <a:bodyPr wrap="none" lIns="91440" tIns="45720" rIns="91440" bIns="45720">
            <a:spAutoFit/>
          </a:bodyPr>
          <a:lstStyle/>
          <a:p>
            <a:pPr algn="ct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TRƯNG</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BÀY</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VÀ</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GIỚI</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THIỆU</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768941400"/>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1871663"/>
            <a:ext cx="8915400" cy="4096178"/>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4328107" y="5167622"/>
            <a:ext cx="7378118" cy="1600438"/>
          </a:xfrm>
          <a:prstGeom prst="rect">
            <a:avLst/>
          </a:prstGeom>
          <a:noFill/>
          <a:ln w="25400">
            <a:noFill/>
          </a:ln>
        </p:spPr>
        <p:txBody>
          <a:bodyPr wrap="square">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Giáo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viên</a:t>
            </a:r>
            <a:endParaRPr lang="en-US" sz="4400" b="1" dirty="0">
              <a:solidFill>
                <a:srgbClr val="FF0000"/>
              </a:solidFill>
              <a:latin typeface="Times New Roman" panose="02020603050405020304" pitchFamily="18" charset="0"/>
              <a:cs typeface="Times New Roman" panose="02020603050405020304" pitchFamily="18" charset="0"/>
            </a:endParaRPr>
          </a:p>
          <a:p>
            <a:pPr lvl="0" algn="ctr">
              <a:spcBef>
                <a:spcPts val="1200"/>
              </a:spcBef>
              <a:defRPr/>
            </a:pP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Freeform 6">
            <a:extLst>
              <a:ext uri="{FF2B5EF4-FFF2-40B4-BE49-F238E27FC236}">
                <a16:creationId xmlns:a16="http://schemas.microsoft.com/office/drawing/2014/main" xmlns="" id="{1D933D69-65A1-A0CA-5CD6-CD8235CBA461}"/>
              </a:ext>
            </a:extLst>
          </p:cNvPr>
          <p:cNvSpPr/>
          <p:nvPr/>
        </p:nvSpPr>
        <p:spPr>
          <a:xfrm>
            <a:off x="67514" y="2044382"/>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Picture 1"/>
          <p:cNvPicPr>
            <a:picLocks noChangeAspect="1"/>
          </p:cNvPicPr>
          <p:nvPr/>
        </p:nvPicPr>
        <p:blipFill>
          <a:blip r:embed="rId5"/>
          <a:stretch>
            <a:fillRect/>
          </a:stretch>
        </p:blipFill>
        <p:spPr>
          <a:xfrm>
            <a:off x="4672012" y="2157413"/>
            <a:ext cx="4429125" cy="3143249"/>
          </a:xfrm>
          <a:prstGeom prst="rect">
            <a:avLst/>
          </a:prstGeom>
        </p:spPr>
      </p:pic>
    </p:spTree>
    <p:extLst>
      <p:ext uri="{BB962C8B-B14F-4D97-AF65-F5344CB8AC3E}">
        <p14:creationId xmlns:p14="http://schemas.microsoft.com/office/powerpoint/2010/main" val="162708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087" y="685799"/>
            <a:ext cx="4243387" cy="5529263"/>
          </a:xfrm>
          <a:prstGeom prst="rect">
            <a:avLst/>
          </a:prstGeom>
        </p:spPr>
      </p:pic>
      <p:pic>
        <p:nvPicPr>
          <p:cNvPr id="3" name="Picture 2"/>
          <p:cNvPicPr>
            <a:picLocks noChangeAspect="1"/>
          </p:cNvPicPr>
          <p:nvPr/>
        </p:nvPicPr>
        <p:blipFill>
          <a:blip r:embed="rId3"/>
          <a:stretch>
            <a:fillRect/>
          </a:stretch>
        </p:blipFill>
        <p:spPr>
          <a:xfrm>
            <a:off x="4672013" y="1743075"/>
            <a:ext cx="3386137" cy="3914775"/>
          </a:xfrm>
          <a:prstGeom prst="rect">
            <a:avLst/>
          </a:prstGeom>
        </p:spPr>
      </p:pic>
      <p:pic>
        <p:nvPicPr>
          <p:cNvPr id="4" name="Picture 3"/>
          <p:cNvPicPr>
            <a:picLocks noChangeAspect="1"/>
          </p:cNvPicPr>
          <p:nvPr/>
        </p:nvPicPr>
        <p:blipFill>
          <a:blip r:embed="rId4"/>
          <a:stretch>
            <a:fillRect/>
          </a:stretch>
        </p:blipFill>
        <p:spPr>
          <a:xfrm>
            <a:off x="8186738" y="1128713"/>
            <a:ext cx="3267075" cy="4643437"/>
          </a:xfrm>
          <a:prstGeom prst="rect">
            <a:avLst/>
          </a:prstGeom>
        </p:spPr>
      </p:pic>
    </p:spTree>
    <p:extLst>
      <p:ext uri="{BB962C8B-B14F-4D97-AF65-F5344CB8AC3E}">
        <p14:creationId xmlns:p14="http://schemas.microsoft.com/office/powerpoint/2010/main" val="39809674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9188" y="2967335"/>
            <a:ext cx="7913640" cy="923330"/>
          </a:xfrm>
          <a:prstGeom prst="rect">
            <a:avLst/>
          </a:prstGeom>
          <a:noFill/>
        </p:spPr>
        <p:txBody>
          <a:bodyPr wrap="none" lIns="91440" tIns="45720" rIns="91440" bIns="45720">
            <a:spAutoFit/>
          </a:bodyPr>
          <a:lstStyle/>
          <a:p>
            <a:pPr algn="ct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TRƯNG</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BÀY</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VÀ</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GIỚI</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THIỆU</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651204768"/>
      </p:ext>
    </p:extLst>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3088" y="514351"/>
            <a:ext cx="8529637" cy="5300662"/>
          </a:xfrm>
          <a:prstGeom prst="rect">
            <a:avLst/>
          </a:prstGeom>
        </p:spPr>
      </p:pic>
      <p:sp>
        <p:nvSpPr>
          <p:cNvPr id="4" name="TextBox 3"/>
          <p:cNvSpPr txBox="1"/>
          <p:nvPr/>
        </p:nvSpPr>
        <p:spPr>
          <a:xfrm>
            <a:off x="3929063" y="5915026"/>
            <a:ext cx="545782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phòng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cháy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chữa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cháy</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36055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9063" y="5915026"/>
            <a:ext cx="545782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Công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mỏ</a:t>
            </a:r>
            <a:r>
              <a:rPr lang="en-US" sz="2800" b="1" dirty="0" smtClean="0">
                <a:latin typeface="Times New Roman" panose="02020603050405020304" pitchFamily="18" charset="0"/>
                <a:cs typeface="Times New Roman" panose="02020603050405020304" pitchFamily="18" charset="0"/>
              </a:rPr>
              <a:t> than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66712" y="428627"/>
            <a:ext cx="2967038" cy="5214935"/>
          </a:xfrm>
          <a:prstGeom prst="rect">
            <a:avLst/>
          </a:prstGeom>
        </p:spPr>
      </p:pic>
      <p:pic>
        <p:nvPicPr>
          <p:cNvPr id="6" name="Picture 5"/>
          <p:cNvPicPr>
            <a:picLocks noChangeAspect="1"/>
          </p:cNvPicPr>
          <p:nvPr/>
        </p:nvPicPr>
        <p:blipFill>
          <a:blip r:embed="rId3"/>
          <a:stretch>
            <a:fillRect/>
          </a:stretch>
        </p:blipFill>
        <p:spPr>
          <a:xfrm>
            <a:off x="3517106" y="428627"/>
            <a:ext cx="2426495" cy="5214935"/>
          </a:xfrm>
          <a:prstGeom prst="rect">
            <a:avLst/>
          </a:prstGeom>
        </p:spPr>
      </p:pic>
      <p:pic>
        <p:nvPicPr>
          <p:cNvPr id="7" name="Picture 6"/>
          <p:cNvPicPr>
            <a:picLocks noChangeAspect="1"/>
          </p:cNvPicPr>
          <p:nvPr/>
        </p:nvPicPr>
        <p:blipFill>
          <a:blip r:embed="rId4"/>
          <a:stretch>
            <a:fillRect/>
          </a:stretch>
        </p:blipFill>
        <p:spPr>
          <a:xfrm>
            <a:off x="6126957" y="488158"/>
            <a:ext cx="2805111" cy="5214935"/>
          </a:xfrm>
          <a:prstGeom prst="rect">
            <a:avLst/>
          </a:prstGeom>
        </p:spPr>
      </p:pic>
      <p:pic>
        <p:nvPicPr>
          <p:cNvPr id="9" name="Picture 8"/>
          <p:cNvPicPr>
            <a:picLocks noChangeAspect="1"/>
          </p:cNvPicPr>
          <p:nvPr/>
        </p:nvPicPr>
        <p:blipFill>
          <a:blip r:embed="rId5"/>
          <a:stretch>
            <a:fillRect/>
          </a:stretch>
        </p:blipFill>
        <p:spPr>
          <a:xfrm>
            <a:off x="9115424" y="488158"/>
            <a:ext cx="2881313" cy="5155404"/>
          </a:xfrm>
          <a:prstGeom prst="rect">
            <a:avLst/>
          </a:prstGeom>
        </p:spPr>
      </p:pic>
    </p:spTree>
    <p:extLst>
      <p:ext uri="{BB962C8B-B14F-4D97-AF65-F5344CB8AC3E}">
        <p14:creationId xmlns:p14="http://schemas.microsoft.com/office/powerpoint/2010/main" val="16685576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xmlns="" id="{04FB5592-FA68-7DAD-3248-6E9C56F3E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xmlns=""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Hôm nay chúng ta đã khám phá được nhiều thiết bị bảo hộ lao động đảm bảo an toàn cho nhiều công việc khác nhau. Chúng ta cũng biết được cách người lao động sử dụng thiết bị đó như thế nào. Các thiết bị bảo hộ lao động tránh được các rủi ro. Tất cả những người làm nghề đều phải tuân thủ việc sử dụng thiết bị bảo hộ lao động cũng như thực hành các quy tắc an toàn trong lao động.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74331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a16="http://schemas.microsoft.com/office/drawing/2014/main" xmlns="" id="{32CFC387-5D7B-AE0F-1CA2-D3EAEB8D0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731" y="246764"/>
            <a:ext cx="9753600" cy="3238500"/>
          </a:xfrm>
          <a:prstGeom prst="rect">
            <a:avLst/>
          </a:prstGeom>
        </p:spPr>
      </p:pic>
    </p:spTree>
    <p:extLst>
      <p:ext uri="{BB962C8B-B14F-4D97-AF65-F5344CB8AC3E}">
        <p14:creationId xmlns:p14="http://schemas.microsoft.com/office/powerpoint/2010/main" val="39804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xmlns="" id="{0C9C61A7-CBBB-D0B5-1824-B5F36638C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3" name="Picture 2">
            <a:extLst>
              <a:ext uri="{FF2B5EF4-FFF2-40B4-BE49-F238E27FC236}">
                <a16:creationId xmlns:a16="http://schemas.microsoft.com/office/drawing/2014/main" xmlns="" id="{6D334C17-1158-27E2-C299-1A2ADB6281F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sp>
        <p:nvSpPr>
          <p:cNvPr id="4" name="TextBox 3">
            <a:extLst>
              <a:ext uri="{FF2B5EF4-FFF2-40B4-BE49-F238E27FC236}">
                <a16:creationId xmlns:a16="http://schemas.microsoft.com/office/drawing/2014/main" xmlns="" id="{0F42AFB8-03F6-8E54-AFDB-DF5C428509CC}"/>
              </a:ext>
            </a:extLst>
          </p:cNvPr>
          <p:cNvSpPr txBox="1"/>
          <p:nvPr/>
        </p:nvSpPr>
        <p:spPr>
          <a:xfrm rot="21442185">
            <a:off x="1210041" y="1939746"/>
            <a:ext cx="6659125" cy="2554545"/>
          </a:xfrm>
          <a:prstGeom prst="rect">
            <a:avLst/>
          </a:prstGeom>
          <a:noFill/>
        </p:spPr>
        <p:txBody>
          <a:bodyPr wrap="square" rtlCol="0">
            <a:spAutoFit/>
          </a:bodyPr>
          <a:lstStyle/>
          <a:p>
            <a:pPr algn="ctr"/>
            <a:r>
              <a:rPr lang="en-US" sz="4000" b="1" dirty="0">
                <a:solidFill>
                  <a:schemeClr val="bg1"/>
                </a:solidFill>
              </a:rPr>
              <a:t>H</a:t>
            </a:r>
            <a:r>
              <a:rPr lang="vi-VN" sz="4000" b="1" dirty="0">
                <a:solidFill>
                  <a:schemeClr val="bg1"/>
                </a:solidFill>
              </a:rPr>
              <a:t>ãy cùng bạn bè, người thân đi trải nghiệm thực tế nghề mình mơ ước, gặp gỡ chuyên gia trong nghề.</a:t>
            </a:r>
            <a:endParaRPr lang="en-US" sz="4000" b="1" dirty="0">
              <a:solidFill>
                <a:schemeClr val="bg1"/>
              </a:solidFill>
            </a:endParaRPr>
          </a:p>
        </p:txBody>
      </p:sp>
    </p:spTree>
    <p:extLst>
      <p:ext uri="{BB962C8B-B14F-4D97-AF65-F5344CB8AC3E}">
        <p14:creationId xmlns:p14="http://schemas.microsoft.com/office/powerpoint/2010/main" val="34952387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p:cNvPicPr>
            <a:picLocks noChangeAspect="1"/>
          </p:cNvPicPr>
          <p:nvPr/>
        </p:nvPicPr>
        <p:blipFill>
          <a:blip r:embed="rId19"/>
          <a:stretch>
            <a:fillRect/>
          </a:stretch>
        </p:blipFill>
        <p:spPr>
          <a:xfrm>
            <a:off x="2470358" y="1347225"/>
            <a:ext cx="7248772" cy="2645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2569665"/>
            <a:ext cx="8915400" cy="339817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3371850" y="2999187"/>
            <a:ext cx="8348170" cy="1323439"/>
          </a:xfrm>
          <a:prstGeom prst="rect">
            <a:avLst/>
          </a:prstGeom>
          <a:noFill/>
          <a:ln w="25400">
            <a:noFill/>
          </a:ln>
        </p:spPr>
        <p:txBody>
          <a:bodyPr wrap="square">
            <a:spAutoFit/>
          </a:bodyPr>
          <a:lstStyle/>
          <a:p>
            <a:r>
              <a:rPr lang="en-US" sz="4000" b="1" dirty="0" err="1" smtClean="0">
                <a:latin typeface="Times New Roman" panose="02020603050405020304" pitchFamily="18" charset="0"/>
                <a:cs typeface="Times New Roman" panose="02020603050405020304" pitchFamily="18" charset="0"/>
              </a:rPr>
              <a:t>Nghề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gì</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với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vữa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vôi</a:t>
            </a:r>
            <a:endParaRPr lang="en-US" sz="4000" b="1" dirty="0" smtClean="0">
              <a:latin typeface="Times New Roman" panose="02020603050405020304" pitchFamily="18" charset="0"/>
              <a:cs typeface="Times New Roman" panose="02020603050405020304" pitchFamily="18" charset="0"/>
            </a:endParaRPr>
          </a:p>
          <a:p>
            <a:r>
              <a:rPr lang="en-US" sz="4000" b="1" dirty="0" err="1" smtClean="0">
                <a:latin typeface="Times New Roman" panose="02020603050405020304" pitchFamily="18" charset="0"/>
                <a:cs typeface="Times New Roman" panose="02020603050405020304" pitchFamily="18" charset="0"/>
              </a:rPr>
              <a:t>Xây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cao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đẹp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tôi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đều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cần</a:t>
            </a:r>
            <a:r>
              <a:rPr lang="en-US" sz="4000" b="1" dirty="0">
                <a:latin typeface="Times New Roman" panose="02020603050405020304" pitchFamily="18" charset="0"/>
                <a:cs typeface="Times New Roman" panose="02020603050405020304" pitchFamily="18" charset="0"/>
              </a:rPr>
              <a:t>?</a:t>
            </a:r>
          </a:p>
        </p:txBody>
      </p:sp>
      <p:sp>
        <p:nvSpPr>
          <p:cNvPr id="24" name="Freeform 6">
            <a:extLst>
              <a:ext uri="{FF2B5EF4-FFF2-40B4-BE49-F238E27FC236}">
                <a16:creationId xmlns:a16="http://schemas.microsoft.com/office/drawing/2014/main" xmlns="" id="{1D933D69-65A1-A0CA-5CD6-CD8235CBA461}"/>
              </a:ext>
            </a:extLst>
          </p:cNvPr>
          <p:cNvSpPr/>
          <p:nvPr/>
        </p:nvSpPr>
        <p:spPr>
          <a:xfrm>
            <a:off x="67514" y="2044382"/>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74560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2015815"/>
            <a:ext cx="8915400" cy="395202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4328107" y="5167622"/>
            <a:ext cx="7378118" cy="1600438"/>
          </a:xfrm>
          <a:prstGeom prst="rect">
            <a:avLst/>
          </a:prstGeom>
          <a:noFill/>
          <a:ln w="25400">
            <a:noFill/>
          </a:ln>
        </p:spPr>
        <p:txBody>
          <a:bodyPr wrap="square">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xây</a:t>
            </a:r>
            <a:endParaRPr lang="en-US" sz="4400" b="1" dirty="0">
              <a:solidFill>
                <a:srgbClr val="FF0000"/>
              </a:solidFill>
              <a:latin typeface="Times New Roman" panose="02020603050405020304" pitchFamily="18" charset="0"/>
              <a:cs typeface="Times New Roman" panose="02020603050405020304" pitchFamily="18" charset="0"/>
            </a:endParaRPr>
          </a:p>
          <a:p>
            <a:pPr lvl="0" algn="ctr">
              <a:spcBef>
                <a:spcPts val="1200"/>
              </a:spcBef>
              <a:defRPr/>
            </a:pP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Freeform 6">
            <a:extLst>
              <a:ext uri="{FF2B5EF4-FFF2-40B4-BE49-F238E27FC236}">
                <a16:creationId xmlns:a16="http://schemas.microsoft.com/office/drawing/2014/main" xmlns="" id="{1D933D69-65A1-A0CA-5CD6-CD8235CBA461}"/>
              </a:ext>
            </a:extLst>
          </p:cNvPr>
          <p:cNvSpPr/>
          <p:nvPr/>
        </p:nvSpPr>
        <p:spPr>
          <a:xfrm>
            <a:off x="67514" y="2044382"/>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AutoShape 2" descr="Cùng gặp gỡ chú Robot có khả năng xây tường gạch nhanh gấp 6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4643439" y="2243138"/>
            <a:ext cx="4529136" cy="3043237"/>
          </a:xfrm>
          <a:prstGeom prst="rect">
            <a:avLst/>
          </a:prstGeom>
        </p:spPr>
      </p:pic>
    </p:spTree>
    <p:extLst>
      <p:ext uri="{BB962C8B-B14F-4D97-AF65-F5344CB8AC3E}">
        <p14:creationId xmlns:p14="http://schemas.microsoft.com/office/powerpoint/2010/main" val="694984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2569665"/>
            <a:ext cx="8915400" cy="339817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3686175" y="2613530"/>
            <a:ext cx="8048133" cy="2800767"/>
          </a:xfrm>
          <a:prstGeom prst="rect">
            <a:avLst/>
          </a:prstGeom>
          <a:noFill/>
          <a:ln w="25400">
            <a:noFill/>
          </a:ln>
        </p:spPr>
        <p:txBody>
          <a:bodyPr wrap="square">
            <a:spAutoFit/>
          </a:bodyPr>
          <a:lstStyle/>
          <a:p>
            <a:r>
              <a:rPr lang="en-US" sz="4400" b="1" dirty="0">
                <a:latin typeface="Times New Roman" panose="02020603050405020304" pitchFamily="18" charset="0"/>
                <a:cs typeface="Times New Roman" panose="02020603050405020304" pitchFamily="18" charset="0"/>
              </a:rPr>
              <a:t>Ai </a:t>
            </a:r>
            <a:r>
              <a:rPr lang="en-US" sz="4400" b="1" dirty="0" err="1" smtClean="0">
                <a:latin typeface="Times New Roman" panose="02020603050405020304" pitchFamily="18" charset="0"/>
                <a:cs typeface="Times New Roman" panose="02020603050405020304" pitchFamily="18" charset="0"/>
              </a:rPr>
              <a:t>mặc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áo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trắng</a:t>
            </a:r>
            <a:endParaRPr lang="en-US" sz="4400" b="1" dirty="0" smtClean="0">
              <a:latin typeface="Times New Roman" panose="02020603050405020304" pitchFamily="18" charset="0"/>
              <a:cs typeface="Times New Roman" panose="02020603050405020304" pitchFamily="18" charset="0"/>
            </a:endParaRPr>
          </a:p>
          <a:p>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thập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xinh</a:t>
            </a:r>
            <a:endParaRPr lang="en-US" sz="4400" b="1" dirty="0" smtClean="0">
              <a:latin typeface="Times New Roman" panose="02020603050405020304" pitchFamily="18" charset="0"/>
              <a:cs typeface="Times New Roman" panose="02020603050405020304" pitchFamily="18" charset="0"/>
            </a:endParaRPr>
          </a:p>
          <a:p>
            <a:r>
              <a:rPr lang="en-US" sz="4400" b="1" dirty="0" err="1" smtClean="0">
                <a:latin typeface="Times New Roman" panose="02020603050405020304" pitchFamily="18" charset="0"/>
                <a:cs typeface="Times New Roman" panose="02020603050405020304" pitchFamily="18" charset="0"/>
              </a:rPr>
              <a:t>Tiêm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thuốc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chúng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mình</a:t>
            </a:r>
            <a:endParaRPr lang="en-US" sz="4400" b="1" dirty="0" smtClean="0">
              <a:latin typeface="Times New Roman" panose="02020603050405020304" pitchFamily="18" charset="0"/>
              <a:cs typeface="Times New Roman" panose="02020603050405020304" pitchFamily="18" charset="0"/>
            </a:endParaRPr>
          </a:p>
          <a:p>
            <a:r>
              <a:rPr lang="en-US" sz="4400" b="1" dirty="0" err="1" smtClean="0">
                <a:latin typeface="Times New Roman" panose="02020603050405020304" pitchFamily="18" charset="0"/>
                <a:cs typeface="Times New Roman" panose="02020603050405020304" pitchFamily="18" charset="0"/>
              </a:rPr>
              <a:t>Sẽ</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mau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khỏi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bệnh</a:t>
            </a:r>
            <a:r>
              <a:rPr lang="en-US" sz="4400" b="1" dirty="0">
                <a:latin typeface="Times New Roman" panose="02020603050405020304" pitchFamily="18" charset="0"/>
                <a:cs typeface="Times New Roman" panose="02020603050405020304" pitchFamily="18" charset="0"/>
              </a:rPr>
              <a:t>?</a:t>
            </a:r>
          </a:p>
        </p:txBody>
      </p:sp>
      <p:sp>
        <p:nvSpPr>
          <p:cNvPr id="24" name="Freeform 6">
            <a:extLst>
              <a:ext uri="{FF2B5EF4-FFF2-40B4-BE49-F238E27FC236}">
                <a16:creationId xmlns:a16="http://schemas.microsoft.com/office/drawing/2014/main" xmlns="" id="{1D933D69-65A1-A0CA-5CD6-CD8235CBA461}"/>
              </a:ext>
            </a:extLst>
          </p:cNvPr>
          <p:cNvSpPr/>
          <p:nvPr/>
        </p:nvSpPr>
        <p:spPr>
          <a:xfrm>
            <a:off x="67514" y="2044382"/>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336779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2044382"/>
            <a:ext cx="8915400" cy="392345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4328107" y="5167622"/>
            <a:ext cx="7378118" cy="1600438"/>
          </a:xfrm>
          <a:prstGeom prst="rect">
            <a:avLst/>
          </a:prstGeom>
          <a:noFill/>
          <a:ln w="25400">
            <a:noFill/>
          </a:ln>
        </p:spPr>
        <p:txBody>
          <a:bodyPr wrap="square">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sĩ</a:t>
            </a:r>
            <a:endParaRPr lang="en-US" sz="4400" b="1" dirty="0">
              <a:solidFill>
                <a:srgbClr val="FF0000"/>
              </a:solidFill>
              <a:latin typeface="Times New Roman" panose="02020603050405020304" pitchFamily="18" charset="0"/>
              <a:cs typeface="Times New Roman" panose="02020603050405020304" pitchFamily="18" charset="0"/>
            </a:endParaRPr>
          </a:p>
          <a:p>
            <a:pPr lvl="0" algn="ctr">
              <a:spcBef>
                <a:spcPts val="1200"/>
              </a:spcBef>
              <a:defRPr/>
            </a:pP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Freeform 6">
            <a:extLst>
              <a:ext uri="{FF2B5EF4-FFF2-40B4-BE49-F238E27FC236}">
                <a16:creationId xmlns:a16="http://schemas.microsoft.com/office/drawing/2014/main" xmlns="" id="{1D933D69-65A1-A0CA-5CD6-CD8235CBA461}"/>
              </a:ext>
            </a:extLst>
          </p:cNvPr>
          <p:cNvSpPr/>
          <p:nvPr/>
        </p:nvSpPr>
        <p:spPr>
          <a:xfrm>
            <a:off x="-122777" y="1774655"/>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AutoShape 2" descr="Cùng gặp gỡ chú Robot có khả năng xây tường gạch nhanh gấp 6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5"/>
          <a:stretch>
            <a:fillRect/>
          </a:stretch>
        </p:blipFill>
        <p:spPr>
          <a:xfrm>
            <a:off x="4557713" y="2414588"/>
            <a:ext cx="4186237" cy="2886075"/>
          </a:xfrm>
          <a:prstGeom prst="rect">
            <a:avLst/>
          </a:prstGeom>
        </p:spPr>
      </p:pic>
    </p:spTree>
    <p:extLst>
      <p:ext uri="{BB962C8B-B14F-4D97-AF65-F5344CB8AC3E}">
        <p14:creationId xmlns:p14="http://schemas.microsoft.com/office/powerpoint/2010/main" val="36261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2569665"/>
            <a:ext cx="8915400" cy="339817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4356190" y="2613530"/>
            <a:ext cx="7378118" cy="4001095"/>
          </a:xfrm>
          <a:prstGeom prst="rect">
            <a:avLst/>
          </a:prstGeom>
          <a:noFill/>
          <a:ln w="25400">
            <a:noFill/>
          </a:ln>
        </p:spPr>
        <p:txBody>
          <a:bodyPr wrap="square">
            <a:spAutoFit/>
          </a:bodyPr>
          <a:lstStyle/>
          <a:p>
            <a:r>
              <a:rPr lang="en-US" sz="4000" b="1" dirty="0" err="1" smtClean="0">
                <a:latin typeface="Times New Roman" panose="02020603050405020304" pitchFamily="18" charset="0"/>
                <a:cs typeface="Times New Roman" panose="02020603050405020304" pitchFamily="18" charset="0"/>
              </a:rPr>
              <a:t>Tay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cầm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chổi</a:t>
            </a:r>
            <a:endParaRPr lang="en-US" sz="4000" b="1" dirty="0" smtClean="0">
              <a:latin typeface="Times New Roman" panose="02020603050405020304" pitchFamily="18" charset="0"/>
              <a:cs typeface="Times New Roman" panose="02020603050405020304" pitchFamily="18" charset="0"/>
            </a:endParaRPr>
          </a:p>
          <a:p>
            <a:r>
              <a:rPr lang="en-US" sz="4000" b="1" dirty="0" err="1" smtClean="0">
                <a:latin typeface="Times New Roman" panose="02020603050405020304" pitchFamily="18" charset="0"/>
                <a:cs typeface="Times New Roman" panose="02020603050405020304" pitchFamily="18" charset="0"/>
              </a:rPr>
              <a:t>Chăm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chỉ</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miệt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mài</a:t>
            </a:r>
            <a:endParaRPr lang="en-US" sz="4000" b="1" dirty="0" smtClean="0">
              <a:latin typeface="Times New Roman" panose="02020603050405020304" pitchFamily="18" charset="0"/>
              <a:cs typeface="Times New Roman" panose="02020603050405020304" pitchFamily="18" charset="0"/>
            </a:endParaRPr>
          </a:p>
          <a:p>
            <a:r>
              <a:rPr lang="en-US" sz="4000" b="1" dirty="0" err="1" smtClean="0">
                <a:latin typeface="Times New Roman" panose="02020603050405020304" pitchFamily="18" charset="0"/>
                <a:cs typeface="Times New Roman" panose="02020603050405020304" pitchFamily="18" charset="0"/>
              </a:rPr>
              <a:t>Quét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dọn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hằng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ngày</a:t>
            </a:r>
            <a:endParaRPr lang="en-US" sz="4000" b="1" dirty="0" smtClean="0">
              <a:latin typeface="Times New Roman" panose="02020603050405020304" pitchFamily="18" charset="0"/>
              <a:cs typeface="Times New Roman" panose="02020603050405020304" pitchFamily="18" charset="0"/>
            </a:endParaRPr>
          </a:p>
          <a:p>
            <a:r>
              <a:rPr lang="en-US" sz="4000" b="1" dirty="0" err="1" smtClean="0">
                <a:latin typeface="Times New Roman" panose="02020603050405020304" pitchFamily="18" charset="0"/>
                <a:cs typeface="Times New Roman" panose="02020603050405020304" pitchFamily="18" charset="0"/>
              </a:rPr>
              <a:t>Phố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phường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sẽ</a:t>
            </a:r>
            <a:endParaRPr lang="en-US" sz="4000" b="1" dirty="0">
              <a:latin typeface="Times New Roman" panose="02020603050405020304" pitchFamily="18" charset="0"/>
              <a:cs typeface="Times New Roman" panose="02020603050405020304" pitchFamily="18" charset="0"/>
            </a:endParaRPr>
          </a:p>
          <a:p>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ai</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p>
            <a:pPr lvl="0" algn="ctr">
              <a:spcBef>
                <a:spcPts val="1200"/>
              </a:spcBef>
              <a:defRPr/>
            </a:pPr>
            <a:r>
              <a:rPr lang="vi-VN" sz="44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Freeform 6">
            <a:extLst>
              <a:ext uri="{FF2B5EF4-FFF2-40B4-BE49-F238E27FC236}">
                <a16:creationId xmlns:a16="http://schemas.microsoft.com/office/drawing/2014/main" xmlns="" id="{1D933D69-65A1-A0CA-5CD6-CD8235CBA461}"/>
              </a:ext>
            </a:extLst>
          </p:cNvPr>
          <p:cNvSpPr/>
          <p:nvPr/>
        </p:nvSpPr>
        <p:spPr>
          <a:xfrm>
            <a:off x="67514" y="2044382"/>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95478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937D8-9963-A8B6-798F-59EE4AF4F15D}"/>
              </a:ext>
            </a:extLst>
          </p:cNvPr>
          <p:cNvPicPr>
            <a:picLocks noChangeAspect="1"/>
          </p:cNvPicPr>
          <p:nvPr/>
        </p:nvPicPr>
        <p:blipFill>
          <a:blip r:embed="rId2"/>
          <a:stretch>
            <a:fillRect/>
          </a:stretch>
        </p:blipFill>
        <p:spPr>
          <a:xfrm>
            <a:off x="0" y="-14990"/>
            <a:ext cx="12192000" cy="6857999"/>
          </a:xfrm>
          <a:prstGeom prst="rect">
            <a:avLst/>
          </a:prstGeom>
        </p:spPr>
      </p:pic>
      <p:sp>
        <p:nvSpPr>
          <p:cNvPr id="3" name="Rectangle 2"/>
          <p:cNvSpPr/>
          <p:nvPr/>
        </p:nvSpPr>
        <p:spPr>
          <a:xfrm>
            <a:off x="2781065" y="553031"/>
            <a:ext cx="7601440" cy="923330"/>
          </a:xfrm>
          <a:prstGeom prst="rect">
            <a:avLst/>
          </a:prstGeom>
          <a:solidFill>
            <a:srgbClr val="FF6699">
              <a:alpha val="96078"/>
            </a:srgb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91440" tIns="45720" rIns="91440" bIns="45720">
            <a:spAutoFit/>
          </a:bodyPr>
          <a:lstStyle/>
          <a:p>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TRÒ</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AI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NHANH</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HƠN</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Rounded Corners 5">
            <a:extLst>
              <a:ext uri="{FF2B5EF4-FFF2-40B4-BE49-F238E27FC236}">
                <a16:creationId xmlns:a16="http://schemas.microsoft.com/office/drawing/2014/main" xmlns="" id="{BBFDC3D3-5DFD-4E4C-8BC1-B430BD30C246}"/>
              </a:ext>
            </a:extLst>
          </p:cNvPr>
          <p:cNvSpPr/>
          <p:nvPr/>
        </p:nvSpPr>
        <p:spPr>
          <a:xfrm>
            <a:off x="2973186" y="2015815"/>
            <a:ext cx="8915400" cy="395202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4BBD4236-8161-4FAF-A4E5-29638826175C}"/>
              </a:ext>
            </a:extLst>
          </p:cNvPr>
          <p:cNvSpPr txBox="1"/>
          <p:nvPr/>
        </p:nvSpPr>
        <p:spPr>
          <a:xfrm>
            <a:off x="4328107" y="5167622"/>
            <a:ext cx="7378118" cy="1600438"/>
          </a:xfrm>
          <a:prstGeom prst="rect">
            <a:avLst/>
          </a:prstGeom>
          <a:noFill/>
          <a:ln w="25400">
            <a:noFill/>
          </a:ln>
        </p:spPr>
        <p:txBody>
          <a:bodyPr wrap="square">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         Lao </a:t>
            </a:r>
            <a:r>
              <a:rPr lang="en-US" sz="4400" b="1" dirty="0" err="1" smtClean="0">
                <a:solidFill>
                  <a:srgbClr val="FF0000"/>
                </a:solidFill>
                <a:latin typeface="Times New Roman" panose="02020603050405020304" pitchFamily="18" charset="0"/>
                <a:cs typeface="Times New Roman" panose="02020603050405020304" pitchFamily="18" charset="0"/>
              </a:rPr>
              <a:t>công</a:t>
            </a:r>
            <a:endParaRPr lang="en-US" sz="4400" b="1" dirty="0">
              <a:solidFill>
                <a:srgbClr val="FF0000"/>
              </a:solidFill>
              <a:latin typeface="Times New Roman" panose="02020603050405020304" pitchFamily="18" charset="0"/>
              <a:cs typeface="Times New Roman" panose="02020603050405020304" pitchFamily="18" charset="0"/>
            </a:endParaRPr>
          </a:p>
          <a:p>
            <a:pPr lvl="0" algn="ctr">
              <a:spcBef>
                <a:spcPts val="1200"/>
              </a:spcBef>
              <a:defRPr/>
            </a:pP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Freeform 6">
            <a:extLst>
              <a:ext uri="{FF2B5EF4-FFF2-40B4-BE49-F238E27FC236}">
                <a16:creationId xmlns:a16="http://schemas.microsoft.com/office/drawing/2014/main" xmlns="" id="{1D933D69-65A1-A0CA-5CD6-CD8235CBA461}"/>
              </a:ext>
            </a:extLst>
          </p:cNvPr>
          <p:cNvSpPr/>
          <p:nvPr/>
        </p:nvSpPr>
        <p:spPr>
          <a:xfrm>
            <a:off x="67514" y="2044382"/>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AutoShape 2" descr="Cùng gặp gỡ chú Robot có khả năng xây tường gạch nhanh gấp 6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4328107" y="2271713"/>
            <a:ext cx="4501567" cy="3028949"/>
          </a:xfrm>
          <a:prstGeom prst="rect">
            <a:avLst/>
          </a:prstGeom>
        </p:spPr>
      </p:pic>
    </p:spTree>
    <p:extLst>
      <p:ext uri="{BB962C8B-B14F-4D97-AF65-F5344CB8AC3E}">
        <p14:creationId xmlns:p14="http://schemas.microsoft.com/office/powerpoint/2010/main" val="310744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ln w="25400">
          <a:noFill/>
        </a:ln>
      </a:spPr>
      <a:bodyPr wrap="none" lIns="0" tIns="0" rIns="0" bIns="0" rtlCol="0">
        <a:spAutoFit/>
      </a:bodyPr>
      <a:lstStyle>
        <a:defPPr algn="ctr">
          <a:defRPr sz="6600" smtClean="0">
            <a:ln w="568325">
              <a:solidFill>
                <a:schemeClr val="bg1"/>
              </a:solidFill>
            </a:ln>
            <a:solidFill>
              <a:schemeClr val="bg1"/>
            </a:solidFill>
            <a:effectLst>
              <a:glow>
                <a:schemeClr val="accent1">
                  <a:alpha val="40000"/>
                </a:schemeClr>
              </a:glow>
              <a:outerShdw blurRad="38100" dist="38100" dir="2700000" algn="tl">
                <a:srgbClr val="000000">
                  <a:alpha val="43137"/>
                </a:srgbClr>
              </a:outerShdw>
            </a:effectLst>
            <a:latin typeface="#9Slide07 SVNBeachwood Sans" pitchFamily="2" charset="0"/>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1794</TotalTime>
  <Words>618</Words>
  <Application>Microsoft Office PowerPoint</Application>
  <PresentationFormat>Widescreen</PresentationFormat>
  <Paragraphs>52</Paragraphs>
  <Slides>37</Slides>
  <Notes>2</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37</vt:i4>
      </vt:variant>
    </vt:vector>
  </HeadingPairs>
  <TitlesOfParts>
    <vt:vector size="64" baseType="lpstr">
      <vt:lpstr>微软雅黑</vt:lpstr>
      <vt:lpstr>宋体</vt:lpstr>
      <vt:lpstr>#9Slide02 Noi dung dai</vt:lpstr>
      <vt:lpstr>#9Slide02 Tieu de dai</vt:lpstr>
      <vt:lpstr>Arial</vt:lpstr>
      <vt:lpstr>Arial Black</vt:lpstr>
      <vt:lpstr>Calibri</vt:lpstr>
      <vt:lpstr>Calibri Light</vt:lpstr>
      <vt:lpstr>Cambria</vt:lpstr>
      <vt:lpstr>inpin heiti</vt:lpstr>
      <vt:lpstr>Times New Roman</vt:lpstr>
      <vt:lpstr>字魂107号-萌趣欢乐体</vt:lpstr>
      <vt:lpstr>字魂59号-创粗黑</vt:lpstr>
      <vt:lpstr>方正卡通简体</vt:lpstr>
      <vt:lpstr>方正少儿简体</vt:lpstr>
      <vt:lpstr>汉仪跳跳体简</vt:lpstr>
      <vt:lpstr>等线</vt:lpstr>
      <vt:lpstr>等线 Light</vt:lpstr>
      <vt:lpstr>2_Office Theme</vt:lpstr>
      <vt:lpstr>https://www.freeppt7.com</vt:lpstr>
      <vt:lpstr>1_Office 主题</vt:lpstr>
      <vt:lpstr>Office 主题​​</vt:lpstr>
      <vt:lpstr>1_Office 主题​​</vt:lpstr>
      <vt:lpstr>2_Office 主题</vt:lpstr>
      <vt:lpstr>1_Office Theme</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MRS HUYEN</cp:lastModifiedBy>
  <cp:revision>76</cp:revision>
  <dcterms:created xsi:type="dcterms:W3CDTF">2021-05-28T10:06:52Z</dcterms:created>
  <dcterms:modified xsi:type="dcterms:W3CDTF">2025-04-16T14:02:32Z</dcterms:modified>
</cp:coreProperties>
</file>