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2" r:id="rId2"/>
    <p:sldId id="277" r:id="rId3"/>
    <p:sldId id="319" r:id="rId4"/>
    <p:sldId id="320" r:id="rId5"/>
    <p:sldId id="325" r:id="rId6"/>
    <p:sldId id="326" r:id="rId7"/>
    <p:sldId id="330" r:id="rId8"/>
    <p:sldId id="340" r:id="rId9"/>
    <p:sldId id="306" r:id="rId10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7CB"/>
    <a:srgbClr val="AD27B7"/>
    <a:srgbClr val="BD8E79"/>
    <a:srgbClr val="B37D65"/>
    <a:srgbClr val="8F5D47"/>
    <a:srgbClr val="B43C00"/>
    <a:srgbClr val="D24CDC"/>
    <a:srgbClr val="F3CEF6"/>
    <a:srgbClr val="A521AF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21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tổ</a:t>
            </a:r>
            <a:r>
              <a:rPr lang="en-US" baseline="0"/>
              <a:t> chức cho HS hoạt động.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phát</a:t>
            </a:r>
            <a:r>
              <a:rPr lang="en-US" baseline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7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>
            <a:off x="1" y="2"/>
            <a:ext cx="9068485" cy="46329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4186835" y="325120"/>
            <a:ext cx="7654582" cy="6532880"/>
          </a:xfrm>
          <a:prstGeom prst="rect">
            <a:avLst/>
          </a:prstGeom>
        </p:spPr>
      </p:pic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>
            <a:off x="335274" y="1028733"/>
            <a:ext cx="5103054" cy="6014720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7430546" y="-123394"/>
            <a:ext cx="4778019" cy="5169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0788" y="2616201"/>
            <a:ext cx="2597927" cy="6345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dist"/>
            <a:r>
              <a:rPr lang="en-US" altLang="zh-CN" sz="3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方正粗圆_GBK" pitchFamily="65" charset="-122"/>
                <a:cs typeface="Arial" panose="020B0604020202020204" pitchFamily="34" charset="0"/>
              </a:rPr>
              <a:t>Khởi động</a:t>
            </a:r>
            <a:endParaRPr lang="zh-CN" altLang="en-US" sz="34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方正粗圆_GBK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4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-2562564" ptsTypes="FffFF">
                                      <p:cBhvr>
                                        <p:cTn id="18" dur="17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-14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25" y="-19522"/>
            <a:ext cx="12333642" cy="259141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E59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7584" y="14344"/>
            <a:ext cx="12333642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A71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68" tIns="55085" rIns="110168" bIns="55085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448454" y="2869488"/>
            <a:ext cx="5467912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CC27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38121" y="2812695"/>
            <a:ext cx="1322764" cy="1323109"/>
            <a:chOff x="1212273" y="1084984"/>
            <a:chExt cx="992332" cy="992332"/>
          </a:xfrm>
          <a:solidFill>
            <a:srgbClr val="A71FB1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930" y="237859"/>
            <a:ext cx="1788240" cy="1342336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8000" b="1">
                <a:solidFill>
                  <a:srgbClr val="A71FB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34619" y="615127"/>
            <a:ext cx="9736720" cy="942226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52081" y="3052120"/>
            <a:ext cx="6826838" cy="772949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4300" b="1">
                <a:solidFill>
                  <a:srgbClr val="A71FB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 TẬP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879281" y="-1131658"/>
            <a:ext cx="3291986" cy="3062308"/>
            <a:chOff x="-2957976" y="-1125796"/>
            <a:chExt cx="2469633" cy="2296731"/>
          </a:xfrm>
        </p:grpSpPr>
        <p:sp>
          <p:nvSpPr>
            <p:cNvPr id="22" name="Oval 21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D24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6930" y="237859"/>
            <a:ext cx="1788240" cy="1342294"/>
          </a:xfrm>
          <a:prstGeom prst="rect">
            <a:avLst/>
          </a:prstGeom>
          <a:noFill/>
        </p:spPr>
        <p:txBody>
          <a:bodyPr wrap="square" lIns="110109" tIns="55056" rIns="110109" bIns="55056" rtlCol="0">
            <a:spAutoFit/>
          </a:bodyPr>
          <a:lstStyle/>
          <a:p>
            <a:pPr algn="ctr"/>
            <a:r>
              <a:rPr lang="en-US" sz="8000" b="1">
                <a:solidFill>
                  <a:srgbClr val="7030A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9327" y="3810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8096" y="500063"/>
            <a:ext cx="9852634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312" y="1676400"/>
            <a:ext cx="9852634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ctr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Việt Nam quê hương 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8012" y="2696354"/>
            <a:ext cx="11963400" cy="258523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		Việt Nam đất nước ta ơi</a:t>
            </a:r>
          </a:p>
          <a:p>
            <a:pPr algn="just"/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  	Mênh mông biển lúa đâu trời đẹp hơn</a:t>
            </a:r>
          </a:p>
          <a:p>
            <a:pPr algn="just"/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		Cánh cò bay lả rập rờn</a:t>
            </a:r>
          </a:p>
          <a:p>
            <a:pPr algn="just"/>
            <a:r>
              <a:rPr lang="en-US" sz="4000">
                <a:latin typeface="Arial" pitchFamily="34" charset="0"/>
                <a:ea typeface="Arial-Rounded" pitchFamily="34" charset="0"/>
                <a:cs typeface="Arial" pitchFamily="34" charset="0"/>
              </a:rPr>
              <a:t>	Mây mờ che đỉnh Trường Sơn sớm chiều.</a:t>
            </a:r>
          </a:p>
        </p:txBody>
      </p:sp>
    </p:spTree>
    <p:extLst>
      <p:ext uri="{BB962C8B-B14F-4D97-AF65-F5344CB8AC3E}">
        <p14:creationId xmlns:p14="http://schemas.microsoft.com/office/powerpoint/2010/main" val="362914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6978" y="13335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651" y="165116"/>
            <a:ext cx="9852634" cy="80013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4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0912" y="585810"/>
            <a:ext cx="9852634" cy="67702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ctr"/>
            <a:r>
              <a:rPr lang="en-US" sz="3600" b="1">
                <a:latin typeface="Arial" pitchFamily="34" charset="0"/>
                <a:ea typeface="Arial-Rounded" pitchFamily="34" charset="0"/>
                <a:cs typeface="Arial" pitchFamily="34" charset="0"/>
              </a:rPr>
              <a:t>Việt Nam quê hương 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612" y="1605764"/>
            <a:ext cx="11963400" cy="2339015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		Việt Nam đất nước ta ơi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  	Mênh mông biển lúa đâu trời đẹp hơn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		Cánh cò bay lả rập rờn</a:t>
            </a:r>
          </a:p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	Mây mờ che đỉnh Trường Sơn sớm chiều.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412" y="4114800"/>
            <a:ext cx="11963400" cy="67702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a. Trong đoạn thơ trên, những từ ngữ nào là tên riêng?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9413" y="4692113"/>
            <a:ext cx="11582400" cy="1231019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b. Em còn biết những tên riêng nào trong các bài đọc đã học?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412" y="5799978"/>
            <a:ext cx="11963400" cy="67702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c. Điều gì cần nhớ khi viết tên riêng?</a:t>
            </a:r>
          </a:p>
        </p:txBody>
      </p:sp>
    </p:spTree>
    <p:extLst>
      <p:ext uri="{BB962C8B-B14F-4D97-AF65-F5344CB8AC3E}">
        <p14:creationId xmlns:p14="http://schemas.microsoft.com/office/powerpoint/2010/main" val="14121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7723" y="2286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397" y="289606"/>
            <a:ext cx="10960708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Nói về quê em hoặc nơi em đang sống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22" t="23047" r="8662" b="35156"/>
          <a:stretch/>
        </p:blipFill>
        <p:spPr bwMode="auto">
          <a:xfrm>
            <a:off x="2133600" y="1371599"/>
            <a:ext cx="7694612" cy="507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936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63854" y="4572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9528" y="576262"/>
            <a:ext cx="10200215" cy="677022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 b="1">
                <a:latin typeface="Arial" pitchFamily="34" charset="0"/>
                <a:ea typeface="Arial-Rounded" pitchFamily="34" charset="0"/>
                <a:cs typeface="Arial" pitchFamily="34" charset="0"/>
              </a:rPr>
              <a:t>Viết 1 – 2 câu đã nói ở mục 3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22" t="23047" r="8662" b="35156"/>
          <a:stretch/>
        </p:blipFill>
        <p:spPr bwMode="auto">
          <a:xfrm>
            <a:off x="2133600" y="1371599"/>
            <a:ext cx="7694612" cy="507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78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14362" y="558800"/>
            <a:ext cx="896203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41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7120" y="595911"/>
            <a:ext cx="10617430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 b="1">
                <a:latin typeface="Arial" pitchFamily="34" charset="0"/>
                <a:ea typeface="Arial-Rounded" pitchFamily="34" charset="0"/>
                <a:cs typeface="Arial" pitchFamily="34" charset="0"/>
              </a:rPr>
              <a:t>Hãy viết lại đúng chính tả những câu sau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5049" y="1676400"/>
            <a:ext cx="11963400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>
                <a:latin typeface="Arial" pitchFamily="34" charset="0"/>
                <a:ea typeface="Arial-Rounded" pitchFamily="34" charset="0"/>
                <a:cs typeface="Arial" pitchFamily="34" charset="0"/>
              </a:rPr>
              <a:t>a. nam và hà là học sinh lớp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5049" y="3505200"/>
            <a:ext cx="11963400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>
                <a:latin typeface="Arial" pitchFamily="34" charset="0"/>
                <a:ea typeface="Arial-Rounded" pitchFamily="34" charset="0"/>
                <a:cs typeface="Arial" pitchFamily="34" charset="0"/>
              </a:rPr>
              <a:t>b. những người lính cứu hoả rất dũng cảm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98682" y="2803329"/>
            <a:ext cx="889462" cy="4405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237658" y="4495800"/>
            <a:ext cx="889462" cy="44057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111249" y="2547088"/>
            <a:ext cx="10240963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>
                <a:latin typeface="Arial" pitchFamily="34" charset="0"/>
                <a:ea typeface="Arial-Rounded" pitchFamily="34" charset="0"/>
                <a:cs typeface="Arial" pitchFamily="34" charset="0"/>
              </a:rPr>
              <a:t>Nam và Hà là học sinh lớp 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63632" y="4339104"/>
            <a:ext cx="10240963" cy="753966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100">
                <a:latin typeface="Arial" pitchFamily="34" charset="0"/>
                <a:ea typeface="Arial-Rounded" pitchFamily="34" charset="0"/>
                <a:cs typeface="Arial" pitchFamily="34" charset="0"/>
              </a:rPr>
              <a:t>Những người lính cứu hoả rất dũng cảm.</a:t>
            </a:r>
          </a:p>
        </p:txBody>
      </p:sp>
    </p:spTree>
    <p:extLst>
      <p:ext uri="{BB962C8B-B14F-4D97-AF65-F5344CB8AC3E}">
        <p14:creationId xmlns:p14="http://schemas.microsoft.com/office/powerpoint/2010/main" val="3682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2" grpId="0" animBg="1"/>
      <p:bldP spid="35" grpId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86946" y="330200"/>
            <a:ext cx="812588" cy="812800"/>
          </a:xfrm>
          <a:prstGeom prst="ellipse">
            <a:avLst/>
          </a:prstGeom>
          <a:solidFill>
            <a:srgbClr val="AD2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9" tIns="60925" rIns="121849" bIns="60925" rtlCol="0" anchor="ctr"/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5078" y="330200"/>
            <a:ext cx="10859134" cy="738577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40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 mở rộng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8708" y="1066800"/>
            <a:ext cx="10936904" cy="1231019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a. Tìm đọc một cuốn sách hoặc một tập thơ về đất nước và con người Việt Nam.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6170" y="2265796"/>
            <a:ext cx="10936904" cy="1231019"/>
          </a:xfrm>
          <a:prstGeom prst="rect">
            <a:avLst/>
          </a:prstGeom>
          <a:noFill/>
        </p:spPr>
        <p:txBody>
          <a:bodyPr wrap="square" lIns="121833" tIns="60917" rIns="121833" bIns="60917" rtlCol="0">
            <a:spAutoFit/>
          </a:bodyPr>
          <a:lstStyle/>
          <a:p>
            <a:pPr algn="just"/>
            <a:r>
              <a:rPr lang="en-US" sz="3600">
                <a:latin typeface="Arial" pitchFamily="34" charset="0"/>
                <a:ea typeface="Arial-Rounded" pitchFamily="34" charset="0"/>
                <a:cs typeface="Arial" pitchFamily="34" charset="0"/>
              </a:rPr>
              <a:t>b. Nói với bạn điều em biết thêm từ cuốn sách hoặc tập thơ đó.</a:t>
            </a:r>
          </a:p>
        </p:txBody>
      </p:sp>
      <p:pic>
        <p:nvPicPr>
          <p:cNvPr id="2050" name="Picture 2" descr="Tục Ngữ Ca Dao Việt Nam (Tái Bản 201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3674360"/>
            <a:ext cx="2654810" cy="265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- Việt Nam đất nước con người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3496815"/>
            <a:ext cx="2332672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é Tập Kể Chuyện - Sự Tích Hồ Gươ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378256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406294" y="381000"/>
            <a:ext cx="11546880" cy="58928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196" tIns="55098" rIns="110196" bIns="55098" rtlCol="0" anchor="ctr"/>
          <a:lstStyle/>
          <a:p>
            <a:pPr algn="ctr"/>
            <a:r>
              <a:rPr lang="en-US" sz="39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lại các bài trong chủ đề </a:t>
            </a:r>
            <a:r>
              <a:rPr lang="en-US" sz="39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Đất nước và con người</a:t>
            </a: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50975" indent="-550975" algn="just">
              <a:buFontTx/>
              <a:buChar char="-"/>
            </a:pP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mới: </a:t>
            </a:r>
            <a:r>
              <a:rPr lang="en-US" sz="39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 tập</a:t>
            </a:r>
            <a:r>
              <a:rPr lang="en-US" sz="39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(trang 164).</a:t>
            </a:r>
          </a:p>
        </p:txBody>
      </p:sp>
    </p:spTree>
    <p:extLst>
      <p:ext uri="{BB962C8B-B14F-4D97-AF65-F5344CB8AC3E}">
        <p14:creationId xmlns:p14="http://schemas.microsoft.com/office/powerpoint/2010/main" val="21869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311</Words>
  <Application>Microsoft Office PowerPoint</Application>
  <PresentationFormat>Custom</PresentationFormat>
  <Paragraphs>47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Nga Nguyễn</cp:lastModifiedBy>
  <cp:revision>257</cp:revision>
  <dcterms:created xsi:type="dcterms:W3CDTF">2020-12-08T15:48:47Z</dcterms:created>
  <dcterms:modified xsi:type="dcterms:W3CDTF">2024-05-09T08:56:58Z</dcterms:modified>
</cp:coreProperties>
</file>