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12" r:id="rId2"/>
    <p:sldId id="277" r:id="rId3"/>
    <p:sldId id="287" r:id="rId4"/>
    <p:sldId id="288" r:id="rId5"/>
    <p:sldId id="292" r:id="rId6"/>
    <p:sldId id="293" r:id="rId7"/>
    <p:sldId id="316" r:id="rId8"/>
    <p:sldId id="317" r:id="rId9"/>
    <p:sldId id="299" r:id="rId10"/>
    <p:sldId id="300" r:id="rId11"/>
    <p:sldId id="307" r:id="rId12"/>
    <p:sldId id="308" r:id="rId13"/>
    <p:sldId id="309" r:id="rId14"/>
    <p:sldId id="318" r:id="rId15"/>
    <p:sldId id="319" r:id="rId16"/>
    <p:sldId id="320" r:id="rId17"/>
    <p:sldId id="306" r:id="rId18"/>
  </p:sldIdLst>
  <p:sldSz cx="12188825" cy="6858000"/>
  <p:notesSz cx="6858000" cy="9144000"/>
  <p:defaultTextStyle>
    <a:defPPr>
      <a:defRPr lang="en-US"/>
    </a:defPPr>
    <a:lvl1pPr marL="0" algn="l" defTabSz="1101096" rtl="0" eaLnBrk="1" latinLnBrk="0" hangingPunct="1">
      <a:defRPr sz="2200" kern="1200">
        <a:solidFill>
          <a:schemeClr val="tx1"/>
        </a:solidFill>
        <a:latin typeface="+mn-lt"/>
        <a:ea typeface="+mn-ea"/>
        <a:cs typeface="+mn-cs"/>
      </a:defRPr>
    </a:lvl1pPr>
    <a:lvl2pPr marL="550547" algn="l" defTabSz="1101096" rtl="0" eaLnBrk="1" latinLnBrk="0" hangingPunct="1">
      <a:defRPr sz="2200" kern="1200">
        <a:solidFill>
          <a:schemeClr val="tx1"/>
        </a:solidFill>
        <a:latin typeface="+mn-lt"/>
        <a:ea typeface="+mn-ea"/>
        <a:cs typeface="+mn-cs"/>
      </a:defRPr>
    </a:lvl2pPr>
    <a:lvl3pPr marL="1101096" algn="l" defTabSz="1101096" rtl="0" eaLnBrk="1" latinLnBrk="0" hangingPunct="1">
      <a:defRPr sz="2200" kern="1200">
        <a:solidFill>
          <a:schemeClr val="tx1"/>
        </a:solidFill>
        <a:latin typeface="+mn-lt"/>
        <a:ea typeface="+mn-ea"/>
        <a:cs typeface="+mn-cs"/>
      </a:defRPr>
    </a:lvl3pPr>
    <a:lvl4pPr marL="1651643" algn="l" defTabSz="1101096" rtl="0" eaLnBrk="1" latinLnBrk="0" hangingPunct="1">
      <a:defRPr sz="2200" kern="1200">
        <a:solidFill>
          <a:schemeClr val="tx1"/>
        </a:solidFill>
        <a:latin typeface="+mn-lt"/>
        <a:ea typeface="+mn-ea"/>
        <a:cs typeface="+mn-cs"/>
      </a:defRPr>
    </a:lvl4pPr>
    <a:lvl5pPr marL="2202192" algn="l" defTabSz="1101096" rtl="0" eaLnBrk="1" latinLnBrk="0" hangingPunct="1">
      <a:defRPr sz="2200" kern="1200">
        <a:solidFill>
          <a:schemeClr val="tx1"/>
        </a:solidFill>
        <a:latin typeface="+mn-lt"/>
        <a:ea typeface="+mn-ea"/>
        <a:cs typeface="+mn-cs"/>
      </a:defRPr>
    </a:lvl5pPr>
    <a:lvl6pPr marL="2752739" algn="l" defTabSz="1101096" rtl="0" eaLnBrk="1" latinLnBrk="0" hangingPunct="1">
      <a:defRPr sz="2200" kern="1200">
        <a:solidFill>
          <a:schemeClr val="tx1"/>
        </a:solidFill>
        <a:latin typeface="+mn-lt"/>
        <a:ea typeface="+mn-ea"/>
        <a:cs typeface="+mn-cs"/>
      </a:defRPr>
    </a:lvl6pPr>
    <a:lvl7pPr marL="3303286" algn="l" defTabSz="1101096" rtl="0" eaLnBrk="1" latinLnBrk="0" hangingPunct="1">
      <a:defRPr sz="2200" kern="1200">
        <a:solidFill>
          <a:schemeClr val="tx1"/>
        </a:solidFill>
        <a:latin typeface="+mn-lt"/>
        <a:ea typeface="+mn-ea"/>
        <a:cs typeface="+mn-cs"/>
      </a:defRPr>
    </a:lvl7pPr>
    <a:lvl8pPr marL="3853835" algn="l" defTabSz="1101096" rtl="0" eaLnBrk="1" latinLnBrk="0" hangingPunct="1">
      <a:defRPr sz="2200" kern="1200">
        <a:solidFill>
          <a:schemeClr val="tx1"/>
        </a:solidFill>
        <a:latin typeface="+mn-lt"/>
        <a:ea typeface="+mn-ea"/>
        <a:cs typeface="+mn-cs"/>
      </a:defRPr>
    </a:lvl8pPr>
    <a:lvl9pPr marL="4404382" algn="l" defTabSz="1101096" rtl="0" eaLnBrk="1" latinLnBrk="0" hangingPunct="1">
      <a:defRPr sz="2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85E7"/>
    <a:srgbClr val="D24CDC"/>
    <a:srgbClr val="BD8E79"/>
    <a:srgbClr val="B37D65"/>
    <a:srgbClr val="8F5D47"/>
    <a:srgbClr val="B43C00"/>
    <a:srgbClr val="BF27CB"/>
    <a:srgbClr val="F3CEF6"/>
    <a:srgbClr val="A521AF"/>
    <a:srgbClr val="AD27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943" autoAdjust="0"/>
  </p:normalViewPr>
  <p:slideViewPr>
    <p:cSldViewPr>
      <p:cViewPr varScale="1">
        <p:scale>
          <a:sx n="69" d="100"/>
          <a:sy n="69" d="100"/>
        </p:scale>
        <p:origin x="984" y="106"/>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5/6/2024</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1101244" rtl="0" eaLnBrk="1" latinLnBrk="0" hangingPunct="1">
      <a:defRPr sz="1400" kern="1200">
        <a:solidFill>
          <a:schemeClr val="tx1"/>
        </a:solidFill>
        <a:latin typeface="+mn-lt"/>
        <a:ea typeface="+mn-ea"/>
        <a:cs typeface="+mn-cs"/>
      </a:defRPr>
    </a:lvl1pPr>
    <a:lvl2pPr marL="550622" algn="l" defTabSz="1101244" rtl="0" eaLnBrk="1" latinLnBrk="0" hangingPunct="1">
      <a:defRPr sz="1400" kern="1200">
        <a:solidFill>
          <a:schemeClr val="tx1"/>
        </a:solidFill>
        <a:latin typeface="+mn-lt"/>
        <a:ea typeface="+mn-ea"/>
        <a:cs typeface="+mn-cs"/>
      </a:defRPr>
    </a:lvl2pPr>
    <a:lvl3pPr marL="1101244" algn="l" defTabSz="1101244" rtl="0" eaLnBrk="1" latinLnBrk="0" hangingPunct="1">
      <a:defRPr sz="1400" kern="1200">
        <a:solidFill>
          <a:schemeClr val="tx1"/>
        </a:solidFill>
        <a:latin typeface="+mn-lt"/>
        <a:ea typeface="+mn-ea"/>
        <a:cs typeface="+mn-cs"/>
      </a:defRPr>
    </a:lvl3pPr>
    <a:lvl4pPr marL="1651867" algn="l" defTabSz="1101244" rtl="0" eaLnBrk="1" latinLnBrk="0" hangingPunct="1">
      <a:defRPr sz="1400" kern="1200">
        <a:solidFill>
          <a:schemeClr val="tx1"/>
        </a:solidFill>
        <a:latin typeface="+mn-lt"/>
        <a:ea typeface="+mn-ea"/>
        <a:cs typeface="+mn-cs"/>
      </a:defRPr>
    </a:lvl4pPr>
    <a:lvl5pPr marL="2202489" algn="l" defTabSz="1101244" rtl="0" eaLnBrk="1" latinLnBrk="0" hangingPunct="1">
      <a:defRPr sz="1400" kern="1200">
        <a:solidFill>
          <a:schemeClr val="tx1"/>
        </a:solidFill>
        <a:latin typeface="+mn-lt"/>
        <a:ea typeface="+mn-ea"/>
        <a:cs typeface="+mn-cs"/>
      </a:defRPr>
    </a:lvl5pPr>
    <a:lvl6pPr marL="2753113" algn="l" defTabSz="1101244" rtl="0" eaLnBrk="1" latinLnBrk="0" hangingPunct="1">
      <a:defRPr sz="1400" kern="1200">
        <a:solidFill>
          <a:schemeClr val="tx1"/>
        </a:solidFill>
        <a:latin typeface="+mn-lt"/>
        <a:ea typeface="+mn-ea"/>
        <a:cs typeface="+mn-cs"/>
      </a:defRPr>
    </a:lvl6pPr>
    <a:lvl7pPr marL="3303735" algn="l" defTabSz="1101244" rtl="0" eaLnBrk="1" latinLnBrk="0" hangingPunct="1">
      <a:defRPr sz="1400" kern="1200">
        <a:solidFill>
          <a:schemeClr val="tx1"/>
        </a:solidFill>
        <a:latin typeface="+mn-lt"/>
        <a:ea typeface="+mn-ea"/>
        <a:cs typeface="+mn-cs"/>
      </a:defRPr>
    </a:lvl7pPr>
    <a:lvl8pPr marL="3854357" algn="l" defTabSz="1101244" rtl="0" eaLnBrk="1" latinLnBrk="0" hangingPunct="1">
      <a:defRPr sz="1400" kern="1200">
        <a:solidFill>
          <a:schemeClr val="tx1"/>
        </a:solidFill>
        <a:latin typeface="+mn-lt"/>
        <a:ea typeface="+mn-ea"/>
        <a:cs typeface="+mn-cs"/>
      </a:defRPr>
    </a:lvl8pPr>
    <a:lvl9pPr marL="4404979" algn="l" defTabSz="1101244"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3</a:t>
            </a:fld>
            <a:endParaRPr lang="en-US"/>
          </a:p>
        </p:txBody>
      </p:sp>
    </p:spTree>
    <p:extLst>
      <p:ext uri="{BB962C8B-B14F-4D97-AF65-F5344CB8AC3E}">
        <p14:creationId xmlns:p14="http://schemas.microsoft.com/office/powerpoint/2010/main" val="4102288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15</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a:t>GV đọc</a:t>
            </a:r>
            <a:r>
              <a:rPr lang="en-US" baseline="0"/>
              <a:t> mẫu</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4</a:t>
            </a:fld>
            <a:endParaRPr lang="en-US"/>
          </a:p>
        </p:txBody>
      </p:sp>
    </p:spTree>
    <p:extLst>
      <p:ext uri="{BB962C8B-B14F-4D97-AF65-F5344CB8AC3E}">
        <p14:creationId xmlns:p14="http://schemas.microsoft.com/office/powerpoint/2010/main" val="98808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a:t>Chia đoạn</a:t>
            </a:r>
            <a:r>
              <a:rPr lang="en-US" baseline="0"/>
              <a:t> theo hình thức: Bài đọc có 2 đoạn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2588672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7</a:t>
            </a:fld>
            <a:endParaRPr lang="en-US"/>
          </a:p>
        </p:txBody>
      </p:sp>
    </p:spTree>
    <p:extLst>
      <p:ext uri="{BB962C8B-B14F-4D97-AF65-F5344CB8AC3E}">
        <p14:creationId xmlns:p14="http://schemas.microsoft.com/office/powerpoint/2010/main" val="2644687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2644687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a:t>Thi đua</a:t>
            </a:r>
          </a:p>
        </p:txBody>
      </p:sp>
      <p:sp>
        <p:nvSpPr>
          <p:cNvPr id="4" name="Slide Number Placeholder 3"/>
          <p:cNvSpPr>
            <a:spLocks noGrp="1"/>
          </p:cNvSpPr>
          <p:nvPr>
            <p:ph type="sldNum" sz="quarter" idx="10"/>
          </p:nvPr>
        </p:nvSpPr>
        <p:spPr/>
        <p:txBody>
          <a:bodyPr/>
          <a:lstStyle/>
          <a:p>
            <a:fld id="{7AFEA3F6-B450-4284-BB2C-4DA94784FDB0}" type="slidenum">
              <a:rPr lang="en-US" smtClean="0"/>
              <a:t>9</a:t>
            </a:fld>
            <a:endParaRPr lang="en-US"/>
          </a:p>
        </p:txBody>
      </p:sp>
    </p:spTree>
    <p:extLst>
      <p:ext uri="{BB962C8B-B14F-4D97-AF65-F5344CB8AC3E}">
        <p14:creationId xmlns:p14="http://schemas.microsoft.com/office/powerpoint/2010/main" val="1698149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a:t>Gọi</a:t>
            </a:r>
            <a:r>
              <a:rPr lang="en-US" baseline="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giảng</a:t>
            </a:r>
            <a:r>
              <a:rPr lang="en-US" baseline="0"/>
              <a:t> giải thêm về ruộng bậc thang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198167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14</a:t>
            </a:fld>
            <a:endParaRPr lang="en-US"/>
          </a:p>
        </p:txBody>
      </p:sp>
    </p:spTree>
    <p:extLst>
      <p:ext uri="{BB962C8B-B14F-4D97-AF65-F5344CB8AC3E}">
        <p14:creationId xmlns:p14="http://schemas.microsoft.com/office/powerpoint/2010/main" val="2345454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3" y="2130430"/>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2"/>
            <a:ext cx="8532178" cy="1752600"/>
          </a:xfrm>
        </p:spPr>
        <p:txBody>
          <a:bodyPr/>
          <a:lstStyle>
            <a:lvl1pPr marL="0" indent="0" algn="ctr">
              <a:buNone/>
              <a:defRPr>
                <a:solidFill>
                  <a:schemeClr val="tx1">
                    <a:tint val="75000"/>
                  </a:schemeClr>
                </a:solidFill>
              </a:defRPr>
            </a:lvl1pPr>
            <a:lvl2pPr marL="550547" indent="0" algn="ctr">
              <a:buNone/>
              <a:defRPr>
                <a:solidFill>
                  <a:schemeClr val="tx1">
                    <a:tint val="75000"/>
                  </a:schemeClr>
                </a:solidFill>
              </a:defRPr>
            </a:lvl2pPr>
            <a:lvl3pPr marL="1101096" indent="0" algn="ctr">
              <a:buNone/>
              <a:defRPr>
                <a:solidFill>
                  <a:schemeClr val="tx1">
                    <a:tint val="75000"/>
                  </a:schemeClr>
                </a:solidFill>
              </a:defRPr>
            </a:lvl3pPr>
            <a:lvl4pPr marL="1651643" indent="0" algn="ctr">
              <a:buNone/>
              <a:defRPr>
                <a:solidFill>
                  <a:schemeClr val="tx1">
                    <a:tint val="75000"/>
                  </a:schemeClr>
                </a:solidFill>
              </a:defRPr>
            </a:lvl4pPr>
            <a:lvl5pPr marL="2202192" indent="0" algn="ctr">
              <a:buNone/>
              <a:defRPr>
                <a:solidFill>
                  <a:schemeClr val="tx1">
                    <a:tint val="75000"/>
                  </a:schemeClr>
                </a:solidFill>
              </a:defRPr>
            </a:lvl5pPr>
            <a:lvl6pPr marL="2752739" indent="0" algn="ctr">
              <a:buNone/>
              <a:defRPr>
                <a:solidFill>
                  <a:schemeClr val="tx1">
                    <a:tint val="75000"/>
                  </a:schemeClr>
                </a:solidFill>
              </a:defRPr>
            </a:lvl6pPr>
            <a:lvl7pPr marL="3303286" indent="0" algn="ctr">
              <a:buNone/>
              <a:defRPr>
                <a:solidFill>
                  <a:schemeClr val="tx1">
                    <a:tint val="75000"/>
                  </a:schemeClr>
                </a:solidFill>
              </a:defRPr>
            </a:lvl7pPr>
            <a:lvl8pPr marL="3853835" indent="0" algn="ctr">
              <a:buNone/>
              <a:defRPr>
                <a:solidFill>
                  <a:schemeClr val="tx1">
                    <a:tint val="75000"/>
                  </a:schemeClr>
                </a:solidFill>
              </a:defRPr>
            </a:lvl8pPr>
            <a:lvl9pPr marL="440438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40"/>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40"/>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88826"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 y="4610926"/>
            <a:ext cx="12188840" cy="2247075"/>
          </a:xfrm>
          <a:prstGeom prst="rect">
            <a:avLst/>
          </a:prstGeom>
        </p:spPr>
      </p:pic>
    </p:spTree>
    <p:extLst>
      <p:ext uri="{BB962C8B-B14F-4D97-AF65-F5344CB8AC3E}">
        <p14:creationId xmlns:p14="http://schemas.microsoft.com/office/powerpoint/2010/main" val="3507548645"/>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4" y="4406901"/>
            <a:ext cx="10360501" cy="1362075"/>
          </a:xfrm>
        </p:spPr>
        <p:txBody>
          <a:bodyPr anchor="t"/>
          <a:lstStyle>
            <a:lvl1pPr algn="l">
              <a:defRPr sz="4800" b="1" cap="all"/>
            </a:lvl1pPr>
          </a:lstStyle>
          <a:p>
            <a:r>
              <a:rPr lang="en-US"/>
              <a:t>Click to edit Master title style</a:t>
            </a:r>
          </a:p>
        </p:txBody>
      </p:sp>
      <p:sp>
        <p:nvSpPr>
          <p:cNvPr id="3" name="Text Placeholder 2"/>
          <p:cNvSpPr>
            <a:spLocks noGrp="1"/>
          </p:cNvSpPr>
          <p:nvPr>
            <p:ph type="body" idx="1"/>
          </p:nvPr>
        </p:nvSpPr>
        <p:spPr>
          <a:xfrm>
            <a:off x="962834" y="2906715"/>
            <a:ext cx="10360501" cy="1500187"/>
          </a:xfrm>
        </p:spPr>
        <p:txBody>
          <a:bodyPr anchor="b"/>
          <a:lstStyle>
            <a:lvl1pPr marL="0" indent="0">
              <a:buNone/>
              <a:defRPr sz="2400">
                <a:solidFill>
                  <a:schemeClr val="tx1">
                    <a:tint val="75000"/>
                  </a:schemeClr>
                </a:solidFill>
              </a:defRPr>
            </a:lvl1pPr>
            <a:lvl2pPr marL="550547" indent="0">
              <a:buNone/>
              <a:defRPr sz="2200">
                <a:solidFill>
                  <a:schemeClr val="tx1">
                    <a:tint val="75000"/>
                  </a:schemeClr>
                </a:solidFill>
              </a:defRPr>
            </a:lvl2pPr>
            <a:lvl3pPr marL="1101096" indent="0">
              <a:buNone/>
              <a:defRPr sz="1900">
                <a:solidFill>
                  <a:schemeClr val="tx1">
                    <a:tint val="75000"/>
                  </a:schemeClr>
                </a:solidFill>
              </a:defRPr>
            </a:lvl3pPr>
            <a:lvl4pPr marL="1651643" indent="0">
              <a:buNone/>
              <a:defRPr sz="1700">
                <a:solidFill>
                  <a:schemeClr val="tx1">
                    <a:tint val="75000"/>
                  </a:schemeClr>
                </a:solidFill>
              </a:defRPr>
            </a:lvl4pPr>
            <a:lvl5pPr marL="2202192" indent="0">
              <a:buNone/>
              <a:defRPr sz="1700">
                <a:solidFill>
                  <a:schemeClr val="tx1">
                    <a:tint val="75000"/>
                  </a:schemeClr>
                </a:solidFill>
              </a:defRPr>
            </a:lvl5pPr>
            <a:lvl6pPr marL="2752739" indent="0">
              <a:buNone/>
              <a:defRPr sz="1700">
                <a:solidFill>
                  <a:schemeClr val="tx1">
                    <a:tint val="75000"/>
                  </a:schemeClr>
                </a:solidFill>
              </a:defRPr>
            </a:lvl6pPr>
            <a:lvl7pPr marL="3303286" indent="0">
              <a:buNone/>
              <a:defRPr sz="1700">
                <a:solidFill>
                  <a:schemeClr val="tx1">
                    <a:tint val="75000"/>
                  </a:schemeClr>
                </a:solidFill>
              </a:defRPr>
            </a:lvl7pPr>
            <a:lvl8pPr marL="3853835" indent="0">
              <a:buNone/>
              <a:defRPr sz="1700">
                <a:solidFill>
                  <a:schemeClr val="tx1">
                    <a:tint val="75000"/>
                  </a:schemeClr>
                </a:solidFill>
              </a:defRPr>
            </a:lvl8pPr>
            <a:lvl9pPr marL="4404382" indent="0">
              <a:buNone/>
              <a:defRPr sz="1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2"/>
            <a:ext cx="5383398" cy="4525962"/>
          </a:xfrm>
        </p:spPr>
        <p:txBody>
          <a:bodyPr/>
          <a:lstStyle>
            <a:lvl1pPr>
              <a:defRPr sz="34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2"/>
            <a:ext cx="5383398" cy="4525962"/>
          </a:xfrm>
        </p:spPr>
        <p:txBody>
          <a:bodyPr/>
          <a:lstStyle>
            <a:lvl1pPr>
              <a:defRPr sz="34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2" y="1535114"/>
            <a:ext cx="5385515" cy="639762"/>
          </a:xfrm>
        </p:spPr>
        <p:txBody>
          <a:bodyPr anchor="b"/>
          <a:lstStyle>
            <a:lvl1pPr marL="0" indent="0">
              <a:buNone/>
              <a:defRPr sz="2900" b="1"/>
            </a:lvl1pPr>
            <a:lvl2pPr marL="550547" indent="0">
              <a:buNone/>
              <a:defRPr sz="2400" b="1"/>
            </a:lvl2pPr>
            <a:lvl3pPr marL="1101096" indent="0">
              <a:buNone/>
              <a:defRPr sz="2200" b="1"/>
            </a:lvl3pPr>
            <a:lvl4pPr marL="1651643" indent="0">
              <a:buNone/>
              <a:defRPr sz="1900" b="1"/>
            </a:lvl4pPr>
            <a:lvl5pPr marL="2202192" indent="0">
              <a:buNone/>
              <a:defRPr sz="1900" b="1"/>
            </a:lvl5pPr>
            <a:lvl6pPr marL="2752739" indent="0">
              <a:buNone/>
              <a:defRPr sz="1900" b="1"/>
            </a:lvl6pPr>
            <a:lvl7pPr marL="3303286" indent="0">
              <a:buNone/>
              <a:defRPr sz="1900" b="1"/>
            </a:lvl7pPr>
            <a:lvl8pPr marL="3853835" indent="0">
              <a:buNone/>
              <a:defRPr sz="1900" b="1"/>
            </a:lvl8pPr>
            <a:lvl9pPr marL="4404382" indent="0">
              <a:buNone/>
              <a:defRPr sz="1900" b="1"/>
            </a:lvl9pPr>
          </a:lstStyle>
          <a:p>
            <a:pPr lvl="0"/>
            <a:r>
              <a:rPr lang="en-US"/>
              <a:t>Click to edit Master text styles</a:t>
            </a:r>
          </a:p>
        </p:txBody>
      </p:sp>
      <p:sp>
        <p:nvSpPr>
          <p:cNvPr id="4" name="Content Placeholder 3"/>
          <p:cNvSpPr>
            <a:spLocks noGrp="1"/>
          </p:cNvSpPr>
          <p:nvPr>
            <p:ph sz="half" idx="2"/>
          </p:nvPr>
        </p:nvSpPr>
        <p:spPr>
          <a:xfrm>
            <a:off x="609442" y="2174875"/>
            <a:ext cx="5385515" cy="3951288"/>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9" y="1535114"/>
            <a:ext cx="5387630" cy="639762"/>
          </a:xfrm>
        </p:spPr>
        <p:txBody>
          <a:bodyPr anchor="b"/>
          <a:lstStyle>
            <a:lvl1pPr marL="0" indent="0">
              <a:buNone/>
              <a:defRPr sz="2900" b="1"/>
            </a:lvl1pPr>
            <a:lvl2pPr marL="550547" indent="0">
              <a:buNone/>
              <a:defRPr sz="2400" b="1"/>
            </a:lvl2pPr>
            <a:lvl3pPr marL="1101096" indent="0">
              <a:buNone/>
              <a:defRPr sz="2200" b="1"/>
            </a:lvl3pPr>
            <a:lvl4pPr marL="1651643" indent="0">
              <a:buNone/>
              <a:defRPr sz="1900" b="1"/>
            </a:lvl4pPr>
            <a:lvl5pPr marL="2202192" indent="0">
              <a:buNone/>
              <a:defRPr sz="1900" b="1"/>
            </a:lvl5pPr>
            <a:lvl6pPr marL="2752739" indent="0">
              <a:buNone/>
              <a:defRPr sz="1900" b="1"/>
            </a:lvl6pPr>
            <a:lvl7pPr marL="3303286" indent="0">
              <a:buNone/>
              <a:defRPr sz="1900" b="1"/>
            </a:lvl7pPr>
            <a:lvl8pPr marL="3853835" indent="0">
              <a:buNone/>
              <a:defRPr sz="1900" b="1"/>
            </a:lvl8pPr>
            <a:lvl9pPr marL="4404382" indent="0">
              <a:buNone/>
              <a:defRPr sz="1900" b="1"/>
            </a:lvl9pPr>
          </a:lstStyle>
          <a:p>
            <a:pPr lvl="0"/>
            <a:r>
              <a:rPr lang="en-US"/>
              <a:t>Click to edit Master text styles</a:t>
            </a:r>
          </a:p>
        </p:txBody>
      </p:sp>
      <p:sp>
        <p:nvSpPr>
          <p:cNvPr id="6" name="Content Placeholder 5"/>
          <p:cNvSpPr>
            <a:spLocks noGrp="1"/>
          </p:cNvSpPr>
          <p:nvPr>
            <p:ph sz="quarter" idx="4"/>
          </p:nvPr>
        </p:nvSpPr>
        <p:spPr>
          <a:xfrm>
            <a:off x="6191759" y="2174875"/>
            <a:ext cx="5387630" cy="3951288"/>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5/6/2024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5/6/2024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5/6/2024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8" y="273049"/>
            <a:ext cx="4010039" cy="1162051"/>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5494" y="273053"/>
            <a:ext cx="6813891" cy="5853113"/>
          </a:xfrm>
        </p:spPr>
        <p:txBody>
          <a:bodyPr/>
          <a:lstStyle>
            <a:lvl1pPr>
              <a:defRPr sz="39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8" y="1435105"/>
            <a:ext cx="4010039" cy="4691063"/>
          </a:xfrm>
        </p:spPr>
        <p:txBody>
          <a:bodyPr/>
          <a:lstStyle>
            <a:lvl1pPr marL="0" indent="0">
              <a:buNone/>
              <a:defRPr sz="1700"/>
            </a:lvl1pPr>
            <a:lvl2pPr marL="550547" indent="0">
              <a:buNone/>
              <a:defRPr sz="1400"/>
            </a:lvl2pPr>
            <a:lvl3pPr marL="1101096" indent="0">
              <a:buNone/>
              <a:defRPr sz="1200"/>
            </a:lvl3pPr>
            <a:lvl4pPr marL="1651643" indent="0">
              <a:buNone/>
              <a:defRPr sz="1100"/>
            </a:lvl4pPr>
            <a:lvl5pPr marL="2202192" indent="0">
              <a:buNone/>
              <a:defRPr sz="1100"/>
            </a:lvl5pPr>
            <a:lvl6pPr marL="2752739" indent="0">
              <a:buNone/>
              <a:defRPr sz="1100"/>
            </a:lvl6pPr>
            <a:lvl7pPr marL="3303286" indent="0">
              <a:buNone/>
              <a:defRPr sz="1100"/>
            </a:lvl7pPr>
            <a:lvl8pPr marL="3853835" indent="0">
              <a:buNone/>
              <a:defRPr sz="1100"/>
            </a:lvl8pPr>
            <a:lvl9pPr marL="4404382"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6" y="4800602"/>
            <a:ext cx="7313295" cy="566738"/>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096" y="612775"/>
            <a:ext cx="7313295" cy="4114800"/>
          </a:xfrm>
        </p:spPr>
        <p:txBody>
          <a:bodyPr/>
          <a:lstStyle>
            <a:lvl1pPr marL="0" indent="0">
              <a:buNone/>
              <a:defRPr sz="3900"/>
            </a:lvl1pPr>
            <a:lvl2pPr marL="550547" indent="0">
              <a:buNone/>
              <a:defRPr sz="3400"/>
            </a:lvl2pPr>
            <a:lvl3pPr marL="1101096" indent="0">
              <a:buNone/>
              <a:defRPr sz="2900"/>
            </a:lvl3pPr>
            <a:lvl4pPr marL="1651643" indent="0">
              <a:buNone/>
              <a:defRPr sz="2400"/>
            </a:lvl4pPr>
            <a:lvl5pPr marL="2202192" indent="0">
              <a:buNone/>
              <a:defRPr sz="2400"/>
            </a:lvl5pPr>
            <a:lvl6pPr marL="2752739" indent="0">
              <a:buNone/>
              <a:defRPr sz="2400"/>
            </a:lvl6pPr>
            <a:lvl7pPr marL="3303286" indent="0">
              <a:buNone/>
              <a:defRPr sz="2400"/>
            </a:lvl7pPr>
            <a:lvl8pPr marL="3853835" indent="0">
              <a:buNone/>
              <a:defRPr sz="2400"/>
            </a:lvl8pPr>
            <a:lvl9pPr marL="4404382" indent="0">
              <a:buNone/>
              <a:defRPr sz="2400"/>
            </a:lvl9pPr>
          </a:lstStyle>
          <a:p>
            <a:endParaRPr lang="en-US"/>
          </a:p>
        </p:txBody>
      </p:sp>
      <p:sp>
        <p:nvSpPr>
          <p:cNvPr id="4" name="Text Placeholder 3"/>
          <p:cNvSpPr>
            <a:spLocks noGrp="1"/>
          </p:cNvSpPr>
          <p:nvPr>
            <p:ph type="body" sz="half" idx="2"/>
          </p:nvPr>
        </p:nvSpPr>
        <p:spPr>
          <a:xfrm>
            <a:off x="2389096" y="5367341"/>
            <a:ext cx="7313295" cy="804863"/>
          </a:xfrm>
        </p:spPr>
        <p:txBody>
          <a:bodyPr/>
          <a:lstStyle>
            <a:lvl1pPr marL="0" indent="0">
              <a:buNone/>
              <a:defRPr sz="1700"/>
            </a:lvl1pPr>
            <a:lvl2pPr marL="550547" indent="0">
              <a:buNone/>
              <a:defRPr sz="1400"/>
            </a:lvl2pPr>
            <a:lvl3pPr marL="1101096" indent="0">
              <a:buNone/>
              <a:defRPr sz="1200"/>
            </a:lvl3pPr>
            <a:lvl4pPr marL="1651643" indent="0">
              <a:buNone/>
              <a:defRPr sz="1100"/>
            </a:lvl4pPr>
            <a:lvl5pPr marL="2202192" indent="0">
              <a:buNone/>
              <a:defRPr sz="1100"/>
            </a:lvl5pPr>
            <a:lvl6pPr marL="2752739" indent="0">
              <a:buNone/>
              <a:defRPr sz="1100"/>
            </a:lvl6pPr>
            <a:lvl7pPr marL="3303286" indent="0">
              <a:buNone/>
              <a:defRPr sz="1100"/>
            </a:lvl7pPr>
            <a:lvl8pPr marL="3853835" indent="0">
              <a:buNone/>
              <a:defRPr sz="1100"/>
            </a:lvl8pPr>
            <a:lvl9pPr marL="4404382"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2" y="274639"/>
            <a:ext cx="10969943" cy="1143000"/>
          </a:xfrm>
          <a:prstGeom prst="rect">
            <a:avLst/>
          </a:prstGeom>
        </p:spPr>
        <p:txBody>
          <a:bodyPr vert="horz" lIns="110109" tIns="55056" rIns="110109" bIns="55056" rtlCol="0" anchor="ctr">
            <a:normAutofit/>
          </a:bodyPr>
          <a:lstStyle/>
          <a:p>
            <a:r>
              <a:rPr lang="en-US"/>
              <a:t>Click to edit Master title style</a:t>
            </a:r>
          </a:p>
        </p:txBody>
      </p:sp>
      <p:sp>
        <p:nvSpPr>
          <p:cNvPr id="3" name="Text Placeholder 2"/>
          <p:cNvSpPr>
            <a:spLocks noGrp="1"/>
          </p:cNvSpPr>
          <p:nvPr>
            <p:ph type="body" idx="1"/>
          </p:nvPr>
        </p:nvSpPr>
        <p:spPr>
          <a:xfrm>
            <a:off x="609442" y="1600202"/>
            <a:ext cx="10969943" cy="4525962"/>
          </a:xfrm>
          <a:prstGeom prst="rect">
            <a:avLst/>
          </a:prstGeom>
        </p:spPr>
        <p:txBody>
          <a:bodyPr vert="horz" lIns="110109" tIns="55056" rIns="110109" bIns="5505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3"/>
            <a:ext cx="2844059" cy="365125"/>
          </a:xfrm>
          <a:prstGeom prst="rect">
            <a:avLst/>
          </a:prstGeom>
        </p:spPr>
        <p:txBody>
          <a:bodyPr vert="horz" lIns="110109" tIns="55056" rIns="110109" bIns="55056" rtlCol="0" anchor="ctr"/>
          <a:lstStyle>
            <a:lvl1pPr algn="l">
              <a:defRPr sz="1400">
                <a:solidFill>
                  <a:schemeClr val="tx1">
                    <a:tint val="75000"/>
                  </a:schemeClr>
                </a:solidFill>
              </a:defRPr>
            </a:lvl1pPr>
          </a:lstStyle>
          <a:p>
            <a:fld id="{4CEF851F-4C9B-4ED8-A706-7687066F5A2C}" type="datetimeFigureOut">
              <a:rPr lang="en-US" smtClean="0"/>
              <a:t>5/6/2024</a:t>
            </a:fld>
            <a:endParaRPr lang="en-US"/>
          </a:p>
        </p:txBody>
      </p:sp>
      <p:sp>
        <p:nvSpPr>
          <p:cNvPr id="5" name="Footer Placeholder 4"/>
          <p:cNvSpPr>
            <a:spLocks noGrp="1"/>
          </p:cNvSpPr>
          <p:nvPr>
            <p:ph type="ftr" sz="quarter" idx="3"/>
          </p:nvPr>
        </p:nvSpPr>
        <p:spPr>
          <a:xfrm>
            <a:off x="4164516" y="6356353"/>
            <a:ext cx="3859795" cy="365125"/>
          </a:xfrm>
          <a:prstGeom prst="rect">
            <a:avLst/>
          </a:prstGeom>
        </p:spPr>
        <p:txBody>
          <a:bodyPr vert="horz" lIns="110109" tIns="55056" rIns="110109" bIns="55056" rtlCol="0" anchor="ctr"/>
          <a:lstStyle>
            <a:lvl1pPr algn="ctr">
              <a:defRPr sz="1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6" y="6356353"/>
            <a:ext cx="2844059" cy="365125"/>
          </a:xfrm>
          <a:prstGeom prst="rect">
            <a:avLst/>
          </a:prstGeom>
        </p:spPr>
        <p:txBody>
          <a:bodyPr vert="horz" lIns="110109" tIns="55056" rIns="110109" bIns="55056" rtlCol="0" anchor="ctr"/>
          <a:lstStyle>
            <a:lvl1pPr algn="r">
              <a:defRPr sz="14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1101096" rtl="0" eaLnBrk="1" latinLnBrk="0" hangingPunct="1">
        <a:spcBef>
          <a:spcPct val="0"/>
        </a:spcBef>
        <a:buNone/>
        <a:defRPr sz="5300" kern="1200">
          <a:solidFill>
            <a:schemeClr val="tx1"/>
          </a:solidFill>
          <a:latin typeface="+mj-lt"/>
          <a:ea typeface="+mj-ea"/>
          <a:cs typeface="+mj-cs"/>
        </a:defRPr>
      </a:lvl1pPr>
    </p:titleStyle>
    <p:bodyStyle>
      <a:lvl1pPr marL="412910" indent="-412910" algn="l" defTabSz="1101096" rtl="0" eaLnBrk="1" latinLnBrk="0" hangingPunct="1">
        <a:spcBef>
          <a:spcPct val="20000"/>
        </a:spcBef>
        <a:buFont typeface="Arial" pitchFamily="34" charset="0"/>
        <a:buChar char="•"/>
        <a:defRPr sz="3900" kern="1200">
          <a:solidFill>
            <a:schemeClr val="tx1"/>
          </a:solidFill>
          <a:latin typeface="+mn-lt"/>
          <a:ea typeface="+mn-ea"/>
          <a:cs typeface="+mn-cs"/>
        </a:defRPr>
      </a:lvl1pPr>
      <a:lvl2pPr marL="894640" indent="-344093" algn="l" defTabSz="1101096" rtl="0" eaLnBrk="1" latinLnBrk="0" hangingPunct="1">
        <a:spcBef>
          <a:spcPct val="20000"/>
        </a:spcBef>
        <a:buFont typeface="Arial" pitchFamily="34" charset="0"/>
        <a:buChar char="–"/>
        <a:defRPr sz="3400" kern="1200">
          <a:solidFill>
            <a:schemeClr val="tx1"/>
          </a:solidFill>
          <a:latin typeface="+mn-lt"/>
          <a:ea typeface="+mn-ea"/>
          <a:cs typeface="+mn-cs"/>
        </a:defRPr>
      </a:lvl2pPr>
      <a:lvl3pPr marL="1376369" indent="-275275" algn="l" defTabSz="1101096"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26917"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77465"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3028013"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78560"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29108"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79656"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01096" rtl="0" eaLnBrk="1" latinLnBrk="0" hangingPunct="1">
        <a:defRPr sz="2200" kern="1200">
          <a:solidFill>
            <a:schemeClr val="tx1"/>
          </a:solidFill>
          <a:latin typeface="+mn-lt"/>
          <a:ea typeface="+mn-ea"/>
          <a:cs typeface="+mn-cs"/>
        </a:defRPr>
      </a:lvl1pPr>
      <a:lvl2pPr marL="550547" algn="l" defTabSz="1101096" rtl="0" eaLnBrk="1" latinLnBrk="0" hangingPunct="1">
        <a:defRPr sz="2200" kern="1200">
          <a:solidFill>
            <a:schemeClr val="tx1"/>
          </a:solidFill>
          <a:latin typeface="+mn-lt"/>
          <a:ea typeface="+mn-ea"/>
          <a:cs typeface="+mn-cs"/>
        </a:defRPr>
      </a:lvl2pPr>
      <a:lvl3pPr marL="1101096" algn="l" defTabSz="1101096" rtl="0" eaLnBrk="1" latinLnBrk="0" hangingPunct="1">
        <a:defRPr sz="2200" kern="1200">
          <a:solidFill>
            <a:schemeClr val="tx1"/>
          </a:solidFill>
          <a:latin typeface="+mn-lt"/>
          <a:ea typeface="+mn-ea"/>
          <a:cs typeface="+mn-cs"/>
        </a:defRPr>
      </a:lvl3pPr>
      <a:lvl4pPr marL="1651643" algn="l" defTabSz="1101096" rtl="0" eaLnBrk="1" latinLnBrk="0" hangingPunct="1">
        <a:defRPr sz="2200" kern="1200">
          <a:solidFill>
            <a:schemeClr val="tx1"/>
          </a:solidFill>
          <a:latin typeface="+mn-lt"/>
          <a:ea typeface="+mn-ea"/>
          <a:cs typeface="+mn-cs"/>
        </a:defRPr>
      </a:lvl4pPr>
      <a:lvl5pPr marL="2202192" algn="l" defTabSz="1101096" rtl="0" eaLnBrk="1" latinLnBrk="0" hangingPunct="1">
        <a:defRPr sz="2200" kern="1200">
          <a:solidFill>
            <a:schemeClr val="tx1"/>
          </a:solidFill>
          <a:latin typeface="+mn-lt"/>
          <a:ea typeface="+mn-ea"/>
          <a:cs typeface="+mn-cs"/>
        </a:defRPr>
      </a:lvl5pPr>
      <a:lvl6pPr marL="2752739" algn="l" defTabSz="1101096" rtl="0" eaLnBrk="1" latinLnBrk="0" hangingPunct="1">
        <a:defRPr sz="2200" kern="1200">
          <a:solidFill>
            <a:schemeClr val="tx1"/>
          </a:solidFill>
          <a:latin typeface="+mn-lt"/>
          <a:ea typeface="+mn-ea"/>
          <a:cs typeface="+mn-cs"/>
        </a:defRPr>
      </a:lvl6pPr>
      <a:lvl7pPr marL="3303286" algn="l" defTabSz="1101096" rtl="0" eaLnBrk="1" latinLnBrk="0" hangingPunct="1">
        <a:defRPr sz="2200" kern="1200">
          <a:solidFill>
            <a:schemeClr val="tx1"/>
          </a:solidFill>
          <a:latin typeface="+mn-lt"/>
          <a:ea typeface="+mn-ea"/>
          <a:cs typeface="+mn-cs"/>
        </a:defRPr>
      </a:lvl7pPr>
      <a:lvl8pPr marL="3853835" algn="l" defTabSz="1101096" rtl="0" eaLnBrk="1" latinLnBrk="0" hangingPunct="1">
        <a:defRPr sz="2200" kern="1200">
          <a:solidFill>
            <a:schemeClr val="tx1"/>
          </a:solidFill>
          <a:latin typeface="+mn-lt"/>
          <a:ea typeface="+mn-ea"/>
          <a:cs typeface="+mn-cs"/>
        </a:defRPr>
      </a:lvl8pPr>
      <a:lvl9pPr marL="4404382" algn="l" defTabSz="1101096"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2.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rotWithShape="1">
          <a:blip r:embed="rId2">
            <a:extLst>
              <a:ext uri="{28A0092B-C50C-407E-A947-70E740481C1C}">
                <a14:useLocalDpi xmlns:a14="http://schemas.microsoft.com/office/drawing/2010/main" val="0"/>
              </a:ext>
            </a:extLst>
          </a:blip>
          <a:srcRect r="25600" b="32444"/>
          <a:stretch/>
        </p:blipFill>
        <p:spPr>
          <a:xfrm>
            <a:off x="1" y="2"/>
            <a:ext cx="9068485" cy="4632960"/>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37200" t="4741"/>
          <a:stretch/>
        </p:blipFill>
        <p:spPr>
          <a:xfrm>
            <a:off x="4186835" y="325120"/>
            <a:ext cx="7654582" cy="6532880"/>
          </a:xfrm>
          <a:prstGeom prst="rect">
            <a:avLst/>
          </a:prstGeom>
        </p:spPr>
      </p:pic>
      <p:pic>
        <p:nvPicPr>
          <p:cNvPr id="6" name="图片 3"/>
          <p:cNvPicPr>
            <a:picLocks noChangeAspect="1"/>
          </p:cNvPicPr>
          <p:nvPr/>
        </p:nvPicPr>
        <p:blipFill rotWithShape="1">
          <a:blip r:embed="rId4">
            <a:extLst>
              <a:ext uri="{28A0092B-C50C-407E-A947-70E740481C1C}">
                <a14:useLocalDpi xmlns:a14="http://schemas.microsoft.com/office/drawing/2010/main" val="0"/>
              </a:ext>
            </a:extLst>
          </a:blip>
          <a:srcRect l="4267" t="5452" r="53867" b="6845"/>
          <a:stretch/>
        </p:blipFill>
        <p:spPr>
          <a:xfrm>
            <a:off x="335274" y="1028733"/>
            <a:ext cx="5103054" cy="6014720"/>
          </a:xfrm>
          <a:prstGeom prst="rect">
            <a:avLst/>
          </a:prstGeom>
        </p:spPr>
      </p:pic>
      <p:pic>
        <p:nvPicPr>
          <p:cNvPr id="7" name="图片 5"/>
          <p:cNvPicPr>
            <a:picLocks noChangeAspect="1"/>
          </p:cNvPicPr>
          <p:nvPr/>
        </p:nvPicPr>
        <p:blipFill rotWithShape="1">
          <a:blip r:embed="rId5">
            <a:extLst>
              <a:ext uri="{28A0092B-C50C-407E-A947-70E740481C1C}">
                <a14:useLocalDpi xmlns:a14="http://schemas.microsoft.com/office/drawing/2010/main" val="0"/>
              </a:ext>
            </a:extLst>
          </a:blip>
          <a:srcRect l="60800" t="2371" b="22251"/>
          <a:stretch/>
        </p:blipFill>
        <p:spPr>
          <a:xfrm>
            <a:off x="7430546" y="-123394"/>
            <a:ext cx="4778019" cy="5169408"/>
          </a:xfrm>
          <a:prstGeom prst="rect">
            <a:avLst/>
          </a:prstGeom>
        </p:spPr>
      </p:pic>
      <p:sp>
        <p:nvSpPr>
          <p:cNvPr id="9" name="TextBox 8"/>
          <p:cNvSpPr txBox="1"/>
          <p:nvPr/>
        </p:nvSpPr>
        <p:spPr>
          <a:xfrm>
            <a:off x="1480788" y="2616201"/>
            <a:ext cx="2597927" cy="634508"/>
          </a:xfrm>
          <a:prstGeom prst="rect">
            <a:avLst/>
          </a:prstGeom>
          <a:noFill/>
        </p:spPr>
        <p:txBody>
          <a:bodyPr wrap="square" lIns="110213" tIns="55106" rIns="110213" bIns="55106" rtlCol="0">
            <a:spAutoFit/>
          </a:bodyPr>
          <a:lstStyle/>
          <a:p>
            <a:pPr algn="dist"/>
            <a:r>
              <a:rPr lang="en-US" altLang="zh-CN" sz="3400" dirty="0">
                <a:solidFill>
                  <a:schemeClr val="accent3">
                    <a:lumMod val="75000"/>
                  </a:schemeClr>
                </a:solidFill>
                <a:latin typeface="Arial" panose="020B0604020202020204" pitchFamily="34" charset="0"/>
                <a:ea typeface="方正粗圆_GBK" pitchFamily="65" charset="-122"/>
                <a:cs typeface="Arial" panose="020B0604020202020204" pitchFamily="34" charset="0"/>
              </a:rPr>
              <a:t>Khởi động</a:t>
            </a:r>
            <a:endParaRPr lang="zh-CN" altLang="en-US" sz="3400" dirty="0">
              <a:solidFill>
                <a:schemeClr val="accent3">
                  <a:lumMod val="75000"/>
                </a:schemeClr>
              </a:solidFill>
              <a:latin typeface="Arial" panose="020B0604020202020204" pitchFamily="34" charset="0"/>
              <a:ea typeface="方正粗圆_GBK" pitchFamily="65" charset="-122"/>
              <a:cs typeface="Arial" panose="020B0604020202020204" pitchFamily="34" charset="0"/>
            </a:endParaRPr>
          </a:p>
        </p:txBody>
      </p:sp>
    </p:spTree>
    <p:extLst>
      <p:ext uri="{BB962C8B-B14F-4D97-AF65-F5344CB8AC3E}">
        <p14:creationId xmlns:p14="http://schemas.microsoft.com/office/powerpoint/2010/main" val="132344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750"/>
                                        <p:tgtEl>
                                          <p:spTgt spid="6"/>
                                        </p:tgtEl>
                                      </p:cBhvr>
                                    </p:animEffect>
                                  </p:childTnLst>
                                </p:cTn>
                              </p:par>
                              <p:par>
                                <p:cTn id="8" presetID="22" presetClass="entr" presetSubtype="8" fill="hold" nodeType="withEffect">
                                  <p:stCondLst>
                                    <p:cond delay="15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1000"/>
                                        <p:tgtEl>
                                          <p:spTgt spid="4"/>
                                        </p:tgtEl>
                                      </p:cBhvr>
                                    </p:animEffect>
                                  </p:childTnLst>
                                </p:cTn>
                              </p:par>
                              <p:par>
                                <p:cTn id="11" presetID="22" presetClass="entr" presetSubtype="2" fill="hold" nodeType="withEffect">
                                  <p:stCondLst>
                                    <p:cond delay="250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1000"/>
                                        <p:tgtEl>
                                          <p:spTgt spid="5"/>
                                        </p:tgtEl>
                                      </p:cBhvr>
                                    </p:animEffect>
                                  </p:childTnLst>
                                </p:cTn>
                              </p:par>
                              <p:par>
                                <p:cTn id="14" presetID="10" presetClass="entr" presetSubtype="0" fill="hold" nodeType="withEffect">
                                  <p:stCondLst>
                                    <p:cond delay="30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37" presetClass="path" presetSubtype="0" accel="50000" decel="50000" fill="hold" nodeType="withEffect">
                                  <p:stCondLst>
                                    <p:cond delay="3000"/>
                                  </p:stCondLst>
                                  <p:childTnLst>
                                    <p:animMotion origin="layout" path="M -0.10312 0.23789 L -0.04983 0.16384 C -0.03889 0.14872 -0.02292 0.12404 -0.00677 0.09812 C 0.01163 0.06727 0.0257 0.0432 0.03542 0.02376 L 0.08038 -0.06418 " pathEditMode="relative" rAng="-2562564" ptsTypes="FffFF">
                                      <p:cBhvr>
                                        <p:cTn id="18" dur="1750" spd="-100000" fill="hold"/>
                                        <p:tgtEl>
                                          <p:spTgt spid="7"/>
                                        </p:tgtEl>
                                        <p:attrNameLst>
                                          <p:attrName>ppt_x</p:attrName>
                                          <p:attrName>ppt_y</p:attrName>
                                        </p:attrNameLst>
                                      </p:cBhvr>
                                      <p:rCtr x="9427" y="-14594"/>
                                    </p:animMotion>
                                  </p:childTnLst>
                                </p:cTn>
                              </p:par>
                            </p:childTnLst>
                          </p:cTn>
                        </p:par>
                      </p:childTnLst>
                    </p:cTn>
                  </p:par>
                  <p:par>
                    <p:cTn id="19" fill="hold">
                      <p:stCondLst>
                        <p:cond delay="indefinite"/>
                      </p:stCondLst>
                      <p:childTnLst>
                        <p:par>
                          <p:cTn id="20" fill="hold">
                            <p:stCondLst>
                              <p:cond delay="0"/>
                            </p:stCondLst>
                            <p:childTnLst>
                              <p:par>
                                <p:cTn id="21" presetID="41" presetClass="entr" presetSubtype="0" fill="hold" grpId="0" nodeType="clickEffect">
                                  <p:stCondLst>
                                    <p:cond delay="0"/>
                                  </p:stCondLst>
                                  <p:iterate type="lt">
                                    <p:tmPct val="10000"/>
                                  </p:iterate>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9"/>
                                        </p:tgtEl>
                                        <p:attrNameLst>
                                          <p:attrName>ppt_y</p:attrName>
                                        </p:attrNameLst>
                                      </p:cBhvr>
                                      <p:tavLst>
                                        <p:tav tm="0">
                                          <p:val>
                                            <p:strVal val="#ppt_y"/>
                                          </p:val>
                                        </p:tav>
                                        <p:tav tm="100000">
                                          <p:val>
                                            <p:strVal val="#ppt_y"/>
                                          </p:val>
                                        </p:tav>
                                      </p:tavLst>
                                    </p:anim>
                                    <p:anim calcmode="lin" valueType="num">
                                      <p:cBhvr>
                                        <p:cTn id="25"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21827" y="124068"/>
            <a:ext cx="4256851" cy="557403"/>
          </a:xfrm>
          <a:prstGeom prst="rect">
            <a:avLst/>
          </a:prstGeom>
          <a:noFill/>
        </p:spPr>
        <p:txBody>
          <a:bodyPr wrap="square" lIns="110048" tIns="55026" rIns="110048" bIns="55026" rtlCol="0">
            <a:spAutoFit/>
          </a:bodyPr>
          <a:lstStyle/>
          <a:p>
            <a:pPr algn="just"/>
            <a:r>
              <a:rPr lang="en-US" sz="2900" b="1">
                <a:latin typeface="Arial" pitchFamily="34" charset="0"/>
                <a:ea typeface="Arial-Rounded" pitchFamily="34" charset="0"/>
                <a:cs typeface="Arial" pitchFamily="34" charset="0"/>
              </a:rPr>
              <a:t>Trả lời câu hỏi</a:t>
            </a:r>
          </a:p>
        </p:txBody>
      </p:sp>
      <p:sp>
        <p:nvSpPr>
          <p:cNvPr id="7" name="Oval 6"/>
          <p:cNvSpPr/>
          <p:nvPr/>
        </p:nvSpPr>
        <p:spPr>
          <a:xfrm>
            <a:off x="101574" y="76201"/>
            <a:ext cx="812588" cy="812800"/>
          </a:xfrm>
          <a:prstGeom prst="ellipse">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110166" tIns="55083" rIns="110166" bIns="55083" rtlCol="0" anchor="ctr"/>
          <a:lstStyle/>
          <a:p>
            <a:pPr algn="ctr"/>
            <a:r>
              <a:rPr lang="en-US" sz="3400" b="1">
                <a:solidFill>
                  <a:schemeClr val="bg1"/>
                </a:solidFill>
                <a:latin typeface="Arial Rounded MT Bold" pitchFamily="34" charset="0"/>
                <a:cs typeface="Times New Roman" pitchFamily="18" charset="0"/>
              </a:rPr>
              <a:t>3</a:t>
            </a:r>
          </a:p>
        </p:txBody>
      </p:sp>
      <p:grpSp>
        <p:nvGrpSpPr>
          <p:cNvPr id="8" name="Group 7"/>
          <p:cNvGrpSpPr/>
          <p:nvPr/>
        </p:nvGrpSpPr>
        <p:grpSpPr>
          <a:xfrm>
            <a:off x="176025" y="533400"/>
            <a:ext cx="11865637" cy="6173690"/>
            <a:chOff x="117764" y="86530"/>
            <a:chExt cx="8901546" cy="4630267"/>
          </a:xfrm>
          <a:solidFill>
            <a:schemeClr val="bg1"/>
          </a:solidFill>
        </p:grpSpPr>
        <p:sp>
          <p:nvSpPr>
            <p:cNvPr id="9" name="TextBox 8"/>
            <p:cNvSpPr txBox="1"/>
            <p:nvPr/>
          </p:nvSpPr>
          <p:spPr>
            <a:xfrm>
              <a:off x="1524000" y="86530"/>
              <a:ext cx="5947064" cy="484648"/>
            </a:xfrm>
            <a:prstGeom prst="rect">
              <a:avLst/>
            </a:prstGeom>
            <a:grpFill/>
          </p:spPr>
          <p:txBody>
            <a:bodyPr wrap="square" lIns="91305" tIns="45654" rIns="91305" bIns="45654" rtlCol="0">
              <a:spAutoFit/>
            </a:bodyPr>
            <a:lstStyle/>
            <a:p>
              <a:pPr algn="ctr"/>
              <a:r>
                <a:rPr lang="en-US" sz="3500" b="1">
                  <a:latin typeface="Arial" pitchFamily="34" charset="0"/>
                  <a:ea typeface="Arial-Rounded" pitchFamily="34" charset="0"/>
                  <a:cs typeface="Arial" pitchFamily="34" charset="0"/>
                </a:rPr>
                <a:t>Ruộng bậc thang ở Sa Pa</a:t>
              </a:r>
            </a:p>
          </p:txBody>
        </p:sp>
        <p:sp>
          <p:nvSpPr>
            <p:cNvPr id="10" name="TextBox 9"/>
            <p:cNvSpPr txBox="1"/>
            <p:nvPr/>
          </p:nvSpPr>
          <p:spPr>
            <a:xfrm>
              <a:off x="117764" y="608080"/>
              <a:ext cx="8901546" cy="4108717"/>
            </a:xfrm>
            <a:prstGeom prst="rect">
              <a:avLst/>
            </a:prstGeom>
            <a:grpFill/>
          </p:spPr>
          <p:txBody>
            <a:bodyPr wrap="square" lIns="91305" tIns="45654" rIns="91305" bIns="45654" rtlCol="0">
              <a:spAutoFit/>
            </a:bodyPr>
            <a:lstStyle/>
            <a:p>
              <a:pPr algn="just"/>
              <a:r>
                <a:rPr lang="en-US" sz="3500">
                  <a:latin typeface="Arial" pitchFamily="34" charset="0"/>
                  <a:ea typeface="Arial-Rounded" pitchFamily="34" charset="0"/>
                  <a:cs typeface="Arial" pitchFamily="34" charset="0"/>
                </a:rPr>
                <a:t>	Đến Sa Pa vào màu lúa chín, khách du lịch có dịp ngắm nhìn vẻ đẹp rực rỡ của những khu ruộng bậc thang. Nhìn xa, chúng giống như những bậc thang khổng lồ. Từng bậc, từng bậc như nối mặt đất với bầu trời. Một màu vàng trải dài bất tận. Đâu đâu cũng ngạt ngào hương lúa.</a:t>
              </a:r>
            </a:p>
            <a:p>
              <a:pPr algn="just"/>
              <a:r>
                <a:rPr lang="en-US" sz="3500">
                  <a:latin typeface="Arial" pitchFamily="34" charset="0"/>
                  <a:ea typeface="Arial-Rounded" pitchFamily="34" charset="0"/>
                  <a:cs typeface="Arial" pitchFamily="34" charset="0"/>
                </a:rPr>
                <a:t>	Những khu ruộng bậc thang ở Sa Pa đã có từ hàng trăm năm nay. Chúng được tạo nên bởi đôi bàn tay chăm chỉ, cần mẫn của những người H’mông, Dao, Hà Nhì, … sống ở đây.</a:t>
              </a:r>
            </a:p>
            <a:p>
              <a:pPr algn="r"/>
              <a:r>
                <a:rPr lang="en-US" sz="3500">
                  <a:latin typeface="Arial" pitchFamily="34" charset="0"/>
                  <a:ea typeface="Arial-Rounded" pitchFamily="34" charset="0"/>
                  <a:cs typeface="Arial" pitchFamily="34" charset="0"/>
                </a:rPr>
                <a:t>(Theo</a:t>
              </a:r>
              <a:r>
                <a:rPr lang="en-US" sz="3500" i="1">
                  <a:latin typeface="Arial" pitchFamily="34" charset="0"/>
                  <a:ea typeface="Arial-Rounded" pitchFamily="34" charset="0"/>
                  <a:cs typeface="Arial" pitchFamily="34" charset="0"/>
                </a:rPr>
                <a:t> vinhphuctc.vn</a:t>
              </a:r>
              <a:r>
                <a:rPr lang="en-US" sz="3500">
                  <a:latin typeface="Arial" pitchFamily="34" charset="0"/>
                  <a:ea typeface="Arial-Rounded" pitchFamily="34" charset="0"/>
                  <a:cs typeface="Arial" pitchFamily="34" charset="0"/>
                </a:rPr>
                <a:t>)</a:t>
              </a:r>
            </a:p>
          </p:txBody>
        </p:sp>
      </p:grpSp>
    </p:spTree>
    <p:extLst>
      <p:ext uri="{BB962C8B-B14F-4D97-AF65-F5344CB8AC3E}">
        <p14:creationId xmlns:p14="http://schemas.microsoft.com/office/powerpoint/2010/main" val="376355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wn Arrow 2"/>
          <p:cNvSpPr/>
          <p:nvPr/>
        </p:nvSpPr>
        <p:spPr>
          <a:xfrm>
            <a:off x="5864249" y="1817658"/>
            <a:ext cx="384126" cy="544542"/>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endParaRPr lang="en-US">
              <a:solidFill>
                <a:srgbClr val="865B3E"/>
              </a:solidFill>
              <a:latin typeface="Arial" panose="020B0604020202020204" pitchFamily="34" charset="0"/>
              <a:cs typeface="Arial" panose="020B0604020202020204" pitchFamily="34" charset="0"/>
            </a:endParaRPr>
          </a:p>
        </p:txBody>
      </p:sp>
      <p:sp>
        <p:nvSpPr>
          <p:cNvPr id="2" name="Rounded Rectangle 1"/>
          <p:cNvSpPr/>
          <p:nvPr/>
        </p:nvSpPr>
        <p:spPr>
          <a:xfrm>
            <a:off x="684212" y="685800"/>
            <a:ext cx="10744200" cy="1143000"/>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r>
              <a:rPr lang="en-US" sz="3900">
                <a:latin typeface="Arial" pitchFamily="34" charset="0"/>
                <a:ea typeface="Arial-Rounded" pitchFamily="34" charset="0"/>
                <a:cs typeface="Arial" pitchFamily="34" charset="0"/>
              </a:rPr>
              <a:t>Vào mùa lúa chín, Sa Pa có gì đặc biệt?</a:t>
            </a:r>
          </a:p>
        </p:txBody>
      </p:sp>
      <p:sp>
        <p:nvSpPr>
          <p:cNvPr id="4" name="Rounded Rectangle 3"/>
          <p:cNvSpPr/>
          <p:nvPr/>
        </p:nvSpPr>
        <p:spPr>
          <a:xfrm>
            <a:off x="684212" y="2362200"/>
            <a:ext cx="10744199" cy="3048000"/>
          </a:xfrm>
          <a:prstGeom prst="roundRect">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just"/>
            <a:r>
              <a:rPr lang="en-US" sz="4300" b="1">
                <a:solidFill>
                  <a:srgbClr val="865B3E"/>
                </a:solidFill>
                <a:latin typeface="Arial" panose="020B0604020202020204" pitchFamily="34" charset="0"/>
                <a:cs typeface="Arial" panose="020B0604020202020204" pitchFamily="34" charset="0"/>
              </a:rPr>
              <a:t>Vào mùa lúa chín, đến Sa Pa, khách du lịch có dịp ngắm nhìn vẻ đẹp rực rỡ của những khu ruộng bậc thang. </a:t>
            </a:r>
            <a:endParaRPr lang="en-US" sz="4300" b="1" dirty="0">
              <a:solidFill>
                <a:srgbClr val="865B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13588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wn Arrow 2"/>
          <p:cNvSpPr/>
          <p:nvPr/>
        </p:nvSpPr>
        <p:spPr>
          <a:xfrm>
            <a:off x="5805404" y="1894594"/>
            <a:ext cx="384126" cy="1077205"/>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endParaRPr lang="en-US">
              <a:solidFill>
                <a:srgbClr val="865B3E"/>
              </a:solidFill>
              <a:latin typeface="Arial" panose="020B0604020202020204" pitchFamily="34" charset="0"/>
              <a:cs typeface="Arial" panose="020B0604020202020204" pitchFamily="34" charset="0"/>
            </a:endParaRPr>
          </a:p>
        </p:txBody>
      </p:sp>
      <p:sp>
        <p:nvSpPr>
          <p:cNvPr id="4" name="Rounded Rectangle 3"/>
          <p:cNvSpPr/>
          <p:nvPr/>
        </p:nvSpPr>
        <p:spPr>
          <a:xfrm>
            <a:off x="1415988" y="2971800"/>
            <a:ext cx="9366442" cy="1599598"/>
          </a:xfrm>
          <a:prstGeom prst="roundRect">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r>
              <a:rPr lang="en-US" sz="4300" b="1">
                <a:solidFill>
                  <a:srgbClr val="865B3E"/>
                </a:solidFill>
                <a:latin typeface="Arial" panose="020B0604020202020204" pitchFamily="34" charset="0"/>
                <a:cs typeface="Arial" panose="020B0604020202020204" pitchFamily="34" charset="0"/>
              </a:rPr>
              <a:t>Ruộng bạc thang có từ hàng trăm năm nay.</a:t>
            </a:r>
            <a:endParaRPr lang="en-US" sz="4300" b="1" dirty="0">
              <a:solidFill>
                <a:srgbClr val="865B3E"/>
              </a:solidFill>
              <a:latin typeface="Arial" panose="020B0604020202020204" pitchFamily="34" charset="0"/>
              <a:cs typeface="Arial" panose="020B0604020202020204" pitchFamily="34" charset="0"/>
            </a:endParaRPr>
          </a:p>
        </p:txBody>
      </p:sp>
      <p:sp>
        <p:nvSpPr>
          <p:cNvPr id="2" name="Rounded Rectangle 1"/>
          <p:cNvSpPr/>
          <p:nvPr/>
        </p:nvSpPr>
        <p:spPr>
          <a:xfrm>
            <a:off x="1273174" y="609600"/>
            <a:ext cx="9509256" cy="1611262"/>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r>
              <a:rPr lang="en-US" sz="3900">
                <a:latin typeface="Arial" pitchFamily="34" charset="0"/>
                <a:ea typeface="Arial-Rounded" pitchFamily="34" charset="0"/>
                <a:cs typeface="Arial" pitchFamily="34" charset="0"/>
              </a:rPr>
              <a:t>Ruộng bậc thang có từ bao giờ?</a:t>
            </a:r>
          </a:p>
        </p:txBody>
      </p:sp>
    </p:spTree>
    <p:extLst>
      <p:ext uri="{BB962C8B-B14F-4D97-AF65-F5344CB8AC3E}">
        <p14:creationId xmlns:p14="http://schemas.microsoft.com/office/powerpoint/2010/main" val="17760495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42115" y="762000"/>
            <a:ext cx="10134600" cy="1611262"/>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r>
              <a:rPr lang="en-US" sz="3900">
                <a:latin typeface="Arial" pitchFamily="34" charset="0"/>
                <a:ea typeface="Arial-Rounded" pitchFamily="34" charset="0"/>
                <a:cs typeface="Arial" pitchFamily="34" charset="0"/>
              </a:rPr>
              <a:t>Ai đã tạo nên những khu ruộng bậc thang?</a:t>
            </a:r>
          </a:p>
        </p:txBody>
      </p:sp>
      <p:sp>
        <p:nvSpPr>
          <p:cNvPr id="3" name="Down Arrow 2"/>
          <p:cNvSpPr/>
          <p:nvPr/>
        </p:nvSpPr>
        <p:spPr>
          <a:xfrm>
            <a:off x="5792149" y="2373262"/>
            <a:ext cx="384126" cy="544542"/>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endParaRPr lang="en-US">
              <a:solidFill>
                <a:srgbClr val="865B3E"/>
              </a:solidFill>
              <a:latin typeface="Arial" panose="020B0604020202020204" pitchFamily="34" charset="0"/>
              <a:cs typeface="Arial" panose="020B0604020202020204" pitchFamily="34" charset="0"/>
            </a:endParaRPr>
          </a:p>
        </p:txBody>
      </p:sp>
      <p:sp>
        <p:nvSpPr>
          <p:cNvPr id="4" name="Rounded Rectangle 3"/>
          <p:cNvSpPr/>
          <p:nvPr/>
        </p:nvSpPr>
        <p:spPr>
          <a:xfrm>
            <a:off x="942115" y="2984926"/>
            <a:ext cx="10134599" cy="2699961"/>
          </a:xfrm>
          <a:prstGeom prst="roundRect">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just"/>
            <a:r>
              <a:rPr lang="en-US" sz="4300" b="1">
                <a:solidFill>
                  <a:srgbClr val="865B3E"/>
                </a:solidFill>
                <a:latin typeface="Arial" panose="020B0604020202020204" pitchFamily="34" charset="0"/>
                <a:cs typeface="Arial" panose="020B0604020202020204" pitchFamily="34" charset="0"/>
              </a:rPr>
              <a:t>Ruộng bậc thang được tạo nên bởi những người H’mông, Dao, Hà Nhì… sống ở đây.</a:t>
            </a:r>
            <a:endParaRPr lang="en-US" sz="4300" b="1" dirty="0">
              <a:solidFill>
                <a:srgbClr val="865B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15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10449109" y="4505848"/>
            <a:ext cx="1265053" cy="779684"/>
          </a:xfrm>
          <a:prstGeom prst="rect">
            <a:avLst/>
          </a:prstGeom>
          <a:noFill/>
        </p:spPr>
        <p:txBody>
          <a:bodyPr wrap="square" lIns="121883" tIns="60941" rIns="121883" bIns="60941" rtlCol="0">
            <a:spAutoFit/>
          </a:bodyPr>
          <a:lstStyle/>
          <a:p>
            <a:pPr algn="just"/>
            <a:r>
              <a:rPr lang="el-GR" sz="4300">
                <a:latin typeface="Arial" pitchFamily="34" charset="0"/>
                <a:ea typeface="Arial-Rounded" pitchFamily="34" charset="0"/>
                <a:cs typeface="Arial" pitchFamily="34" charset="0"/>
              </a:rPr>
              <a:t>΄</a:t>
            </a:r>
            <a:endParaRPr lang="en-US" sz="4300">
              <a:latin typeface="Arial" pitchFamily="34" charset="0"/>
              <a:ea typeface="Arial-Rounded" pitchFamily="34" charset="0"/>
              <a:cs typeface="Arial" pitchFamily="34" charset="0"/>
            </a:endParaRPr>
          </a:p>
        </p:txBody>
      </p:sp>
      <p:sp>
        <p:nvSpPr>
          <p:cNvPr id="31" name="TextBox 30"/>
          <p:cNvSpPr txBox="1"/>
          <p:nvPr/>
        </p:nvSpPr>
        <p:spPr>
          <a:xfrm>
            <a:off x="5384720" y="4591050"/>
            <a:ext cx="1265053" cy="779684"/>
          </a:xfrm>
          <a:prstGeom prst="rect">
            <a:avLst/>
          </a:prstGeom>
          <a:noFill/>
        </p:spPr>
        <p:txBody>
          <a:bodyPr wrap="square" lIns="121883" tIns="60941" rIns="121883" bIns="60941" rtlCol="0">
            <a:spAutoFit/>
          </a:bodyPr>
          <a:lstStyle/>
          <a:p>
            <a:pPr algn="just"/>
            <a:r>
              <a:rPr lang="el-GR" sz="4300">
                <a:latin typeface="Arial" pitchFamily="34" charset="0"/>
                <a:ea typeface="Arial-Rounded" pitchFamily="34" charset="0"/>
                <a:cs typeface="Arial" pitchFamily="34" charset="0"/>
              </a:rPr>
              <a:t>΄</a:t>
            </a:r>
            <a:endParaRPr lang="en-US" sz="4300">
              <a:latin typeface="Arial" pitchFamily="34" charset="0"/>
              <a:ea typeface="Arial-Rounded" pitchFamily="34" charset="0"/>
              <a:cs typeface="Arial" pitchFamily="34" charset="0"/>
            </a:endParaRPr>
          </a:p>
        </p:txBody>
      </p:sp>
      <p:sp>
        <p:nvSpPr>
          <p:cNvPr id="29" name="TextBox 28"/>
          <p:cNvSpPr txBox="1"/>
          <p:nvPr/>
        </p:nvSpPr>
        <p:spPr>
          <a:xfrm>
            <a:off x="1392789" y="4594749"/>
            <a:ext cx="1265053" cy="779684"/>
          </a:xfrm>
          <a:prstGeom prst="rect">
            <a:avLst/>
          </a:prstGeom>
          <a:noFill/>
        </p:spPr>
        <p:txBody>
          <a:bodyPr wrap="square" lIns="121883" tIns="60941" rIns="121883" bIns="60941" rtlCol="0">
            <a:spAutoFit/>
          </a:bodyPr>
          <a:lstStyle/>
          <a:p>
            <a:pPr algn="just"/>
            <a:r>
              <a:rPr lang="el-GR" sz="4300">
                <a:latin typeface="Arial" pitchFamily="34" charset="0"/>
                <a:ea typeface="Arial-Rounded" pitchFamily="34" charset="0"/>
                <a:cs typeface="Arial" pitchFamily="34" charset="0"/>
              </a:rPr>
              <a:t>΄</a:t>
            </a:r>
            <a:endParaRPr lang="en-US" sz="4300">
              <a:latin typeface="Arial" pitchFamily="34" charset="0"/>
              <a:ea typeface="Arial-Rounded" pitchFamily="34" charset="0"/>
              <a:cs typeface="Arial" pitchFamily="34" charset="0"/>
            </a:endParaRPr>
          </a:p>
        </p:txBody>
      </p:sp>
      <p:sp>
        <p:nvSpPr>
          <p:cNvPr id="25" name="TextBox 24"/>
          <p:cNvSpPr txBox="1"/>
          <p:nvPr/>
        </p:nvSpPr>
        <p:spPr>
          <a:xfrm>
            <a:off x="1731962" y="2744566"/>
            <a:ext cx="1265053" cy="779684"/>
          </a:xfrm>
          <a:prstGeom prst="rect">
            <a:avLst/>
          </a:prstGeom>
          <a:noFill/>
        </p:spPr>
        <p:txBody>
          <a:bodyPr wrap="square" lIns="121883" tIns="60941" rIns="121883" bIns="60941" rtlCol="0">
            <a:spAutoFit/>
          </a:bodyPr>
          <a:lstStyle/>
          <a:p>
            <a:pPr algn="just"/>
            <a:r>
              <a:rPr lang="en-US" sz="4300">
                <a:latin typeface="Arial" pitchFamily="34" charset="0"/>
                <a:ea typeface="Arial-Rounded" pitchFamily="34" charset="0"/>
                <a:cs typeface="Arial" pitchFamily="34" charset="0"/>
              </a:rPr>
              <a:t>·</a:t>
            </a:r>
          </a:p>
        </p:txBody>
      </p:sp>
      <p:sp>
        <p:nvSpPr>
          <p:cNvPr id="9" name="TextBox 8"/>
          <p:cNvSpPr txBox="1"/>
          <p:nvPr/>
        </p:nvSpPr>
        <p:spPr>
          <a:xfrm>
            <a:off x="942743" y="2413001"/>
            <a:ext cx="11062282" cy="779684"/>
          </a:xfrm>
          <a:prstGeom prst="rect">
            <a:avLst/>
          </a:prstGeom>
          <a:noFill/>
        </p:spPr>
        <p:txBody>
          <a:bodyPr wrap="square" lIns="121883" tIns="60941" rIns="121883" bIns="60941" rtlCol="0">
            <a:spAutoFit/>
          </a:bodyPr>
          <a:lstStyle/>
          <a:p>
            <a:pPr algn="just"/>
            <a:r>
              <a:rPr lang="en-US" sz="4300">
                <a:latin typeface="Arial" pitchFamily="34" charset="0"/>
                <a:ea typeface="Arial-Rounded" pitchFamily="34" charset="0"/>
                <a:cs typeface="Arial" pitchFamily="34" charset="0"/>
              </a:rPr>
              <a:t>tờ l	             yêu th                 tối m</a:t>
            </a:r>
          </a:p>
        </p:txBody>
      </p:sp>
      <p:sp>
        <p:nvSpPr>
          <p:cNvPr id="10" name="TextBox 9"/>
          <p:cNvSpPr txBox="1"/>
          <p:nvPr/>
        </p:nvSpPr>
        <p:spPr>
          <a:xfrm>
            <a:off x="1024970" y="4648201"/>
            <a:ext cx="11062282" cy="779684"/>
          </a:xfrm>
          <a:prstGeom prst="rect">
            <a:avLst/>
          </a:prstGeom>
          <a:noFill/>
        </p:spPr>
        <p:txBody>
          <a:bodyPr wrap="square" lIns="121883" tIns="60941" rIns="121883" bIns="60941" rtlCol="0">
            <a:spAutoFit/>
          </a:bodyPr>
          <a:lstStyle/>
          <a:p>
            <a:pPr algn="just"/>
            <a:r>
              <a:rPr lang="en-US" sz="4300">
                <a:latin typeface="Arial" pitchFamily="34" charset="0"/>
                <a:ea typeface="Arial-Rounded" pitchFamily="34" charset="0"/>
                <a:cs typeface="Arial" pitchFamily="34" charset="0"/>
              </a:rPr>
              <a:t>c       xa		túi x	                  chênh ch</a:t>
            </a:r>
          </a:p>
        </p:txBody>
      </p:sp>
      <p:sp>
        <p:nvSpPr>
          <p:cNvPr id="24" name="TextBox 23"/>
          <p:cNvSpPr txBox="1"/>
          <p:nvPr/>
        </p:nvSpPr>
        <p:spPr>
          <a:xfrm>
            <a:off x="10361612" y="4648201"/>
            <a:ext cx="1265053" cy="779684"/>
          </a:xfrm>
          <a:prstGeom prst="rect">
            <a:avLst/>
          </a:prstGeom>
          <a:noFill/>
        </p:spPr>
        <p:txBody>
          <a:bodyPr wrap="square" lIns="121883" tIns="60941" rIns="121883" bIns="60941" rtlCol="0">
            <a:spAutoFit/>
          </a:bodyPr>
          <a:lstStyle/>
          <a:p>
            <a:pPr algn="just"/>
            <a:r>
              <a:rPr lang="en-US" sz="4300">
                <a:solidFill>
                  <a:srgbClr val="FF0000"/>
                </a:solidFill>
                <a:latin typeface="Arial" pitchFamily="34" charset="0"/>
                <a:ea typeface="Arial-Rounded" pitchFamily="34" charset="0"/>
                <a:cs typeface="Arial" pitchFamily="34" charset="0"/>
              </a:rPr>
              <a:t>êch</a:t>
            </a:r>
          </a:p>
        </p:txBody>
      </p:sp>
      <p:sp>
        <p:nvSpPr>
          <p:cNvPr id="23" name="TextBox 22"/>
          <p:cNvSpPr txBox="1"/>
          <p:nvPr/>
        </p:nvSpPr>
        <p:spPr>
          <a:xfrm>
            <a:off x="5315987" y="4647850"/>
            <a:ext cx="1265053" cy="779684"/>
          </a:xfrm>
          <a:prstGeom prst="rect">
            <a:avLst/>
          </a:prstGeom>
          <a:noFill/>
        </p:spPr>
        <p:txBody>
          <a:bodyPr wrap="square" lIns="121883" tIns="60941" rIns="121883" bIns="60941" rtlCol="0">
            <a:spAutoFit/>
          </a:bodyPr>
          <a:lstStyle/>
          <a:p>
            <a:pPr algn="just"/>
            <a:r>
              <a:rPr lang="en-US" sz="4300">
                <a:solidFill>
                  <a:srgbClr val="FF0000"/>
                </a:solidFill>
                <a:latin typeface="Arial" pitchFamily="34" charset="0"/>
                <a:ea typeface="Arial-Rounded" pitchFamily="34" charset="0"/>
                <a:cs typeface="Arial" pitchFamily="34" charset="0"/>
              </a:rPr>
              <a:t>ach</a:t>
            </a:r>
          </a:p>
        </p:txBody>
      </p:sp>
      <p:sp>
        <p:nvSpPr>
          <p:cNvPr id="20" name="TextBox 19"/>
          <p:cNvSpPr txBox="1"/>
          <p:nvPr/>
        </p:nvSpPr>
        <p:spPr>
          <a:xfrm>
            <a:off x="1297954" y="4665134"/>
            <a:ext cx="1265053" cy="779684"/>
          </a:xfrm>
          <a:prstGeom prst="rect">
            <a:avLst/>
          </a:prstGeom>
          <a:noFill/>
        </p:spPr>
        <p:txBody>
          <a:bodyPr wrap="square" lIns="121883" tIns="60941" rIns="121883" bIns="60941" rtlCol="0">
            <a:spAutoFit/>
          </a:bodyPr>
          <a:lstStyle/>
          <a:p>
            <a:pPr algn="just"/>
            <a:r>
              <a:rPr lang="en-US" sz="4300">
                <a:solidFill>
                  <a:srgbClr val="FF0000"/>
                </a:solidFill>
                <a:latin typeface="Arial" pitchFamily="34" charset="0"/>
                <a:ea typeface="Arial-Rounded" pitchFamily="34" charset="0"/>
                <a:cs typeface="Arial" pitchFamily="34" charset="0"/>
              </a:rPr>
              <a:t>ach</a:t>
            </a:r>
          </a:p>
        </p:txBody>
      </p:sp>
      <p:sp>
        <p:nvSpPr>
          <p:cNvPr id="19" name="TextBox 18"/>
          <p:cNvSpPr txBox="1"/>
          <p:nvPr/>
        </p:nvSpPr>
        <p:spPr>
          <a:xfrm>
            <a:off x="9284012" y="2413001"/>
            <a:ext cx="1265053" cy="779684"/>
          </a:xfrm>
          <a:prstGeom prst="rect">
            <a:avLst/>
          </a:prstGeom>
          <a:noFill/>
        </p:spPr>
        <p:txBody>
          <a:bodyPr wrap="square" lIns="121883" tIns="60941" rIns="121883" bIns="60941" rtlCol="0">
            <a:spAutoFit/>
          </a:bodyPr>
          <a:lstStyle/>
          <a:p>
            <a:pPr algn="just"/>
            <a:r>
              <a:rPr lang="en-US" sz="4300">
                <a:solidFill>
                  <a:srgbClr val="FF0000"/>
                </a:solidFill>
                <a:latin typeface="Arial" pitchFamily="34" charset="0"/>
                <a:ea typeface="Arial-Rounded" pitchFamily="34" charset="0"/>
                <a:cs typeface="Arial" pitchFamily="34" charset="0"/>
              </a:rPr>
              <a:t>it</a:t>
            </a:r>
          </a:p>
        </p:txBody>
      </p:sp>
      <p:sp>
        <p:nvSpPr>
          <p:cNvPr id="18" name="TextBox 17"/>
          <p:cNvSpPr txBox="1"/>
          <p:nvPr/>
        </p:nvSpPr>
        <p:spPr>
          <a:xfrm>
            <a:off x="5493191" y="2423335"/>
            <a:ext cx="1553721" cy="779684"/>
          </a:xfrm>
          <a:prstGeom prst="rect">
            <a:avLst/>
          </a:prstGeom>
          <a:noFill/>
        </p:spPr>
        <p:txBody>
          <a:bodyPr wrap="square" lIns="121883" tIns="60941" rIns="121883" bIns="60941" rtlCol="0">
            <a:spAutoFit/>
          </a:bodyPr>
          <a:lstStyle/>
          <a:p>
            <a:pPr algn="just"/>
            <a:r>
              <a:rPr lang="en-US" sz="4300">
                <a:solidFill>
                  <a:srgbClr val="FF0000"/>
                </a:solidFill>
                <a:latin typeface="Arial" pitchFamily="34" charset="0"/>
                <a:ea typeface="Arial-Rounded" pitchFamily="34" charset="0"/>
                <a:cs typeface="Arial" pitchFamily="34" charset="0"/>
              </a:rPr>
              <a:t>ich</a:t>
            </a:r>
          </a:p>
        </p:txBody>
      </p:sp>
      <p:sp>
        <p:nvSpPr>
          <p:cNvPr id="17" name="TextBox 16"/>
          <p:cNvSpPr txBox="1"/>
          <p:nvPr/>
        </p:nvSpPr>
        <p:spPr>
          <a:xfrm>
            <a:off x="1717735" y="2423335"/>
            <a:ext cx="1265053" cy="779684"/>
          </a:xfrm>
          <a:prstGeom prst="rect">
            <a:avLst/>
          </a:prstGeom>
          <a:noFill/>
        </p:spPr>
        <p:txBody>
          <a:bodyPr wrap="square" lIns="121883" tIns="60941" rIns="121883" bIns="60941" rtlCol="0">
            <a:spAutoFit/>
          </a:bodyPr>
          <a:lstStyle/>
          <a:p>
            <a:pPr algn="just"/>
            <a:r>
              <a:rPr lang="en-US" sz="4300">
                <a:solidFill>
                  <a:srgbClr val="FF0000"/>
                </a:solidFill>
                <a:latin typeface="Arial" pitchFamily="34" charset="0"/>
                <a:ea typeface="Arial-Rounded" pitchFamily="34" charset="0"/>
                <a:cs typeface="Arial" pitchFamily="34" charset="0"/>
              </a:rPr>
              <a:t>ich</a:t>
            </a:r>
          </a:p>
        </p:txBody>
      </p:sp>
      <p:sp>
        <p:nvSpPr>
          <p:cNvPr id="5" name="Oval 4"/>
          <p:cNvSpPr/>
          <p:nvPr/>
        </p:nvSpPr>
        <p:spPr>
          <a:xfrm>
            <a:off x="34627" y="475551"/>
            <a:ext cx="812588" cy="812800"/>
          </a:xfrm>
          <a:prstGeom prst="ellipse">
            <a:avLst/>
          </a:prstGeom>
          <a:solidFill>
            <a:srgbClr val="E824B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r>
              <a:rPr lang="en-US" sz="3700" b="1">
                <a:solidFill>
                  <a:schemeClr val="bg1"/>
                </a:solidFill>
                <a:latin typeface="Arial Rounded MT Bold" pitchFamily="34" charset="0"/>
                <a:cs typeface="Times New Roman" pitchFamily="18" charset="0"/>
              </a:rPr>
              <a:t>4</a:t>
            </a:r>
          </a:p>
        </p:txBody>
      </p:sp>
      <p:sp>
        <p:nvSpPr>
          <p:cNvPr id="6" name="TextBox 5"/>
          <p:cNvSpPr txBox="1"/>
          <p:nvPr/>
        </p:nvSpPr>
        <p:spPr>
          <a:xfrm>
            <a:off x="923396" y="539193"/>
            <a:ext cx="11062282" cy="697611"/>
          </a:xfrm>
          <a:prstGeom prst="rect">
            <a:avLst/>
          </a:prstGeom>
          <a:noFill/>
        </p:spPr>
        <p:txBody>
          <a:bodyPr wrap="square" lIns="121883" tIns="60941" rIns="121883" bIns="60941" rtlCol="0">
            <a:spAutoFit/>
          </a:bodyPr>
          <a:lstStyle/>
          <a:p>
            <a:pPr algn="just"/>
            <a:r>
              <a:rPr lang="en-US" sz="3700" b="1">
                <a:latin typeface="Arial" pitchFamily="34" charset="0"/>
                <a:ea typeface="Arial-Rounded" pitchFamily="34" charset="0"/>
                <a:cs typeface="Arial" pitchFamily="34" charset="0"/>
              </a:rPr>
              <a:t>Chọn vần phù hợp thay cho ô vuông</a:t>
            </a:r>
          </a:p>
        </p:txBody>
      </p:sp>
      <p:sp>
        <p:nvSpPr>
          <p:cNvPr id="2" name="AutoShape 2" descr="Free Group Work Cliparts, Download Free Clip Art, Free Clip Art on Clipart  Library"/>
          <p:cNvSpPr>
            <a:spLocks noChangeAspect="1" noChangeArrowheads="1"/>
          </p:cNvSpPr>
          <p:nvPr/>
        </p:nvSpPr>
        <p:spPr bwMode="auto">
          <a:xfrm>
            <a:off x="207379" y="-192617"/>
            <a:ext cx="406294"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899" tIns="60949" rIns="121899" bIns="60949" numCol="1" anchor="t" anchorCtr="0" compatLnSpc="1">
            <a:prstTxWarp prst="textNoShape">
              <a:avLst/>
            </a:prstTxWarp>
          </a:bodyPr>
          <a:lstStyle/>
          <a:p>
            <a:endParaRPr lang="en-US"/>
          </a:p>
        </p:txBody>
      </p:sp>
      <p:sp>
        <p:nvSpPr>
          <p:cNvPr id="7" name="TextBox 6"/>
          <p:cNvSpPr txBox="1"/>
          <p:nvPr/>
        </p:nvSpPr>
        <p:spPr>
          <a:xfrm>
            <a:off x="885911" y="1328517"/>
            <a:ext cx="11062282" cy="779684"/>
          </a:xfrm>
          <a:prstGeom prst="rect">
            <a:avLst/>
          </a:prstGeom>
          <a:noFill/>
        </p:spPr>
        <p:txBody>
          <a:bodyPr wrap="square" lIns="121883" tIns="60941" rIns="121883" bIns="60941" rtlCol="0">
            <a:spAutoFit/>
          </a:bodyPr>
          <a:lstStyle/>
          <a:p>
            <a:pPr algn="just"/>
            <a:r>
              <a:rPr lang="en-US" sz="4300">
                <a:latin typeface="Arial" pitchFamily="34" charset="0"/>
                <a:ea typeface="Arial-Rounded" pitchFamily="34" charset="0"/>
                <a:cs typeface="Arial" pitchFamily="34" charset="0"/>
              </a:rPr>
              <a:t>a. </a:t>
            </a:r>
            <a:r>
              <a:rPr lang="en-US" sz="4300" i="1">
                <a:latin typeface="Arial" pitchFamily="34" charset="0"/>
                <a:ea typeface="Arial-Rounded" pitchFamily="34" charset="0"/>
                <a:cs typeface="Arial" pitchFamily="34" charset="0"/>
              </a:rPr>
              <a:t>ich </a:t>
            </a:r>
            <a:r>
              <a:rPr lang="en-US" sz="4300">
                <a:latin typeface="Arial" pitchFamily="34" charset="0"/>
                <a:ea typeface="Arial-Rounded" pitchFamily="34" charset="0"/>
                <a:cs typeface="Arial" pitchFamily="34" charset="0"/>
              </a:rPr>
              <a:t>hay </a:t>
            </a:r>
            <a:r>
              <a:rPr lang="en-US" sz="4300" i="1">
                <a:latin typeface="Arial" pitchFamily="34" charset="0"/>
                <a:ea typeface="Arial-Rounded" pitchFamily="34" charset="0"/>
                <a:cs typeface="Arial" pitchFamily="34" charset="0"/>
              </a:rPr>
              <a:t>it?</a:t>
            </a:r>
            <a:endParaRPr lang="en-US" sz="4300">
              <a:latin typeface="Arial" pitchFamily="34" charset="0"/>
              <a:ea typeface="Arial-Rounded" pitchFamily="34" charset="0"/>
              <a:cs typeface="Arial" pitchFamily="34" charset="0"/>
            </a:endParaRPr>
          </a:p>
        </p:txBody>
      </p:sp>
      <p:sp>
        <p:nvSpPr>
          <p:cNvPr id="8" name="TextBox 7"/>
          <p:cNvSpPr txBox="1"/>
          <p:nvPr/>
        </p:nvSpPr>
        <p:spPr>
          <a:xfrm>
            <a:off x="890746" y="3563717"/>
            <a:ext cx="11062282" cy="779684"/>
          </a:xfrm>
          <a:prstGeom prst="rect">
            <a:avLst/>
          </a:prstGeom>
          <a:noFill/>
        </p:spPr>
        <p:txBody>
          <a:bodyPr wrap="square" lIns="121883" tIns="60941" rIns="121883" bIns="60941" rtlCol="0">
            <a:spAutoFit/>
          </a:bodyPr>
          <a:lstStyle/>
          <a:p>
            <a:pPr algn="just"/>
            <a:r>
              <a:rPr lang="en-US" sz="4300">
                <a:latin typeface="Arial" pitchFamily="34" charset="0"/>
                <a:ea typeface="Arial-Rounded" pitchFamily="34" charset="0"/>
                <a:cs typeface="Arial" pitchFamily="34" charset="0"/>
              </a:rPr>
              <a:t>a. </a:t>
            </a:r>
            <a:r>
              <a:rPr lang="en-US" sz="4300" i="1">
                <a:latin typeface="Arial" pitchFamily="34" charset="0"/>
                <a:ea typeface="Arial-Rounded" pitchFamily="34" charset="0"/>
                <a:cs typeface="Arial" pitchFamily="34" charset="0"/>
              </a:rPr>
              <a:t>ach </a:t>
            </a:r>
            <a:r>
              <a:rPr lang="en-US" sz="4300">
                <a:latin typeface="Arial" pitchFamily="34" charset="0"/>
                <a:ea typeface="Arial-Rounded" pitchFamily="34" charset="0"/>
                <a:cs typeface="Arial" pitchFamily="34" charset="0"/>
              </a:rPr>
              <a:t>hay êch</a:t>
            </a:r>
          </a:p>
        </p:txBody>
      </p:sp>
      <p:sp>
        <p:nvSpPr>
          <p:cNvPr id="26" name="TextBox 25"/>
          <p:cNvSpPr txBox="1"/>
          <p:nvPr/>
        </p:nvSpPr>
        <p:spPr>
          <a:xfrm>
            <a:off x="5515159" y="2287366"/>
            <a:ext cx="1265053" cy="779684"/>
          </a:xfrm>
          <a:prstGeom prst="rect">
            <a:avLst/>
          </a:prstGeom>
          <a:noFill/>
        </p:spPr>
        <p:txBody>
          <a:bodyPr wrap="square" lIns="121883" tIns="60941" rIns="121883" bIns="60941" rtlCol="0">
            <a:spAutoFit/>
          </a:bodyPr>
          <a:lstStyle/>
          <a:p>
            <a:pPr algn="just"/>
            <a:r>
              <a:rPr lang="el-GR" sz="4300">
                <a:latin typeface="Arial" pitchFamily="34" charset="0"/>
                <a:ea typeface="Arial-Rounded" pitchFamily="34" charset="0"/>
                <a:cs typeface="Arial" pitchFamily="34" charset="0"/>
              </a:rPr>
              <a:t>΄</a:t>
            </a:r>
            <a:endParaRPr lang="en-US" sz="4300">
              <a:latin typeface="Arial" pitchFamily="34" charset="0"/>
              <a:ea typeface="Arial-Rounded" pitchFamily="34" charset="0"/>
              <a:cs typeface="Arial" pitchFamily="34" charset="0"/>
            </a:endParaRPr>
          </a:p>
        </p:txBody>
      </p:sp>
      <p:sp>
        <p:nvSpPr>
          <p:cNvPr id="28" name="TextBox 27"/>
          <p:cNvSpPr txBox="1"/>
          <p:nvPr/>
        </p:nvSpPr>
        <p:spPr>
          <a:xfrm>
            <a:off x="-1982788" y="5075792"/>
            <a:ext cx="1265053" cy="779684"/>
          </a:xfrm>
          <a:prstGeom prst="rect">
            <a:avLst/>
          </a:prstGeom>
          <a:noFill/>
        </p:spPr>
        <p:txBody>
          <a:bodyPr wrap="square" lIns="121883" tIns="60941" rIns="121883" bIns="60941" rtlCol="0">
            <a:spAutoFit/>
          </a:bodyPr>
          <a:lstStyle/>
          <a:p>
            <a:pPr algn="just"/>
            <a:r>
              <a:rPr lang="en-US" sz="4300">
                <a:latin typeface="Arial" pitchFamily="34" charset="0"/>
                <a:ea typeface="Arial-Rounded" pitchFamily="34" charset="0"/>
                <a:cs typeface="Arial" pitchFamily="34" charset="0"/>
              </a:rPr>
              <a:t>·</a:t>
            </a:r>
          </a:p>
        </p:txBody>
      </p:sp>
      <p:sp>
        <p:nvSpPr>
          <p:cNvPr id="11" name="Rectangle 10"/>
          <p:cNvSpPr/>
          <p:nvPr/>
        </p:nvSpPr>
        <p:spPr>
          <a:xfrm>
            <a:off x="1911430" y="2542455"/>
            <a:ext cx="457882" cy="45800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2" name="Rectangle 11"/>
          <p:cNvSpPr/>
          <p:nvPr/>
        </p:nvSpPr>
        <p:spPr>
          <a:xfrm>
            <a:off x="5686176" y="2609049"/>
            <a:ext cx="457882" cy="45800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6" name="Rectangle 15"/>
          <p:cNvSpPr/>
          <p:nvPr/>
        </p:nvSpPr>
        <p:spPr>
          <a:xfrm>
            <a:off x="1443575" y="4907267"/>
            <a:ext cx="416257" cy="41636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27" name="TextBox 26"/>
          <p:cNvSpPr txBox="1"/>
          <p:nvPr/>
        </p:nvSpPr>
        <p:spPr>
          <a:xfrm>
            <a:off x="9282847" y="2715308"/>
            <a:ext cx="1265053" cy="779684"/>
          </a:xfrm>
          <a:prstGeom prst="rect">
            <a:avLst/>
          </a:prstGeom>
          <a:noFill/>
        </p:spPr>
        <p:txBody>
          <a:bodyPr wrap="square" lIns="121883" tIns="60941" rIns="121883" bIns="60941" rtlCol="0">
            <a:spAutoFit/>
          </a:bodyPr>
          <a:lstStyle/>
          <a:p>
            <a:pPr algn="just"/>
            <a:r>
              <a:rPr lang="en-US" sz="4300">
                <a:latin typeface="Arial" pitchFamily="34" charset="0"/>
                <a:ea typeface="Arial-Rounded" pitchFamily="34" charset="0"/>
                <a:cs typeface="Arial" pitchFamily="34" charset="0"/>
              </a:rPr>
              <a:t>·</a:t>
            </a:r>
          </a:p>
        </p:txBody>
      </p:sp>
      <p:sp>
        <p:nvSpPr>
          <p:cNvPr id="13" name="Rectangle 12"/>
          <p:cNvSpPr/>
          <p:nvPr/>
        </p:nvSpPr>
        <p:spPr>
          <a:xfrm>
            <a:off x="9444006" y="2523405"/>
            <a:ext cx="457882" cy="45800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5" name="Rectangle 14"/>
          <p:cNvSpPr/>
          <p:nvPr/>
        </p:nvSpPr>
        <p:spPr>
          <a:xfrm>
            <a:off x="5493191" y="4908797"/>
            <a:ext cx="416257" cy="41636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4" name="Rectangle 13"/>
          <p:cNvSpPr/>
          <p:nvPr/>
        </p:nvSpPr>
        <p:spPr>
          <a:xfrm>
            <a:off x="10528849" y="4823595"/>
            <a:ext cx="416257" cy="41636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Tree>
    <p:extLst>
      <p:ext uri="{BB962C8B-B14F-4D97-AF65-F5344CB8AC3E}">
        <p14:creationId xmlns:p14="http://schemas.microsoft.com/office/powerpoint/2010/main" val="7400383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
                                        <p:tgtEl>
                                          <p:spTgt spid="17"/>
                                        </p:tgtEl>
                                      </p:cBhvr>
                                    </p:animEffect>
                                  </p:childTnLst>
                                </p:cTn>
                              </p:par>
                            </p:childTnLst>
                          </p:cTn>
                        </p:par>
                      </p:childTnLst>
                    </p:cTn>
                  </p:par>
                </p:childTnLst>
              </p:cTn>
              <p:nextCondLst>
                <p:cond evt="onClick" delay="0">
                  <p:tgtEl>
                    <p:spTgt spid="11"/>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2" presetClass="exit" presetSubtype="4" fill="hold" grpId="0" nodeType="clickEffect">
                                  <p:stCondLst>
                                    <p:cond delay="0"/>
                                  </p:stCondLst>
                                  <p:childTnLst>
                                    <p:anim calcmode="lin" valueType="num">
                                      <p:cBhvr additive="base">
                                        <p:cTn id="17" dur="500"/>
                                        <p:tgtEl>
                                          <p:spTgt spid="12"/>
                                        </p:tgtEl>
                                        <p:attrNameLst>
                                          <p:attrName>ppt_x</p:attrName>
                                        </p:attrNameLst>
                                      </p:cBhvr>
                                      <p:tavLst>
                                        <p:tav tm="0">
                                          <p:val>
                                            <p:strVal val="ppt_x"/>
                                          </p:val>
                                        </p:tav>
                                        <p:tav tm="100000">
                                          <p:val>
                                            <p:strVal val="ppt_x"/>
                                          </p:val>
                                        </p:tav>
                                      </p:tavLst>
                                    </p:anim>
                                    <p:anim calcmode="lin" valueType="num">
                                      <p:cBhvr additive="base">
                                        <p:cTn id="18" dur="500"/>
                                        <p:tgtEl>
                                          <p:spTgt spid="12"/>
                                        </p:tgtEl>
                                        <p:attrNameLst>
                                          <p:attrName>ppt_y</p:attrName>
                                        </p:attrNameLst>
                                      </p:cBhvr>
                                      <p:tavLst>
                                        <p:tav tm="0">
                                          <p:val>
                                            <p:strVal val="ppt_y"/>
                                          </p:val>
                                        </p:tav>
                                        <p:tav tm="100000">
                                          <p:val>
                                            <p:strVal val="1+ppt_h/2"/>
                                          </p:val>
                                        </p:tav>
                                      </p:tavLst>
                                    </p:anim>
                                    <p:set>
                                      <p:cBhvr>
                                        <p:cTn id="19" dur="1" fill="hold">
                                          <p:stCondLst>
                                            <p:cond delay="499"/>
                                          </p:stCondLst>
                                        </p:cTn>
                                        <p:tgtEl>
                                          <p:spTgt spid="12"/>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
                                        <p:tgtEl>
                                          <p:spTgt spid="18"/>
                                        </p:tgtEl>
                                      </p:cBhvr>
                                    </p:animEffect>
                                  </p:childTnLst>
                                </p:cTn>
                              </p:par>
                            </p:childTnLst>
                          </p:cTn>
                        </p:par>
                      </p:childTnLst>
                    </p:cTn>
                  </p:par>
                </p:childTnLst>
              </p:cTn>
              <p:nextCondLst>
                <p:cond evt="onClick" delay="0">
                  <p:tgtEl>
                    <p:spTgt spid="12"/>
                  </p:tgtEl>
                </p:cond>
              </p:nextCondLst>
            </p:seq>
            <p:seq concurrent="1" nextAc="seek">
              <p:cTn id="24" restart="whenNotActive" fill="hold" evtFilter="cancelBubble" nodeType="interactiveSeq">
                <p:stCondLst>
                  <p:cond evt="onClick" delay="0">
                    <p:tgtEl>
                      <p:spTgt spid="13"/>
                    </p:tgtEl>
                  </p:cond>
                </p:stCondLst>
                <p:endSync evt="end" delay="0">
                  <p:rtn val="all"/>
                </p:endSync>
                <p:childTnLst>
                  <p:par>
                    <p:cTn id="25" fill="hold">
                      <p:stCondLst>
                        <p:cond delay="0"/>
                      </p:stCondLst>
                      <p:childTnLst>
                        <p:par>
                          <p:cTn id="26" fill="hold">
                            <p:stCondLst>
                              <p:cond delay="0"/>
                            </p:stCondLst>
                            <p:childTnLst>
                              <p:par>
                                <p:cTn id="27" presetID="2" presetClass="exit" presetSubtype="4" fill="hold" grpId="0" nodeType="clickEffect">
                                  <p:stCondLst>
                                    <p:cond delay="0"/>
                                  </p:stCondLst>
                                  <p:childTnLst>
                                    <p:anim calcmode="lin" valueType="num">
                                      <p:cBhvr additive="base">
                                        <p:cTn id="28" dur="500"/>
                                        <p:tgtEl>
                                          <p:spTgt spid="13"/>
                                        </p:tgtEl>
                                        <p:attrNameLst>
                                          <p:attrName>ppt_x</p:attrName>
                                        </p:attrNameLst>
                                      </p:cBhvr>
                                      <p:tavLst>
                                        <p:tav tm="0">
                                          <p:val>
                                            <p:strVal val="ppt_x"/>
                                          </p:val>
                                        </p:tav>
                                        <p:tav tm="100000">
                                          <p:val>
                                            <p:strVal val="ppt_x"/>
                                          </p:val>
                                        </p:tav>
                                      </p:tavLst>
                                    </p:anim>
                                    <p:anim calcmode="lin" valueType="num">
                                      <p:cBhvr additive="base">
                                        <p:cTn id="29" dur="500"/>
                                        <p:tgtEl>
                                          <p:spTgt spid="13"/>
                                        </p:tgtEl>
                                        <p:attrNameLst>
                                          <p:attrName>ppt_y</p:attrName>
                                        </p:attrNameLst>
                                      </p:cBhvr>
                                      <p:tavLst>
                                        <p:tav tm="0">
                                          <p:val>
                                            <p:strVal val="ppt_y"/>
                                          </p:val>
                                        </p:tav>
                                        <p:tav tm="100000">
                                          <p:val>
                                            <p:strVal val="1+ppt_h/2"/>
                                          </p:val>
                                        </p:tav>
                                      </p:tavLst>
                                    </p:anim>
                                    <p:set>
                                      <p:cBhvr>
                                        <p:cTn id="30" dur="1" fill="hold">
                                          <p:stCondLst>
                                            <p:cond delay="499"/>
                                          </p:stCondLst>
                                        </p:cTn>
                                        <p:tgtEl>
                                          <p:spTgt spid="13"/>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
                                        <p:tgtEl>
                                          <p:spTgt spid="19"/>
                                        </p:tgtEl>
                                      </p:cBhvr>
                                    </p:animEffect>
                                  </p:childTnLst>
                                </p:cTn>
                              </p:par>
                            </p:childTnLst>
                          </p:cTn>
                        </p:par>
                      </p:childTnLst>
                    </p:cTn>
                  </p:par>
                </p:childTnLst>
              </p:cTn>
              <p:nextCondLst>
                <p:cond evt="onClick" delay="0">
                  <p:tgtEl>
                    <p:spTgt spid="13"/>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2" presetClass="exit" presetSubtype="4" fill="hold" grpId="0" nodeType="clickEffect">
                                  <p:stCondLst>
                                    <p:cond delay="0"/>
                                  </p:stCondLst>
                                  <p:childTnLst>
                                    <p:anim calcmode="lin" valueType="num">
                                      <p:cBhvr additive="base">
                                        <p:cTn id="39" dur="500"/>
                                        <p:tgtEl>
                                          <p:spTgt spid="14"/>
                                        </p:tgtEl>
                                        <p:attrNameLst>
                                          <p:attrName>ppt_x</p:attrName>
                                        </p:attrNameLst>
                                      </p:cBhvr>
                                      <p:tavLst>
                                        <p:tav tm="0">
                                          <p:val>
                                            <p:strVal val="ppt_x"/>
                                          </p:val>
                                        </p:tav>
                                        <p:tav tm="100000">
                                          <p:val>
                                            <p:strVal val="ppt_x"/>
                                          </p:val>
                                        </p:tav>
                                      </p:tavLst>
                                    </p:anim>
                                    <p:anim calcmode="lin" valueType="num">
                                      <p:cBhvr additive="base">
                                        <p:cTn id="40" dur="500"/>
                                        <p:tgtEl>
                                          <p:spTgt spid="14"/>
                                        </p:tgtEl>
                                        <p:attrNameLst>
                                          <p:attrName>ppt_y</p:attrName>
                                        </p:attrNameLst>
                                      </p:cBhvr>
                                      <p:tavLst>
                                        <p:tav tm="0">
                                          <p:val>
                                            <p:strVal val="ppt_y"/>
                                          </p:val>
                                        </p:tav>
                                        <p:tav tm="100000">
                                          <p:val>
                                            <p:strVal val="1+ppt_h/2"/>
                                          </p:val>
                                        </p:tav>
                                      </p:tavLst>
                                    </p:anim>
                                    <p:set>
                                      <p:cBhvr>
                                        <p:cTn id="41" dur="1" fill="hold">
                                          <p:stCondLst>
                                            <p:cond delay="499"/>
                                          </p:stCondLst>
                                        </p:cTn>
                                        <p:tgtEl>
                                          <p:spTgt spid="14"/>
                                        </p:tgtEl>
                                        <p:attrNameLst>
                                          <p:attrName>style.visibility</p:attrName>
                                        </p:attrNameLst>
                                      </p:cBhvr>
                                      <p:to>
                                        <p:strVal val="hidden"/>
                                      </p:to>
                                    </p:se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
                                        <p:tgtEl>
                                          <p:spTgt spid="24"/>
                                        </p:tgtEl>
                                      </p:cBhvr>
                                    </p:animEffec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5"/>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grpId="0" nodeType="clickEffect">
                                  <p:stCondLst>
                                    <p:cond delay="0"/>
                                  </p:stCondLst>
                                  <p:childTnLst>
                                    <p:anim calcmode="lin" valueType="num">
                                      <p:cBhvr additive="base">
                                        <p:cTn id="50" dur="500"/>
                                        <p:tgtEl>
                                          <p:spTgt spid="15"/>
                                        </p:tgtEl>
                                        <p:attrNameLst>
                                          <p:attrName>ppt_x</p:attrName>
                                        </p:attrNameLst>
                                      </p:cBhvr>
                                      <p:tavLst>
                                        <p:tav tm="0">
                                          <p:val>
                                            <p:strVal val="ppt_x"/>
                                          </p:val>
                                        </p:tav>
                                        <p:tav tm="100000">
                                          <p:val>
                                            <p:strVal val="ppt_x"/>
                                          </p:val>
                                        </p:tav>
                                      </p:tavLst>
                                    </p:anim>
                                    <p:anim calcmode="lin" valueType="num">
                                      <p:cBhvr additive="base">
                                        <p:cTn id="51" dur="500"/>
                                        <p:tgtEl>
                                          <p:spTgt spid="15"/>
                                        </p:tgtEl>
                                        <p:attrNameLst>
                                          <p:attrName>ppt_y</p:attrName>
                                        </p:attrNameLst>
                                      </p:cBhvr>
                                      <p:tavLst>
                                        <p:tav tm="0">
                                          <p:val>
                                            <p:strVal val="ppt_y"/>
                                          </p:val>
                                        </p:tav>
                                        <p:tav tm="100000">
                                          <p:val>
                                            <p:strVal val="1+ppt_h/2"/>
                                          </p:val>
                                        </p:tav>
                                      </p:tavLst>
                                    </p:anim>
                                    <p:set>
                                      <p:cBhvr>
                                        <p:cTn id="52" dur="1" fill="hold">
                                          <p:stCondLst>
                                            <p:cond delay="499"/>
                                          </p:stCondLst>
                                        </p:cTn>
                                        <p:tgtEl>
                                          <p:spTgt spid="15"/>
                                        </p:tgtEl>
                                        <p:attrNameLst>
                                          <p:attrName>style.visibility</p:attrName>
                                        </p:attrNameLst>
                                      </p:cBhvr>
                                      <p:to>
                                        <p:strVal val="hidden"/>
                                      </p:to>
                                    </p:se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
                                        <p:tgtEl>
                                          <p:spTgt spid="23"/>
                                        </p:tgtEl>
                                      </p:cBhvr>
                                    </p:animEffec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 presetClass="exit" presetSubtype="4" fill="hold" grpId="0" nodeType="clickEffect">
                                  <p:stCondLst>
                                    <p:cond delay="0"/>
                                  </p:stCondLst>
                                  <p:childTnLst>
                                    <p:anim calcmode="lin" valueType="num">
                                      <p:cBhvr additive="base">
                                        <p:cTn id="61" dur="500"/>
                                        <p:tgtEl>
                                          <p:spTgt spid="16"/>
                                        </p:tgtEl>
                                        <p:attrNameLst>
                                          <p:attrName>ppt_x</p:attrName>
                                        </p:attrNameLst>
                                      </p:cBhvr>
                                      <p:tavLst>
                                        <p:tav tm="0">
                                          <p:val>
                                            <p:strVal val="ppt_x"/>
                                          </p:val>
                                        </p:tav>
                                        <p:tav tm="100000">
                                          <p:val>
                                            <p:strVal val="ppt_x"/>
                                          </p:val>
                                        </p:tav>
                                      </p:tavLst>
                                    </p:anim>
                                    <p:anim calcmode="lin" valueType="num">
                                      <p:cBhvr additive="base">
                                        <p:cTn id="62" dur="500"/>
                                        <p:tgtEl>
                                          <p:spTgt spid="16"/>
                                        </p:tgtEl>
                                        <p:attrNameLst>
                                          <p:attrName>ppt_y</p:attrName>
                                        </p:attrNameLst>
                                      </p:cBhvr>
                                      <p:tavLst>
                                        <p:tav tm="0">
                                          <p:val>
                                            <p:strVal val="ppt_y"/>
                                          </p:val>
                                        </p:tav>
                                        <p:tav tm="100000">
                                          <p:val>
                                            <p:strVal val="1+ppt_h/2"/>
                                          </p:val>
                                        </p:tav>
                                      </p:tavLst>
                                    </p:anim>
                                    <p:set>
                                      <p:cBhvr>
                                        <p:cTn id="63" dur="1" fill="hold">
                                          <p:stCondLst>
                                            <p:cond delay="499"/>
                                          </p:stCondLst>
                                        </p:cTn>
                                        <p:tgtEl>
                                          <p:spTgt spid="16"/>
                                        </p:tgtEl>
                                        <p:attrNameLst>
                                          <p:attrName>style.visibility</p:attrName>
                                        </p:attrNameLst>
                                      </p:cBhvr>
                                      <p:to>
                                        <p:strVal val="hidden"/>
                                      </p:to>
                                    </p:se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10"/>
                                        <p:tgtEl>
                                          <p:spTgt spid="20"/>
                                        </p:tgtEl>
                                      </p:cBhvr>
                                    </p:animEffect>
                                  </p:childTnLst>
                                </p:cTn>
                              </p:par>
                            </p:childTnLst>
                          </p:cTn>
                        </p:par>
                      </p:childTnLst>
                    </p:cTn>
                  </p:par>
                </p:childTnLst>
              </p:cTn>
              <p:nextCondLst>
                <p:cond evt="onClick" delay="0">
                  <p:tgtEl>
                    <p:spTgt spid="16"/>
                  </p:tgtEl>
                </p:cond>
              </p:nextCondLst>
            </p:seq>
          </p:childTnLst>
        </p:cTn>
      </p:par>
    </p:tnLst>
    <p:bldLst>
      <p:bldP spid="24" grpId="0"/>
      <p:bldP spid="23" grpId="0"/>
      <p:bldP spid="20" grpId="0"/>
      <p:bldP spid="19" grpId="0"/>
      <p:bldP spid="18" grpId="0"/>
      <p:bldP spid="17" grpId="0"/>
      <p:bldP spid="11" grpId="0" animBg="1"/>
      <p:bldP spid="12" grpId="0" animBg="1"/>
      <p:bldP spid="16" grpId="0" animBg="1"/>
      <p:bldP spid="13" grpId="0" animBg="1"/>
      <p:bldP spid="15"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91761" y="304800"/>
            <a:ext cx="812588" cy="812800"/>
          </a:xfrm>
          <a:prstGeom prst="ellipse">
            <a:avLst/>
          </a:prstGeom>
          <a:solidFill>
            <a:srgbClr val="E824B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r>
              <a:rPr lang="en-US" sz="3700" b="1">
                <a:solidFill>
                  <a:schemeClr val="bg1"/>
                </a:solidFill>
                <a:latin typeface="Arial Rounded MT Bold" pitchFamily="34" charset="0"/>
                <a:cs typeface="Times New Roman" pitchFamily="18" charset="0"/>
              </a:rPr>
              <a:t>5</a:t>
            </a:r>
          </a:p>
        </p:txBody>
      </p:sp>
      <p:sp>
        <p:nvSpPr>
          <p:cNvPr id="6" name="TextBox 5"/>
          <p:cNvSpPr txBox="1"/>
          <p:nvPr/>
        </p:nvSpPr>
        <p:spPr>
          <a:xfrm>
            <a:off x="1280530" y="368442"/>
            <a:ext cx="11062282" cy="697611"/>
          </a:xfrm>
          <a:prstGeom prst="rect">
            <a:avLst/>
          </a:prstGeom>
          <a:noFill/>
        </p:spPr>
        <p:txBody>
          <a:bodyPr wrap="square" lIns="121883" tIns="60941" rIns="121883" bIns="60941" rtlCol="0">
            <a:spAutoFit/>
          </a:bodyPr>
          <a:lstStyle/>
          <a:p>
            <a:pPr algn="just"/>
            <a:r>
              <a:rPr lang="en-US" sz="3700" b="1">
                <a:latin typeface="Arial" pitchFamily="34" charset="0"/>
                <a:ea typeface="Arial-Rounded" pitchFamily="34" charset="0"/>
                <a:cs typeface="Arial" pitchFamily="34" charset="0"/>
              </a:rPr>
              <a:t>Hát một bài hát về quê hương</a:t>
            </a:r>
          </a:p>
        </p:txBody>
      </p:sp>
      <p:sp>
        <p:nvSpPr>
          <p:cNvPr id="2" name="AutoShape 2" descr="Free Group Work Cliparts, Download Free Clip Art, Free Clip Art on Clipart  Library"/>
          <p:cNvSpPr>
            <a:spLocks noChangeAspect="1" noChangeArrowheads="1"/>
          </p:cNvSpPr>
          <p:nvPr/>
        </p:nvSpPr>
        <p:spPr bwMode="auto">
          <a:xfrm>
            <a:off x="207379" y="-192617"/>
            <a:ext cx="406294"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899" tIns="60949" rIns="121899" bIns="60949" numCol="1" anchor="t" anchorCtr="0" compatLnSpc="1">
            <a:prstTxWarp prst="textNoShape">
              <a:avLst/>
            </a:prstTxWarp>
          </a:bodyPr>
          <a:lstStyle/>
          <a:p>
            <a:endParaRPr lang="en-US"/>
          </a:p>
        </p:txBody>
      </p:sp>
      <p:sp>
        <p:nvSpPr>
          <p:cNvPr id="28" name="TextBox 27"/>
          <p:cNvSpPr txBox="1"/>
          <p:nvPr/>
        </p:nvSpPr>
        <p:spPr>
          <a:xfrm>
            <a:off x="-1982788" y="5075792"/>
            <a:ext cx="1265053" cy="779684"/>
          </a:xfrm>
          <a:prstGeom prst="rect">
            <a:avLst/>
          </a:prstGeom>
          <a:noFill/>
        </p:spPr>
        <p:txBody>
          <a:bodyPr wrap="square" lIns="121883" tIns="60941" rIns="121883" bIns="60941" rtlCol="0">
            <a:spAutoFit/>
          </a:bodyPr>
          <a:lstStyle/>
          <a:p>
            <a:pPr algn="just"/>
            <a:r>
              <a:rPr lang="en-US" sz="4300">
                <a:latin typeface="Arial" pitchFamily="34" charset="0"/>
                <a:ea typeface="Arial-Rounded" pitchFamily="34" charset="0"/>
                <a:cs typeface="Arial" pitchFamily="34" charset="0"/>
              </a:rPr>
              <a:t>·</a:t>
            </a:r>
          </a:p>
        </p:txBody>
      </p:sp>
      <p:pic>
        <p:nvPicPr>
          <p:cNvPr id="33" name="Bức Họa Đồng Quê - Bé Ngọc Ngân - Nhạc dân ca thiếu nhi vui nhộn cho bé.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15052" y="1117600"/>
            <a:ext cx="10982012" cy="5658347"/>
          </a:xfrm>
        </p:spPr>
      </p:pic>
    </p:spTree>
    <p:extLst>
      <p:ext uri="{BB962C8B-B14F-4D97-AF65-F5344CB8AC3E}">
        <p14:creationId xmlns:p14="http://schemas.microsoft.com/office/powerpoint/2010/main" val="119616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575"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EM YÊU MÙA HÈ QUÊ EM - Bé TRANG THƯ (Official).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6512" y="0"/>
            <a:ext cx="11849100" cy="6665704"/>
          </a:xfrm>
        </p:spPr>
      </p:pic>
    </p:spTree>
    <p:extLst>
      <p:ext uri="{BB962C8B-B14F-4D97-AF65-F5344CB8AC3E}">
        <p14:creationId xmlns:p14="http://schemas.microsoft.com/office/powerpoint/2010/main" val="94098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3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406294" y="381000"/>
            <a:ext cx="11546880" cy="58928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10196" tIns="55098" rIns="110196" bIns="55098" rtlCol="0" anchor="ctr"/>
          <a:lstStyle/>
          <a:p>
            <a:pPr algn="ctr"/>
            <a:r>
              <a:rPr lang="en-US" sz="3900" b="1">
                <a:solidFill>
                  <a:schemeClr val="tx1"/>
                </a:solidFill>
                <a:latin typeface="Arial" pitchFamily="34" charset="0"/>
                <a:cs typeface="Arial" pitchFamily="34" charset="0"/>
              </a:rPr>
              <a:t>Dặn dò:</a:t>
            </a:r>
          </a:p>
          <a:p>
            <a:pPr marL="550975" indent="-550975" algn="just">
              <a:buFontTx/>
              <a:buChar char="-"/>
            </a:pPr>
            <a:r>
              <a:rPr lang="en-US" sz="3900">
                <a:solidFill>
                  <a:schemeClr val="tx1"/>
                </a:solidFill>
                <a:latin typeface="Arial" pitchFamily="34" charset="0"/>
                <a:cs typeface="Arial" pitchFamily="34" charset="0"/>
              </a:rPr>
              <a:t>Xem lại bài đã học (trang 154, 155).</a:t>
            </a:r>
          </a:p>
          <a:p>
            <a:pPr marL="550975" indent="-550975" algn="just">
              <a:buFontTx/>
              <a:buChar char="-"/>
            </a:pPr>
            <a:r>
              <a:rPr lang="en-US" sz="3900">
                <a:solidFill>
                  <a:schemeClr val="tx1"/>
                </a:solidFill>
                <a:latin typeface="Arial" pitchFamily="34" charset="0"/>
                <a:cs typeface="Arial" pitchFamily="34" charset="0"/>
              </a:rPr>
              <a:t>Chuẩn bị bài mới: </a:t>
            </a:r>
            <a:r>
              <a:rPr lang="en-US" sz="3900" i="1">
                <a:solidFill>
                  <a:schemeClr val="tx1"/>
                </a:solidFill>
                <a:latin typeface="Arial" pitchFamily="34" charset="0"/>
                <a:cs typeface="Arial" pitchFamily="34" charset="0"/>
              </a:rPr>
              <a:t>Nhớ ơn</a:t>
            </a:r>
            <a:r>
              <a:rPr lang="en-US" sz="3900">
                <a:solidFill>
                  <a:schemeClr val="tx1"/>
                </a:solidFill>
                <a:latin typeface="Arial" pitchFamily="34" charset="0"/>
                <a:cs typeface="Arial" pitchFamily="34" charset="0"/>
              </a:rPr>
              <a:t> (trang 156, 157).</a:t>
            </a:r>
          </a:p>
        </p:txBody>
      </p:sp>
    </p:spTree>
    <p:extLst>
      <p:ext uri="{BB962C8B-B14F-4D97-AF65-F5344CB8AC3E}">
        <p14:creationId xmlns:p14="http://schemas.microsoft.com/office/powerpoint/2010/main" val="2186927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23725" y="-19522"/>
            <a:ext cx="12333642" cy="259141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E590EC"/>
          </a:solidFill>
          <a:ln>
            <a:noFill/>
          </a:ln>
        </p:spPr>
        <p:style>
          <a:lnRef idx="2">
            <a:schemeClr val="accent1">
              <a:shade val="50000"/>
            </a:schemeClr>
          </a:lnRef>
          <a:fillRef idx="1">
            <a:schemeClr val="accent1"/>
          </a:fillRef>
          <a:effectRef idx="0">
            <a:schemeClr val="accent1"/>
          </a:effectRef>
          <a:fontRef idx="minor">
            <a:schemeClr val="lt1"/>
          </a:fontRef>
        </p:style>
        <p:txBody>
          <a:bodyPr lIns="110168" tIns="55085" rIns="110168" bIns="55085" rtlCol="0" anchor="ctr"/>
          <a:lstStyle/>
          <a:p>
            <a:pPr algn="ctr"/>
            <a:endParaRPr lang="en-US"/>
          </a:p>
        </p:txBody>
      </p:sp>
      <p:sp>
        <p:nvSpPr>
          <p:cNvPr id="18" name="Flowchart: Document 17"/>
          <p:cNvSpPr/>
          <p:nvPr/>
        </p:nvSpPr>
        <p:spPr>
          <a:xfrm>
            <a:off x="-57584" y="14344"/>
            <a:ext cx="12333642" cy="23696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A71FB1"/>
          </a:solidFill>
          <a:ln>
            <a:noFill/>
          </a:ln>
        </p:spPr>
        <p:style>
          <a:lnRef idx="2">
            <a:schemeClr val="accent1">
              <a:shade val="50000"/>
            </a:schemeClr>
          </a:lnRef>
          <a:fillRef idx="1">
            <a:schemeClr val="accent1"/>
          </a:fillRef>
          <a:effectRef idx="0">
            <a:schemeClr val="accent1"/>
          </a:effectRef>
          <a:fontRef idx="minor">
            <a:schemeClr val="lt1"/>
          </a:fontRef>
        </p:style>
        <p:txBody>
          <a:bodyPr lIns="110168" tIns="55085" rIns="110168" bIns="55085" rtlCol="0" anchor="ctr"/>
          <a:lstStyle/>
          <a:p>
            <a:pPr algn="ctr"/>
            <a:endParaRPr lang="en-US" sz="2000"/>
          </a:p>
        </p:txBody>
      </p:sp>
      <p:grpSp>
        <p:nvGrpSpPr>
          <p:cNvPr id="2" name="Group 1"/>
          <p:cNvGrpSpPr/>
          <p:nvPr/>
        </p:nvGrpSpPr>
        <p:grpSpPr>
          <a:xfrm>
            <a:off x="2768294" y="2890809"/>
            <a:ext cx="9345918" cy="1300191"/>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CC27D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E590EC"/>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46212" y="2834016"/>
            <a:ext cx="1322764" cy="1323109"/>
            <a:chOff x="1212273" y="1084984"/>
            <a:chExt cx="992332" cy="992332"/>
          </a:xfrm>
          <a:solidFill>
            <a:srgbClr val="A71FB1"/>
          </a:solidFill>
        </p:grpSpPr>
        <p:sp>
          <p:nvSpPr>
            <p:cNvPr id="9" name="Oval 8"/>
            <p:cNvSpPr/>
            <p:nvPr/>
          </p:nvSpPr>
          <p:spPr>
            <a:xfrm>
              <a:off x="1212273" y="1084984"/>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16930" y="237859"/>
            <a:ext cx="1788240" cy="1342336"/>
          </a:xfrm>
          <a:prstGeom prst="rect">
            <a:avLst/>
          </a:prstGeom>
          <a:noFill/>
        </p:spPr>
        <p:txBody>
          <a:bodyPr wrap="square" lIns="110154" tIns="55077" rIns="110154" bIns="55077" rtlCol="0">
            <a:spAutoFit/>
          </a:bodyPr>
          <a:lstStyle/>
          <a:p>
            <a:pPr algn="ctr"/>
            <a:r>
              <a:rPr lang="en-US" sz="8000" b="1">
                <a:solidFill>
                  <a:srgbClr val="A71FB1"/>
                </a:solidFill>
                <a:latin typeface="Arial Rounded MT Bold" pitchFamily="34" charset="0"/>
                <a:ea typeface="Arial-Rounded" pitchFamily="34" charset="0"/>
                <a:cs typeface="Times New Roman" pitchFamily="18" charset="0"/>
              </a:rPr>
              <a:t>2</a:t>
            </a:r>
          </a:p>
        </p:txBody>
      </p:sp>
      <p:sp>
        <p:nvSpPr>
          <p:cNvPr id="29" name="TextBox 28"/>
          <p:cNvSpPr txBox="1"/>
          <p:nvPr/>
        </p:nvSpPr>
        <p:spPr>
          <a:xfrm>
            <a:off x="2234619" y="615127"/>
            <a:ext cx="9736720" cy="942226"/>
          </a:xfrm>
          <a:prstGeom prst="rect">
            <a:avLst/>
          </a:prstGeom>
          <a:noFill/>
        </p:spPr>
        <p:txBody>
          <a:bodyPr wrap="square" lIns="110154" tIns="55077" rIns="110154" bIns="55077" rtlCol="0">
            <a:spAutoFit/>
          </a:bodyPr>
          <a:lstStyle/>
          <a:p>
            <a:pPr algn="ctr"/>
            <a:r>
              <a:rPr lang="en-US" sz="5400" b="1" dirty="0">
                <a:ln w="3175">
                  <a:solidFill>
                    <a:schemeClr val="bg1"/>
                  </a:solidFill>
                </a:ln>
                <a:solidFill>
                  <a:schemeClr val="bg1"/>
                </a:solidFill>
                <a:latin typeface="Arial-Rounded" pitchFamily="34" charset="0"/>
                <a:ea typeface="Arial-Rounded" pitchFamily="34" charset="0"/>
                <a:cs typeface="Arial-Rounded" pitchFamily="34" charset="0"/>
              </a:rPr>
              <a:t>ĐẤT NƯỚC VÀ CON NGƯỜI</a:t>
            </a:r>
          </a:p>
        </p:txBody>
      </p:sp>
      <p:sp>
        <p:nvSpPr>
          <p:cNvPr id="33" name="TextBox 32"/>
          <p:cNvSpPr txBox="1"/>
          <p:nvPr/>
        </p:nvSpPr>
        <p:spPr>
          <a:xfrm>
            <a:off x="1487273" y="2904840"/>
            <a:ext cx="1320456" cy="1157670"/>
          </a:xfrm>
          <a:prstGeom prst="rect">
            <a:avLst/>
          </a:prstGeom>
          <a:noFill/>
        </p:spPr>
        <p:txBody>
          <a:bodyPr wrap="square" lIns="110154" tIns="55077" rIns="110154" bIns="55077" rtlCol="0">
            <a:spAutoFit/>
          </a:bodyPr>
          <a:lstStyle/>
          <a:p>
            <a:pPr algn="ctr"/>
            <a:r>
              <a:rPr lang="en-US" sz="2900" b="1">
                <a:solidFill>
                  <a:schemeClr val="bg1"/>
                </a:solidFill>
                <a:latin typeface="Arial-Rounded" pitchFamily="34" charset="0"/>
                <a:ea typeface="Arial-Rounded" pitchFamily="34" charset="0"/>
                <a:cs typeface="Arial-Rounded" pitchFamily="34" charset="0"/>
              </a:rPr>
              <a:t>Bài</a:t>
            </a:r>
          </a:p>
          <a:p>
            <a:pPr algn="ctr"/>
            <a:r>
              <a:rPr lang="en-US" sz="3900" b="1">
                <a:solidFill>
                  <a:schemeClr val="bg1"/>
                </a:solidFill>
                <a:latin typeface="Arial Rounded MT Bold" pitchFamily="34" charset="0"/>
                <a:ea typeface="Arial-Rounded" pitchFamily="34" charset="0"/>
                <a:cs typeface="Times New Roman" pitchFamily="18" charset="0"/>
              </a:rPr>
              <a:t>4</a:t>
            </a:r>
          </a:p>
        </p:txBody>
      </p:sp>
      <p:sp>
        <p:nvSpPr>
          <p:cNvPr id="24" name="TextBox 23"/>
          <p:cNvSpPr txBox="1"/>
          <p:nvPr/>
        </p:nvSpPr>
        <p:spPr>
          <a:xfrm>
            <a:off x="2856679" y="3140928"/>
            <a:ext cx="8001000" cy="726783"/>
          </a:xfrm>
          <a:prstGeom prst="rect">
            <a:avLst/>
          </a:prstGeom>
          <a:noFill/>
        </p:spPr>
        <p:txBody>
          <a:bodyPr wrap="square" lIns="110154" tIns="55077" rIns="110154" bIns="55077" rtlCol="0">
            <a:spAutoFit/>
          </a:bodyPr>
          <a:lstStyle/>
          <a:p>
            <a:pPr algn="ctr"/>
            <a:r>
              <a:rPr lang="en-US" sz="4000" b="1" dirty="0">
                <a:solidFill>
                  <a:srgbClr val="A71FB1"/>
                </a:solidFill>
                <a:latin typeface="Arial-Rounded" pitchFamily="34" charset="0"/>
                <a:ea typeface="Arial-Rounded" pitchFamily="34" charset="0"/>
                <a:cs typeface="Arial-Rounded" pitchFamily="34" charset="0"/>
              </a:rPr>
              <a:t>RUỘNG BẬC THANG Ở SA PA</a:t>
            </a:r>
          </a:p>
        </p:txBody>
      </p:sp>
      <p:grpSp>
        <p:nvGrpSpPr>
          <p:cNvPr id="20" name="Group 19"/>
          <p:cNvGrpSpPr/>
          <p:nvPr/>
        </p:nvGrpSpPr>
        <p:grpSpPr>
          <a:xfrm>
            <a:off x="-879281" y="-1131658"/>
            <a:ext cx="3291986" cy="3062308"/>
            <a:chOff x="-2957976" y="-1125796"/>
            <a:chExt cx="2469633" cy="2296731"/>
          </a:xfrm>
        </p:grpSpPr>
        <p:sp>
          <p:nvSpPr>
            <p:cNvPr id="22" name="Oval 21"/>
            <p:cNvSpPr/>
            <p:nvPr/>
          </p:nvSpPr>
          <p:spPr>
            <a:xfrm rot="9814622">
              <a:off x="-2957976" y="-1125796"/>
              <a:ext cx="2469633" cy="229673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968493">
              <a:off x="-2721155" y="-827037"/>
              <a:ext cx="2069022" cy="1931010"/>
            </a:xfrm>
            <a:prstGeom prst="ellipse">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16930" y="237859"/>
            <a:ext cx="1788240" cy="1342294"/>
          </a:xfrm>
          <a:prstGeom prst="rect">
            <a:avLst/>
          </a:prstGeom>
          <a:noFill/>
        </p:spPr>
        <p:txBody>
          <a:bodyPr wrap="square" lIns="110109" tIns="55056" rIns="110109" bIns="55056" rtlCol="0">
            <a:spAutoFit/>
          </a:bodyPr>
          <a:lstStyle/>
          <a:p>
            <a:pPr algn="ctr"/>
            <a:r>
              <a:rPr lang="en-US" sz="8000" b="1">
                <a:solidFill>
                  <a:srgbClr val="7030A0"/>
                </a:solidFill>
                <a:latin typeface="Arial Rounded MT Bold" pitchFamily="34" charset="0"/>
                <a:ea typeface="Arial-Rounded" pitchFamily="34" charset="0"/>
                <a:cs typeface="Times New Roman" pitchFamily="18" charset="0"/>
              </a:rPr>
              <a:t>8</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1389"/>
          <a:stretch/>
        </p:blipFill>
        <p:spPr>
          <a:xfrm>
            <a:off x="4738202" y="4129101"/>
            <a:ext cx="3448195" cy="2401610"/>
          </a:xfrm>
          <a:prstGeom prst="rect">
            <a:avLst/>
          </a:prstGeom>
        </p:spPr>
      </p:pic>
    </p:spTree>
    <p:extLst>
      <p:ext uri="{BB962C8B-B14F-4D97-AF65-F5344CB8AC3E}">
        <p14:creationId xmlns:p14="http://schemas.microsoft.com/office/powerpoint/2010/main" val="530126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08846" y="350523"/>
            <a:ext cx="11486274" cy="557403"/>
          </a:xfrm>
          <a:prstGeom prst="rect">
            <a:avLst/>
          </a:prstGeom>
          <a:noFill/>
        </p:spPr>
        <p:txBody>
          <a:bodyPr wrap="square" lIns="110048" tIns="55026" rIns="110048" bIns="55026" rtlCol="0">
            <a:spAutoFit/>
          </a:bodyPr>
          <a:lstStyle/>
          <a:p>
            <a:pPr algn="just"/>
            <a:r>
              <a:rPr lang="en-US" sz="2900" b="1">
                <a:latin typeface="Arial" pitchFamily="34" charset="0"/>
                <a:ea typeface="Arial-Rounded" pitchFamily="34" charset="0"/>
                <a:cs typeface="Arial" pitchFamily="34" charset="0"/>
              </a:rPr>
              <a:t>Quan sát tranh vẽ cảnh vùng cao</a:t>
            </a:r>
          </a:p>
        </p:txBody>
      </p:sp>
      <p:sp>
        <p:nvSpPr>
          <p:cNvPr id="6" name="Oval 5"/>
          <p:cNvSpPr/>
          <p:nvPr/>
        </p:nvSpPr>
        <p:spPr>
          <a:xfrm>
            <a:off x="279327" y="251810"/>
            <a:ext cx="812588" cy="812800"/>
          </a:xfrm>
          <a:prstGeom prst="ellipse">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110166" tIns="55083" rIns="110166" bIns="55083" rtlCol="0" anchor="ctr"/>
          <a:lstStyle/>
          <a:p>
            <a:pPr algn="ctr"/>
            <a:r>
              <a:rPr lang="en-US" sz="3400" b="1">
                <a:solidFill>
                  <a:schemeClr val="bg1"/>
                </a:solidFill>
                <a:latin typeface="Arial Rounded MT Bold" pitchFamily="34" charset="0"/>
                <a:cs typeface="Times New Roman" pitchFamily="18" charset="0"/>
              </a:rPr>
              <a:t>1</a:t>
            </a:r>
          </a:p>
        </p:txBody>
      </p:sp>
      <p:sp>
        <p:nvSpPr>
          <p:cNvPr id="7" name="TextBox 6"/>
          <p:cNvSpPr txBox="1"/>
          <p:nvPr/>
        </p:nvSpPr>
        <p:spPr>
          <a:xfrm>
            <a:off x="1042577" y="901321"/>
            <a:ext cx="10614435" cy="1003679"/>
          </a:xfrm>
          <a:prstGeom prst="rect">
            <a:avLst/>
          </a:prstGeom>
          <a:noFill/>
        </p:spPr>
        <p:txBody>
          <a:bodyPr wrap="square" lIns="110048" tIns="55026" rIns="110048" bIns="55026" rtlCol="0">
            <a:spAutoFit/>
          </a:bodyPr>
          <a:lstStyle/>
          <a:p>
            <a:pPr marL="551050" indent="-551050" algn="just">
              <a:buAutoNum type="alphaLcPeriod"/>
            </a:pPr>
            <a:r>
              <a:rPr lang="en-US" sz="2900">
                <a:latin typeface="Arial" pitchFamily="34" charset="0"/>
                <a:ea typeface="Arial-Rounded" pitchFamily="34" charset="0"/>
                <a:cs typeface="Arial" pitchFamily="34" charset="0"/>
              </a:rPr>
              <a:t>Hình ảnh nào trong tranh khiến em chú ý nhất?</a:t>
            </a:r>
          </a:p>
          <a:p>
            <a:pPr marL="551050" indent="-551050" algn="just">
              <a:buAutoNum type="alphaLcPeriod"/>
            </a:pPr>
            <a:r>
              <a:rPr lang="en-US" sz="2900">
                <a:latin typeface="Arial" pitchFamily="34" charset="0"/>
                <a:ea typeface="Arial-Rounded" pitchFamily="34" charset="0"/>
                <a:cs typeface="Arial" pitchFamily="34" charset="0"/>
              </a:rPr>
              <a:t>Em có thích cảnh vật trong tranh hay không? Vì sao?</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013" t="29687" r="10407" b="35156"/>
          <a:stretch/>
        </p:blipFill>
        <p:spPr bwMode="auto">
          <a:xfrm>
            <a:off x="253352" y="2476500"/>
            <a:ext cx="11859274" cy="2873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Kỳ vĩ ruộng bậc thang Sa Pa - Báo Nhân Dâ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2130425"/>
            <a:ext cx="7324788" cy="4575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uộng bậc thang Sapa – Danh thắng kỳ vĩ của núi rừng vùng cao Tây Bắ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0436" y="2149475"/>
            <a:ext cx="6798389" cy="45942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uộng bậc thang Sapa - Danh thắng kỳ vĩ của núi rừng vùng cao Tây Bắ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44" y="2103430"/>
            <a:ext cx="6239942" cy="46402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uộng bậc thang Sapa là gì? ở đâu? Ruộng bậc thang đẹp nhất Việt N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51046" y="2084380"/>
            <a:ext cx="8937779" cy="46783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ẹp Lộng lẫy ruộng bậc thang ở Sapa | Mercitou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084380"/>
            <a:ext cx="7442168" cy="4773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23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5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fade">
                                      <p:cBhvr>
                                        <p:cTn id="27" dur="500"/>
                                        <p:tgtEl>
                                          <p:spTgt spid="10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34"/>
                                        </p:tgtEl>
                                        <p:attrNameLst>
                                          <p:attrName>style.visibility</p:attrName>
                                        </p:attrNameLst>
                                      </p:cBhvr>
                                      <p:to>
                                        <p:strVal val="visible"/>
                                      </p:to>
                                    </p:set>
                                    <p:animEffect transition="in" filter="fade">
                                      <p:cBhvr>
                                        <p:cTn id="3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2651" y="163891"/>
            <a:ext cx="1546688" cy="634347"/>
          </a:xfrm>
          <a:prstGeom prst="rect">
            <a:avLst/>
          </a:prstGeom>
          <a:noFill/>
        </p:spPr>
        <p:txBody>
          <a:bodyPr wrap="square" lIns="110048" tIns="55026" rIns="110048" bIns="55026" rtlCol="0">
            <a:spAutoFit/>
          </a:bodyPr>
          <a:lstStyle/>
          <a:p>
            <a:pPr algn="just"/>
            <a:r>
              <a:rPr lang="en-US" sz="3400" b="1">
                <a:latin typeface="Arial" pitchFamily="34" charset="0"/>
                <a:ea typeface="Arial-Rounded" pitchFamily="34" charset="0"/>
                <a:cs typeface="Arial" pitchFamily="34" charset="0"/>
              </a:rPr>
              <a:t>Đọc</a:t>
            </a:r>
          </a:p>
        </p:txBody>
      </p:sp>
      <p:grpSp>
        <p:nvGrpSpPr>
          <p:cNvPr id="7" name="Group 6"/>
          <p:cNvGrpSpPr/>
          <p:nvPr/>
        </p:nvGrpSpPr>
        <p:grpSpPr>
          <a:xfrm>
            <a:off x="176025" y="533400"/>
            <a:ext cx="11865637" cy="6173690"/>
            <a:chOff x="117764" y="86530"/>
            <a:chExt cx="8901546" cy="4630267"/>
          </a:xfrm>
          <a:solidFill>
            <a:schemeClr val="bg1"/>
          </a:solidFill>
        </p:grpSpPr>
        <p:sp>
          <p:nvSpPr>
            <p:cNvPr id="4" name="TextBox 3"/>
            <p:cNvSpPr txBox="1"/>
            <p:nvPr/>
          </p:nvSpPr>
          <p:spPr>
            <a:xfrm>
              <a:off x="1524000" y="86530"/>
              <a:ext cx="5947064" cy="484648"/>
            </a:xfrm>
            <a:prstGeom prst="rect">
              <a:avLst/>
            </a:prstGeom>
            <a:grpFill/>
          </p:spPr>
          <p:txBody>
            <a:bodyPr wrap="square" lIns="91305" tIns="45654" rIns="91305" bIns="45654" rtlCol="0">
              <a:spAutoFit/>
            </a:bodyPr>
            <a:lstStyle/>
            <a:p>
              <a:pPr algn="ctr"/>
              <a:r>
                <a:rPr lang="en-US" sz="3500" b="1">
                  <a:latin typeface="Arial" pitchFamily="34" charset="0"/>
                  <a:ea typeface="Arial-Rounded" pitchFamily="34" charset="0"/>
                  <a:cs typeface="Arial" pitchFamily="34" charset="0"/>
                </a:rPr>
                <a:t>Ruộng bậc thang ở Sa Pa</a:t>
              </a:r>
            </a:p>
          </p:txBody>
        </p:sp>
        <p:sp>
          <p:nvSpPr>
            <p:cNvPr id="5" name="TextBox 4"/>
            <p:cNvSpPr txBox="1"/>
            <p:nvPr/>
          </p:nvSpPr>
          <p:spPr>
            <a:xfrm>
              <a:off x="117764" y="608080"/>
              <a:ext cx="8901546" cy="4108717"/>
            </a:xfrm>
            <a:prstGeom prst="rect">
              <a:avLst/>
            </a:prstGeom>
            <a:grpFill/>
          </p:spPr>
          <p:txBody>
            <a:bodyPr wrap="square" lIns="91305" tIns="45654" rIns="91305" bIns="45654" rtlCol="0">
              <a:spAutoFit/>
            </a:bodyPr>
            <a:lstStyle/>
            <a:p>
              <a:pPr algn="just"/>
              <a:r>
                <a:rPr lang="en-US" sz="3500">
                  <a:latin typeface="Arial" pitchFamily="34" charset="0"/>
                  <a:ea typeface="Arial-Rounded" pitchFamily="34" charset="0"/>
                  <a:cs typeface="Arial" pitchFamily="34" charset="0"/>
                </a:rPr>
                <a:t>	Đến Sa Pa vào màu lúa chín, khách du lịch có dịp ngắm nhìn vẻ đẹp rực rỡ của những khu ruộng bậc thang. Nhìn xa, chúng giống như những bậc thang khổng lồ. Từng bậc, từng bậc như nối mặt đất với bầu trời. Một màu vàng trải dài bất tận. Đâu đâu cũng ngạt ngào hương lúa.</a:t>
              </a:r>
            </a:p>
            <a:p>
              <a:pPr algn="just"/>
              <a:r>
                <a:rPr lang="en-US" sz="3500">
                  <a:latin typeface="Arial" pitchFamily="34" charset="0"/>
                  <a:ea typeface="Arial-Rounded" pitchFamily="34" charset="0"/>
                  <a:cs typeface="Arial" pitchFamily="34" charset="0"/>
                </a:rPr>
                <a:t>	Những khu ruộng bậc thang ở Sa Pa đã có từ hàng trăm năm nay. Chúng được tạo nên bởi đôi bàn tay chăm chỉ, cần mẫn của những người H’mông, Dao, Hà Nhì, … sống ở đây.</a:t>
              </a:r>
            </a:p>
            <a:p>
              <a:pPr algn="r"/>
              <a:r>
                <a:rPr lang="en-US" sz="3500">
                  <a:latin typeface="Arial" pitchFamily="34" charset="0"/>
                  <a:ea typeface="Arial-Rounded" pitchFamily="34" charset="0"/>
                  <a:cs typeface="Arial" pitchFamily="34" charset="0"/>
                </a:rPr>
                <a:t>(Theo</a:t>
              </a:r>
              <a:r>
                <a:rPr lang="en-US" sz="3500" i="1">
                  <a:latin typeface="Arial" pitchFamily="34" charset="0"/>
                  <a:ea typeface="Arial-Rounded" pitchFamily="34" charset="0"/>
                  <a:cs typeface="Arial" pitchFamily="34" charset="0"/>
                </a:rPr>
                <a:t> vinhphuctc.vn</a:t>
              </a:r>
              <a:r>
                <a:rPr lang="en-US" sz="3500">
                  <a:latin typeface="Arial" pitchFamily="34" charset="0"/>
                  <a:ea typeface="Arial-Rounded" pitchFamily="34" charset="0"/>
                  <a:cs typeface="Arial" pitchFamily="34" charset="0"/>
                </a:rPr>
                <a:t>)</a:t>
              </a:r>
            </a:p>
          </p:txBody>
        </p:sp>
      </p:grpSp>
      <p:sp>
        <p:nvSpPr>
          <p:cNvPr id="6" name="Oval 5"/>
          <p:cNvSpPr/>
          <p:nvPr/>
        </p:nvSpPr>
        <p:spPr>
          <a:xfrm>
            <a:off x="156978" y="76201"/>
            <a:ext cx="812588" cy="812800"/>
          </a:xfrm>
          <a:prstGeom prst="ellipse">
            <a:avLst/>
          </a:prstGeom>
          <a:solidFill>
            <a:srgbClr val="D47FE5"/>
          </a:solidFill>
          <a:ln>
            <a:noFill/>
          </a:ln>
        </p:spPr>
        <p:style>
          <a:lnRef idx="2">
            <a:schemeClr val="accent1">
              <a:shade val="50000"/>
            </a:schemeClr>
          </a:lnRef>
          <a:fillRef idx="1">
            <a:schemeClr val="accent1"/>
          </a:fillRef>
          <a:effectRef idx="0">
            <a:schemeClr val="accent1"/>
          </a:effectRef>
          <a:fontRef idx="minor">
            <a:schemeClr val="lt1"/>
          </a:fontRef>
        </p:style>
        <p:txBody>
          <a:bodyPr lIns="110166" tIns="55083" rIns="110166" bIns="55083" rtlCol="0" anchor="ctr"/>
          <a:lstStyle/>
          <a:p>
            <a:pPr algn="ctr"/>
            <a:r>
              <a:rPr lang="en-US" sz="3900" b="1">
                <a:solidFill>
                  <a:schemeClr val="bg1"/>
                </a:solidFill>
                <a:latin typeface="Arial Rounded MT Bold" pitchFamily="34" charset="0"/>
                <a:cs typeface="Times New Roman" pitchFamily="18" charset="0"/>
              </a:rPr>
              <a:t>2</a:t>
            </a:r>
          </a:p>
        </p:txBody>
      </p:sp>
    </p:spTree>
    <p:extLst>
      <p:ext uri="{BB962C8B-B14F-4D97-AF65-F5344CB8AC3E}">
        <p14:creationId xmlns:p14="http://schemas.microsoft.com/office/powerpoint/2010/main" val="1817802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5505" y="2311403"/>
            <a:ext cx="11207028" cy="2142466"/>
          </a:xfrm>
          <a:prstGeom prst="rect">
            <a:avLst/>
          </a:prstGeom>
          <a:solidFill>
            <a:schemeClr val="bg1"/>
          </a:solidFill>
        </p:spPr>
        <p:txBody>
          <a:bodyPr wrap="square" lIns="110063" tIns="55033" rIns="110063" bIns="55033" rtlCol="0">
            <a:spAutoFit/>
          </a:bodyPr>
          <a:lstStyle/>
          <a:p>
            <a:pPr algn="just"/>
            <a:r>
              <a:rPr lang="en-US" sz="3900" dirty="0">
                <a:latin typeface="Arial" pitchFamily="34" charset="0"/>
                <a:ea typeface="Arial-Rounded" pitchFamily="34" charset="0"/>
                <a:cs typeface="Arial" pitchFamily="34" charset="0"/>
              </a:rPr>
              <a:t>	</a:t>
            </a:r>
            <a:r>
              <a:rPr lang="en-US" sz="3900" dirty="0" err="1">
                <a:latin typeface="Arial" pitchFamily="34" charset="0"/>
                <a:ea typeface="Arial-Rounded" pitchFamily="34" charset="0"/>
                <a:cs typeface="Arial" pitchFamily="34" charset="0"/>
              </a:rPr>
              <a:t>Nhìn</a:t>
            </a:r>
            <a:r>
              <a:rPr lang="en-US" sz="3900" dirty="0">
                <a:latin typeface="Arial" pitchFamily="34" charset="0"/>
                <a:ea typeface="Arial-Rounded" pitchFamily="34" charset="0"/>
                <a:cs typeface="Arial" pitchFamily="34" charset="0"/>
              </a:rPr>
              <a:t> xa, </a:t>
            </a:r>
            <a:r>
              <a:rPr lang="en-US" sz="3900" dirty="0" err="1">
                <a:latin typeface="Arial" pitchFamily="34" charset="0"/>
                <a:ea typeface="Arial-Rounded" pitchFamily="34" charset="0"/>
                <a:cs typeface="Arial" pitchFamily="34" charset="0"/>
              </a:rPr>
              <a:t>chúng</a:t>
            </a:r>
            <a:r>
              <a:rPr lang="en-US" sz="3900" dirty="0">
                <a:latin typeface="Arial" pitchFamily="34" charset="0"/>
                <a:ea typeface="Arial-Rounded" pitchFamily="34" charset="0"/>
                <a:cs typeface="Arial" pitchFamily="34" charset="0"/>
              </a:rPr>
              <a:t> </a:t>
            </a:r>
            <a:r>
              <a:rPr lang="en-US" sz="3900" dirty="0" err="1">
                <a:latin typeface="Arial" pitchFamily="34" charset="0"/>
                <a:ea typeface="Arial-Rounded" pitchFamily="34" charset="0"/>
                <a:cs typeface="Arial" pitchFamily="34" charset="0"/>
              </a:rPr>
              <a:t>giống</a:t>
            </a:r>
            <a:r>
              <a:rPr lang="en-US" sz="3900" dirty="0">
                <a:latin typeface="Arial" pitchFamily="34" charset="0"/>
                <a:ea typeface="Arial-Rounded" pitchFamily="34" charset="0"/>
                <a:cs typeface="Arial" pitchFamily="34" charset="0"/>
              </a:rPr>
              <a:t> </a:t>
            </a:r>
            <a:r>
              <a:rPr lang="en-US" sz="3900" dirty="0" err="1">
                <a:latin typeface="Arial" pitchFamily="34" charset="0"/>
                <a:ea typeface="Arial-Rounded" pitchFamily="34" charset="0"/>
                <a:cs typeface="Arial" pitchFamily="34" charset="0"/>
              </a:rPr>
              <a:t>như</a:t>
            </a:r>
            <a:r>
              <a:rPr lang="en-US" sz="3900" dirty="0">
                <a:latin typeface="Arial" pitchFamily="34" charset="0"/>
                <a:ea typeface="Arial-Rounded" pitchFamily="34" charset="0"/>
                <a:cs typeface="Arial" pitchFamily="34" charset="0"/>
              </a:rPr>
              <a:t> </a:t>
            </a:r>
            <a:r>
              <a:rPr lang="en-US" sz="4400" dirty="0" err="1">
                <a:latin typeface="Arial" pitchFamily="34" charset="0"/>
                <a:ea typeface="Arial-Rounded" pitchFamily="34" charset="0"/>
                <a:cs typeface="Arial" pitchFamily="34" charset="0"/>
              </a:rPr>
              <a:t>những</a:t>
            </a:r>
            <a:r>
              <a:rPr lang="en-US" sz="4400" dirty="0">
                <a:latin typeface="Arial" pitchFamily="34" charset="0"/>
                <a:ea typeface="Arial-Rounded" pitchFamily="34" charset="0"/>
                <a:cs typeface="Arial" pitchFamily="34" charset="0"/>
              </a:rPr>
              <a:t> </a:t>
            </a:r>
            <a:r>
              <a:rPr lang="en-US" sz="4400" dirty="0" err="1">
                <a:latin typeface="Arial" pitchFamily="34" charset="0"/>
                <a:ea typeface="Arial-Rounded" pitchFamily="34" charset="0"/>
                <a:cs typeface="Arial" pitchFamily="34" charset="0"/>
              </a:rPr>
              <a:t>bậc</a:t>
            </a:r>
            <a:r>
              <a:rPr lang="en-US" sz="4400" dirty="0">
                <a:latin typeface="Arial" pitchFamily="34" charset="0"/>
                <a:ea typeface="Arial-Rounded" pitchFamily="34" charset="0"/>
                <a:cs typeface="Arial" pitchFamily="34" charset="0"/>
              </a:rPr>
              <a:t> thang </a:t>
            </a:r>
            <a:r>
              <a:rPr lang="en-US" sz="4400" dirty="0" err="1">
                <a:latin typeface="Arial" pitchFamily="34" charset="0"/>
                <a:ea typeface="Arial-Rounded" pitchFamily="34" charset="0"/>
                <a:cs typeface="Arial" pitchFamily="34" charset="0"/>
              </a:rPr>
              <a:t>khổng</a:t>
            </a:r>
            <a:r>
              <a:rPr lang="en-US" sz="4400" dirty="0">
                <a:latin typeface="Arial" pitchFamily="34" charset="0"/>
                <a:ea typeface="Arial-Rounded" pitchFamily="34" charset="0"/>
                <a:cs typeface="Arial" pitchFamily="34" charset="0"/>
              </a:rPr>
              <a:t> </a:t>
            </a:r>
            <a:r>
              <a:rPr lang="en-US" sz="4400" dirty="0" err="1">
                <a:latin typeface="Arial" pitchFamily="34" charset="0"/>
                <a:ea typeface="Arial-Rounded" pitchFamily="34" charset="0"/>
                <a:cs typeface="Arial" pitchFamily="34" charset="0"/>
              </a:rPr>
              <a:t>lồ</a:t>
            </a:r>
            <a:r>
              <a:rPr lang="en-US" sz="4400" dirty="0">
                <a:latin typeface="Arial" pitchFamily="34" charset="0"/>
                <a:ea typeface="Arial-Rounded" pitchFamily="34" charset="0"/>
                <a:cs typeface="Arial" pitchFamily="34" charset="0"/>
              </a:rPr>
              <a:t>. </a:t>
            </a:r>
            <a:r>
              <a:rPr lang="en-US" sz="4400" dirty="0" err="1">
                <a:latin typeface="Arial" pitchFamily="34" charset="0"/>
                <a:ea typeface="Arial-Rounded" pitchFamily="34" charset="0"/>
                <a:cs typeface="Arial" pitchFamily="34" charset="0"/>
              </a:rPr>
              <a:t>Từng</a:t>
            </a:r>
            <a:r>
              <a:rPr lang="en-US" sz="4400" dirty="0">
                <a:latin typeface="Arial" pitchFamily="34" charset="0"/>
                <a:ea typeface="Arial-Rounded" pitchFamily="34" charset="0"/>
                <a:cs typeface="Arial" pitchFamily="34" charset="0"/>
              </a:rPr>
              <a:t> </a:t>
            </a:r>
            <a:r>
              <a:rPr lang="en-US" sz="4400" dirty="0" err="1">
                <a:latin typeface="Arial" pitchFamily="34" charset="0"/>
                <a:ea typeface="Arial-Rounded" pitchFamily="34" charset="0"/>
                <a:cs typeface="Arial" pitchFamily="34" charset="0"/>
              </a:rPr>
              <a:t>bậc</a:t>
            </a:r>
            <a:r>
              <a:rPr lang="en-US" sz="4400" dirty="0">
                <a:latin typeface="Arial" pitchFamily="34" charset="0"/>
                <a:ea typeface="Arial-Rounded" pitchFamily="34" charset="0"/>
                <a:cs typeface="Arial" pitchFamily="34" charset="0"/>
              </a:rPr>
              <a:t>, </a:t>
            </a:r>
            <a:r>
              <a:rPr lang="en-US" sz="4400" dirty="0" err="1">
                <a:latin typeface="Arial" pitchFamily="34" charset="0"/>
                <a:ea typeface="Arial-Rounded" pitchFamily="34" charset="0"/>
                <a:cs typeface="Arial" pitchFamily="34" charset="0"/>
              </a:rPr>
              <a:t>từng</a:t>
            </a:r>
            <a:r>
              <a:rPr lang="en-US" sz="4400" dirty="0">
                <a:latin typeface="Arial" pitchFamily="34" charset="0"/>
                <a:ea typeface="Arial-Rounded" pitchFamily="34" charset="0"/>
                <a:cs typeface="Arial" pitchFamily="34" charset="0"/>
              </a:rPr>
              <a:t> </a:t>
            </a:r>
            <a:r>
              <a:rPr lang="en-US" sz="4400" dirty="0" err="1">
                <a:latin typeface="Arial" pitchFamily="34" charset="0"/>
                <a:ea typeface="Arial-Rounded" pitchFamily="34" charset="0"/>
                <a:cs typeface="Arial" pitchFamily="34" charset="0"/>
              </a:rPr>
              <a:t>bậc</a:t>
            </a:r>
            <a:r>
              <a:rPr lang="en-US" sz="4400" dirty="0">
                <a:latin typeface="Arial" pitchFamily="34" charset="0"/>
                <a:ea typeface="Arial-Rounded" pitchFamily="34" charset="0"/>
                <a:cs typeface="Arial" pitchFamily="34" charset="0"/>
              </a:rPr>
              <a:t> </a:t>
            </a:r>
            <a:r>
              <a:rPr lang="en-US" sz="4400" dirty="0" err="1">
                <a:latin typeface="Arial" pitchFamily="34" charset="0"/>
                <a:ea typeface="Arial-Rounded" pitchFamily="34" charset="0"/>
                <a:cs typeface="Arial" pitchFamily="34" charset="0"/>
              </a:rPr>
              <a:t>như</a:t>
            </a:r>
            <a:r>
              <a:rPr lang="en-US" sz="4400" dirty="0">
                <a:latin typeface="Arial" pitchFamily="34" charset="0"/>
                <a:ea typeface="Arial-Rounded" pitchFamily="34" charset="0"/>
                <a:cs typeface="Arial" pitchFamily="34" charset="0"/>
              </a:rPr>
              <a:t> </a:t>
            </a:r>
            <a:r>
              <a:rPr lang="en-US" sz="4400" dirty="0" err="1">
                <a:latin typeface="Arial" pitchFamily="34" charset="0"/>
                <a:ea typeface="Arial-Rounded" pitchFamily="34" charset="0"/>
                <a:cs typeface="Arial" pitchFamily="34" charset="0"/>
              </a:rPr>
              <a:t>nối</a:t>
            </a:r>
            <a:r>
              <a:rPr lang="en-US" sz="4400" dirty="0">
                <a:latin typeface="Arial" pitchFamily="34" charset="0"/>
                <a:ea typeface="Arial-Rounded" pitchFamily="34" charset="0"/>
                <a:cs typeface="Arial" pitchFamily="34" charset="0"/>
              </a:rPr>
              <a:t> </a:t>
            </a:r>
            <a:r>
              <a:rPr lang="en-US" sz="4400" dirty="0" err="1">
                <a:latin typeface="Arial" pitchFamily="34" charset="0"/>
                <a:ea typeface="Arial-Rounded" pitchFamily="34" charset="0"/>
                <a:cs typeface="Arial" pitchFamily="34" charset="0"/>
              </a:rPr>
              <a:t>mặt</a:t>
            </a:r>
            <a:r>
              <a:rPr lang="en-US" sz="4400" dirty="0">
                <a:latin typeface="Arial" pitchFamily="34" charset="0"/>
                <a:ea typeface="Arial-Rounded" pitchFamily="34" charset="0"/>
                <a:cs typeface="Arial" pitchFamily="34" charset="0"/>
              </a:rPr>
              <a:t> </a:t>
            </a:r>
            <a:r>
              <a:rPr lang="en-US" sz="4400" dirty="0" err="1">
                <a:latin typeface="Arial" pitchFamily="34" charset="0"/>
                <a:ea typeface="Arial-Rounded" pitchFamily="34" charset="0"/>
                <a:cs typeface="Arial" pitchFamily="34" charset="0"/>
              </a:rPr>
              <a:t>đất</a:t>
            </a:r>
            <a:r>
              <a:rPr lang="en-US" sz="4400" dirty="0">
                <a:latin typeface="Arial" pitchFamily="34" charset="0"/>
                <a:ea typeface="Arial-Rounded" pitchFamily="34" charset="0"/>
                <a:cs typeface="Arial" pitchFamily="34" charset="0"/>
              </a:rPr>
              <a:t> </a:t>
            </a:r>
            <a:r>
              <a:rPr lang="en-US" sz="4400" dirty="0" err="1">
                <a:latin typeface="Arial" pitchFamily="34" charset="0"/>
                <a:ea typeface="Arial-Rounded" pitchFamily="34" charset="0"/>
                <a:cs typeface="Arial" pitchFamily="34" charset="0"/>
              </a:rPr>
              <a:t>với</a:t>
            </a:r>
            <a:r>
              <a:rPr lang="en-US" sz="4400" dirty="0">
                <a:latin typeface="Arial" pitchFamily="34" charset="0"/>
                <a:ea typeface="Arial-Rounded" pitchFamily="34" charset="0"/>
                <a:cs typeface="Arial" pitchFamily="34" charset="0"/>
              </a:rPr>
              <a:t> </a:t>
            </a:r>
            <a:r>
              <a:rPr lang="en-US" sz="4400" dirty="0" err="1">
                <a:latin typeface="Arial" pitchFamily="34" charset="0"/>
                <a:ea typeface="Arial-Rounded" pitchFamily="34" charset="0"/>
                <a:cs typeface="Arial" pitchFamily="34" charset="0"/>
              </a:rPr>
              <a:t>bầu</a:t>
            </a:r>
            <a:r>
              <a:rPr lang="en-US" sz="4400" dirty="0">
                <a:latin typeface="Arial" pitchFamily="34" charset="0"/>
                <a:ea typeface="Arial-Rounded" pitchFamily="34" charset="0"/>
                <a:cs typeface="Arial" pitchFamily="34" charset="0"/>
              </a:rPr>
              <a:t> </a:t>
            </a:r>
            <a:r>
              <a:rPr lang="en-US" sz="4400" dirty="0" err="1">
                <a:latin typeface="Arial" pitchFamily="34" charset="0"/>
                <a:ea typeface="Arial-Rounded" pitchFamily="34" charset="0"/>
                <a:cs typeface="Arial" pitchFamily="34" charset="0"/>
              </a:rPr>
              <a:t>trời</a:t>
            </a:r>
            <a:r>
              <a:rPr lang="en-US" sz="4400" dirty="0">
                <a:latin typeface="Arial" pitchFamily="34" charset="0"/>
                <a:ea typeface="Arial-Rounded" pitchFamily="34" charset="0"/>
                <a:cs typeface="Arial" pitchFamily="34" charset="0"/>
              </a:rPr>
              <a:t>. </a:t>
            </a:r>
            <a:endParaRPr lang="en-US" sz="3900" dirty="0">
              <a:latin typeface="Arial" pitchFamily="34" charset="0"/>
              <a:ea typeface="Arial-Rounded" pitchFamily="34" charset="0"/>
              <a:cs typeface="Arial" pitchFamily="34" charset="0"/>
            </a:endParaRPr>
          </a:p>
        </p:txBody>
      </p:sp>
      <p:cxnSp>
        <p:nvCxnSpPr>
          <p:cNvPr id="5" name="Straight Connector 4"/>
          <p:cNvCxnSpPr/>
          <p:nvPr/>
        </p:nvCxnSpPr>
        <p:spPr>
          <a:xfrm flipH="1">
            <a:off x="4037012" y="2438400"/>
            <a:ext cx="50787" cy="566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4511654" y="3100512"/>
            <a:ext cx="131582" cy="580822"/>
            <a:chOff x="2590800" y="2272159"/>
            <a:chExt cx="98712" cy="435617"/>
          </a:xfrm>
        </p:grpSpPr>
        <p:cxnSp>
          <p:nvCxnSpPr>
            <p:cNvPr id="15" name="Straight Connector 14"/>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p:cNvCxnSpPr/>
          <p:nvPr/>
        </p:nvCxnSpPr>
        <p:spPr>
          <a:xfrm flipH="1">
            <a:off x="7293458" y="3100512"/>
            <a:ext cx="50787" cy="566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9675812" y="3076069"/>
            <a:ext cx="50787" cy="566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5789612" y="3807779"/>
            <a:ext cx="131582" cy="580822"/>
            <a:chOff x="2590800" y="2272159"/>
            <a:chExt cx="98712" cy="435617"/>
          </a:xfrm>
        </p:grpSpPr>
        <p:cxnSp>
          <p:nvCxnSpPr>
            <p:cNvPr id="13" name="Straight Connector 12"/>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6339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905700" y="228600"/>
            <a:ext cx="11135962" cy="6712299"/>
            <a:chOff x="117764" y="86530"/>
            <a:chExt cx="8901546" cy="5034224"/>
          </a:xfrm>
          <a:solidFill>
            <a:schemeClr val="bg1"/>
          </a:solidFill>
        </p:grpSpPr>
        <p:sp>
          <p:nvSpPr>
            <p:cNvPr id="26" name="TextBox 25"/>
            <p:cNvSpPr txBox="1"/>
            <p:nvPr/>
          </p:nvSpPr>
          <p:spPr>
            <a:xfrm>
              <a:off x="1908114" y="86530"/>
              <a:ext cx="5947064" cy="484648"/>
            </a:xfrm>
            <a:prstGeom prst="rect">
              <a:avLst/>
            </a:prstGeom>
            <a:grpFill/>
          </p:spPr>
          <p:txBody>
            <a:bodyPr wrap="square" lIns="91305" tIns="45654" rIns="91305" bIns="45654" rtlCol="0">
              <a:spAutoFit/>
            </a:bodyPr>
            <a:lstStyle/>
            <a:p>
              <a:pPr algn="ctr"/>
              <a:r>
                <a:rPr lang="en-US" sz="3500" b="1">
                  <a:latin typeface="Arial" pitchFamily="34" charset="0"/>
                  <a:ea typeface="Arial-Rounded" pitchFamily="34" charset="0"/>
                  <a:cs typeface="Arial" pitchFamily="34" charset="0"/>
                </a:rPr>
                <a:t>Ruộng bậc thang ở Sa Pa</a:t>
              </a:r>
            </a:p>
          </p:txBody>
        </p:sp>
        <p:sp>
          <p:nvSpPr>
            <p:cNvPr id="27" name="TextBox 26"/>
            <p:cNvSpPr txBox="1"/>
            <p:nvPr/>
          </p:nvSpPr>
          <p:spPr>
            <a:xfrm>
              <a:off x="117764" y="608080"/>
              <a:ext cx="8901546" cy="4512674"/>
            </a:xfrm>
            <a:prstGeom prst="rect">
              <a:avLst/>
            </a:prstGeom>
            <a:grpFill/>
          </p:spPr>
          <p:txBody>
            <a:bodyPr wrap="square" lIns="91305" tIns="45654" rIns="91305" bIns="45654" rtlCol="0">
              <a:spAutoFit/>
            </a:bodyPr>
            <a:lstStyle/>
            <a:p>
              <a:pPr algn="just"/>
              <a:r>
                <a:rPr lang="en-US" sz="3500">
                  <a:latin typeface="Arial" pitchFamily="34" charset="0"/>
                  <a:ea typeface="Arial-Rounded" pitchFamily="34" charset="0"/>
                  <a:cs typeface="Arial" pitchFamily="34" charset="0"/>
                </a:rPr>
                <a:t>	Đến Sa Pa vào màu lúa chín, khách du lịch có dịp ngắm nhìn vẻ đẹp rực rỡ của những khu ruộng bậc thang. Nhìn xa, chúng giống như những bậc thang khổng lồ. Từng bậc, từng bậc như nối mặt đất với bầu trời. Một màu vàng trải dài bất tận. Đâu đâu cũng ngạt ngào hương lúa.</a:t>
              </a:r>
            </a:p>
            <a:p>
              <a:pPr algn="just"/>
              <a:r>
                <a:rPr lang="en-US" sz="3500">
                  <a:latin typeface="Arial" pitchFamily="34" charset="0"/>
                  <a:ea typeface="Arial-Rounded" pitchFamily="34" charset="0"/>
                  <a:cs typeface="Arial" pitchFamily="34" charset="0"/>
                </a:rPr>
                <a:t>	Những khu ruộng bậc thang ở Sa Pa đã có từ hàng trăm năm nay. Chúng được tạo nên bởi đôi bàn tay chăm chỉ, cần mẫn của những người H’mông, Dao, Hà Nhì, … sống ở đây.</a:t>
              </a:r>
            </a:p>
            <a:p>
              <a:pPr algn="r"/>
              <a:r>
                <a:rPr lang="en-US" sz="3500">
                  <a:latin typeface="Arial" pitchFamily="34" charset="0"/>
                  <a:ea typeface="Arial-Rounded" pitchFamily="34" charset="0"/>
                  <a:cs typeface="Arial" pitchFamily="34" charset="0"/>
                </a:rPr>
                <a:t>(Theo</a:t>
              </a:r>
              <a:r>
                <a:rPr lang="en-US" sz="3500" i="1">
                  <a:latin typeface="Arial" pitchFamily="34" charset="0"/>
                  <a:ea typeface="Arial-Rounded" pitchFamily="34" charset="0"/>
                  <a:cs typeface="Arial" pitchFamily="34" charset="0"/>
                </a:rPr>
                <a:t> vinhphuctc.vn</a:t>
              </a:r>
              <a:r>
                <a:rPr lang="en-US" sz="3500">
                  <a:latin typeface="Arial" pitchFamily="34" charset="0"/>
                  <a:ea typeface="Arial-Rounded" pitchFamily="34" charset="0"/>
                  <a:cs typeface="Arial" pitchFamily="34" charset="0"/>
                </a:rPr>
                <a:t>)</a:t>
              </a:r>
            </a:p>
          </p:txBody>
        </p:sp>
      </p:grpSp>
      <p:pic>
        <p:nvPicPr>
          <p:cNvPr id="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125" y="3981800"/>
            <a:ext cx="702551" cy="2035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126" y="228600"/>
            <a:ext cx="702551" cy="3753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4341812" y="3663145"/>
            <a:ext cx="131582" cy="580822"/>
            <a:chOff x="2590800" y="2272159"/>
            <a:chExt cx="98712" cy="435617"/>
          </a:xfrm>
        </p:grpSpPr>
        <p:cxnSp>
          <p:nvCxnSpPr>
            <p:cNvPr id="9" name="Straight Connector 8"/>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5541962" y="5719617"/>
            <a:ext cx="131582" cy="580822"/>
            <a:chOff x="2590800" y="2272159"/>
            <a:chExt cx="98712" cy="435617"/>
          </a:xfrm>
        </p:grpSpPr>
        <p:cxnSp>
          <p:nvCxnSpPr>
            <p:cNvPr id="14" name="Straight Connector 13"/>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7621" y="2209800"/>
            <a:ext cx="555009" cy="555153"/>
            <a:chOff x="2578501" y="4400951"/>
            <a:chExt cx="609600" cy="609600"/>
          </a:xfrm>
        </p:grpSpPr>
        <p:sp>
          <p:nvSpPr>
            <p:cNvPr id="18" name="Oval 17"/>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19" name="Oval 18"/>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1</a:t>
              </a:r>
            </a:p>
          </p:txBody>
        </p:sp>
      </p:grpSp>
      <p:grpSp>
        <p:nvGrpSpPr>
          <p:cNvPr id="20" name="Group 19"/>
          <p:cNvGrpSpPr/>
          <p:nvPr/>
        </p:nvGrpSpPr>
        <p:grpSpPr>
          <a:xfrm>
            <a:off x="87830" y="4953000"/>
            <a:ext cx="555009" cy="555153"/>
            <a:chOff x="2578501" y="4400951"/>
            <a:chExt cx="609600" cy="609600"/>
          </a:xfrm>
        </p:grpSpPr>
        <p:sp>
          <p:nvSpPr>
            <p:cNvPr id="21" name="Oval 20"/>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22" name="Oval 21"/>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2</a:t>
              </a:r>
            </a:p>
          </p:txBody>
        </p:sp>
      </p:grpSp>
    </p:spTree>
    <p:extLst>
      <p:ext uri="{BB962C8B-B14F-4D97-AF65-F5344CB8AC3E}">
        <p14:creationId xmlns:p14="http://schemas.microsoft.com/office/powerpoint/2010/main" val="373204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6"/>
          <p:cNvSpPr txBox="1"/>
          <p:nvPr/>
        </p:nvSpPr>
        <p:spPr>
          <a:xfrm>
            <a:off x="417772" y="4952916"/>
            <a:ext cx="5913640" cy="480620"/>
          </a:xfrm>
          <a:prstGeom prst="rect">
            <a:avLst/>
          </a:prstGeom>
          <a:noFill/>
        </p:spPr>
        <p:txBody>
          <a:bodyPr wrap="square" lIns="110213" tIns="55106" rIns="110213" bIns="55106" rtlCol="0">
            <a:spAutoFit/>
          </a:bodyPr>
          <a:lstStyle/>
          <a:p>
            <a:pPr algn="just"/>
            <a:r>
              <a:rPr lang="en-US" altLang="zh-CN" sz="2400">
                <a:solidFill>
                  <a:schemeClr val="tx1">
                    <a:lumMod val="65000"/>
                    <a:lumOff val="35000"/>
                  </a:schemeClr>
                </a:solidFill>
                <a:latin typeface="Arial" panose="020B0604020202020204" pitchFamily="34" charset="0"/>
                <a:cs typeface="Arial" panose="020B0604020202020204" pitchFamily="34" charset="0"/>
              </a:rPr>
              <a:t>Rất to.</a:t>
            </a:r>
            <a:endParaRPr lang="zh-CN" altLang="en-US" sz="24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4" name="直接连接符 9"/>
          <p:cNvCxnSpPr/>
          <p:nvPr/>
        </p:nvCxnSpPr>
        <p:spPr>
          <a:xfrm>
            <a:off x="5014326" y="533400"/>
            <a:ext cx="0" cy="50292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 name="椭圆 3"/>
          <p:cNvSpPr/>
          <p:nvPr/>
        </p:nvSpPr>
        <p:spPr>
          <a:xfrm>
            <a:off x="4520891" y="691304"/>
            <a:ext cx="986870" cy="987128"/>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01</a:t>
            </a:r>
            <a:endParaRPr lang="zh-CN" altLang="en-US" sz="2400" b="1" dirty="0">
              <a:latin typeface="微软雅黑" panose="020B0503020204020204" pitchFamily="34" charset="-122"/>
              <a:ea typeface="微软雅黑" panose="020B0503020204020204" pitchFamily="34" charset="-122"/>
            </a:endParaRPr>
          </a:p>
        </p:txBody>
      </p:sp>
      <p:sp>
        <p:nvSpPr>
          <p:cNvPr id="6" name="椭圆 5"/>
          <p:cNvSpPr/>
          <p:nvPr/>
        </p:nvSpPr>
        <p:spPr>
          <a:xfrm>
            <a:off x="4520891" y="4267200"/>
            <a:ext cx="986870" cy="987128"/>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02</a:t>
            </a:r>
            <a:endParaRPr lang="zh-CN" altLang="en-US" sz="2400" b="1" dirty="0">
              <a:latin typeface="微软雅黑" panose="020B0503020204020204" pitchFamily="34" charset="-122"/>
              <a:ea typeface="微软雅黑" panose="020B0503020204020204" pitchFamily="34" charset="-122"/>
            </a:endParaRPr>
          </a:p>
        </p:txBody>
      </p:sp>
      <p:sp>
        <p:nvSpPr>
          <p:cNvPr id="9" name="文本框 10"/>
          <p:cNvSpPr txBox="1"/>
          <p:nvPr/>
        </p:nvSpPr>
        <p:spPr>
          <a:xfrm>
            <a:off x="5907915" y="1436048"/>
            <a:ext cx="5913640" cy="849952"/>
          </a:xfrm>
          <a:prstGeom prst="rect">
            <a:avLst/>
          </a:prstGeom>
          <a:noFill/>
        </p:spPr>
        <p:txBody>
          <a:bodyPr wrap="square" lIns="110213" tIns="55106" rIns="110213" bIns="55106" rtlCol="0">
            <a:spAutoFit/>
          </a:bodyPr>
          <a:lstStyle/>
          <a:p>
            <a:r>
              <a:rPr lang="en-US" altLang="zh-CN" sz="2400">
                <a:solidFill>
                  <a:schemeClr val="tx1">
                    <a:lumMod val="65000"/>
                    <a:lumOff val="35000"/>
                  </a:schemeClr>
                </a:solidFill>
                <a:latin typeface="Arial" panose="020B0604020202020204" pitchFamily="34" charset="0"/>
                <a:cs typeface="Arial" panose="020B0604020202020204" pitchFamily="34" charset="0"/>
              </a:rPr>
              <a:t>Ruộng ở sườn đồi núi, xếp thành từng bậc từ thấp lên cao.</a:t>
            </a:r>
            <a:endParaRPr lang="zh-CN" altLang="en-US" sz="2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文本框 11"/>
          <p:cNvSpPr txBox="1"/>
          <p:nvPr/>
        </p:nvSpPr>
        <p:spPr>
          <a:xfrm>
            <a:off x="5865812" y="750248"/>
            <a:ext cx="5336276" cy="773008"/>
          </a:xfrm>
          <a:prstGeom prst="rect">
            <a:avLst/>
          </a:prstGeom>
          <a:noFill/>
        </p:spPr>
        <p:txBody>
          <a:bodyPr wrap="square" lIns="110213" tIns="55106" rIns="110213" bIns="55106" rtlCol="0">
            <a:spAutoFit/>
          </a:bodyPr>
          <a:lstStyle/>
          <a:p>
            <a:r>
              <a:rPr lang="en-US" altLang="zh-CN" sz="4300" b="1">
                <a:solidFill>
                  <a:srgbClr val="F29A5B"/>
                </a:solidFill>
                <a:latin typeface="Arial" panose="020B0604020202020204" pitchFamily="34" charset="0"/>
                <a:cs typeface="Arial" panose="020B0604020202020204" pitchFamily="34" charset="0"/>
              </a:rPr>
              <a:t>Ruộng bậc thang</a:t>
            </a:r>
            <a:endParaRPr lang="zh-CN" altLang="en-US" sz="4300" b="1" dirty="0">
              <a:solidFill>
                <a:srgbClr val="F29A5B"/>
              </a:solidFill>
              <a:latin typeface="Arial" panose="020B0604020202020204" pitchFamily="34" charset="0"/>
              <a:cs typeface="Arial" panose="020B0604020202020204" pitchFamily="34" charset="0"/>
            </a:endParaRPr>
          </a:p>
        </p:txBody>
      </p:sp>
      <p:sp>
        <p:nvSpPr>
          <p:cNvPr id="16" name="文本框 17"/>
          <p:cNvSpPr txBox="1"/>
          <p:nvPr/>
        </p:nvSpPr>
        <p:spPr>
          <a:xfrm>
            <a:off x="418070" y="4267116"/>
            <a:ext cx="5294645" cy="773008"/>
          </a:xfrm>
          <a:prstGeom prst="rect">
            <a:avLst/>
          </a:prstGeom>
          <a:noFill/>
        </p:spPr>
        <p:txBody>
          <a:bodyPr wrap="square" lIns="110213" tIns="55106" rIns="110213" bIns="55106" rtlCol="0">
            <a:spAutoFit/>
          </a:bodyPr>
          <a:lstStyle/>
          <a:p>
            <a:r>
              <a:rPr lang="en-US" altLang="zh-CN" sz="4300" b="1">
                <a:solidFill>
                  <a:srgbClr val="A5C0A4"/>
                </a:solidFill>
                <a:latin typeface="Arial" panose="020B0604020202020204" pitchFamily="34" charset="0"/>
                <a:cs typeface="Arial" panose="020B0604020202020204" pitchFamily="34" charset="0"/>
              </a:rPr>
              <a:t>Khổng lồ</a:t>
            </a:r>
            <a:endParaRPr lang="zh-CN" altLang="en-US" sz="4300" b="1" dirty="0">
              <a:solidFill>
                <a:srgbClr val="A5C0A4"/>
              </a:solidFill>
              <a:latin typeface="Arial" panose="020B0604020202020204" pitchFamily="34" charset="0"/>
              <a:cs typeface="Arial" panose="020B0604020202020204" pitchFamily="34" charset="0"/>
            </a:endParaRPr>
          </a:p>
        </p:txBody>
      </p:sp>
      <p:pic>
        <p:nvPicPr>
          <p:cNvPr id="17" name="图片 19">
            <a:extLst>
              <a:ext uri="{FF2B5EF4-FFF2-40B4-BE49-F238E27FC236}">
                <a16:creationId xmlns:a16="http://schemas.microsoft.com/office/drawing/2014/main" id="{495710A2-FA0C-42DD-AB1D-4C007814526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Mark x1="16142" y1="47917" x2="20866" y2="47917"/>
                        <a14:backgroundMark x1="10236" y1="49219" x2="25197" y2="50260"/>
                        <a14:backgroundMark x1="23622" y1="50521" x2="3937" y2="51042"/>
                      </a14:backgroundRemoval>
                    </a14:imgEffect>
                  </a14:imgLayer>
                </a14:imgProps>
              </a:ext>
              <a:ext uri="{28A0092B-C50C-407E-A947-70E740481C1C}">
                <a14:useLocalDpi xmlns:a14="http://schemas.microsoft.com/office/drawing/2010/main" val="0"/>
              </a:ext>
            </a:extLst>
          </a:blip>
          <a:srcRect b="49406"/>
          <a:stretch/>
        </p:blipFill>
        <p:spPr>
          <a:xfrm>
            <a:off x="-3047206" y="-1127945"/>
            <a:ext cx="1040433" cy="796179"/>
          </a:xfrm>
          <a:prstGeom prst="rect">
            <a:avLst/>
          </a:prstGeom>
        </p:spPr>
      </p:pic>
      <p:sp>
        <p:nvSpPr>
          <p:cNvPr id="21" name="AutoShape 2" descr="Ủng Cao Su Chống Cháy An Toàn Giày Chống Thấm Chịu Nhiệt Độ Cao Lính Cứu Hỏa  Bảo Vệ | Lazada.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4" descr="Ủng Cao Su Chống Cháy An Toàn Giày Chống Thấm Chịu Nhiệt Độ Cao Lính Cứu Hỏa  Bảo Vệ | Lazada.v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Picture 6" descr="Ruộng bậc thang Sapa - Danh thắng kỳ vĩ của núi rừng vùng cao Tây Bắ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4376" y="2305050"/>
            <a:ext cx="4797712" cy="3567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par>
                                <p:cTn id="13" presetID="22"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animBg="1"/>
      <p:bldP spid="6" grpId="0" animBg="1"/>
      <p:bldP spid="9" grpId="0"/>
      <p:bldP spid="10"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9"/>
          <p:cNvCxnSpPr/>
          <p:nvPr/>
        </p:nvCxnSpPr>
        <p:spPr>
          <a:xfrm flipH="1">
            <a:off x="5559195" y="838200"/>
            <a:ext cx="20638" cy="5268832"/>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椭圆 6"/>
          <p:cNvSpPr/>
          <p:nvPr/>
        </p:nvSpPr>
        <p:spPr>
          <a:xfrm>
            <a:off x="5086398" y="1143000"/>
            <a:ext cx="986870" cy="987128"/>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03</a:t>
            </a:r>
            <a:endParaRPr lang="zh-CN" altLang="en-US" sz="2400" b="1" dirty="0">
              <a:latin typeface="微软雅黑" panose="020B0503020204020204" pitchFamily="34" charset="-122"/>
              <a:ea typeface="微软雅黑" panose="020B0503020204020204" pitchFamily="34" charset="-122"/>
            </a:endParaRPr>
          </a:p>
        </p:txBody>
      </p:sp>
      <p:sp>
        <p:nvSpPr>
          <p:cNvPr id="8" name="椭圆 7"/>
          <p:cNvSpPr/>
          <p:nvPr/>
        </p:nvSpPr>
        <p:spPr>
          <a:xfrm>
            <a:off x="5049886" y="2952580"/>
            <a:ext cx="986870" cy="987128"/>
          </a:xfrm>
          <a:prstGeom prst="ellipse">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04</a:t>
            </a:r>
            <a:endParaRPr lang="zh-CN" altLang="en-US" sz="2400" b="1" dirty="0">
              <a:latin typeface="微软雅黑" panose="020B0503020204020204" pitchFamily="34" charset="-122"/>
              <a:ea typeface="微软雅黑" panose="020B0503020204020204" pitchFamily="34" charset="-122"/>
            </a:endParaRPr>
          </a:p>
        </p:txBody>
      </p:sp>
      <p:sp>
        <p:nvSpPr>
          <p:cNvPr id="11" name="文本框 12"/>
          <p:cNvSpPr txBox="1"/>
          <p:nvPr/>
        </p:nvSpPr>
        <p:spPr>
          <a:xfrm>
            <a:off x="6352972" y="1896225"/>
            <a:ext cx="5913640" cy="973063"/>
          </a:xfrm>
          <a:prstGeom prst="rect">
            <a:avLst/>
          </a:prstGeom>
          <a:noFill/>
        </p:spPr>
        <p:txBody>
          <a:bodyPr wrap="square" lIns="110213" tIns="55106" rIns="110213" bIns="55106" rtlCol="0">
            <a:spAutoFit/>
          </a:bodyPr>
          <a:lstStyle/>
          <a:p>
            <a:r>
              <a:rPr lang="en-US" altLang="zh-CN" sz="2800">
                <a:solidFill>
                  <a:schemeClr val="tx1">
                    <a:lumMod val="65000"/>
                    <a:lumOff val="35000"/>
                  </a:schemeClr>
                </a:solidFill>
                <a:latin typeface="Arial" panose="020B0604020202020204" pitchFamily="34" charset="0"/>
                <a:cs typeface="Arial" panose="020B0604020202020204" pitchFamily="34" charset="0"/>
              </a:rPr>
              <a:t>Mùi hương thơm lan rộng, tác động mạnh vào mũi.</a:t>
            </a:r>
            <a:endParaRPr lang="zh-CN" altLang="en-US" sz="2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文本框 13"/>
          <p:cNvSpPr txBox="1"/>
          <p:nvPr/>
        </p:nvSpPr>
        <p:spPr>
          <a:xfrm>
            <a:off x="6327007" y="1143000"/>
            <a:ext cx="3847173" cy="773008"/>
          </a:xfrm>
          <a:prstGeom prst="rect">
            <a:avLst/>
          </a:prstGeom>
          <a:noFill/>
        </p:spPr>
        <p:txBody>
          <a:bodyPr wrap="square" lIns="110213" tIns="55106" rIns="110213" bIns="55106" rtlCol="0">
            <a:spAutoFit/>
          </a:bodyPr>
          <a:lstStyle/>
          <a:p>
            <a:r>
              <a:rPr lang="en-US" altLang="zh-CN" sz="4300" b="1">
                <a:solidFill>
                  <a:srgbClr val="B09277"/>
                </a:solidFill>
                <a:latin typeface="Arial" panose="020B0604020202020204" pitchFamily="34" charset="0"/>
                <a:cs typeface="Arial" panose="020B0604020202020204" pitchFamily="34" charset="0"/>
              </a:rPr>
              <a:t>Ngạt ngào</a:t>
            </a:r>
            <a:endParaRPr lang="zh-CN" altLang="en-US" sz="4300" b="1" dirty="0">
              <a:solidFill>
                <a:srgbClr val="B09277"/>
              </a:solidFill>
              <a:latin typeface="Arial" panose="020B0604020202020204" pitchFamily="34" charset="0"/>
              <a:cs typeface="Arial" panose="020B0604020202020204" pitchFamily="34" charset="0"/>
            </a:endParaRPr>
          </a:p>
        </p:txBody>
      </p:sp>
      <p:sp>
        <p:nvSpPr>
          <p:cNvPr id="13" name="文本框 14"/>
          <p:cNvSpPr txBox="1"/>
          <p:nvPr/>
        </p:nvSpPr>
        <p:spPr>
          <a:xfrm>
            <a:off x="946767" y="3862780"/>
            <a:ext cx="5913640" cy="480620"/>
          </a:xfrm>
          <a:prstGeom prst="rect">
            <a:avLst/>
          </a:prstGeom>
          <a:noFill/>
        </p:spPr>
        <p:txBody>
          <a:bodyPr wrap="square" lIns="110213" tIns="55106" rIns="110213" bIns="55106" rtlCol="0">
            <a:spAutoFit/>
          </a:bodyPr>
          <a:lstStyle/>
          <a:p>
            <a:r>
              <a:rPr lang="en-US" altLang="zh-CN" sz="2400">
                <a:solidFill>
                  <a:schemeClr val="tx1">
                    <a:lumMod val="65000"/>
                    <a:lumOff val="35000"/>
                  </a:schemeClr>
                </a:solidFill>
                <a:latin typeface="Arial" panose="020B0604020202020204" pitchFamily="34" charset="0"/>
                <a:cs typeface="Arial" panose="020B0604020202020204" pitchFamily="34" charset="0"/>
              </a:rPr>
              <a:t>Không bao giờ kết thúc.</a:t>
            </a:r>
            <a:endParaRPr lang="zh-CN" altLang="en-US" sz="2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文本框 15"/>
          <p:cNvSpPr txBox="1"/>
          <p:nvPr/>
        </p:nvSpPr>
        <p:spPr>
          <a:xfrm>
            <a:off x="946767" y="3075913"/>
            <a:ext cx="3840972" cy="773008"/>
          </a:xfrm>
          <a:prstGeom prst="rect">
            <a:avLst/>
          </a:prstGeom>
          <a:noFill/>
        </p:spPr>
        <p:txBody>
          <a:bodyPr wrap="square" lIns="110213" tIns="55106" rIns="110213" bIns="55106" rtlCol="0">
            <a:spAutoFit/>
          </a:bodyPr>
          <a:lstStyle/>
          <a:p>
            <a:r>
              <a:rPr lang="en-US" altLang="zh-CN" sz="4300" b="1">
                <a:solidFill>
                  <a:srgbClr val="C8D85B"/>
                </a:solidFill>
                <a:latin typeface="Arial" panose="020B0604020202020204" pitchFamily="34" charset="0"/>
                <a:cs typeface="Arial" panose="020B0604020202020204" pitchFamily="34" charset="0"/>
              </a:rPr>
              <a:t>Bất tận</a:t>
            </a:r>
            <a:endParaRPr lang="zh-CN" altLang="en-US" sz="4300" b="1" dirty="0">
              <a:solidFill>
                <a:srgbClr val="C8D85B"/>
              </a:solidFill>
              <a:latin typeface="Arial" panose="020B0604020202020204" pitchFamily="34" charset="0"/>
              <a:cs typeface="Arial" panose="020B0604020202020204" pitchFamily="34" charset="0"/>
            </a:endParaRPr>
          </a:p>
        </p:txBody>
      </p:sp>
      <p:pic>
        <p:nvPicPr>
          <p:cNvPr id="17" name="图片 19">
            <a:extLst>
              <a:ext uri="{FF2B5EF4-FFF2-40B4-BE49-F238E27FC236}">
                <a16:creationId xmlns:a16="http://schemas.microsoft.com/office/drawing/2014/main" id="{495710A2-FA0C-42DD-AB1D-4C007814526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Mark x1="16142" y1="47917" x2="20866" y2="47917"/>
                        <a14:backgroundMark x1="10236" y1="49219" x2="25197" y2="50260"/>
                        <a14:backgroundMark x1="23622" y1="50521" x2="3937" y2="51042"/>
                      </a14:backgroundRemoval>
                    </a14:imgEffect>
                  </a14:imgLayer>
                </a14:imgProps>
              </a:ext>
              <a:ext uri="{28A0092B-C50C-407E-A947-70E740481C1C}">
                <a14:useLocalDpi xmlns:a14="http://schemas.microsoft.com/office/drawing/2010/main" val="0"/>
              </a:ext>
            </a:extLst>
          </a:blip>
          <a:srcRect b="49406"/>
          <a:stretch/>
        </p:blipFill>
        <p:spPr>
          <a:xfrm>
            <a:off x="-3047206" y="-1127945"/>
            <a:ext cx="1040433" cy="796179"/>
          </a:xfrm>
          <a:prstGeom prst="rect">
            <a:avLst/>
          </a:prstGeom>
        </p:spPr>
      </p:pic>
      <p:sp>
        <p:nvSpPr>
          <p:cNvPr id="21" name="AutoShape 2" descr="Ủng Cao Su Chống Cháy An Toàn Giày Chống Thấm Chịu Nhiệt Độ Cao Lính Cứu Hỏa  Bảo Vệ | Lazada.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4" descr="Ủng Cao Su Chống Cháy An Toàn Giày Chống Thấm Chịu Nhiệt Độ Cao Lính Cứu Hỏa  Bảo Vệ | Lazada.v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椭圆 6"/>
          <p:cNvSpPr/>
          <p:nvPr/>
        </p:nvSpPr>
        <p:spPr>
          <a:xfrm>
            <a:off x="5093313" y="4724400"/>
            <a:ext cx="986870" cy="987128"/>
          </a:xfrm>
          <a:prstGeom prst="ellipse">
            <a:avLst/>
          </a:prstGeom>
          <a:solidFill>
            <a:srgbClr val="E085E7"/>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03</a:t>
            </a:r>
            <a:endParaRPr lang="zh-CN" altLang="en-US" sz="2400" b="1" dirty="0">
              <a:latin typeface="微软雅黑" panose="020B0503020204020204" pitchFamily="34" charset="-122"/>
              <a:ea typeface="微软雅黑" panose="020B0503020204020204" pitchFamily="34" charset="-122"/>
            </a:endParaRPr>
          </a:p>
        </p:txBody>
      </p:sp>
      <p:sp>
        <p:nvSpPr>
          <p:cNvPr id="16" name="文本框 12"/>
          <p:cNvSpPr txBox="1"/>
          <p:nvPr/>
        </p:nvSpPr>
        <p:spPr>
          <a:xfrm>
            <a:off x="6359887" y="5477625"/>
            <a:ext cx="5913640" cy="542175"/>
          </a:xfrm>
          <a:prstGeom prst="rect">
            <a:avLst/>
          </a:prstGeom>
          <a:noFill/>
        </p:spPr>
        <p:txBody>
          <a:bodyPr wrap="square" lIns="110213" tIns="55106" rIns="110213" bIns="55106" rtlCol="0">
            <a:spAutoFit/>
          </a:bodyPr>
          <a:lstStyle/>
          <a:p>
            <a:r>
              <a:rPr lang="en-US" altLang="zh-CN" sz="2800" dirty="0" err="1">
                <a:solidFill>
                  <a:schemeClr val="tx1">
                    <a:lumMod val="65000"/>
                    <a:lumOff val="35000"/>
                  </a:schemeClr>
                </a:solidFill>
                <a:latin typeface="Arial" panose="020B0604020202020204" pitchFamily="34" charset="0"/>
                <a:cs typeface="Arial" panose="020B0604020202020204" pitchFamily="34" charset="0"/>
              </a:rPr>
              <a:t>Chăm</a:t>
            </a:r>
            <a:r>
              <a:rPr lang="en-US" altLang="zh-CN" sz="2800" dirty="0">
                <a:solidFill>
                  <a:schemeClr val="tx1">
                    <a:lumMod val="65000"/>
                    <a:lumOff val="35000"/>
                  </a:schemeClr>
                </a:solidFill>
                <a:latin typeface="Arial" panose="020B0604020202020204" pitchFamily="34" charset="0"/>
                <a:cs typeface="Arial" panose="020B0604020202020204" pitchFamily="34" charset="0"/>
              </a:rPr>
              <a:t> </a:t>
            </a:r>
            <a:r>
              <a:rPr lang="en-US" altLang="zh-CN" sz="2800" dirty="0" err="1">
                <a:solidFill>
                  <a:schemeClr val="tx1">
                    <a:lumMod val="65000"/>
                    <a:lumOff val="35000"/>
                  </a:schemeClr>
                </a:solidFill>
                <a:latin typeface="Arial" panose="020B0604020202020204" pitchFamily="34" charset="0"/>
                <a:cs typeface="Arial" panose="020B0604020202020204" pitchFamily="34" charset="0"/>
              </a:rPr>
              <a:t>chỉ</a:t>
            </a:r>
            <a:r>
              <a:rPr lang="en-US" altLang="zh-CN" sz="2800" dirty="0">
                <a:solidFill>
                  <a:schemeClr val="tx1">
                    <a:lumMod val="65000"/>
                    <a:lumOff val="35000"/>
                  </a:schemeClr>
                </a:solidFill>
                <a:latin typeface="Arial" panose="020B0604020202020204" pitchFamily="34" charset="0"/>
                <a:cs typeface="Arial" panose="020B0604020202020204" pitchFamily="34" charset="0"/>
              </a:rPr>
              <a:t>, </a:t>
            </a:r>
            <a:r>
              <a:rPr lang="en-US" altLang="zh-CN" sz="2800" dirty="0" err="1">
                <a:solidFill>
                  <a:schemeClr val="tx1">
                    <a:lumMod val="65000"/>
                    <a:lumOff val="35000"/>
                  </a:schemeClr>
                </a:solidFill>
                <a:latin typeface="Arial" panose="020B0604020202020204" pitchFamily="34" charset="0"/>
                <a:cs typeface="Arial" panose="020B0604020202020204" pitchFamily="34" charset="0"/>
              </a:rPr>
              <a:t>nhẫn</a:t>
            </a:r>
            <a:r>
              <a:rPr lang="en-US" altLang="zh-CN" sz="2800" dirty="0">
                <a:solidFill>
                  <a:schemeClr val="tx1">
                    <a:lumMod val="65000"/>
                    <a:lumOff val="35000"/>
                  </a:schemeClr>
                </a:solidFill>
                <a:latin typeface="Arial" panose="020B0604020202020204" pitchFamily="34" charset="0"/>
                <a:cs typeface="Arial" panose="020B0604020202020204" pitchFamily="34" charset="0"/>
              </a:rPr>
              <a:t> </a:t>
            </a:r>
            <a:r>
              <a:rPr lang="en-US" altLang="zh-CN" sz="2800" dirty="0" err="1">
                <a:solidFill>
                  <a:schemeClr val="tx1">
                    <a:lumMod val="65000"/>
                    <a:lumOff val="35000"/>
                  </a:schemeClr>
                </a:solidFill>
                <a:latin typeface="Arial" panose="020B0604020202020204" pitchFamily="34" charset="0"/>
                <a:cs typeface="Arial" panose="020B0604020202020204" pitchFamily="34" charset="0"/>
              </a:rPr>
              <a:t>nại</a:t>
            </a:r>
            <a:r>
              <a:rPr lang="en-US" altLang="zh-CN" sz="2800" dirty="0">
                <a:solidFill>
                  <a:schemeClr val="tx1">
                    <a:lumMod val="65000"/>
                    <a:lumOff val="35000"/>
                  </a:schemeClr>
                </a:solidFill>
                <a:latin typeface="Arial" panose="020B0604020202020204" pitchFamily="34" charset="0"/>
                <a:cs typeface="Arial" panose="020B0604020202020204" pitchFamily="34" charset="0"/>
              </a:rPr>
              <a:t> </a:t>
            </a:r>
            <a:r>
              <a:rPr lang="en-US" altLang="zh-CN" sz="2800" dirty="0" err="1">
                <a:solidFill>
                  <a:schemeClr val="tx1">
                    <a:lumMod val="65000"/>
                    <a:lumOff val="35000"/>
                  </a:schemeClr>
                </a:solidFill>
                <a:latin typeface="Arial" panose="020B0604020202020204" pitchFamily="34" charset="0"/>
                <a:cs typeface="Arial" panose="020B0604020202020204" pitchFamily="34" charset="0"/>
              </a:rPr>
              <a:t>làm</a:t>
            </a:r>
            <a:r>
              <a:rPr lang="en-US" altLang="zh-CN" sz="2800" dirty="0">
                <a:solidFill>
                  <a:schemeClr val="tx1">
                    <a:lumMod val="65000"/>
                    <a:lumOff val="35000"/>
                  </a:schemeClr>
                </a:solidFill>
                <a:latin typeface="Arial" panose="020B0604020202020204" pitchFamily="34" charset="0"/>
                <a:cs typeface="Arial" panose="020B0604020202020204" pitchFamily="34" charset="0"/>
              </a:rPr>
              <a:t> </a:t>
            </a:r>
            <a:r>
              <a:rPr lang="en-US" altLang="zh-CN" sz="2800" dirty="0" err="1">
                <a:solidFill>
                  <a:schemeClr val="tx1">
                    <a:lumMod val="65000"/>
                    <a:lumOff val="35000"/>
                  </a:schemeClr>
                </a:solidFill>
                <a:latin typeface="Arial" panose="020B0604020202020204" pitchFamily="34" charset="0"/>
                <a:cs typeface="Arial" panose="020B0604020202020204" pitchFamily="34" charset="0"/>
              </a:rPr>
              <a:t>việc</a:t>
            </a:r>
            <a:r>
              <a:rPr lang="en-US" altLang="zh-CN" sz="2800" dirty="0">
                <a:solidFill>
                  <a:schemeClr val="tx1">
                    <a:lumMod val="65000"/>
                    <a:lumOff val="35000"/>
                  </a:schemeClr>
                </a:solidFill>
                <a:latin typeface="Arial" panose="020B0604020202020204" pitchFamily="34" charset="0"/>
                <a:cs typeface="Arial" panose="020B0604020202020204" pitchFamily="34" charset="0"/>
              </a:rPr>
              <a:t>.</a:t>
            </a:r>
            <a:endParaRPr lang="zh-CN" altLang="en-US" sz="2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9" name="文本框 13"/>
          <p:cNvSpPr txBox="1"/>
          <p:nvPr/>
        </p:nvSpPr>
        <p:spPr>
          <a:xfrm>
            <a:off x="6333922" y="4724400"/>
            <a:ext cx="3847173" cy="773008"/>
          </a:xfrm>
          <a:prstGeom prst="rect">
            <a:avLst/>
          </a:prstGeom>
          <a:noFill/>
        </p:spPr>
        <p:txBody>
          <a:bodyPr wrap="square" lIns="110213" tIns="55106" rIns="110213" bIns="55106" rtlCol="0">
            <a:spAutoFit/>
          </a:bodyPr>
          <a:lstStyle/>
          <a:p>
            <a:r>
              <a:rPr lang="en-US" altLang="zh-CN" sz="4300" b="1">
                <a:solidFill>
                  <a:srgbClr val="E085E7"/>
                </a:solidFill>
                <a:latin typeface="Arial" panose="020B0604020202020204" pitchFamily="34" charset="0"/>
                <a:cs typeface="Arial" panose="020B0604020202020204" pitchFamily="34" charset="0"/>
              </a:rPr>
              <a:t>Cần mẫn</a:t>
            </a:r>
            <a:endParaRPr lang="zh-CN" altLang="en-US" sz="4300" b="1" dirty="0">
              <a:solidFill>
                <a:srgbClr val="E085E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484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childTnLst>
                                </p:cTn>
                              </p:par>
                              <p:par>
                                <p:cTn id="13" presetID="22"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par>
                                <p:cTn id="40" presetID="23" presetClass="entr" presetSubtype="16"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p:bldP spid="12" grpId="0"/>
      <p:bldP spid="13" grpId="0"/>
      <p:bldP spid="14" grpId="0"/>
      <p:bldP spid="15" grpId="0" animBg="1"/>
      <p:bldP spid="16"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76025" y="381000"/>
            <a:ext cx="11865637" cy="6173690"/>
            <a:chOff x="117764" y="86530"/>
            <a:chExt cx="8901546" cy="4630267"/>
          </a:xfrm>
          <a:solidFill>
            <a:schemeClr val="bg1"/>
          </a:solidFill>
        </p:grpSpPr>
        <p:sp>
          <p:nvSpPr>
            <p:cNvPr id="7" name="TextBox 6"/>
            <p:cNvSpPr txBox="1"/>
            <p:nvPr/>
          </p:nvSpPr>
          <p:spPr>
            <a:xfrm>
              <a:off x="1524000" y="86530"/>
              <a:ext cx="5947064" cy="484648"/>
            </a:xfrm>
            <a:prstGeom prst="rect">
              <a:avLst/>
            </a:prstGeom>
            <a:grpFill/>
          </p:spPr>
          <p:txBody>
            <a:bodyPr wrap="square" lIns="91305" tIns="45654" rIns="91305" bIns="45654" rtlCol="0">
              <a:spAutoFit/>
            </a:bodyPr>
            <a:lstStyle/>
            <a:p>
              <a:pPr algn="ctr"/>
              <a:r>
                <a:rPr lang="en-US" sz="3500" b="1">
                  <a:latin typeface="Arial" pitchFamily="34" charset="0"/>
                  <a:ea typeface="Arial-Rounded" pitchFamily="34" charset="0"/>
                  <a:cs typeface="Arial" pitchFamily="34" charset="0"/>
                </a:rPr>
                <a:t>Ruộng bậc thang ở Sa Pa</a:t>
              </a:r>
            </a:p>
          </p:txBody>
        </p:sp>
        <p:sp>
          <p:nvSpPr>
            <p:cNvPr id="10" name="TextBox 9"/>
            <p:cNvSpPr txBox="1"/>
            <p:nvPr/>
          </p:nvSpPr>
          <p:spPr>
            <a:xfrm>
              <a:off x="117764" y="608080"/>
              <a:ext cx="8901546" cy="4108717"/>
            </a:xfrm>
            <a:prstGeom prst="rect">
              <a:avLst/>
            </a:prstGeom>
            <a:grpFill/>
          </p:spPr>
          <p:txBody>
            <a:bodyPr wrap="square" lIns="91305" tIns="45654" rIns="91305" bIns="45654" rtlCol="0">
              <a:spAutoFit/>
            </a:bodyPr>
            <a:lstStyle/>
            <a:p>
              <a:pPr algn="just"/>
              <a:r>
                <a:rPr lang="en-US" sz="3500">
                  <a:latin typeface="Arial" pitchFamily="34" charset="0"/>
                  <a:ea typeface="Arial-Rounded" pitchFamily="34" charset="0"/>
                  <a:cs typeface="Arial" pitchFamily="34" charset="0"/>
                </a:rPr>
                <a:t>	Đến Sa Pa vào màu lúa chín, khách du lịch có dịp ngắm nhìn vẻ đẹp rực rỡ của những khu ruộng bậc thang. Nhìn xa, chúng giống như những bậc thang khổng lồ. Từng bậc, từng bậc như nối mặt đất với bầu trời. Một màu vàng trải dài bất tận. Đâu đâu cũng ngạt ngào hương lúa.</a:t>
              </a:r>
            </a:p>
            <a:p>
              <a:pPr algn="just"/>
              <a:r>
                <a:rPr lang="en-US" sz="3500">
                  <a:latin typeface="Arial" pitchFamily="34" charset="0"/>
                  <a:ea typeface="Arial-Rounded" pitchFamily="34" charset="0"/>
                  <a:cs typeface="Arial" pitchFamily="34" charset="0"/>
                </a:rPr>
                <a:t>	Những khu ruộng bậc thang ở Sa Pa đã có từ hàng trăm năm nay. Chúng được tạo nên bởi đôi bàn tay chăm chỉ, cần mẫn của những người H’mông, Dao, Hà Nhì, … sống ở đây.</a:t>
              </a:r>
            </a:p>
            <a:p>
              <a:pPr algn="r"/>
              <a:r>
                <a:rPr lang="en-US" sz="3500">
                  <a:latin typeface="Arial" pitchFamily="34" charset="0"/>
                  <a:ea typeface="Arial-Rounded" pitchFamily="34" charset="0"/>
                  <a:cs typeface="Arial" pitchFamily="34" charset="0"/>
                </a:rPr>
                <a:t>(Theo</a:t>
              </a:r>
              <a:r>
                <a:rPr lang="en-US" sz="3500" i="1">
                  <a:latin typeface="Arial" pitchFamily="34" charset="0"/>
                  <a:ea typeface="Arial-Rounded" pitchFamily="34" charset="0"/>
                  <a:cs typeface="Arial" pitchFamily="34" charset="0"/>
                </a:rPr>
                <a:t> vinhphuctc.vn</a:t>
              </a:r>
              <a:r>
                <a:rPr lang="en-US" sz="3500">
                  <a:latin typeface="Arial" pitchFamily="34" charset="0"/>
                  <a:ea typeface="Arial-Rounded" pitchFamily="34" charset="0"/>
                  <a:cs typeface="Arial" pitchFamily="34" charset="0"/>
                </a:rPr>
                <a:t>)</a:t>
              </a:r>
            </a:p>
          </p:txBody>
        </p:sp>
      </p:gr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0182" b="30348"/>
          <a:stretch/>
        </p:blipFill>
        <p:spPr>
          <a:xfrm>
            <a:off x="4762555" y="6104911"/>
            <a:ext cx="1523603" cy="588049"/>
          </a:xfrm>
          <a:prstGeom prst="rect">
            <a:avLst/>
          </a:prstGeom>
        </p:spPr>
      </p:pic>
    </p:spTree>
    <p:extLst>
      <p:ext uri="{BB962C8B-B14F-4D97-AF65-F5344CB8AC3E}">
        <p14:creationId xmlns:p14="http://schemas.microsoft.com/office/powerpoint/2010/main" val="8339570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1468</TotalTime>
  <Words>857</Words>
  <Application>Microsoft Office PowerPoint</Application>
  <PresentationFormat>Custom</PresentationFormat>
  <Paragraphs>95</Paragraphs>
  <Slides>17</Slides>
  <Notes>10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微软雅黑</vt:lpstr>
      <vt:lpstr>Arial</vt:lpstr>
      <vt:lpstr>Arial Rounded MT Bold</vt:lpstr>
      <vt:lpstr>Arial-Rounded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Nga Nguyễn</cp:lastModifiedBy>
  <cp:revision>227</cp:revision>
  <dcterms:created xsi:type="dcterms:W3CDTF">2020-12-08T15:48:47Z</dcterms:created>
  <dcterms:modified xsi:type="dcterms:W3CDTF">2024-05-06T01:31:44Z</dcterms:modified>
</cp:coreProperties>
</file>