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72" r:id="rId2"/>
    <p:sldId id="520" r:id="rId3"/>
    <p:sldId id="525" r:id="rId4"/>
    <p:sldId id="526" r:id="rId5"/>
    <p:sldId id="527" r:id="rId6"/>
    <p:sldId id="497" r:id="rId7"/>
    <p:sldId id="530" r:id="rId8"/>
    <p:sldId id="531" r:id="rId9"/>
    <p:sldId id="532" r:id="rId10"/>
    <p:sldId id="533" r:id="rId11"/>
    <p:sldId id="534" r:id="rId12"/>
    <p:sldId id="535" r:id="rId13"/>
    <p:sldId id="536" r:id="rId14"/>
    <p:sldId id="537" r:id="rId15"/>
    <p:sldId id="538" r:id="rId16"/>
    <p:sldId id="539" r:id="rId17"/>
    <p:sldId id="540" r:id="rId18"/>
    <p:sldId id="541" r:id="rId19"/>
    <p:sldId id="542" r:id="rId20"/>
    <p:sldId id="543" r:id="rId21"/>
    <p:sldId id="26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CC0066"/>
    <a:srgbClr val="FF9933"/>
    <a:srgbClr val="663300"/>
    <a:srgbClr val="00FF99"/>
    <a:srgbClr val="00FF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1" autoAdjust="0"/>
    <p:restoredTop sz="93455" autoAdjust="0"/>
  </p:normalViewPr>
  <p:slideViewPr>
    <p:cSldViewPr snapToGrid="0">
      <p:cViewPr varScale="1">
        <p:scale>
          <a:sx n="69" d="100"/>
          <a:sy n="69" d="100"/>
        </p:scale>
        <p:origin x="-76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41E69-519C-4C68-B8DD-8C2377E251BD}" type="datetimeFigureOut">
              <a:rPr lang="en-US" smtClean="0"/>
              <a:t>21/5/2025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4A927-A71E-4114-A86E-23E52FD33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18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F9EDD-55DB-4A37-8015-24D1A8E752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81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4A927-A71E-4114-A86E-23E52FD337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0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35ACCE-C848-4D2C-8733-537411878F6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32584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4A927-A71E-4114-A86E-23E52FD3376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29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cs typeface="等线"/>
            </a:endParaRPr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A92EFB-3D02-47AB-AA76-43EFA5EA6F3E}" type="slidenum">
              <a:rPr lang="zh-CN" altLang="en-US" smtClean="0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zh-CN" altLang="en-US" smtClean="0">
              <a:cs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634057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C01A-DA11-4451-8F94-65EDA60B9542}" type="datetimeFigureOut">
              <a:rPr lang="en-US" smtClean="0"/>
              <a:t>21/5/2025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DEC0-C585-4B21-B06B-63E293551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7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C01A-DA11-4451-8F94-65EDA60B9542}" type="datetimeFigureOut">
              <a:rPr lang="en-US" smtClean="0"/>
              <a:t>21/5/2025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DEC0-C585-4B21-B06B-63E293551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21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C01A-DA11-4451-8F94-65EDA60B9542}" type="datetimeFigureOut">
              <a:rPr lang="en-US" smtClean="0"/>
              <a:t>21/5/2025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DEC0-C585-4B21-B06B-63E293551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53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10516"/>
          <a:stretch>
            <a:fillRect/>
          </a:stretch>
        </p:blipFill>
        <p:spPr bwMode="auto">
          <a:xfrm>
            <a:off x="-49213" y="-26988"/>
            <a:ext cx="12287251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760602"/>
      </p:ext>
    </p:extLst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C01A-DA11-4451-8F94-65EDA60B9542}" type="datetimeFigureOut">
              <a:rPr lang="en-US" smtClean="0"/>
              <a:t>21/5/2025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DEC0-C585-4B21-B06B-63E293551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2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C01A-DA11-4451-8F94-65EDA60B9542}" type="datetimeFigureOut">
              <a:rPr lang="en-US" smtClean="0"/>
              <a:t>21/5/2025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DEC0-C585-4B21-B06B-63E293551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68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C01A-DA11-4451-8F94-65EDA60B9542}" type="datetimeFigureOut">
              <a:rPr lang="en-US" smtClean="0"/>
              <a:t>21/5/2025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DEC0-C585-4B21-B06B-63E293551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74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C01A-DA11-4451-8F94-65EDA60B9542}" type="datetimeFigureOut">
              <a:rPr lang="en-US" smtClean="0"/>
              <a:t>21/5/2025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DEC0-C585-4B21-B06B-63E293551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0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C01A-DA11-4451-8F94-65EDA60B9542}" type="datetimeFigureOut">
              <a:rPr lang="en-US" smtClean="0"/>
              <a:t>21/5/2025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DEC0-C585-4B21-B06B-63E293551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C01A-DA11-4451-8F94-65EDA60B9542}" type="datetimeFigureOut">
              <a:rPr lang="en-US" smtClean="0"/>
              <a:t>21/5/2025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DEC0-C585-4B21-B06B-63E293551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5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C01A-DA11-4451-8F94-65EDA60B9542}" type="datetimeFigureOut">
              <a:rPr lang="en-US" smtClean="0"/>
              <a:t>21/5/2025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DEC0-C585-4B21-B06B-63E293551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27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C01A-DA11-4451-8F94-65EDA60B9542}" type="datetimeFigureOut">
              <a:rPr lang="en-US" smtClean="0"/>
              <a:t>21/5/2025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DEC0-C585-4B21-B06B-63E293551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57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2C01A-DA11-4451-8F94-65EDA60B9542}" type="datetimeFigureOut">
              <a:rPr lang="en-US" smtClean="0"/>
              <a:t>21/5/2025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ADEC0-C585-4B21-B06B-63E293551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7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vn/imgres?imgurl=http://noithatvietnam.net/imgView.aspx?ImgID=340&amp;Type=PRODUCT&amp;Name=Image01&amp;imgrefurl=http://noithatvietnam.net/PrintView.aspx?Code=VIEWDETAIL&amp;ProID=340&amp;h=400&amp;w=211&amp;sz=41&amp;hl=vi&amp;start=154&amp;um=1&amp;usg=__X5jMZhrBvpzFtWpHkXtbLxKhwko=&amp;tbnid=mbIvicYpY0cSVM:&amp;tbnh=124&amp;tbnw=65&amp;prev=/images?q=%22qu%E1%BA%A3+tr%C3%A1m%22&amp;start=140&amp;ndsp=20&amp;um=1&amp;hl=vi&amp;sa=N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://www2.muare.vn/uploaded2/coolair/goi%207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hungdayl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1016000" y="767716"/>
            <a:ext cx="101600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altLang="en-US" sz="1800" dirty="0">
                <a:latin typeface=".VnArialH" panose="020B7200000000000000" pitchFamily="34" charset="0"/>
              </a:rPr>
              <a:t> </a:t>
            </a:r>
            <a:r>
              <a:rPr lang="en-US" altLang="en-US" sz="2000" b="1" dirty="0">
                <a:latin typeface="Times New Roman" panose="02020603050405020304" pitchFamily="18" charset="0"/>
              </a:rPr>
              <a:t>PHÒNG GIÁO DỤC &amp; ĐÀO TẠO </a:t>
            </a:r>
            <a:r>
              <a:rPr lang="en-US" altLang="en-US" sz="2000" b="1" dirty="0" smtClean="0">
                <a:latin typeface="Times New Roman" panose="02020603050405020304" pitchFamily="18" charset="0"/>
              </a:rPr>
              <a:t>CẨM PHẢ</a:t>
            </a:r>
            <a:endParaRPr lang="en-US" altLang="en-US" sz="2000" b="1" dirty="0">
              <a:latin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TRƯỜNG </a:t>
            </a:r>
            <a:r>
              <a:rPr lang="en-US" altLang="en-US" sz="2000" b="1" smtClean="0">
                <a:latin typeface="Times New Roman" panose="02020603050405020304" pitchFamily="18" charset="0"/>
              </a:rPr>
              <a:t>TH&amp;THCS HẢI HÒA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====o0o====</a:t>
            </a:r>
          </a:p>
        </p:txBody>
      </p:sp>
      <p:sp>
        <p:nvSpPr>
          <p:cNvPr id="4" name="WordArt 24"/>
          <p:cNvSpPr>
            <a:spLocks noChangeArrowheads="1" noChangeShapeType="1" noTextEdit="1"/>
          </p:cNvSpPr>
          <p:nvPr/>
        </p:nvSpPr>
        <p:spPr bwMode="auto">
          <a:xfrm>
            <a:off x="2857500" y="3048000"/>
            <a:ext cx="6400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THOI</a:t>
            </a:r>
            <a:endParaRPr lang="en-US" sz="3600" b="1" kern="10">
              <a:ln w="19050">
                <a:solidFill>
                  <a:srgbClr val="FF66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9" descr="blumen-pflanzen09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541">
            <a:off x="-283891" y="5535620"/>
            <a:ext cx="206798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 descr="blumen-pflanzen09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56513">
            <a:off x="10710139" y="9082"/>
            <a:ext cx="1550988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 descr="XMASCA~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08" y="5778500"/>
            <a:ext cx="7128934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Jlgbook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219" y="5389190"/>
            <a:ext cx="1399281" cy="77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5325292" y="1839465"/>
            <a:ext cx="1541417" cy="1025843"/>
            <a:chOff x="1056" y="0"/>
            <a:chExt cx="1965" cy="2160"/>
          </a:xfrm>
        </p:grpSpPr>
        <p:pic>
          <p:nvPicPr>
            <p:cNvPr id="11" name="Picture 1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0"/>
              <a:ext cx="1965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1488" y="1872"/>
              <a:ext cx="1104" cy="192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1500">
                <a:solidFill>
                  <a:srgbClr val="FF0000"/>
                </a:solidFill>
                <a:latin typeface=".VnBodoniH" panose="020B7200000000000000" pitchFamily="34" charset="0"/>
              </a:endParaRPr>
            </a:p>
          </p:txBody>
        </p:sp>
      </p:grpSp>
      <p:pic>
        <p:nvPicPr>
          <p:cNvPr id="14" name="Picture 4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8286" flipH="1">
            <a:off x="1413907" y="3068416"/>
            <a:ext cx="1416734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4169">
            <a:off x="8837091" y="3746573"/>
            <a:ext cx="1297518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 descr="blumen-pflanzen09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03165">
            <a:off x="10525696" y="2317033"/>
            <a:ext cx="2067984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63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62 0.14867 C 0.0427 0.14728 0.04479 0.14543 0.04704 0.14428 C 0.04913 0.14335 0.05139 0.14335 0.05329 0.14219 C 0.05746 0.13942 0.06128 0.12971 0.06441 0.12532 C 0.06649 0.11491 0.06805 0.10659 0.06927 0.09572 C 0.0684 0.0867 0.06614 0.04693 0.05972 0.03653 C 0.05868 0.03491 0.05659 0.03514 0.05503 0.03445 C 0.04652 0.02358 0.0302 0.01387 0.0184 0.0111 C 0.01007 2.31214E-6 0.01788 0.00809 0.00573 0.00277 C -0.00035 2.31214E-6 -0.00591 -0.00625 -0.01164 -0.00994 C -0.01268 -0.01203 -0.01355 -0.01434 -0.01493 -0.01619 C -0.01632 -0.01804 -0.01893 -0.01827 -0.01962 -0.02058 C -0.02118 -0.0259 -0.02032 -0.03191 -0.02118 -0.03746 C -0.02188 -0.04185 -0.02344 -0.04601 -0.02448 -0.05018 C -0.02605 -0.08671 -0.02674 -0.1207 -0.01806 -0.15584 C -0.01615 -0.16347 -0.00955 -0.16717 -0.00539 -0.17272 C 0.00937 -0.19237 0.03663 -0.21064 0.05659 -0.21919 C 0.06475 -0.22775 0.07639 -0.2333 0.08663 -0.23607 C 0.09826 -0.24393 0.10902 -0.24625 0.1217 -0.25087 C 0.14635 -0.26035 0.17066 -0.27006 0.19618 -0.27422 C 0.2085 -0.27954 0.21788 -0.28093 0.23107 -0.28255 C 0.24392 -0.28717 0.25746 -0.28763 0.27083 -0.28902 C 0.33229 -0.28763 0.39201 -0.28486 0.45329 -0.28694 C 0.48107 -0.29087 0.50816 -0.29873 0.53593 -0.30382 C 0.61319 -0.30266 0.66788 -0.30127 0.7375 -0.29526 C 0.74948 -0.29133 0.76163 -0.29041 0.77395 -0.28902 C 0.78368 -0.28578 0.7927 -0.28255 0.8026 -0.28046 C 0.80416 -0.27977 0.80573 -0.27931 0.80729 -0.27838 C 0.80902 -0.27723 0.81041 -0.27515 0.81215 -0.27422 C 0.81562 -0.27214 0.81961 -0.27168 0.82326 -0.27006 C 0.82864 -0.26451 0.83264 -0.26012 0.83906 -0.25734 C 0.84514 -0.24879 0.85364 -0.24833 0.85816 -0.23607 C 0.8625 -0.22451 0.86944 -0.21249 0.87239 -0.20023 C 0.87465 -0.19122 0.87482 -0.18174 0.87725 -0.17272 C 0.88194 -0.12809 0.87795 -0.07653 0.85329 -0.0437 C 0.85121 -0.03515 0.84861 -0.03168 0.84218 -0.0289 C 0.83906 -0.01619 0.81996 -0.01133 0.81059 -0.00578 C 0.79722 0.00231 0.78368 0.00347 0.76927 0.00693 C 0.75173 0.0111 0.73628 0.01942 0.7184 0.02173 C 0.70364 0.02959 0.70173 0.02821 0.68194 0.03029 C 0.66979 0.03144 0.64548 0.03445 0.64548 0.03468 C 0.58663 0.03329 0.52934 0.03121 0.47083 0.02821 C 0.43975 0.02266 0.4085 0.02312 0.37725 0.01965 C 0.35954 0.01295 0.34166 0.01086 0.32326 0.00902 C 0.30989 0.00323 0.29566 0.00208 0.28194 -0.00139 C 0.26753 -0.00486 0.25399 -0.00948 0.24027 -0.01203 C 0.22656 -0.02127 0.20711 -0.02266 0.19149 -0.02682 C 0.18194 -0.02937 0.17413 -0.03538 0.16441 -0.03746 C 0.15295 -0.04255 0.15816 -0.0407 0.14861 -0.0437 C 0.1335 -0.05411 0.11701 -0.06058 0.10225 -0.0733 C 0.10156 -0.07607 0.10086 -0.07931 0.09948 -0.08185 C 0.09861 -0.08347 0.09687 -0.08416 0.09618 -0.08601 C 0.09409 -0.09133 0.09323 -0.09757 0.09149 -0.10289 C 0.08993 -0.11122 0.08958 -0.11607 0.08507 -0.12208 C 0.08559 -0.13064 0.08454 -0.14613 0.08836 -0.15584 C 0.0927 -0.1674 0.1052 -0.18104 0.11527 -0.18127 C 0.15868 -0.18266 0.20208 -0.18266 0.24496 -0.18335 C 0.30434 -0.19029 0.3625 -0.19954 0.4217 -0.20231 C 0.45329 -0.2074 0.47118 -0.20555 0.50885 -0.2044 C 0.52222 -0.19862 0.50746 -0.2044 0.5375 -0.20023 C 0.55139 -0.19838 0.56475 -0.1933 0.57882 -0.19168 C 0.59166 -0.18752 0.60364 -0.1852 0.61684 -0.18335 C 0.6184 -0.18266 0.62014 -0.18243 0.6217 -0.18127 C 0.62291 -0.18012 0.62343 -0.17757 0.62482 -0.17688 C 0.62829 -0.17526 0.63229 -0.17549 0.63593 -0.1748 C 0.64218 -0.17064 0.64861 -0.16763 0.65503 -0.16416 C 0.65816 -0.16255 0.66441 -0.16 0.66441 -0.15977 C 0.66684 -0.15122 0.67204 -0.14682 0.67552 -0.13896 C 0.67882 -0.13156 0.68073 -0.12347 0.6835 -0.11561 C 0.68454 -0.08694 0.69079 -0.04023 0.68194 -0.01203 C 0.67239 0.01826 0.6559 0.04185 0.63593 0.05988 C 0.63142 0.06381 0.62604 0.06589 0.6217 0.07029 C 0.60989 0.08208 0.62083 0.07699 0.60885 0.08092 C 0.5967 0.0911 0.58194 0.09526 0.5677 0.0978 C 0.54982 0.10821 0.56059 0.10358 0.53437 0.10844 C 0.53055 0.10913 0.52326 0.11052 0.52326 0.11075 C 0.50468 0.12 0.48576 0.11884 0.46614 0.12115 C 0.45503 0.12462 0.44375 0.1237 0.43281 0.1274 C 0.42586 0.13364 0.41701 0.13549 0.40885 0.13803 C 0.39722 0.15375 0.40382 0.14982 0.38993 0.15283 C 0.38836 0.15491 0.38698 0.15745 0.38507 0.15907 C 0.38229 0.16162 0.37795 0.16023 0.37552 0.16347 C 0.37482 0.16439 0.37777 0.16347 0.37882 0.16347 " pathEditMode="relative" rAng="0" ptsTypes="ffffffffffffffffffffffffffffffffffffffffffffffffffffffffffffffffffffffffffffffffffA">
                                      <p:cBhvr>
                                        <p:cTn id="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98" y="-2185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4 -0.02732 C -0.07361 -0.02917 -0.075 -0.03125 -0.07674 -0.03195 C -0.07795 -0.0331 -0.07969 -0.0331 -0.08108 -0.03403 C -0.08403 -0.03681 -0.08663 -0.04653 -0.08889 -0.05116 C -0.0901 -0.06134 -0.09149 -0.06945 -0.09236 -0.08056 C -0.09184 -0.09005 -0.0901 -0.12986 -0.08542 -0.14028 C -0.0849 -0.14213 -0.08316 -0.14213 -0.08229 -0.14213 C -0.07622 -0.15278 -0.06493 -0.16297 -0.0566 -0.16574 C -0.05052 -0.17662 -0.05625 -0.16852 -0.04757 -0.17384 C -0.04323 -0.17662 -0.03924 -0.18287 -0.03542 -0.18681 C -0.03455 -0.18959 -0.03403 -0.19121 -0.03316 -0.19352 C -0.03194 -0.19514 -0.03021 -0.1956 -0.02969 -0.19769 C -0.02882 -0.20324 -0.02934 -0.20949 -0.02882 -0.21505 C -0.02795 -0.21898 -0.02708 -0.22315 -0.02622 -0.22755 C -0.02535 -0.26459 -0.02483 -0.29861 -0.03108 -0.3338 C -0.03229 -0.34167 -0.03663 -0.34514 -0.03976 -0.3507 C -0.05017 -0.37084 -0.06927 -0.38912 -0.08316 -0.39746 C -0.08924 -0.40625 -0.09705 -0.41181 -0.10451 -0.41459 C -0.11267 -0.42292 -0.12014 -0.42477 -0.12934 -0.42963 C -0.1467 -0.43935 -0.16372 -0.44861 -0.1816 -0.45347 C -0.1901 -0.45834 -0.19705 -0.45926 -0.20625 -0.46111 C -0.21545 -0.46597 -0.225 -0.46667 -0.23403 -0.46783 C -0.2776 -0.46667 -0.31927 -0.46389 -0.36285 -0.46597 C -0.38229 -0.46945 -0.40104 -0.47778 -0.42066 -0.48195 C -0.475 -0.48172 -0.51372 -0.47986 -0.56285 -0.47431 C -0.57101 -0.4706 -0.57986 -0.46945 -0.58854 -0.46783 C -0.59497 -0.46505 -0.60156 -0.46111 -0.60851 -0.45926 C -0.60972 -0.45834 -0.61059 -0.45834 -0.61198 -0.45764 C -0.61319 -0.45625 -0.61406 -0.45417 -0.61545 -0.45347 C -0.61771 -0.45139 -0.62066 -0.4507 -0.62326 -0.44861 C -0.62674 -0.44283 -0.62986 -0.43843 -0.6342 -0.43565 C -0.63854 -0.42755 -0.64462 -0.42685 -0.64757 -0.41459 C -0.65069 -0.40301 -0.65538 -0.39074 -0.65764 -0.37871 C -0.65938 -0.36991 -0.65938 -0.35972 -0.66111 -0.3507 C -0.66458 -0.30556 -0.66146 -0.25417 -0.6441 -0.2206 C -0.64288 -0.21227 -0.64115 -0.2088 -0.63628 -0.20602 C -0.6342 -0.19352 -0.62066 -0.18843 -0.61406 -0.18287 C -0.60451 -0.17454 -0.59497 -0.17384 -0.58507 -0.16991 C -0.57292 -0.16574 -0.56198 -0.15741 -0.54931 -0.15463 C -0.53889 -0.14722 -0.53767 -0.14792 -0.52361 -0.1463 C -0.51493 -0.14514 -0.49809 -0.14213 -0.49809 -0.14097 C -0.45625 -0.14352 -0.41632 -0.14514 -0.375 -0.14792 C -0.3533 -0.15347 -0.33108 -0.15347 -0.30938 -0.15741 C -0.2967 -0.16412 -0.28403 -0.16574 -0.27101 -0.16759 C -0.26146 -0.17384 -0.25139 -0.17454 -0.24184 -0.17847 C -0.23194 -0.18218 -0.2224 -0.18681 -0.21285 -0.18959 C -0.2033 -0.19838 -0.18924 -0.19931 -0.17847 -0.20394 C -0.17153 -0.20672 -0.16632 -0.21227 -0.1592 -0.21505 C -0.15104 -0.21991 -0.15486 -0.21783 -0.14792 -0.2206 C -0.1375 -0.23148 -0.12587 -0.2382 -0.11528 -0.2507 C -0.11493 -0.25347 -0.11441 -0.25695 -0.11354 -0.25903 C -0.11267 -0.26088 -0.11181 -0.26181 -0.11146 -0.26366 C -0.10972 -0.26922 -0.1092 -0.27523 -0.10799 -0.28009 C -0.1066 -0.28912 -0.1066 -0.29398 -0.10365 -0.29954 C -0.10365 -0.30834 -0.10313 -0.32408 -0.10573 -0.3338 C -0.10885 -0.34514 -0.11753 -0.3588 -0.12448 -0.35972 C -0.15538 -0.36042 -0.18576 -0.36042 -0.2158 -0.36158 C -0.25764 -0.36875 -0.29913 -0.37801 -0.3401 -0.38079 C -0.36285 -0.38519 -0.37535 -0.38357 -0.40191 -0.38241 C -0.41111 -0.37732 -0.40069 -0.38241 -0.42188 -0.37871 C -0.43142 -0.37662 -0.44115 -0.37153 -0.45104 -0.36991 C -0.46024 -0.36597 -0.4684 -0.3632 -0.4776 -0.36158 C -0.47882 -0.36042 -0.48021 -0.36042 -0.48108 -0.35972 C -0.48194 -0.35764 -0.48247 -0.35602 -0.48333 -0.35486 C -0.48594 -0.35301 -0.48854 -0.35301 -0.49115 -0.35301 C -0.49549 -0.34884 -0.50017 -0.34607 -0.50451 -0.34236 C -0.50677 -0.34051 -0.51111 -0.33773 -0.51111 -0.33658 C -0.51285 -0.3294 -0.51667 -0.32523 -0.51892 -0.31667 C -0.52153 -0.30949 -0.52274 -0.30093 -0.52448 -0.29306 C -0.52535 -0.26459 -0.52986 -0.21783 -0.52361 -0.18959 C -0.51667 -0.15857 -0.50538 -0.13472 -0.49115 -0.11644 C -0.48802 -0.11273 -0.4842 -0.11088 -0.48108 -0.10602 C -0.47274 -0.09422 -0.48073 -0.09977 -0.47188 -0.09491 C -0.46372 -0.08519 -0.4533 -0.08148 -0.44323 -0.07871 C -0.43056 -0.06829 -0.43802 -0.07315 -0.41979 -0.06759 C -0.41719 -0.06759 -0.41198 -0.06551 -0.41198 -0.06482 C -0.39896 -0.05672 -0.38542 -0.05787 -0.37153 -0.05509 C -0.36372 -0.05232 -0.3559 -0.05301 -0.34809 -0.04838 C -0.34323 -0.04283 -0.33715 -0.04097 -0.33142 -0.03866 C -0.32326 -0.02176 -0.32795 -0.02639 -0.31806 -0.02292 C -0.31719 -0.02084 -0.3158 -0.01806 -0.31458 -0.01736 C -0.31285 -0.01459 -0.30972 -0.01528 -0.30799 -0.01227 C -0.30764 -0.01204 -0.30938 -0.01227 -0.31024 -0.01227 " pathEditMode="relative" rAng="0" ptsTypes="AAAAAAAAAAAAAAAAAAAAAAAAAAAAAAAAAAAAAAAAAAAAAAAAAAAAAAAAAAAAAAAAAAAAAAAAAAAAAAAAAAA">
                                      <p:cBhvr>
                                        <p:cTn id="1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-2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6" name="Picture 4" descr="L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7" r="53596" b="55891"/>
          <a:stretch/>
        </p:blipFill>
        <p:spPr bwMode="auto">
          <a:xfrm>
            <a:off x="2200215" y="2724584"/>
            <a:ext cx="3616037" cy="2482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7" name="WordArt 5"/>
          <p:cNvSpPr>
            <a:spLocks noChangeArrowheads="1" noChangeShapeType="1" noTextEdit="1"/>
          </p:cNvSpPr>
          <p:nvPr/>
        </p:nvSpPr>
        <p:spPr bwMode="auto">
          <a:xfrm>
            <a:off x="1860550" y="5529263"/>
            <a:ext cx="4295775" cy="608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D60093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 trang trí tường</a:t>
            </a:r>
            <a:endParaRPr lang="en-US" sz="3600" kern="10">
              <a:ln w="9525">
                <a:solidFill>
                  <a:srgbClr val="D60093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858000" y="304800"/>
            <a:ext cx="3824288" cy="2743200"/>
            <a:chOff x="511" y="1126"/>
            <a:chExt cx="1372" cy="1998"/>
          </a:xfrm>
        </p:grpSpPr>
        <p:sp>
          <p:nvSpPr>
            <p:cNvPr id="17415" name="AutoShape 7"/>
            <p:cNvSpPr>
              <a:spLocks noChangeArrowheads="1"/>
            </p:cNvSpPr>
            <p:nvPr/>
          </p:nvSpPr>
          <p:spPr bwMode="auto">
            <a:xfrm rot="938691">
              <a:off x="1027" y="1488"/>
              <a:ext cx="56" cy="1056"/>
            </a:xfrm>
            <a:prstGeom prst="flowChartAlternateProcess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16" name="AutoShape 8"/>
            <p:cNvSpPr>
              <a:spLocks noChangeArrowheads="1"/>
            </p:cNvSpPr>
            <p:nvPr/>
          </p:nvSpPr>
          <p:spPr bwMode="auto">
            <a:xfrm>
              <a:off x="584" y="2477"/>
              <a:ext cx="96" cy="47"/>
            </a:xfrm>
            <a:prstGeom prst="flowChartAlternateProcess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17" name="AutoShape 9"/>
            <p:cNvSpPr>
              <a:spLocks noChangeArrowheads="1"/>
            </p:cNvSpPr>
            <p:nvPr/>
          </p:nvSpPr>
          <p:spPr bwMode="auto">
            <a:xfrm>
              <a:off x="584" y="1504"/>
              <a:ext cx="96" cy="62"/>
            </a:xfrm>
            <a:prstGeom prst="flowChartAlternateProcess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18" name="AutoShape 10"/>
            <p:cNvSpPr>
              <a:spLocks noChangeArrowheads="1"/>
            </p:cNvSpPr>
            <p:nvPr/>
          </p:nvSpPr>
          <p:spPr bwMode="auto">
            <a:xfrm>
              <a:off x="511" y="1126"/>
              <a:ext cx="103" cy="1998"/>
            </a:xfrm>
            <a:prstGeom prst="flowChartAlternateProcess">
              <a:avLst/>
            </a:prstGeom>
            <a:solidFill>
              <a:srgbClr val="C0C0C0"/>
            </a:solidFill>
            <a:ln w="76200" cmpd="tri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19" name="AutoShape 11"/>
            <p:cNvSpPr>
              <a:spLocks noChangeArrowheads="1"/>
            </p:cNvSpPr>
            <p:nvPr/>
          </p:nvSpPr>
          <p:spPr bwMode="auto">
            <a:xfrm rot="938691">
              <a:off x="757" y="1494"/>
              <a:ext cx="56" cy="1057"/>
            </a:xfrm>
            <a:prstGeom prst="flowChartAlternateProcess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20" name="Oval 12"/>
            <p:cNvSpPr>
              <a:spLocks noChangeArrowheads="1"/>
            </p:cNvSpPr>
            <p:nvPr/>
          </p:nvSpPr>
          <p:spPr bwMode="auto">
            <a:xfrm>
              <a:off x="635" y="2492"/>
              <a:ext cx="27" cy="2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21" name="AutoShape 13"/>
            <p:cNvSpPr>
              <a:spLocks noChangeArrowheads="1"/>
            </p:cNvSpPr>
            <p:nvPr/>
          </p:nvSpPr>
          <p:spPr bwMode="auto">
            <a:xfrm rot="9875206">
              <a:off x="756" y="1490"/>
              <a:ext cx="54" cy="1056"/>
            </a:xfrm>
            <a:prstGeom prst="flowChartAlternateProcess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22" name="Oval 14"/>
            <p:cNvSpPr>
              <a:spLocks noChangeArrowheads="1"/>
            </p:cNvSpPr>
            <p:nvPr/>
          </p:nvSpPr>
          <p:spPr bwMode="auto">
            <a:xfrm>
              <a:off x="767" y="1996"/>
              <a:ext cx="30" cy="2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23" name="Oval 15"/>
            <p:cNvSpPr>
              <a:spLocks noChangeArrowheads="1"/>
            </p:cNvSpPr>
            <p:nvPr/>
          </p:nvSpPr>
          <p:spPr bwMode="auto">
            <a:xfrm>
              <a:off x="632" y="1517"/>
              <a:ext cx="27" cy="2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24" name="AutoShape 16"/>
            <p:cNvSpPr>
              <a:spLocks noChangeArrowheads="1"/>
            </p:cNvSpPr>
            <p:nvPr/>
          </p:nvSpPr>
          <p:spPr bwMode="auto">
            <a:xfrm rot="938691">
              <a:off x="1297" y="1488"/>
              <a:ext cx="54" cy="1056"/>
            </a:xfrm>
            <a:prstGeom prst="flowChartAlternateProcess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25" name="AutoShape 17"/>
            <p:cNvSpPr>
              <a:spLocks noChangeArrowheads="1"/>
            </p:cNvSpPr>
            <p:nvPr/>
          </p:nvSpPr>
          <p:spPr bwMode="auto">
            <a:xfrm rot="938691">
              <a:off x="1570" y="1488"/>
              <a:ext cx="54" cy="1056"/>
            </a:xfrm>
            <a:prstGeom prst="flowChartAlternateProcess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26" name="AutoShape 18"/>
            <p:cNvSpPr>
              <a:spLocks noChangeArrowheads="1"/>
            </p:cNvSpPr>
            <p:nvPr/>
          </p:nvSpPr>
          <p:spPr bwMode="auto">
            <a:xfrm rot="938691">
              <a:off x="1778" y="1959"/>
              <a:ext cx="48" cy="577"/>
            </a:xfrm>
            <a:prstGeom prst="flowChartAlternateProcess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27" name="AutoShape 19"/>
            <p:cNvSpPr>
              <a:spLocks noChangeArrowheads="1"/>
            </p:cNvSpPr>
            <p:nvPr/>
          </p:nvSpPr>
          <p:spPr bwMode="auto">
            <a:xfrm rot="9875206">
              <a:off x="1776" y="1493"/>
              <a:ext cx="48" cy="562"/>
            </a:xfrm>
            <a:prstGeom prst="flowChartAlternateProcess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28" name="Oval 20"/>
            <p:cNvSpPr>
              <a:spLocks noChangeArrowheads="1"/>
            </p:cNvSpPr>
            <p:nvPr/>
          </p:nvSpPr>
          <p:spPr bwMode="auto">
            <a:xfrm>
              <a:off x="899" y="2487"/>
              <a:ext cx="27" cy="27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29" name="Oval 21"/>
            <p:cNvSpPr>
              <a:spLocks noChangeArrowheads="1"/>
            </p:cNvSpPr>
            <p:nvPr/>
          </p:nvSpPr>
          <p:spPr bwMode="auto">
            <a:xfrm>
              <a:off x="1856" y="1996"/>
              <a:ext cx="27" cy="2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30" name="Oval 22"/>
            <p:cNvSpPr>
              <a:spLocks noChangeArrowheads="1"/>
            </p:cNvSpPr>
            <p:nvPr/>
          </p:nvSpPr>
          <p:spPr bwMode="auto">
            <a:xfrm>
              <a:off x="1721" y="1517"/>
              <a:ext cx="27" cy="2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31" name="AutoShape 23"/>
            <p:cNvSpPr>
              <a:spLocks noChangeArrowheads="1"/>
            </p:cNvSpPr>
            <p:nvPr/>
          </p:nvSpPr>
          <p:spPr bwMode="auto">
            <a:xfrm rot="9875206">
              <a:off x="1026" y="1484"/>
              <a:ext cx="56" cy="1056"/>
            </a:xfrm>
            <a:prstGeom prst="flowChartAlternateProcess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32" name="AutoShape 24"/>
            <p:cNvSpPr>
              <a:spLocks noChangeArrowheads="1"/>
            </p:cNvSpPr>
            <p:nvPr/>
          </p:nvSpPr>
          <p:spPr bwMode="auto">
            <a:xfrm rot="9875206">
              <a:off x="1296" y="1484"/>
              <a:ext cx="56" cy="1056"/>
            </a:xfrm>
            <a:prstGeom prst="flowChartAlternateProcess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33" name="AutoShape 25"/>
            <p:cNvSpPr>
              <a:spLocks noChangeArrowheads="1"/>
            </p:cNvSpPr>
            <p:nvPr/>
          </p:nvSpPr>
          <p:spPr bwMode="auto">
            <a:xfrm rot="9875206">
              <a:off x="1569" y="1484"/>
              <a:ext cx="54" cy="1056"/>
            </a:xfrm>
            <a:prstGeom prst="flowChartAlternateProcess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34" name="Oval 26"/>
            <p:cNvSpPr>
              <a:spLocks noChangeArrowheads="1"/>
            </p:cNvSpPr>
            <p:nvPr/>
          </p:nvSpPr>
          <p:spPr bwMode="auto">
            <a:xfrm>
              <a:off x="908" y="1521"/>
              <a:ext cx="27" cy="2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35" name="Oval 27"/>
            <p:cNvSpPr>
              <a:spLocks noChangeArrowheads="1"/>
            </p:cNvSpPr>
            <p:nvPr/>
          </p:nvSpPr>
          <p:spPr bwMode="auto">
            <a:xfrm>
              <a:off x="1037" y="1996"/>
              <a:ext cx="27" cy="2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36" name="Oval 28"/>
            <p:cNvSpPr>
              <a:spLocks noChangeArrowheads="1"/>
            </p:cNvSpPr>
            <p:nvPr/>
          </p:nvSpPr>
          <p:spPr bwMode="auto">
            <a:xfrm>
              <a:off x="1307" y="1996"/>
              <a:ext cx="27" cy="2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37" name="Oval 29"/>
            <p:cNvSpPr>
              <a:spLocks noChangeArrowheads="1"/>
            </p:cNvSpPr>
            <p:nvPr/>
          </p:nvSpPr>
          <p:spPr bwMode="auto">
            <a:xfrm>
              <a:off x="1580" y="1996"/>
              <a:ext cx="27" cy="2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38" name="Oval 30"/>
            <p:cNvSpPr>
              <a:spLocks noChangeArrowheads="1"/>
            </p:cNvSpPr>
            <p:nvPr/>
          </p:nvSpPr>
          <p:spPr bwMode="auto">
            <a:xfrm>
              <a:off x="1175" y="1515"/>
              <a:ext cx="30" cy="2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39" name="Oval 31"/>
            <p:cNvSpPr>
              <a:spLocks noChangeArrowheads="1"/>
            </p:cNvSpPr>
            <p:nvPr/>
          </p:nvSpPr>
          <p:spPr bwMode="auto">
            <a:xfrm>
              <a:off x="1448" y="1515"/>
              <a:ext cx="27" cy="2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40" name="Oval 32"/>
            <p:cNvSpPr>
              <a:spLocks noChangeArrowheads="1"/>
            </p:cNvSpPr>
            <p:nvPr/>
          </p:nvSpPr>
          <p:spPr bwMode="auto">
            <a:xfrm>
              <a:off x="1175" y="2481"/>
              <a:ext cx="30" cy="2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41" name="Oval 33"/>
            <p:cNvSpPr>
              <a:spLocks noChangeArrowheads="1"/>
            </p:cNvSpPr>
            <p:nvPr/>
          </p:nvSpPr>
          <p:spPr bwMode="auto">
            <a:xfrm>
              <a:off x="1448" y="2483"/>
              <a:ext cx="27" cy="2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42" name="Oval 34"/>
            <p:cNvSpPr>
              <a:spLocks noChangeArrowheads="1"/>
            </p:cNvSpPr>
            <p:nvPr/>
          </p:nvSpPr>
          <p:spPr bwMode="auto">
            <a:xfrm>
              <a:off x="1721" y="2483"/>
              <a:ext cx="27" cy="2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25987" name="Picture 35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63925"/>
            <a:ext cx="3824288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88" name="WordArt 36"/>
          <p:cNvSpPr>
            <a:spLocks noChangeArrowheads="1" noChangeShapeType="1" noTextEdit="1"/>
          </p:cNvSpPr>
          <p:nvPr/>
        </p:nvSpPr>
        <p:spPr bwMode="auto">
          <a:xfrm>
            <a:off x="2438400" y="1052513"/>
            <a:ext cx="3187700" cy="854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 xếp</a:t>
            </a:r>
          </a:p>
        </p:txBody>
      </p:sp>
    </p:spTree>
    <p:extLst>
      <p:ext uri="{BB962C8B-B14F-4D97-AF65-F5344CB8AC3E}">
        <p14:creationId xmlns:p14="http://schemas.microsoft.com/office/powerpoint/2010/main" val="3451873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25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25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3"/>
          <p:cNvSpPr txBox="1">
            <a:spLocks noChangeArrowheads="1"/>
          </p:cNvSpPr>
          <p:nvPr/>
        </p:nvSpPr>
        <p:spPr bwMode="auto">
          <a:xfrm>
            <a:off x="706582" y="5257800"/>
            <a:ext cx="108758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Gulim" pitchFamily="34" charset="-127"/>
              </a:rPr>
              <a:t>Hình thoi được dùng để trang trí đường diềm.</a:t>
            </a:r>
          </a:p>
        </p:txBody>
      </p:sp>
      <p:grpSp>
        <p:nvGrpSpPr>
          <p:cNvPr id="21507" name="Group 97"/>
          <p:cNvGrpSpPr>
            <a:grpSpLocks/>
          </p:cNvGrpSpPr>
          <p:nvPr/>
        </p:nvGrpSpPr>
        <p:grpSpPr bwMode="auto">
          <a:xfrm>
            <a:off x="2063750" y="762000"/>
            <a:ext cx="8223250" cy="4191000"/>
            <a:chOff x="4680" y="2880"/>
            <a:chExt cx="4320" cy="2170"/>
          </a:xfrm>
        </p:grpSpPr>
        <p:sp>
          <p:nvSpPr>
            <p:cNvPr id="21508" name="AutoShape 98"/>
            <p:cNvSpPr>
              <a:spLocks noChangeArrowheads="1"/>
            </p:cNvSpPr>
            <p:nvPr/>
          </p:nvSpPr>
          <p:spPr bwMode="auto">
            <a:xfrm>
              <a:off x="5840" y="3610"/>
              <a:ext cx="1980" cy="720"/>
            </a:xfrm>
            <a:prstGeom prst="diamond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21509" name="Rectangle 99"/>
            <p:cNvSpPr>
              <a:spLocks noChangeArrowheads="1"/>
            </p:cNvSpPr>
            <p:nvPr/>
          </p:nvSpPr>
          <p:spPr bwMode="auto">
            <a:xfrm>
              <a:off x="4680" y="2890"/>
              <a:ext cx="4320" cy="216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21510" name="Rectangle 100"/>
            <p:cNvSpPr>
              <a:spLocks noChangeArrowheads="1"/>
            </p:cNvSpPr>
            <p:nvPr/>
          </p:nvSpPr>
          <p:spPr bwMode="auto">
            <a:xfrm>
              <a:off x="4680" y="3430"/>
              <a:ext cx="4320" cy="1080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21511" name="AutoShape 101"/>
            <p:cNvSpPr>
              <a:spLocks noChangeArrowheads="1"/>
            </p:cNvSpPr>
            <p:nvPr/>
          </p:nvSpPr>
          <p:spPr bwMode="auto">
            <a:xfrm>
              <a:off x="6840" y="3610"/>
              <a:ext cx="1980" cy="72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21512" name="AutoShape 102"/>
            <p:cNvSpPr>
              <a:spLocks noChangeArrowheads="1"/>
            </p:cNvSpPr>
            <p:nvPr/>
          </p:nvSpPr>
          <p:spPr bwMode="auto">
            <a:xfrm>
              <a:off x="4860" y="3610"/>
              <a:ext cx="1980" cy="72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21513" name="Line 103"/>
            <p:cNvSpPr>
              <a:spLocks noChangeShapeType="1"/>
            </p:cNvSpPr>
            <p:nvPr/>
          </p:nvSpPr>
          <p:spPr bwMode="auto">
            <a:xfrm flipH="1">
              <a:off x="5810" y="3780"/>
              <a:ext cx="54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Line 104"/>
            <p:cNvSpPr>
              <a:spLocks noChangeShapeType="1"/>
            </p:cNvSpPr>
            <p:nvPr/>
          </p:nvSpPr>
          <p:spPr bwMode="auto">
            <a:xfrm flipH="1" flipV="1">
              <a:off x="5820" y="3970"/>
              <a:ext cx="54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Line 105"/>
            <p:cNvSpPr>
              <a:spLocks noChangeShapeType="1"/>
            </p:cNvSpPr>
            <p:nvPr/>
          </p:nvSpPr>
          <p:spPr bwMode="auto">
            <a:xfrm flipH="1">
              <a:off x="7290" y="3970"/>
              <a:ext cx="54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Line 106"/>
            <p:cNvSpPr>
              <a:spLocks noChangeShapeType="1"/>
            </p:cNvSpPr>
            <p:nvPr/>
          </p:nvSpPr>
          <p:spPr bwMode="auto">
            <a:xfrm flipH="1" flipV="1">
              <a:off x="7310" y="3790"/>
              <a:ext cx="54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Rectangle 107"/>
            <p:cNvSpPr>
              <a:spLocks noChangeArrowheads="1"/>
            </p:cNvSpPr>
            <p:nvPr/>
          </p:nvSpPr>
          <p:spPr bwMode="auto">
            <a:xfrm>
              <a:off x="4680" y="2880"/>
              <a:ext cx="432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21518" name="Rectangle 108"/>
            <p:cNvSpPr>
              <a:spLocks noChangeArrowheads="1"/>
            </p:cNvSpPr>
            <p:nvPr/>
          </p:nvSpPr>
          <p:spPr bwMode="auto">
            <a:xfrm>
              <a:off x="4680" y="4510"/>
              <a:ext cx="432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21519" name="AutoShape 109"/>
            <p:cNvSpPr>
              <a:spLocks noChangeArrowheads="1"/>
            </p:cNvSpPr>
            <p:nvPr/>
          </p:nvSpPr>
          <p:spPr bwMode="auto">
            <a:xfrm>
              <a:off x="4860" y="294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21520" name="AutoShape 110"/>
            <p:cNvSpPr>
              <a:spLocks noChangeArrowheads="1"/>
            </p:cNvSpPr>
            <p:nvPr/>
          </p:nvSpPr>
          <p:spPr bwMode="auto">
            <a:xfrm>
              <a:off x="4860" y="313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21521" name="AutoShape 111"/>
            <p:cNvSpPr>
              <a:spLocks noChangeArrowheads="1"/>
            </p:cNvSpPr>
            <p:nvPr/>
          </p:nvSpPr>
          <p:spPr bwMode="auto">
            <a:xfrm>
              <a:off x="5220" y="294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21522" name="AutoShape 112"/>
            <p:cNvSpPr>
              <a:spLocks noChangeArrowheads="1"/>
            </p:cNvSpPr>
            <p:nvPr/>
          </p:nvSpPr>
          <p:spPr bwMode="auto">
            <a:xfrm>
              <a:off x="5220" y="313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21523" name="AutoShape 113"/>
            <p:cNvSpPr>
              <a:spLocks noChangeArrowheads="1"/>
            </p:cNvSpPr>
            <p:nvPr/>
          </p:nvSpPr>
          <p:spPr bwMode="auto">
            <a:xfrm>
              <a:off x="5580" y="293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21524" name="AutoShape 114"/>
            <p:cNvSpPr>
              <a:spLocks noChangeArrowheads="1"/>
            </p:cNvSpPr>
            <p:nvPr/>
          </p:nvSpPr>
          <p:spPr bwMode="auto">
            <a:xfrm>
              <a:off x="5580" y="312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21525" name="AutoShape 115"/>
            <p:cNvSpPr>
              <a:spLocks noChangeArrowheads="1"/>
            </p:cNvSpPr>
            <p:nvPr/>
          </p:nvSpPr>
          <p:spPr bwMode="auto">
            <a:xfrm>
              <a:off x="5950" y="293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21526" name="AutoShape 116"/>
            <p:cNvSpPr>
              <a:spLocks noChangeArrowheads="1"/>
            </p:cNvSpPr>
            <p:nvPr/>
          </p:nvSpPr>
          <p:spPr bwMode="auto">
            <a:xfrm>
              <a:off x="5950" y="312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21527" name="AutoShape 117"/>
            <p:cNvSpPr>
              <a:spLocks noChangeArrowheads="1"/>
            </p:cNvSpPr>
            <p:nvPr/>
          </p:nvSpPr>
          <p:spPr bwMode="auto">
            <a:xfrm>
              <a:off x="6320" y="293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21528" name="AutoShape 118"/>
            <p:cNvSpPr>
              <a:spLocks noChangeArrowheads="1"/>
            </p:cNvSpPr>
            <p:nvPr/>
          </p:nvSpPr>
          <p:spPr bwMode="auto">
            <a:xfrm>
              <a:off x="6320" y="312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21529" name="AutoShape 119"/>
            <p:cNvSpPr>
              <a:spLocks noChangeArrowheads="1"/>
            </p:cNvSpPr>
            <p:nvPr/>
          </p:nvSpPr>
          <p:spPr bwMode="auto">
            <a:xfrm>
              <a:off x="6690" y="293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21530" name="AutoShape 120"/>
            <p:cNvSpPr>
              <a:spLocks noChangeArrowheads="1"/>
            </p:cNvSpPr>
            <p:nvPr/>
          </p:nvSpPr>
          <p:spPr bwMode="auto">
            <a:xfrm>
              <a:off x="6690" y="312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grpSp>
          <p:nvGrpSpPr>
            <p:cNvPr id="21531" name="Group 121"/>
            <p:cNvGrpSpPr>
              <a:grpSpLocks/>
            </p:cNvGrpSpPr>
            <p:nvPr/>
          </p:nvGrpSpPr>
          <p:grpSpPr bwMode="auto">
            <a:xfrm>
              <a:off x="7060" y="2930"/>
              <a:ext cx="360" cy="370"/>
              <a:chOff x="2700" y="1850"/>
              <a:chExt cx="360" cy="370"/>
            </a:xfrm>
          </p:grpSpPr>
          <p:sp>
            <p:nvSpPr>
              <p:cNvPr id="21569" name="AutoShape 122"/>
              <p:cNvSpPr>
                <a:spLocks noChangeArrowheads="1"/>
              </p:cNvSpPr>
              <p:nvPr/>
            </p:nvSpPr>
            <p:spPr bwMode="auto">
              <a:xfrm>
                <a:off x="2700" y="1850"/>
                <a:ext cx="360" cy="18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ahoma" panose="020B0604030504040204" pitchFamily="34" charset="0"/>
                  <a:ea typeface="Gulim" pitchFamily="34" charset="-127"/>
                </a:endParaRPr>
              </a:p>
            </p:txBody>
          </p:sp>
          <p:sp>
            <p:nvSpPr>
              <p:cNvPr id="21570" name="AutoShape 123"/>
              <p:cNvSpPr>
                <a:spLocks noChangeArrowheads="1"/>
              </p:cNvSpPr>
              <p:nvPr/>
            </p:nvSpPr>
            <p:spPr bwMode="auto">
              <a:xfrm>
                <a:off x="2700" y="2040"/>
                <a:ext cx="360" cy="18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ahoma" panose="020B0604030504040204" pitchFamily="34" charset="0"/>
                  <a:ea typeface="Gulim" pitchFamily="34" charset="-127"/>
                </a:endParaRPr>
              </a:p>
            </p:txBody>
          </p:sp>
        </p:grpSp>
        <p:grpSp>
          <p:nvGrpSpPr>
            <p:cNvPr id="21532" name="Group 124"/>
            <p:cNvGrpSpPr>
              <a:grpSpLocks/>
            </p:cNvGrpSpPr>
            <p:nvPr/>
          </p:nvGrpSpPr>
          <p:grpSpPr bwMode="auto">
            <a:xfrm>
              <a:off x="7420" y="2930"/>
              <a:ext cx="360" cy="370"/>
              <a:chOff x="2700" y="1850"/>
              <a:chExt cx="360" cy="370"/>
            </a:xfrm>
          </p:grpSpPr>
          <p:sp>
            <p:nvSpPr>
              <p:cNvPr id="21567" name="AutoShape 125"/>
              <p:cNvSpPr>
                <a:spLocks noChangeArrowheads="1"/>
              </p:cNvSpPr>
              <p:nvPr/>
            </p:nvSpPr>
            <p:spPr bwMode="auto">
              <a:xfrm>
                <a:off x="2700" y="1850"/>
                <a:ext cx="360" cy="18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ahoma" panose="020B0604030504040204" pitchFamily="34" charset="0"/>
                  <a:ea typeface="Gulim" pitchFamily="34" charset="-127"/>
                </a:endParaRPr>
              </a:p>
            </p:txBody>
          </p:sp>
          <p:sp>
            <p:nvSpPr>
              <p:cNvPr id="21568" name="AutoShape 126"/>
              <p:cNvSpPr>
                <a:spLocks noChangeArrowheads="1"/>
              </p:cNvSpPr>
              <p:nvPr/>
            </p:nvSpPr>
            <p:spPr bwMode="auto">
              <a:xfrm>
                <a:off x="2700" y="2040"/>
                <a:ext cx="360" cy="18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ahoma" panose="020B0604030504040204" pitchFamily="34" charset="0"/>
                  <a:ea typeface="Gulim" pitchFamily="34" charset="-127"/>
                </a:endParaRPr>
              </a:p>
            </p:txBody>
          </p:sp>
        </p:grpSp>
        <p:grpSp>
          <p:nvGrpSpPr>
            <p:cNvPr id="21533" name="Group 127"/>
            <p:cNvGrpSpPr>
              <a:grpSpLocks/>
            </p:cNvGrpSpPr>
            <p:nvPr/>
          </p:nvGrpSpPr>
          <p:grpSpPr bwMode="auto">
            <a:xfrm>
              <a:off x="7780" y="2930"/>
              <a:ext cx="360" cy="370"/>
              <a:chOff x="2700" y="1850"/>
              <a:chExt cx="360" cy="370"/>
            </a:xfrm>
          </p:grpSpPr>
          <p:sp>
            <p:nvSpPr>
              <p:cNvPr id="21565" name="AutoShape 128"/>
              <p:cNvSpPr>
                <a:spLocks noChangeArrowheads="1"/>
              </p:cNvSpPr>
              <p:nvPr/>
            </p:nvSpPr>
            <p:spPr bwMode="auto">
              <a:xfrm>
                <a:off x="2700" y="1850"/>
                <a:ext cx="360" cy="18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ahoma" panose="020B0604030504040204" pitchFamily="34" charset="0"/>
                  <a:ea typeface="Gulim" pitchFamily="34" charset="-127"/>
                </a:endParaRPr>
              </a:p>
            </p:txBody>
          </p:sp>
          <p:sp>
            <p:nvSpPr>
              <p:cNvPr id="21566" name="AutoShape 129"/>
              <p:cNvSpPr>
                <a:spLocks noChangeArrowheads="1"/>
              </p:cNvSpPr>
              <p:nvPr/>
            </p:nvSpPr>
            <p:spPr bwMode="auto">
              <a:xfrm>
                <a:off x="2700" y="2040"/>
                <a:ext cx="360" cy="18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ahoma" panose="020B0604030504040204" pitchFamily="34" charset="0"/>
                  <a:ea typeface="Gulim" pitchFamily="34" charset="-127"/>
                </a:endParaRPr>
              </a:p>
            </p:txBody>
          </p:sp>
        </p:grpSp>
        <p:grpSp>
          <p:nvGrpSpPr>
            <p:cNvPr id="21534" name="Group 130"/>
            <p:cNvGrpSpPr>
              <a:grpSpLocks/>
            </p:cNvGrpSpPr>
            <p:nvPr/>
          </p:nvGrpSpPr>
          <p:grpSpPr bwMode="auto">
            <a:xfrm>
              <a:off x="8140" y="2930"/>
              <a:ext cx="360" cy="370"/>
              <a:chOff x="2700" y="1850"/>
              <a:chExt cx="360" cy="370"/>
            </a:xfrm>
          </p:grpSpPr>
          <p:sp>
            <p:nvSpPr>
              <p:cNvPr id="21563" name="AutoShape 131"/>
              <p:cNvSpPr>
                <a:spLocks noChangeArrowheads="1"/>
              </p:cNvSpPr>
              <p:nvPr/>
            </p:nvSpPr>
            <p:spPr bwMode="auto">
              <a:xfrm>
                <a:off x="2700" y="1850"/>
                <a:ext cx="360" cy="18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ahoma" panose="020B0604030504040204" pitchFamily="34" charset="0"/>
                  <a:ea typeface="Gulim" pitchFamily="34" charset="-127"/>
                </a:endParaRPr>
              </a:p>
            </p:txBody>
          </p:sp>
          <p:sp>
            <p:nvSpPr>
              <p:cNvPr id="21564" name="AutoShape 132"/>
              <p:cNvSpPr>
                <a:spLocks noChangeArrowheads="1"/>
              </p:cNvSpPr>
              <p:nvPr/>
            </p:nvSpPr>
            <p:spPr bwMode="auto">
              <a:xfrm>
                <a:off x="2700" y="2040"/>
                <a:ext cx="360" cy="18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ahoma" panose="020B0604030504040204" pitchFamily="34" charset="0"/>
                  <a:ea typeface="Gulim" pitchFamily="34" charset="-127"/>
                </a:endParaRPr>
              </a:p>
            </p:txBody>
          </p:sp>
        </p:grpSp>
        <p:sp>
          <p:nvSpPr>
            <p:cNvPr id="21535" name="AutoShape 133"/>
            <p:cNvSpPr>
              <a:spLocks noChangeArrowheads="1"/>
            </p:cNvSpPr>
            <p:nvPr/>
          </p:nvSpPr>
          <p:spPr bwMode="auto">
            <a:xfrm>
              <a:off x="8480" y="293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21536" name="AutoShape 134"/>
            <p:cNvSpPr>
              <a:spLocks noChangeArrowheads="1"/>
            </p:cNvSpPr>
            <p:nvPr/>
          </p:nvSpPr>
          <p:spPr bwMode="auto">
            <a:xfrm>
              <a:off x="8480" y="312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21537" name="AutoShape 135"/>
            <p:cNvSpPr>
              <a:spLocks noChangeArrowheads="1"/>
            </p:cNvSpPr>
            <p:nvPr/>
          </p:nvSpPr>
          <p:spPr bwMode="auto">
            <a:xfrm>
              <a:off x="4820" y="458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21538" name="AutoShape 136"/>
            <p:cNvSpPr>
              <a:spLocks noChangeArrowheads="1"/>
            </p:cNvSpPr>
            <p:nvPr/>
          </p:nvSpPr>
          <p:spPr bwMode="auto">
            <a:xfrm>
              <a:off x="4820" y="477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21539" name="AutoShape 137"/>
            <p:cNvSpPr>
              <a:spLocks noChangeArrowheads="1"/>
            </p:cNvSpPr>
            <p:nvPr/>
          </p:nvSpPr>
          <p:spPr bwMode="auto">
            <a:xfrm>
              <a:off x="5180" y="458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21540" name="AutoShape 138"/>
            <p:cNvSpPr>
              <a:spLocks noChangeArrowheads="1"/>
            </p:cNvSpPr>
            <p:nvPr/>
          </p:nvSpPr>
          <p:spPr bwMode="auto">
            <a:xfrm>
              <a:off x="5180" y="477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21541" name="AutoShape 139"/>
            <p:cNvSpPr>
              <a:spLocks noChangeArrowheads="1"/>
            </p:cNvSpPr>
            <p:nvPr/>
          </p:nvSpPr>
          <p:spPr bwMode="auto">
            <a:xfrm>
              <a:off x="5540" y="457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21542" name="AutoShape 140"/>
            <p:cNvSpPr>
              <a:spLocks noChangeArrowheads="1"/>
            </p:cNvSpPr>
            <p:nvPr/>
          </p:nvSpPr>
          <p:spPr bwMode="auto">
            <a:xfrm>
              <a:off x="5540" y="476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21543" name="AutoShape 141"/>
            <p:cNvSpPr>
              <a:spLocks noChangeArrowheads="1"/>
            </p:cNvSpPr>
            <p:nvPr/>
          </p:nvSpPr>
          <p:spPr bwMode="auto">
            <a:xfrm>
              <a:off x="5910" y="457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21544" name="AutoShape 142"/>
            <p:cNvSpPr>
              <a:spLocks noChangeArrowheads="1"/>
            </p:cNvSpPr>
            <p:nvPr/>
          </p:nvSpPr>
          <p:spPr bwMode="auto">
            <a:xfrm>
              <a:off x="5910" y="476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21545" name="AutoShape 143"/>
            <p:cNvSpPr>
              <a:spLocks noChangeArrowheads="1"/>
            </p:cNvSpPr>
            <p:nvPr/>
          </p:nvSpPr>
          <p:spPr bwMode="auto">
            <a:xfrm>
              <a:off x="6280" y="457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21546" name="AutoShape 144"/>
            <p:cNvSpPr>
              <a:spLocks noChangeArrowheads="1"/>
            </p:cNvSpPr>
            <p:nvPr/>
          </p:nvSpPr>
          <p:spPr bwMode="auto">
            <a:xfrm>
              <a:off x="6280" y="476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21547" name="AutoShape 145"/>
            <p:cNvSpPr>
              <a:spLocks noChangeArrowheads="1"/>
            </p:cNvSpPr>
            <p:nvPr/>
          </p:nvSpPr>
          <p:spPr bwMode="auto">
            <a:xfrm>
              <a:off x="6650" y="457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21548" name="AutoShape 146"/>
            <p:cNvSpPr>
              <a:spLocks noChangeArrowheads="1"/>
            </p:cNvSpPr>
            <p:nvPr/>
          </p:nvSpPr>
          <p:spPr bwMode="auto">
            <a:xfrm>
              <a:off x="6650" y="476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grpSp>
          <p:nvGrpSpPr>
            <p:cNvPr id="21549" name="Group 147"/>
            <p:cNvGrpSpPr>
              <a:grpSpLocks/>
            </p:cNvGrpSpPr>
            <p:nvPr/>
          </p:nvGrpSpPr>
          <p:grpSpPr bwMode="auto">
            <a:xfrm>
              <a:off x="7020" y="4570"/>
              <a:ext cx="360" cy="370"/>
              <a:chOff x="2700" y="1850"/>
              <a:chExt cx="360" cy="370"/>
            </a:xfrm>
          </p:grpSpPr>
          <p:sp>
            <p:nvSpPr>
              <p:cNvPr id="21561" name="AutoShape 148"/>
              <p:cNvSpPr>
                <a:spLocks noChangeArrowheads="1"/>
              </p:cNvSpPr>
              <p:nvPr/>
            </p:nvSpPr>
            <p:spPr bwMode="auto">
              <a:xfrm>
                <a:off x="2700" y="1850"/>
                <a:ext cx="360" cy="18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ahoma" panose="020B0604030504040204" pitchFamily="34" charset="0"/>
                  <a:ea typeface="Gulim" pitchFamily="34" charset="-127"/>
                </a:endParaRPr>
              </a:p>
            </p:txBody>
          </p:sp>
          <p:sp>
            <p:nvSpPr>
              <p:cNvPr id="21562" name="AutoShape 149"/>
              <p:cNvSpPr>
                <a:spLocks noChangeArrowheads="1"/>
              </p:cNvSpPr>
              <p:nvPr/>
            </p:nvSpPr>
            <p:spPr bwMode="auto">
              <a:xfrm>
                <a:off x="2700" y="2040"/>
                <a:ext cx="360" cy="18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ahoma" panose="020B0604030504040204" pitchFamily="34" charset="0"/>
                  <a:ea typeface="Gulim" pitchFamily="34" charset="-127"/>
                </a:endParaRPr>
              </a:p>
            </p:txBody>
          </p:sp>
        </p:grpSp>
        <p:grpSp>
          <p:nvGrpSpPr>
            <p:cNvPr id="21550" name="Group 150"/>
            <p:cNvGrpSpPr>
              <a:grpSpLocks/>
            </p:cNvGrpSpPr>
            <p:nvPr/>
          </p:nvGrpSpPr>
          <p:grpSpPr bwMode="auto">
            <a:xfrm>
              <a:off x="7380" y="4570"/>
              <a:ext cx="360" cy="370"/>
              <a:chOff x="2700" y="1850"/>
              <a:chExt cx="360" cy="370"/>
            </a:xfrm>
          </p:grpSpPr>
          <p:sp>
            <p:nvSpPr>
              <p:cNvPr id="21559" name="AutoShape 151"/>
              <p:cNvSpPr>
                <a:spLocks noChangeArrowheads="1"/>
              </p:cNvSpPr>
              <p:nvPr/>
            </p:nvSpPr>
            <p:spPr bwMode="auto">
              <a:xfrm>
                <a:off x="2700" y="1850"/>
                <a:ext cx="360" cy="18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ahoma" panose="020B0604030504040204" pitchFamily="34" charset="0"/>
                  <a:ea typeface="Gulim" pitchFamily="34" charset="-127"/>
                </a:endParaRPr>
              </a:p>
            </p:txBody>
          </p:sp>
          <p:sp>
            <p:nvSpPr>
              <p:cNvPr id="21560" name="AutoShape 152"/>
              <p:cNvSpPr>
                <a:spLocks noChangeArrowheads="1"/>
              </p:cNvSpPr>
              <p:nvPr/>
            </p:nvSpPr>
            <p:spPr bwMode="auto">
              <a:xfrm>
                <a:off x="2700" y="2040"/>
                <a:ext cx="360" cy="18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ahoma" panose="020B0604030504040204" pitchFamily="34" charset="0"/>
                  <a:ea typeface="Gulim" pitchFamily="34" charset="-127"/>
                </a:endParaRPr>
              </a:p>
            </p:txBody>
          </p:sp>
        </p:grpSp>
        <p:grpSp>
          <p:nvGrpSpPr>
            <p:cNvPr id="21551" name="Group 153"/>
            <p:cNvGrpSpPr>
              <a:grpSpLocks/>
            </p:cNvGrpSpPr>
            <p:nvPr/>
          </p:nvGrpSpPr>
          <p:grpSpPr bwMode="auto">
            <a:xfrm>
              <a:off x="7740" y="4570"/>
              <a:ext cx="360" cy="370"/>
              <a:chOff x="2700" y="1850"/>
              <a:chExt cx="360" cy="370"/>
            </a:xfrm>
          </p:grpSpPr>
          <p:sp>
            <p:nvSpPr>
              <p:cNvPr id="21557" name="AutoShape 154"/>
              <p:cNvSpPr>
                <a:spLocks noChangeArrowheads="1"/>
              </p:cNvSpPr>
              <p:nvPr/>
            </p:nvSpPr>
            <p:spPr bwMode="auto">
              <a:xfrm>
                <a:off x="2700" y="1850"/>
                <a:ext cx="360" cy="18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ahoma" panose="020B0604030504040204" pitchFamily="34" charset="0"/>
                  <a:ea typeface="Gulim" pitchFamily="34" charset="-127"/>
                </a:endParaRPr>
              </a:p>
            </p:txBody>
          </p:sp>
          <p:sp>
            <p:nvSpPr>
              <p:cNvPr id="21558" name="AutoShape 155"/>
              <p:cNvSpPr>
                <a:spLocks noChangeArrowheads="1"/>
              </p:cNvSpPr>
              <p:nvPr/>
            </p:nvSpPr>
            <p:spPr bwMode="auto">
              <a:xfrm>
                <a:off x="2700" y="2040"/>
                <a:ext cx="360" cy="18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ahoma" panose="020B0604030504040204" pitchFamily="34" charset="0"/>
                  <a:ea typeface="Gulim" pitchFamily="34" charset="-127"/>
                </a:endParaRPr>
              </a:p>
            </p:txBody>
          </p:sp>
        </p:grpSp>
        <p:grpSp>
          <p:nvGrpSpPr>
            <p:cNvPr id="21552" name="Group 156"/>
            <p:cNvGrpSpPr>
              <a:grpSpLocks/>
            </p:cNvGrpSpPr>
            <p:nvPr/>
          </p:nvGrpSpPr>
          <p:grpSpPr bwMode="auto">
            <a:xfrm>
              <a:off x="8100" y="4570"/>
              <a:ext cx="360" cy="370"/>
              <a:chOff x="2700" y="1850"/>
              <a:chExt cx="360" cy="370"/>
            </a:xfrm>
          </p:grpSpPr>
          <p:sp>
            <p:nvSpPr>
              <p:cNvPr id="21555" name="AutoShape 157"/>
              <p:cNvSpPr>
                <a:spLocks noChangeArrowheads="1"/>
              </p:cNvSpPr>
              <p:nvPr/>
            </p:nvSpPr>
            <p:spPr bwMode="auto">
              <a:xfrm>
                <a:off x="2700" y="1850"/>
                <a:ext cx="360" cy="18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ahoma" panose="020B0604030504040204" pitchFamily="34" charset="0"/>
                  <a:ea typeface="Gulim" pitchFamily="34" charset="-127"/>
                </a:endParaRPr>
              </a:p>
            </p:txBody>
          </p:sp>
          <p:sp>
            <p:nvSpPr>
              <p:cNvPr id="21556" name="AutoShape 158"/>
              <p:cNvSpPr>
                <a:spLocks noChangeArrowheads="1"/>
              </p:cNvSpPr>
              <p:nvPr/>
            </p:nvSpPr>
            <p:spPr bwMode="auto">
              <a:xfrm>
                <a:off x="2700" y="2040"/>
                <a:ext cx="360" cy="18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ahoma" panose="020B0604030504040204" pitchFamily="34" charset="0"/>
                  <a:ea typeface="Gulim" pitchFamily="34" charset="-127"/>
                </a:endParaRPr>
              </a:p>
            </p:txBody>
          </p:sp>
        </p:grpSp>
        <p:sp>
          <p:nvSpPr>
            <p:cNvPr id="21553" name="AutoShape 159"/>
            <p:cNvSpPr>
              <a:spLocks noChangeArrowheads="1"/>
            </p:cNvSpPr>
            <p:nvPr/>
          </p:nvSpPr>
          <p:spPr bwMode="auto">
            <a:xfrm>
              <a:off x="8440" y="457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21554" name="AutoShape 160"/>
            <p:cNvSpPr>
              <a:spLocks noChangeArrowheads="1"/>
            </p:cNvSpPr>
            <p:nvPr/>
          </p:nvSpPr>
          <p:spPr bwMode="auto">
            <a:xfrm>
              <a:off x="8440" y="476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44488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WordArt 2"/>
          <p:cNvSpPr>
            <a:spLocks noChangeArrowheads="1" noChangeShapeType="1" noTextEdit="1"/>
          </p:cNvSpPr>
          <p:nvPr/>
        </p:nvSpPr>
        <p:spPr bwMode="auto">
          <a:xfrm>
            <a:off x="3662363" y="593725"/>
            <a:ext cx="4716462" cy="825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ea typeface="+mj-lt"/>
                <a:cs typeface="+mj-lt"/>
              </a:rPr>
              <a:t>Trang trí trên ghế</a:t>
            </a:r>
          </a:p>
        </p:txBody>
      </p:sp>
      <p:pic>
        <p:nvPicPr>
          <p:cNvPr id="129028" name="Picture 4" descr="201216333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3" t="11398" r="28839" b="20328"/>
          <a:stretch>
            <a:fillRect/>
          </a:stretch>
        </p:blipFill>
        <p:spPr bwMode="auto">
          <a:xfrm>
            <a:off x="2373313" y="1814513"/>
            <a:ext cx="280035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9" name="Picture 5" descr="img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814513"/>
            <a:ext cx="21971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400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>
            <a:fillRect/>
          </a:stretch>
        </p:blipFill>
        <p:spPr bwMode="auto">
          <a:xfrm>
            <a:off x="290375" y="1561796"/>
            <a:ext cx="6373812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187" y="720497"/>
            <a:ext cx="5961062" cy="596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4" b="27899"/>
          <a:stretch>
            <a:fillRect/>
          </a:stretch>
        </p:blipFill>
        <p:spPr bwMode="auto">
          <a:xfrm>
            <a:off x="1543254" y="187815"/>
            <a:ext cx="5456237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A52A8DA-A1E7-4285-9326-A24593138BB9}"/>
              </a:ext>
            </a:extLst>
          </p:cNvPr>
          <p:cNvSpPr txBox="1"/>
          <p:nvPr/>
        </p:nvSpPr>
        <p:spPr>
          <a:xfrm>
            <a:off x="1052780" y="3340262"/>
            <a:ext cx="435049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4BACC6">
                    <a:lumMod val="75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6000" b="1" dirty="0">
                <a:solidFill>
                  <a:srgbClr val="4BACC6">
                    <a:lumMod val="75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4BACC6">
                    <a:lumMod val="75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6000" b="1" dirty="0">
                <a:solidFill>
                  <a:srgbClr val="4BACC6">
                    <a:lumMod val="75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4BACC6">
                    <a:lumMod val="75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solidFill>
                  <a:srgbClr val="4BACC6">
                    <a:lumMod val="75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4BACC6">
                    <a:lumMod val="75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6000" b="1" dirty="0">
              <a:solidFill>
                <a:srgbClr val="4BACC6">
                  <a:lumMod val="75000"/>
                </a:srgbClr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02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95275" y="46428"/>
            <a:ext cx="52603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Trong 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hình dưới </a:t>
            </a:r>
            <a:r>
              <a:rPr lang="en-US" alt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:</a:t>
            </a: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581890" y="674650"/>
            <a:ext cx="1580718" cy="3631515"/>
            <a:chOff x="119911" y="1653550"/>
            <a:chExt cx="1978210" cy="4576256"/>
          </a:xfrm>
        </p:grpSpPr>
        <p:sp>
          <p:nvSpPr>
            <p:cNvPr id="3" name="Diamond 2"/>
            <p:cNvSpPr/>
            <p:nvPr/>
          </p:nvSpPr>
          <p:spPr>
            <a:xfrm>
              <a:off x="119911" y="1653550"/>
              <a:ext cx="1847088" cy="3163107"/>
            </a:xfrm>
            <a:prstGeom prst="diamond">
              <a:avLst/>
            </a:prstGeom>
            <a:noFill/>
            <a:ln w="889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595" name="TextBox 7"/>
            <p:cNvSpPr txBox="1">
              <a:spLocks noChangeArrowheads="1"/>
            </p:cNvSpPr>
            <p:nvPr/>
          </p:nvSpPr>
          <p:spPr bwMode="auto">
            <a:xfrm>
              <a:off x="141037" y="5415332"/>
              <a:ext cx="1957084" cy="814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1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 rot="244518">
            <a:off x="3857659" y="942755"/>
            <a:ext cx="3062296" cy="2385455"/>
            <a:chOff x="3107727" y="1265687"/>
            <a:chExt cx="3830752" cy="3005121"/>
          </a:xfrm>
        </p:grpSpPr>
        <p:sp>
          <p:nvSpPr>
            <p:cNvPr id="5" name="Rectangle 4"/>
            <p:cNvSpPr/>
            <p:nvPr/>
          </p:nvSpPr>
          <p:spPr>
            <a:xfrm rot="21020777">
              <a:off x="3107727" y="1265687"/>
              <a:ext cx="3830752" cy="1993805"/>
            </a:xfrm>
            <a:prstGeom prst="rect">
              <a:avLst/>
            </a:prstGeom>
            <a:noFill/>
            <a:ln w="952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593" name="TextBox 10"/>
            <p:cNvSpPr txBox="1">
              <a:spLocks noChangeArrowheads="1"/>
            </p:cNvSpPr>
            <p:nvPr/>
          </p:nvSpPr>
          <p:spPr bwMode="auto">
            <a:xfrm rot="21355482">
              <a:off x="4222939" y="3456580"/>
              <a:ext cx="1959691" cy="814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2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480101" y="575783"/>
            <a:ext cx="3344032" cy="2095756"/>
            <a:chOff x="7655535" y="1188720"/>
            <a:chExt cx="4181856" cy="2640781"/>
          </a:xfrm>
        </p:grpSpPr>
        <p:sp>
          <p:nvSpPr>
            <p:cNvPr id="4" name="Diamond 3"/>
            <p:cNvSpPr/>
            <p:nvPr/>
          </p:nvSpPr>
          <p:spPr>
            <a:xfrm rot="5400000">
              <a:off x="9015285" y="-171030"/>
              <a:ext cx="1462356" cy="4181856"/>
            </a:xfrm>
            <a:prstGeom prst="diamond">
              <a:avLst/>
            </a:prstGeom>
            <a:noFill/>
            <a:ln w="889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591" name="TextBox 11"/>
            <p:cNvSpPr txBox="1">
              <a:spLocks noChangeArrowheads="1"/>
            </p:cNvSpPr>
            <p:nvPr/>
          </p:nvSpPr>
          <p:spPr bwMode="auto">
            <a:xfrm>
              <a:off x="8544298" y="3015084"/>
              <a:ext cx="1958172" cy="814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3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523283" y="3555823"/>
            <a:ext cx="3361798" cy="2159525"/>
            <a:chOff x="2176272" y="4305310"/>
            <a:chExt cx="4206240" cy="2720622"/>
          </a:xfrm>
        </p:grpSpPr>
        <p:sp>
          <p:nvSpPr>
            <p:cNvPr id="6" name="Parallelogram 5"/>
            <p:cNvSpPr/>
            <p:nvPr/>
          </p:nvSpPr>
          <p:spPr>
            <a:xfrm>
              <a:off x="2176272" y="4305310"/>
              <a:ext cx="4206240" cy="1865306"/>
            </a:xfrm>
            <a:prstGeom prst="parallelogram">
              <a:avLst/>
            </a:prstGeom>
            <a:noFill/>
            <a:ln w="85725"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589" name="TextBox 12"/>
            <p:cNvSpPr txBox="1">
              <a:spLocks noChangeArrowheads="1"/>
            </p:cNvSpPr>
            <p:nvPr/>
          </p:nvSpPr>
          <p:spPr bwMode="auto">
            <a:xfrm>
              <a:off x="3115056" y="6211669"/>
              <a:ext cx="2095201" cy="814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4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7327617" y="2896982"/>
            <a:ext cx="2304967" cy="2818366"/>
            <a:chOff x="7893247" y="3681580"/>
            <a:chExt cx="2267712" cy="3135437"/>
          </a:xfrm>
        </p:grpSpPr>
        <p:sp>
          <p:nvSpPr>
            <p:cNvPr id="7" name="Manual Input 6"/>
            <p:cNvSpPr/>
            <p:nvPr/>
          </p:nvSpPr>
          <p:spPr>
            <a:xfrm rot="10800000" flipH="1">
              <a:off x="7893247" y="3681580"/>
              <a:ext cx="2267712" cy="2706795"/>
            </a:xfrm>
            <a:prstGeom prst="flowChartManualInput">
              <a:avLst/>
            </a:prstGeom>
            <a:noFill/>
            <a:ln w="88900">
              <a:solidFill>
                <a:srgbClr val="EF62EB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587" name="TextBox 13"/>
            <p:cNvSpPr txBox="1">
              <a:spLocks noChangeArrowheads="1"/>
            </p:cNvSpPr>
            <p:nvPr/>
          </p:nvSpPr>
          <p:spPr bwMode="auto">
            <a:xfrm>
              <a:off x="7893247" y="6170686"/>
              <a:ext cx="157276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5</a:t>
              </a:r>
            </a:p>
          </p:txBody>
        </p:sp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95276" y="5680155"/>
            <a:ext cx="52603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Hình nào là hình thoi ?</a:t>
            </a:r>
            <a:endParaRPr lang="en-US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95275" y="6213384"/>
            <a:ext cx="61193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Hình nào là hình chữ nhật ?</a:t>
            </a:r>
            <a:endParaRPr lang="en-US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7256" y="1394266"/>
            <a:ext cx="9452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thoi 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231504" y="871046"/>
            <a:ext cx="1841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thoi 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04182" y="1444918"/>
            <a:ext cx="26691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nhật</a:t>
            </a:r>
            <a:endParaRPr 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76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8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1" name="AutoShape 13"/>
          <p:cNvSpPr>
            <a:spLocks noChangeArrowheads="1"/>
          </p:cNvSpPr>
          <p:nvPr/>
        </p:nvSpPr>
        <p:spPr bwMode="auto">
          <a:xfrm rot="5400000">
            <a:off x="1791494" y="2501107"/>
            <a:ext cx="1676400" cy="1027112"/>
          </a:xfrm>
          <a:prstGeom prst="diamond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2276475" y="2784475"/>
            <a:ext cx="762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.VnTime" panose="020B7200000000000000" pitchFamily="34" charset="0"/>
                <a:cs typeface="Arial" panose="020B0604020202020204" pitchFamily="34" charset="0"/>
              </a:rPr>
              <a:t>H.1</a:t>
            </a: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5292725" y="2905125"/>
            <a:ext cx="1689100" cy="1219200"/>
          </a:xfrm>
          <a:prstGeom prst="diamond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5794375" y="3275013"/>
            <a:ext cx="685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.VnTime" panose="020B7200000000000000" pitchFamily="34" charset="0"/>
                <a:cs typeface="Arial" panose="020B0604020202020204" pitchFamily="34" charset="0"/>
              </a:rPr>
              <a:t>H.3</a:t>
            </a: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3773488" y="2057400"/>
            <a:ext cx="1447800" cy="99060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4111625" y="2339975"/>
            <a:ext cx="76993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.VnTime" panose="020B7200000000000000" pitchFamily="34" charset="0"/>
                <a:cs typeface="Arial" panose="020B0604020202020204" pitchFamily="34" charset="0"/>
              </a:rPr>
              <a:t>H.2</a:t>
            </a:r>
          </a:p>
        </p:txBody>
      </p:sp>
      <p:sp>
        <p:nvSpPr>
          <p:cNvPr id="22542" name="AutoShape 14"/>
          <p:cNvSpPr>
            <a:spLocks noChangeArrowheads="1"/>
          </p:cNvSpPr>
          <p:nvPr/>
        </p:nvSpPr>
        <p:spPr bwMode="auto">
          <a:xfrm>
            <a:off x="7086600" y="2286000"/>
            <a:ext cx="1600200" cy="914400"/>
          </a:xfrm>
          <a:prstGeom prst="flowChartInputOutpu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7505700" y="2573338"/>
            <a:ext cx="7620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.VnTime" panose="020B7200000000000000" pitchFamily="34" charset="0"/>
                <a:cs typeface="Arial" panose="020B0604020202020204" pitchFamily="34" charset="0"/>
              </a:rPr>
              <a:t>H.4</a:t>
            </a:r>
          </a:p>
        </p:txBody>
      </p:sp>
      <p:sp>
        <p:nvSpPr>
          <p:cNvPr id="22545" name="AutoShape 17"/>
          <p:cNvSpPr>
            <a:spLocks noChangeArrowheads="1"/>
          </p:cNvSpPr>
          <p:nvPr/>
        </p:nvSpPr>
        <p:spPr bwMode="auto">
          <a:xfrm rot="10621509" flipH="1">
            <a:off x="8964613" y="2878138"/>
            <a:ext cx="1074737" cy="1143000"/>
          </a:xfrm>
          <a:prstGeom prst="flowChartManualInpu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9144000" y="3148013"/>
            <a:ext cx="685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.VnTime" panose="020B7200000000000000" pitchFamily="34" charset="0"/>
                <a:cs typeface="Arial" panose="020B0604020202020204" pitchFamily="34" charset="0"/>
              </a:rPr>
              <a:t>H.5</a:t>
            </a:r>
          </a:p>
        </p:txBody>
      </p:sp>
      <p:sp>
        <p:nvSpPr>
          <p:cNvPr id="22560" name="Text Box 32"/>
          <p:cNvSpPr txBox="1">
            <a:spLocks noChangeArrowheads="1"/>
          </p:cNvSpPr>
          <p:nvPr/>
        </p:nvSpPr>
        <p:spPr bwMode="auto">
          <a:xfrm>
            <a:off x="1905000" y="152400"/>
            <a:ext cx="91440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altLang="en-US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Trong các hình dưới đây: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Hình nào là hình thoi?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Hình nào là hình chữ nhât?</a:t>
            </a:r>
          </a:p>
        </p:txBody>
      </p:sp>
      <p:graphicFrame>
        <p:nvGraphicFramePr>
          <p:cNvPr id="22596" name="Group 68"/>
          <p:cNvGraphicFramePr>
            <a:graphicFrameLocks noGrp="1"/>
          </p:cNvGraphicFramePr>
          <p:nvPr/>
        </p:nvGraphicFramePr>
        <p:xfrm>
          <a:off x="1524000" y="4316413"/>
          <a:ext cx="9123364" cy="2528900"/>
        </p:xfrm>
        <a:graphic>
          <a:graphicData uri="http://schemas.openxmlformats.org/drawingml/2006/table">
            <a:tbl>
              <a:tblPr/>
              <a:tblGrid>
                <a:gridCol w="35565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421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246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718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93700" indent="6350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668338" indent="24606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977900" indent="3937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252538" indent="57626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1709738" indent="576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166938" indent="576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2624138" indent="576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081338" indent="576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thoi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93700" indent="6350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668338" indent="24606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977900" indent="3937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252538" indent="57626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1709738" indent="576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166938" indent="576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2624138" indent="576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081338" indent="576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 chữ nhật</a:t>
                      </a:r>
                    </a:p>
                  </a:txBody>
                  <a:tcPr marL="91441" marR="9144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93700" indent="6350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668338" indent="24606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977900" indent="3937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252538" indent="57626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1709738" indent="576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166938" indent="576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2624138" indent="576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081338" indent="576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7169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93700" indent="6350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668338" indent="24606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977900" indent="3937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252538" indent="57626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1709738" indent="576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166938" indent="576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2624138" indent="576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081338" indent="576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93700" indent="6350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668338" indent="24606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977900" indent="3937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252538" indent="57626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1709738" indent="576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166938" indent="576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2624138" indent="576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081338" indent="576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93700" indent="6350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668338" indent="24606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977900" indent="3937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252538" indent="57626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1709738" indent="576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166938" indent="576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2624138" indent="576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081338" indent="576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2578" name="AutoShape 50"/>
          <p:cNvSpPr>
            <a:spLocks noChangeArrowheads="1"/>
          </p:cNvSpPr>
          <p:nvPr/>
        </p:nvSpPr>
        <p:spPr bwMode="auto">
          <a:xfrm rot="5400000">
            <a:off x="1535907" y="5245893"/>
            <a:ext cx="1676400" cy="1090613"/>
          </a:xfrm>
          <a:prstGeom prst="diamond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579" name="Text Box 51"/>
          <p:cNvSpPr txBox="1">
            <a:spLocks noChangeArrowheads="1"/>
          </p:cNvSpPr>
          <p:nvPr/>
        </p:nvSpPr>
        <p:spPr bwMode="auto">
          <a:xfrm>
            <a:off x="2063750" y="5594350"/>
            <a:ext cx="7620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.VnTime" panose="020B7200000000000000" pitchFamily="34" charset="0"/>
                <a:cs typeface="Arial" panose="020B0604020202020204" pitchFamily="34" charset="0"/>
              </a:rPr>
              <a:t>H.1</a:t>
            </a:r>
          </a:p>
        </p:txBody>
      </p:sp>
      <p:sp>
        <p:nvSpPr>
          <p:cNvPr id="22581" name="AutoShape 53"/>
          <p:cNvSpPr>
            <a:spLocks noChangeArrowheads="1"/>
          </p:cNvSpPr>
          <p:nvPr/>
        </p:nvSpPr>
        <p:spPr bwMode="auto">
          <a:xfrm>
            <a:off x="3143250" y="5165725"/>
            <a:ext cx="1828800" cy="1262063"/>
          </a:xfrm>
          <a:prstGeom prst="diamond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582" name="Text Box 54"/>
          <p:cNvSpPr txBox="1">
            <a:spLocks noChangeArrowheads="1"/>
          </p:cNvSpPr>
          <p:nvPr/>
        </p:nvSpPr>
        <p:spPr bwMode="auto">
          <a:xfrm>
            <a:off x="3727450" y="5549900"/>
            <a:ext cx="70643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.VnTime" panose="020B7200000000000000" pitchFamily="34" charset="0"/>
                <a:cs typeface="Arial" panose="020B0604020202020204" pitchFamily="34" charset="0"/>
              </a:rPr>
              <a:t>H.3</a:t>
            </a:r>
          </a:p>
        </p:txBody>
      </p:sp>
      <p:sp>
        <p:nvSpPr>
          <p:cNvPr id="22584" name="Rectangle 56"/>
          <p:cNvSpPr>
            <a:spLocks noChangeArrowheads="1"/>
          </p:cNvSpPr>
          <p:nvPr/>
        </p:nvSpPr>
        <p:spPr bwMode="auto">
          <a:xfrm>
            <a:off x="5481638" y="5240338"/>
            <a:ext cx="1524000" cy="989012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585" name="Text Box 57"/>
          <p:cNvSpPr txBox="1">
            <a:spLocks noChangeArrowheads="1"/>
          </p:cNvSpPr>
          <p:nvPr/>
        </p:nvSpPr>
        <p:spPr bwMode="auto">
          <a:xfrm>
            <a:off x="5905500" y="5503863"/>
            <a:ext cx="9715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.VnTime" panose="020B7200000000000000" pitchFamily="34" charset="0"/>
                <a:cs typeface="Arial" panose="020B0604020202020204" pitchFamily="34" charset="0"/>
              </a:rPr>
              <a:t>H.2</a:t>
            </a:r>
          </a:p>
        </p:txBody>
      </p:sp>
      <p:sp>
        <p:nvSpPr>
          <p:cNvPr id="22587" name="AutoShape 59"/>
          <p:cNvSpPr>
            <a:spLocks noChangeArrowheads="1"/>
          </p:cNvSpPr>
          <p:nvPr/>
        </p:nvSpPr>
        <p:spPr bwMode="auto">
          <a:xfrm>
            <a:off x="8770938" y="5397500"/>
            <a:ext cx="1779587" cy="771525"/>
          </a:xfrm>
          <a:prstGeom prst="flowChartInputOutpu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588" name="Text Box 60"/>
          <p:cNvSpPr txBox="1">
            <a:spLocks noChangeArrowheads="1"/>
          </p:cNvSpPr>
          <p:nvPr/>
        </p:nvSpPr>
        <p:spPr bwMode="auto">
          <a:xfrm>
            <a:off x="9304338" y="5583238"/>
            <a:ext cx="8286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.VnTime" panose="020B7200000000000000" pitchFamily="34" charset="0"/>
                <a:cs typeface="Arial" panose="020B0604020202020204" pitchFamily="34" charset="0"/>
              </a:rPr>
              <a:t>H.4</a:t>
            </a:r>
          </a:p>
        </p:txBody>
      </p:sp>
      <p:sp>
        <p:nvSpPr>
          <p:cNvPr id="22590" name="AutoShape 62"/>
          <p:cNvSpPr>
            <a:spLocks noChangeArrowheads="1"/>
          </p:cNvSpPr>
          <p:nvPr/>
        </p:nvSpPr>
        <p:spPr bwMode="auto">
          <a:xfrm rot="10621509" flipH="1">
            <a:off x="7540625" y="5289550"/>
            <a:ext cx="998538" cy="1054100"/>
          </a:xfrm>
          <a:prstGeom prst="flowChartManualInpu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591" name="Text Box 63"/>
          <p:cNvSpPr txBox="1">
            <a:spLocks noChangeArrowheads="1"/>
          </p:cNvSpPr>
          <p:nvPr/>
        </p:nvSpPr>
        <p:spPr bwMode="auto">
          <a:xfrm>
            <a:off x="7683500" y="5562600"/>
            <a:ext cx="7127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.VnTime" panose="020B7200000000000000" pitchFamily="34" charset="0"/>
                <a:cs typeface="Arial" panose="020B0604020202020204" pitchFamily="34" charset="0"/>
              </a:rPr>
              <a:t>H.5</a:t>
            </a:r>
          </a:p>
        </p:txBody>
      </p:sp>
    </p:spTree>
    <p:extLst>
      <p:ext uri="{BB962C8B-B14F-4D97-AF65-F5344CB8AC3E}">
        <p14:creationId xmlns:p14="http://schemas.microsoft.com/office/powerpoint/2010/main" val="1647081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2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2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1" grpId="0" animBg="1"/>
      <p:bldP spid="22546" grpId="0"/>
      <p:bldP spid="22532" grpId="0" animBg="1"/>
      <p:bldP spid="22547" grpId="0"/>
      <p:bldP spid="22540" grpId="0" animBg="1"/>
      <p:bldP spid="22548" grpId="0"/>
      <p:bldP spid="22542" grpId="0" animBg="1"/>
      <p:bldP spid="22549" grpId="0"/>
      <p:bldP spid="22545" grpId="0" animBg="1"/>
      <p:bldP spid="22550" grpId="0"/>
      <p:bldP spid="22560" grpId="0"/>
      <p:bldP spid="22578" grpId="0" animBg="1"/>
      <p:bldP spid="22579" grpId="0"/>
      <p:bldP spid="22581" grpId="0" animBg="1"/>
      <p:bldP spid="22582" grpId="0"/>
      <p:bldP spid="22584" grpId="0" animBg="1"/>
      <p:bldP spid="22585" grpId="0"/>
      <p:bldP spid="22587" grpId="0" animBg="1"/>
      <p:bldP spid="22588" grpId="0"/>
      <p:bldP spid="22590" grpId="0" animBg="1"/>
      <p:bldP spid="2259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40"/>
          <p:cNvGrpSpPr>
            <a:grpSpLocks/>
          </p:cNvGrpSpPr>
          <p:nvPr/>
        </p:nvGrpSpPr>
        <p:grpSpPr bwMode="auto">
          <a:xfrm>
            <a:off x="6651826" y="421918"/>
            <a:ext cx="5611813" cy="3560762"/>
            <a:chOff x="1222" y="64"/>
            <a:chExt cx="3535" cy="2243"/>
          </a:xfrm>
        </p:grpSpPr>
        <p:sp>
          <p:nvSpPr>
            <p:cNvPr id="26651" name="AutoShape 15"/>
            <p:cNvSpPr>
              <a:spLocks noChangeArrowheads="1"/>
            </p:cNvSpPr>
            <p:nvPr/>
          </p:nvSpPr>
          <p:spPr bwMode="auto">
            <a:xfrm>
              <a:off x="1440" y="384"/>
              <a:ext cx="2976" cy="1536"/>
            </a:xfrm>
            <a:prstGeom prst="flowChartDecision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52" name="Line 16"/>
            <p:cNvSpPr>
              <a:spLocks noChangeShapeType="1"/>
            </p:cNvSpPr>
            <p:nvPr/>
          </p:nvSpPr>
          <p:spPr bwMode="auto">
            <a:xfrm>
              <a:off x="2928" y="384"/>
              <a:ext cx="0" cy="15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3" name="Line 17"/>
            <p:cNvSpPr>
              <a:spLocks noChangeShapeType="1"/>
            </p:cNvSpPr>
            <p:nvPr/>
          </p:nvSpPr>
          <p:spPr bwMode="auto">
            <a:xfrm>
              <a:off x="1461" y="1152"/>
              <a:ext cx="29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4" name="Text Box 18"/>
            <p:cNvSpPr txBox="1">
              <a:spLocks noChangeArrowheads="1"/>
            </p:cNvSpPr>
            <p:nvPr/>
          </p:nvSpPr>
          <p:spPr bwMode="auto">
            <a:xfrm>
              <a:off x="1222" y="979"/>
              <a:ext cx="3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6655" name="Text Box 19"/>
            <p:cNvSpPr txBox="1">
              <a:spLocks noChangeArrowheads="1"/>
            </p:cNvSpPr>
            <p:nvPr/>
          </p:nvSpPr>
          <p:spPr bwMode="auto">
            <a:xfrm>
              <a:off x="2832" y="64"/>
              <a:ext cx="28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26656" name="Text Box 20"/>
            <p:cNvSpPr txBox="1">
              <a:spLocks noChangeArrowheads="1"/>
            </p:cNvSpPr>
            <p:nvPr/>
          </p:nvSpPr>
          <p:spPr bwMode="auto">
            <a:xfrm>
              <a:off x="4421" y="1001"/>
              <a:ext cx="33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26657" name="Text Box 22"/>
            <p:cNvSpPr txBox="1">
              <a:spLocks noChangeArrowheads="1"/>
            </p:cNvSpPr>
            <p:nvPr/>
          </p:nvSpPr>
          <p:spPr bwMode="auto">
            <a:xfrm>
              <a:off x="2832" y="2016"/>
              <a:ext cx="28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26658" name="Text Box 24"/>
            <p:cNvSpPr txBox="1">
              <a:spLocks noChangeArrowheads="1"/>
            </p:cNvSpPr>
            <p:nvPr/>
          </p:nvSpPr>
          <p:spPr bwMode="auto">
            <a:xfrm>
              <a:off x="2912" y="1036"/>
              <a:ext cx="28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7035390" y="2101496"/>
            <a:ext cx="2362200" cy="396875"/>
            <a:chOff x="528" y="2099"/>
            <a:chExt cx="1440" cy="250"/>
          </a:xfrm>
        </p:grpSpPr>
        <p:sp>
          <p:nvSpPr>
            <p:cNvPr id="26649" name="Line 32"/>
            <p:cNvSpPr>
              <a:spLocks noChangeShapeType="1"/>
            </p:cNvSpPr>
            <p:nvPr/>
          </p:nvSpPr>
          <p:spPr bwMode="auto">
            <a:xfrm>
              <a:off x="528" y="2134"/>
              <a:ext cx="1440" cy="0"/>
            </a:xfrm>
            <a:prstGeom prst="line">
              <a:avLst/>
            </a:prstGeom>
            <a:noFill/>
            <a:ln w="57150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Text Box 38"/>
            <p:cNvSpPr txBox="1">
              <a:spLocks noChangeArrowheads="1"/>
            </p:cNvSpPr>
            <p:nvPr/>
          </p:nvSpPr>
          <p:spPr bwMode="auto">
            <a:xfrm>
              <a:off x="1024" y="2099"/>
              <a:ext cx="45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3cm</a:t>
              </a:r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9334270" y="2101492"/>
            <a:ext cx="2362200" cy="396875"/>
            <a:chOff x="519" y="2031"/>
            <a:chExt cx="1440" cy="250"/>
          </a:xfrm>
        </p:grpSpPr>
        <p:sp>
          <p:nvSpPr>
            <p:cNvPr id="26647" name="Line 41"/>
            <p:cNvSpPr>
              <a:spLocks noChangeShapeType="1"/>
            </p:cNvSpPr>
            <p:nvPr/>
          </p:nvSpPr>
          <p:spPr bwMode="auto">
            <a:xfrm>
              <a:off x="519" y="2070"/>
              <a:ext cx="1440" cy="0"/>
            </a:xfrm>
            <a:prstGeom prst="line">
              <a:avLst/>
            </a:prstGeom>
            <a:noFill/>
            <a:ln w="57150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Text Box 42"/>
            <p:cNvSpPr txBox="1">
              <a:spLocks noChangeArrowheads="1"/>
            </p:cNvSpPr>
            <p:nvPr/>
          </p:nvSpPr>
          <p:spPr bwMode="auto">
            <a:xfrm>
              <a:off x="1009" y="2031"/>
              <a:ext cx="45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3cm</a:t>
              </a:r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8719728" y="957250"/>
            <a:ext cx="704851" cy="1206501"/>
            <a:chOff x="960" y="602"/>
            <a:chExt cx="444" cy="760"/>
          </a:xfrm>
        </p:grpSpPr>
        <p:sp>
          <p:nvSpPr>
            <p:cNvPr id="26645" name="Line 35"/>
            <p:cNvSpPr>
              <a:spLocks noChangeShapeType="1"/>
            </p:cNvSpPr>
            <p:nvPr/>
          </p:nvSpPr>
          <p:spPr bwMode="auto">
            <a:xfrm>
              <a:off x="1366" y="602"/>
              <a:ext cx="2" cy="7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Text Box 43"/>
            <p:cNvSpPr txBox="1">
              <a:spLocks noChangeArrowheads="1"/>
            </p:cNvSpPr>
            <p:nvPr/>
          </p:nvSpPr>
          <p:spPr bwMode="auto">
            <a:xfrm>
              <a:off x="960" y="864"/>
              <a:ext cx="4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99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2cm</a:t>
              </a:r>
            </a:p>
          </p:txBody>
        </p:sp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8695915" y="2157846"/>
            <a:ext cx="728663" cy="1206501"/>
            <a:chOff x="960" y="543"/>
            <a:chExt cx="459" cy="760"/>
          </a:xfrm>
        </p:grpSpPr>
        <p:sp>
          <p:nvSpPr>
            <p:cNvPr id="26643" name="Line 46"/>
            <p:cNvSpPr>
              <a:spLocks noChangeShapeType="1"/>
            </p:cNvSpPr>
            <p:nvPr/>
          </p:nvSpPr>
          <p:spPr bwMode="auto">
            <a:xfrm>
              <a:off x="1383" y="543"/>
              <a:ext cx="0" cy="7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Text Box 47"/>
            <p:cNvSpPr txBox="1">
              <a:spLocks noChangeArrowheads="1"/>
            </p:cNvSpPr>
            <p:nvPr/>
          </p:nvSpPr>
          <p:spPr bwMode="auto">
            <a:xfrm>
              <a:off x="960" y="864"/>
              <a:ext cx="45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99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2cm</a:t>
              </a:r>
            </a:p>
          </p:txBody>
        </p:sp>
      </p:grpSp>
      <p:grpSp>
        <p:nvGrpSpPr>
          <p:cNvPr id="7" name="Group 56"/>
          <p:cNvGrpSpPr>
            <a:grpSpLocks/>
          </p:cNvGrpSpPr>
          <p:nvPr/>
        </p:nvGrpSpPr>
        <p:grpSpPr bwMode="auto">
          <a:xfrm rot="10800000">
            <a:off x="9367426" y="1995474"/>
            <a:ext cx="152400" cy="152400"/>
            <a:chOff x="1104" y="2256"/>
            <a:chExt cx="384" cy="336"/>
          </a:xfrm>
        </p:grpSpPr>
        <p:sp>
          <p:nvSpPr>
            <p:cNvPr id="26641" name="Line 54"/>
            <p:cNvSpPr>
              <a:spLocks noChangeShapeType="1"/>
            </p:cNvSpPr>
            <p:nvPr/>
          </p:nvSpPr>
          <p:spPr bwMode="auto">
            <a:xfrm>
              <a:off x="1104" y="2256"/>
              <a:ext cx="0" cy="3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Line 55"/>
            <p:cNvSpPr>
              <a:spLocks noChangeShapeType="1"/>
            </p:cNvSpPr>
            <p:nvPr/>
          </p:nvSpPr>
          <p:spPr bwMode="auto">
            <a:xfrm>
              <a:off x="1104" y="2592"/>
              <a:ext cx="38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07" name="AutoShape 31"/>
          <p:cNvSpPr>
            <a:spLocks noChangeArrowheads="1"/>
          </p:cNvSpPr>
          <p:nvPr/>
        </p:nvSpPr>
        <p:spPr bwMode="auto">
          <a:xfrm>
            <a:off x="9411444" y="1281099"/>
            <a:ext cx="685800" cy="838200"/>
          </a:xfrm>
          <a:prstGeom prst="rtTriangle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F04F2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53006" y="2003391"/>
            <a:ext cx="641872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Dùng ê ke để kiểm tra xem hai đường chéo có vuông góc với nhau hay không. </a:t>
            </a:r>
          </a:p>
        </p:txBody>
      </p:sp>
      <p:sp>
        <p:nvSpPr>
          <p:cNvPr id="24612" name="Rectangle 36"/>
          <p:cNvSpPr>
            <a:spLocks noChangeArrowheads="1"/>
          </p:cNvSpPr>
          <p:nvPr/>
        </p:nvSpPr>
        <p:spPr bwMode="auto">
          <a:xfrm>
            <a:off x="41565" y="2833988"/>
            <a:ext cx="643016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Dùng thước có vạch chia xăng-ti-mét để kiểm tra xem hai đường chéo có cắt nhau tại trung điểm của mỗi đường hay không.</a:t>
            </a: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53006" y="4802270"/>
            <a:ext cx="1201189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</a:t>
            </a:r>
            <a:r>
              <a:rPr lang="en-US" altLang="en-US" b="1" u="sng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 </a:t>
            </a:r>
            <a:r>
              <a:rPr lang="en-US" alt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thoi có hai đường chéo vuông góc với nhau và cắt nhau tại trung điểm của mỗi đường</a:t>
            </a:r>
            <a:r>
              <a:rPr lang="en-US" altLang="en-US" b="1">
                <a:solidFill>
                  <a:srgbClr val="FF0000"/>
                </a:solidFill>
                <a:latin typeface=".VnExoticH" panose="020B72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615" name="Text Box 39"/>
          <p:cNvSpPr txBox="1">
            <a:spLocks noChangeArrowheads="1"/>
          </p:cNvSpPr>
          <p:nvPr/>
        </p:nvSpPr>
        <p:spPr bwMode="auto">
          <a:xfrm>
            <a:off x="673213" y="480227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gì về hai đường chéo của hình </a:t>
            </a: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thoi ?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134145" y="603407"/>
            <a:ext cx="6337589" cy="147194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smtClean="0">
                <a:latin typeface="Times New Roman" panose="02020603050405020304" pitchFamily="18" charset="0"/>
                <a:ea typeface="Gulim" pitchFamily="34" charset="-127"/>
              </a:rPr>
              <a:t>2. Trong </a:t>
            </a:r>
            <a:r>
              <a:rPr lang="en-US" altLang="en-US" b="1">
                <a:latin typeface="Times New Roman" panose="02020603050405020304" pitchFamily="18" charset="0"/>
                <a:ea typeface="Gulim" pitchFamily="34" charset="-127"/>
              </a:rPr>
              <a:t>hình thoi ABCD, AC và BD là hai đường chéo của hình thoi, chúng cắt nhau tại điểm O. </a:t>
            </a:r>
          </a:p>
        </p:txBody>
      </p:sp>
      <p:sp>
        <p:nvSpPr>
          <p:cNvPr id="33" name="Rectangle 35"/>
          <p:cNvSpPr>
            <a:spLocks noChangeArrowheads="1"/>
          </p:cNvSpPr>
          <p:nvPr/>
        </p:nvSpPr>
        <p:spPr bwMode="auto">
          <a:xfrm>
            <a:off x="77734" y="2013592"/>
            <a:ext cx="658807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Hai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</a:t>
            </a:r>
            <a:r>
              <a:rPr lang="en-US" alt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 của hình thoi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vuông góc với nhau. </a:t>
            </a:r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48571" y="2825768"/>
            <a:ext cx="652790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b) Hai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đường </a:t>
            </a:r>
            <a:r>
              <a:rPr lang="en-US" alt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chéo của hình thoi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 cắt nhau tại trung điểm của mỗi đường.</a:t>
            </a:r>
            <a:endParaRPr lang="en-US" altLang="en-US" b="1">
              <a:solidFill>
                <a:srgbClr val="0000FF"/>
              </a:solidFill>
              <a:latin typeface=".VnArial" panose="020B72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567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7" grpId="0" animBg="1"/>
      <p:bldP spid="24607" grpId="1" animBg="1"/>
      <p:bldP spid="24611" grpId="0"/>
      <p:bldP spid="24611" grpId="1"/>
      <p:bldP spid="24612" grpId="0"/>
      <p:bldP spid="24612" grpId="1"/>
      <p:bldP spid="24613" grpId="0"/>
      <p:bldP spid="24615" grpId="0"/>
      <p:bldP spid="24615" grpId="1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xmlns="" id="{81E47E3C-B313-4882-A8FD-F7CCBEC41957}"/>
              </a:ext>
            </a:extLst>
          </p:cNvPr>
          <p:cNvSpPr/>
          <p:nvPr/>
        </p:nvSpPr>
        <p:spPr bwMode="auto">
          <a:xfrm>
            <a:off x="5510213" y="1833563"/>
            <a:ext cx="6435725" cy="3786187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图片 5">
            <a:extLst>
              <a:ext uri="{FF2B5EF4-FFF2-40B4-BE49-F238E27FC236}">
                <a16:creationId xmlns:a16="http://schemas.microsoft.com/office/drawing/2014/main" xmlns="" id="{11837B98-D36B-4BCD-99B4-73950764AA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contrast="20000"/>
          </a:blip>
          <a:srcRect b="83242"/>
          <a:stretch>
            <a:fillRect/>
          </a:stretch>
        </p:blipFill>
        <p:spPr>
          <a:xfrm>
            <a:off x="-330200" y="6469063"/>
            <a:ext cx="12599988" cy="3968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10">
            <a:extLst>
              <a:ext uri="{FF2B5EF4-FFF2-40B4-BE49-F238E27FC236}">
                <a16:creationId xmlns:a16="http://schemas.microsoft.com/office/drawing/2014/main" xmlns="" id="{322EF0F0-A4E8-4DA1-9D2A-65C06F14F13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9993313" y="-488950"/>
            <a:ext cx="2722562" cy="2552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14"/>
          <p:cNvSpPr txBox="1">
            <a:spLocks noChangeArrowheads="1"/>
          </p:cNvSpPr>
          <p:nvPr/>
        </p:nvSpPr>
        <p:spPr bwMode="auto">
          <a:xfrm>
            <a:off x="6569075" y="-258763"/>
            <a:ext cx="2771775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4400" i="1">
                <a:solidFill>
                  <a:srgbClr val="FA0B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endParaRPr lang="zh-CN" altLang="en-US" sz="34400" i="1">
              <a:solidFill>
                <a:srgbClr val="FA0B4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" name="图片 15">
            <a:extLst>
              <a:ext uri="{FF2B5EF4-FFF2-40B4-BE49-F238E27FC236}">
                <a16:creationId xmlns:a16="http://schemas.microsoft.com/office/drawing/2014/main" xmlns="" id="{D9045C47-D634-4BDB-BFAB-493794361C5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8418513" y="2435225"/>
            <a:ext cx="1776412" cy="9445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xmlns="" id="{3343D379-104A-4314-8C18-FC7B3FF73DD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58738" y="1220788"/>
            <a:ext cx="6842125" cy="56451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11"/>
          <p:cNvSpPr txBox="1">
            <a:spLocks noChangeArrowheads="1"/>
          </p:cNvSpPr>
          <p:nvPr/>
        </p:nvSpPr>
        <p:spPr bwMode="auto">
          <a:xfrm>
            <a:off x="6900863" y="3741738"/>
            <a:ext cx="488632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rgbClr val="FFC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Nào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rgbClr val="FFC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mình cùng chơi</a:t>
            </a:r>
          </a:p>
        </p:txBody>
      </p:sp>
    </p:spTree>
    <p:extLst>
      <p:ext uri="{BB962C8B-B14F-4D97-AF65-F5344CB8AC3E}">
        <p14:creationId xmlns:p14="http://schemas.microsoft.com/office/powerpoint/2010/main" val="7349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88" name="Text Box 76"/>
          <p:cNvSpPr txBox="1">
            <a:spLocks noChangeArrowheads="1"/>
          </p:cNvSpPr>
          <p:nvPr/>
        </p:nvSpPr>
        <p:spPr bwMode="auto">
          <a:xfrm>
            <a:off x="1849438" y="1416050"/>
            <a:ext cx="7370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Câu 1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: Hình thoi có bốn cạnh  ...</a:t>
            </a:r>
          </a:p>
        </p:txBody>
      </p:sp>
      <p:sp>
        <p:nvSpPr>
          <p:cNvPr id="38989" name="Text Box 77"/>
          <p:cNvSpPr txBox="1">
            <a:spLocks noChangeArrowheads="1"/>
          </p:cNvSpPr>
          <p:nvPr/>
        </p:nvSpPr>
        <p:spPr bwMode="auto">
          <a:xfrm>
            <a:off x="509588" y="2200275"/>
            <a:ext cx="99964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Câu 2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: Hai đường chéo hình thoi cắt nhau tại …    của mỗi đường.</a:t>
            </a:r>
          </a:p>
        </p:txBody>
      </p:sp>
      <p:sp>
        <p:nvSpPr>
          <p:cNvPr id="38990" name="Text Box 78"/>
          <p:cNvSpPr txBox="1">
            <a:spLocks noChangeArrowheads="1"/>
          </p:cNvSpPr>
          <p:nvPr/>
        </p:nvSpPr>
        <p:spPr bwMode="auto">
          <a:xfrm>
            <a:off x="998538" y="3513138"/>
            <a:ext cx="9070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Câu 3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: Hình thoi có hai cặp cạnh đối diện  … với nhau.</a:t>
            </a:r>
          </a:p>
        </p:txBody>
      </p:sp>
      <p:sp>
        <p:nvSpPr>
          <p:cNvPr id="38991" name="Text Box 79"/>
          <p:cNvSpPr txBox="1">
            <a:spLocks noChangeArrowheads="1"/>
          </p:cNvSpPr>
          <p:nvPr/>
        </p:nvSpPr>
        <p:spPr bwMode="auto">
          <a:xfrm>
            <a:off x="1849438" y="4826000"/>
            <a:ext cx="103425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Câu 4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: Hai đường chéo của …              vuông góc với nhau tại trung điểm của mỗi đường.</a:t>
            </a:r>
          </a:p>
        </p:txBody>
      </p:sp>
      <p:sp>
        <p:nvSpPr>
          <p:cNvPr id="29825" name="WordArt 343"/>
          <p:cNvSpPr>
            <a:spLocks noChangeArrowheads="1" noChangeShapeType="1" noTextEdit="1"/>
          </p:cNvSpPr>
          <p:nvPr/>
        </p:nvSpPr>
        <p:spPr bwMode="auto">
          <a:xfrm>
            <a:off x="2698750" y="222250"/>
            <a:ext cx="6896100" cy="847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điền chữ</a:t>
            </a:r>
            <a:endParaRPr lang="en-US" sz="32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9" name="Picture 436" descr="pinksparkle6df1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-838200"/>
            <a:ext cx="322263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745413" y="1414463"/>
            <a:ext cx="2274887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nhau</a:t>
            </a:r>
          </a:p>
        </p:txBody>
      </p:sp>
      <p:sp>
        <p:nvSpPr>
          <p:cNvPr id="142" name="TextBox 141"/>
          <p:cNvSpPr txBox="1">
            <a:spLocks noChangeArrowheads="1"/>
          </p:cNvSpPr>
          <p:nvPr/>
        </p:nvSpPr>
        <p:spPr bwMode="auto">
          <a:xfrm>
            <a:off x="9494838" y="2184400"/>
            <a:ext cx="2274887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điểm</a:t>
            </a:r>
          </a:p>
        </p:txBody>
      </p:sp>
      <p:sp>
        <p:nvSpPr>
          <p:cNvPr id="143" name="TextBox 142"/>
          <p:cNvSpPr txBox="1">
            <a:spLocks noChangeArrowheads="1"/>
          </p:cNvSpPr>
          <p:nvPr/>
        </p:nvSpPr>
        <p:spPr bwMode="auto">
          <a:xfrm>
            <a:off x="9220200" y="3495675"/>
            <a:ext cx="20955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song</a:t>
            </a:r>
          </a:p>
        </p:txBody>
      </p:sp>
      <p:sp>
        <p:nvSpPr>
          <p:cNvPr id="144" name="TextBox 143"/>
          <p:cNvSpPr txBox="1">
            <a:spLocks noChangeArrowheads="1"/>
          </p:cNvSpPr>
          <p:nvPr/>
        </p:nvSpPr>
        <p:spPr bwMode="auto">
          <a:xfrm>
            <a:off x="7388225" y="4826000"/>
            <a:ext cx="1941513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thoi</a:t>
            </a:r>
          </a:p>
        </p:txBody>
      </p:sp>
    </p:spTree>
    <p:extLst>
      <p:ext uri="{BB962C8B-B14F-4D97-AF65-F5344CB8AC3E}">
        <p14:creationId xmlns:p14="http://schemas.microsoft.com/office/powerpoint/2010/main" val="407624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8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8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8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8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8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8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8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8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8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8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88" grpId="0"/>
      <p:bldP spid="38989" grpId="0"/>
      <p:bldP spid="38990" grpId="0"/>
      <p:bldP spid="38991" grpId="0"/>
      <p:bldP spid="2" grpId="0" animBg="1"/>
      <p:bldP spid="142" grpId="0" animBg="1"/>
      <p:bldP spid="143" grpId="0" animBg="1"/>
      <p:bldP spid="1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4" t="66676"/>
          <a:stretch>
            <a:fillRect/>
          </a:stretch>
        </p:blipFill>
        <p:spPr bwMode="auto">
          <a:xfrm rot="-5221729">
            <a:off x="5099050" y="-6008688"/>
            <a:ext cx="4352925" cy="1531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3250" y="1054100"/>
            <a:ext cx="104251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thoi có hai cặp cạnh đối diện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song và bốn cạnh bằng nhau.</a:t>
            </a:r>
          </a:p>
        </p:txBody>
      </p:sp>
      <p:pic>
        <p:nvPicPr>
          <p:cNvPr id="12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4" t="66676"/>
          <a:stretch>
            <a:fillRect/>
          </a:stretch>
        </p:blipFill>
        <p:spPr bwMode="auto">
          <a:xfrm rot="-5221729">
            <a:off x="5089525" y="-3090863"/>
            <a:ext cx="5011738" cy="159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3250" y="4408488"/>
            <a:ext cx="109982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thoi có hai đường chéo vuông góc với nhau và cắt nhau tại trung điểm của mỗi đường.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08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0" y="465832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 :</a:t>
            </a:r>
            <a:endParaRPr lang="en-US" altLang="en-US" sz="32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0" y="5346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10"/>
          <p:cNvSpPr>
            <a:spLocks noChangeArrowheads="1" noChangeShapeType="1" noTextEdit="1"/>
          </p:cNvSpPr>
          <p:nvPr/>
        </p:nvSpPr>
        <p:spPr bwMode="auto">
          <a:xfrm>
            <a:off x="478252" y="1288294"/>
            <a:ext cx="4343400" cy="563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1376075" y="1851856"/>
            <a:ext cx="6565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tên các hình mà em đã học.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829531" y="2558135"/>
            <a:ext cx="2828925" cy="182649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836574" y="4623651"/>
            <a:ext cx="2173288" cy="1981200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6222712" y="4748346"/>
            <a:ext cx="3438525" cy="1600200"/>
          </a:xfrm>
          <a:prstGeom prst="flowChartInputOutput">
            <a:avLst/>
          </a:prstGeom>
          <a:solidFill>
            <a:srgbClr val="CC66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804863" y="2574606"/>
            <a:ext cx="2819400" cy="1865775"/>
          </a:xfrm>
          <a:prstGeom prst="flowChartExtract">
            <a:avLst/>
          </a:prstGeom>
          <a:solidFill>
            <a:srgbClr val="66FF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 rot="16130131" flipH="1">
            <a:off x="5167454" y="2309779"/>
            <a:ext cx="1830298" cy="2374900"/>
          </a:xfrm>
          <a:prstGeom prst="flowChartManualInput">
            <a:avLst/>
          </a:prstGeom>
          <a:solidFill>
            <a:srgbClr val="0099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242734" y="3927435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256069" y="367026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tứ giác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8910494" y="3521035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031837" y="6147651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vuông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6570374" y="5846896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36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:a16="http://schemas.microsoft.com/office/drawing/2014/main" xmlns="" id="{20F086DC-9A0F-4BDC-990F-2838DF5FAF3A}"/>
              </a:ext>
            </a:extLst>
          </p:cNvPr>
          <p:cNvSpPr/>
          <p:nvPr/>
        </p:nvSpPr>
        <p:spPr>
          <a:xfrm>
            <a:off x="606425" y="439738"/>
            <a:ext cx="10995025" cy="5961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174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>
            <a:fillRect/>
          </a:stretch>
        </p:blipFill>
        <p:spPr bwMode="auto">
          <a:xfrm>
            <a:off x="5227638" y="1274763"/>
            <a:ext cx="6373812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682625"/>
            <a:ext cx="5961062" cy="596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4" b="27899"/>
          <a:stretch>
            <a:fillRect/>
          </a:stretch>
        </p:blipFill>
        <p:spPr bwMode="auto">
          <a:xfrm>
            <a:off x="6376988" y="534988"/>
            <a:ext cx="5456237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A52A8DA-A1E7-4285-9326-A24593138BB9}"/>
              </a:ext>
            </a:extLst>
          </p:cNvPr>
          <p:cNvSpPr txBox="1"/>
          <p:nvPr/>
        </p:nvSpPr>
        <p:spPr>
          <a:xfrm>
            <a:off x="508323" y="279303"/>
            <a:ext cx="568027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4BACC6">
                    <a:lumMod val="75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6000" b="1" dirty="0">
                <a:solidFill>
                  <a:srgbClr val="4BACC6">
                    <a:lumMod val="75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4BACC6">
                    <a:lumMod val="75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6000" b="1" dirty="0">
              <a:solidFill>
                <a:srgbClr val="4BACC6">
                  <a:lumMod val="75000"/>
                </a:srgbClr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1" name="TextBox 6"/>
          <p:cNvSpPr txBox="1">
            <a:spLocks noChangeArrowheads="1"/>
          </p:cNvSpPr>
          <p:nvPr/>
        </p:nvSpPr>
        <p:spPr bwMode="auto">
          <a:xfrm>
            <a:off x="5637213" y="3462338"/>
            <a:ext cx="55530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Làm VBT Toán – trang 56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bài </a:t>
            </a:r>
            <a:r>
              <a:rPr lang="en-US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thoi </a:t>
            </a:r>
          </a:p>
        </p:txBody>
      </p:sp>
    </p:spTree>
    <p:extLst>
      <p:ext uri="{BB962C8B-B14F-4D97-AF65-F5344CB8AC3E}">
        <p14:creationId xmlns:p14="http://schemas.microsoft.com/office/powerpoint/2010/main" val="28604176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  <a:cs typeface="Arial" panose="020B0604020202020204" pitchFamily="34" charset="0"/>
              </a:rPr>
              <a:t>GV: Lê Thị Xuân Huyền</a:t>
            </a:r>
          </a:p>
        </p:txBody>
      </p:sp>
      <p:pic>
        <p:nvPicPr>
          <p:cNvPr id="111619" name="Picture 2" descr="B078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38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2247900" y="1427473"/>
            <a:ext cx="7696200" cy="4379603"/>
          </a:xfrm>
          <a:prstGeom prst="rect">
            <a:avLst/>
          </a:prstGeom>
          <a:noFill/>
          <a:scene3d>
            <a:camera prst="orthographicFront">
              <a:rot lat="0" lon="21299999" rev="0"/>
            </a:camera>
            <a:lightRig rig="threePt" dir="t"/>
          </a:scene3d>
        </p:spPr>
        <p:txBody>
          <a:bodyPr wrap="none" fromWordArt="1">
            <a:prstTxWarp prst="textCanUp">
              <a:avLst>
                <a:gd name="adj" fmla="val 76616"/>
              </a:avLst>
            </a:prstTxWarp>
            <a:scene3d>
              <a:camera prst="legacyPerspectiveBottom">
                <a:rot lat="1500000" lon="600000" rev="0"/>
              </a:camera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>
              <a:defRPr/>
            </a:pPr>
            <a:r>
              <a:rPr lang="en-US" sz="3600" kern="1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MONG </a:t>
            </a:r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EM</a:t>
            </a:r>
          </a:p>
          <a:p>
            <a:pPr algn="ctr">
              <a:defRPr/>
            </a:pPr>
            <a:r>
              <a:rPr lang="en-US" sz="3600" kern="1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 HỌC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.VnTifani HeavyH"/>
            </a:endParaRPr>
          </a:p>
        </p:txBody>
      </p:sp>
    </p:spTree>
    <p:extLst>
      <p:ext uri="{BB962C8B-B14F-4D97-AF65-F5344CB8AC3E}">
        <p14:creationId xmlns:p14="http://schemas.microsoft.com/office/powerpoint/2010/main" val="227670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524000" y="24987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4000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785813" y="846138"/>
            <a:ext cx="10963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31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7275" y="2341563"/>
            <a:ext cx="4406900" cy="4017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9"/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altLang="en-US" sz="4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93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77838" y="850900"/>
            <a:ext cx="112490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hình vuông đã lắp ghép được, kéo nhẹ hai góc hình vuông sang hai bên để tạo hình mới. </a:t>
            </a:r>
          </a:p>
        </p:txBody>
      </p:sp>
      <p:sp>
        <p:nvSpPr>
          <p:cNvPr id="11267" name="Text Box 9"/>
          <p:cNvSpPr txBox="1">
            <a:spLocks noChangeArrowheads="1"/>
          </p:cNvSpPr>
          <p:nvPr/>
        </p:nvSpPr>
        <p:spPr bwMode="auto">
          <a:xfrm>
            <a:off x="3962400" y="4800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1800">
              <a:latin typeface=".VnTime" panose="020B7200000000000000" pitchFamily="34" charset="0"/>
            </a:endParaRPr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7"/>
          <a:stretch/>
        </p:blipFill>
        <p:spPr bwMode="auto">
          <a:xfrm rot="18963686">
            <a:off x="1584049" y="2666246"/>
            <a:ext cx="3226250" cy="3335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4"/>
          <a:stretch/>
        </p:blipFill>
        <p:spPr bwMode="auto">
          <a:xfrm>
            <a:off x="6678633" y="3057524"/>
            <a:ext cx="3886200" cy="2832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" name="Đường kết nối Mũi tên Thẳng 2"/>
          <p:cNvCxnSpPr>
            <a:cxnSpLocks noChangeShapeType="1"/>
          </p:cNvCxnSpPr>
          <p:nvPr/>
        </p:nvCxnSpPr>
        <p:spPr bwMode="auto">
          <a:xfrm>
            <a:off x="5516563" y="4476750"/>
            <a:ext cx="1014412" cy="0"/>
          </a:xfrm>
          <a:prstGeom prst="straightConnector1">
            <a:avLst/>
          </a:prstGeom>
          <a:noFill/>
          <a:ln w="7620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30675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4" name="Picture 22" descr="hinh thoi da s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" y="1684338"/>
            <a:ext cx="6273800" cy="344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824788" y="145573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0656888" y="3138488"/>
            <a:ext cx="533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0000CC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824788" y="4887913"/>
            <a:ext cx="533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0000CC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683125" y="3135313"/>
            <a:ext cx="5969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0000CC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>
            <a:off x="1265238" y="1985963"/>
            <a:ext cx="2754312" cy="13668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3995738" y="1985963"/>
            <a:ext cx="2543175" cy="14652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3865563" y="3451225"/>
            <a:ext cx="2728912" cy="13287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1284288" y="3348038"/>
            <a:ext cx="2562225" cy="14319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>
            <a:off x="1284288" y="1985963"/>
            <a:ext cx="5310187" cy="2794000"/>
          </a:xfrm>
          <a:prstGeom prst="diamond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69975" y="2994025"/>
            <a:ext cx="3140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THOI </a:t>
            </a:r>
          </a:p>
        </p:txBody>
      </p:sp>
    </p:spTree>
    <p:extLst>
      <p:ext uri="{BB962C8B-B14F-4D97-AF65-F5344CB8AC3E}">
        <p14:creationId xmlns:p14="http://schemas.microsoft.com/office/powerpoint/2010/main" val="421868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0.32916 0.0055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2" grpId="0"/>
      <p:bldP spid="4103" grpId="0"/>
      <p:bldP spid="4110" grpId="0" animBg="1"/>
      <p:bldP spid="4110" grpId="1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0" y="985266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thoi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0" y="465832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 :</a:t>
            </a:r>
            <a:endParaRPr lang="en-US" altLang="en-US" sz="32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0" y="5346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7377973" y="2710610"/>
            <a:ext cx="2438400" cy="1295400"/>
            <a:chOff x="1440" y="1344"/>
            <a:chExt cx="1536" cy="816"/>
          </a:xfrm>
        </p:grpSpPr>
        <p:sp>
          <p:nvSpPr>
            <p:cNvPr id="16" name="Line 3"/>
            <p:cNvSpPr>
              <a:spLocks noChangeShapeType="1"/>
            </p:cNvSpPr>
            <p:nvPr/>
          </p:nvSpPr>
          <p:spPr bwMode="auto">
            <a:xfrm flipH="1">
              <a:off x="1440" y="1344"/>
              <a:ext cx="768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4"/>
            <p:cNvSpPr>
              <a:spLocks noChangeShapeType="1"/>
            </p:cNvSpPr>
            <p:nvPr/>
          </p:nvSpPr>
          <p:spPr bwMode="auto">
            <a:xfrm>
              <a:off x="2208" y="1344"/>
              <a:ext cx="768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5"/>
            <p:cNvSpPr>
              <a:spLocks noChangeShapeType="1"/>
            </p:cNvSpPr>
            <p:nvPr/>
          </p:nvSpPr>
          <p:spPr bwMode="auto">
            <a:xfrm flipH="1">
              <a:off x="2220" y="1776"/>
              <a:ext cx="756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1452" y="1728"/>
              <a:ext cx="780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Text Box 29"/>
          <p:cNvSpPr txBox="1">
            <a:spLocks noChangeArrowheads="1"/>
          </p:cNvSpPr>
          <p:nvPr/>
        </p:nvSpPr>
        <p:spPr bwMode="auto">
          <a:xfrm rot="21462616">
            <a:off x="6806473" y="3151935"/>
            <a:ext cx="404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 rot="21462616">
            <a:off x="8430485" y="2237535"/>
            <a:ext cx="404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 rot="21462616">
            <a:off x="9854473" y="3167810"/>
            <a:ext cx="404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 rot="21462616">
            <a:off x="8354285" y="4082210"/>
            <a:ext cx="404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18938" y="2252445"/>
            <a:ext cx="54684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smtClean="0">
                <a:latin typeface="Times New Roman" panose="02020603050405020304" pitchFamily="18" charset="0"/>
              </a:rPr>
              <a:t>- Cạnh </a:t>
            </a:r>
            <a:r>
              <a:rPr lang="en-US" altLang="en-US" b="1">
                <a:latin typeface="Times New Roman" panose="02020603050405020304" pitchFamily="18" charset="0"/>
              </a:rPr>
              <a:t>AB song song v</a:t>
            </a:r>
            <a:r>
              <a:rPr lang="vi-VN" altLang="en-US" b="1">
                <a:latin typeface="Times New Roman" panose="02020603050405020304" pitchFamily="18" charset="0"/>
              </a:rPr>
              <a:t>ới </a:t>
            </a:r>
            <a:r>
              <a:rPr lang="en-US" altLang="en-US" b="1">
                <a:latin typeface="Times New Roman" panose="02020603050405020304" pitchFamily="18" charset="0"/>
              </a:rPr>
              <a:t>cạnh DC.  </a:t>
            </a:r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V="1">
            <a:off x="6525485" y="2313735"/>
            <a:ext cx="2819400" cy="1447800"/>
          </a:xfrm>
          <a:prstGeom prst="line">
            <a:avLst/>
          </a:prstGeom>
          <a:ln>
            <a:solidFill>
              <a:schemeClr val="tx1"/>
            </a:solidFill>
            <a:prstDash val="sysDash"/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 flipV="1">
            <a:off x="7826080" y="3048025"/>
            <a:ext cx="2647950" cy="1371600"/>
          </a:xfrm>
          <a:prstGeom prst="line">
            <a:avLst/>
          </a:prstGeom>
          <a:ln>
            <a:solidFill>
              <a:schemeClr val="tx1"/>
            </a:solidFill>
            <a:prstDash val="sysDash"/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324994" y="3208108"/>
            <a:ext cx="55583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b="1" smtClean="0">
                <a:latin typeface="Times New Roman" panose="02020603050405020304" pitchFamily="18" charset="0"/>
              </a:rPr>
              <a:t>- Cạnh </a:t>
            </a:r>
            <a:r>
              <a:rPr lang="en-US" altLang="en-US" b="1">
                <a:latin typeface="Times New Roman" panose="02020603050405020304" pitchFamily="18" charset="0"/>
              </a:rPr>
              <a:t>AD song song v</a:t>
            </a:r>
            <a:r>
              <a:rPr lang="vi-VN" altLang="en-US" b="1">
                <a:latin typeface="Times New Roman" panose="02020603050405020304" pitchFamily="18" charset="0"/>
              </a:rPr>
              <a:t>ới </a:t>
            </a:r>
            <a:r>
              <a:rPr lang="en-US" altLang="en-US" b="1">
                <a:latin typeface="Times New Roman" panose="02020603050405020304" pitchFamily="18" charset="0"/>
              </a:rPr>
              <a:t>cạnh  BC. </a:t>
            </a:r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>
            <a:off x="6877910" y="3032873"/>
            <a:ext cx="2390775" cy="1304925"/>
          </a:xfrm>
          <a:prstGeom prst="line">
            <a:avLst/>
          </a:prstGeom>
          <a:ln>
            <a:solidFill>
              <a:schemeClr val="tx1"/>
            </a:solidFill>
            <a:prstDash val="sysDash"/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8049485" y="2389935"/>
            <a:ext cx="2305050" cy="1319213"/>
          </a:xfrm>
          <a:prstGeom prst="line">
            <a:avLst/>
          </a:prstGeom>
          <a:ln>
            <a:solidFill>
              <a:schemeClr val="tx1"/>
            </a:solidFill>
            <a:prstDash val="sysDash"/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0" name="Group 20"/>
          <p:cNvGrpSpPr>
            <a:grpSpLocks/>
          </p:cNvGrpSpPr>
          <p:nvPr/>
        </p:nvGrpSpPr>
        <p:grpSpPr bwMode="auto">
          <a:xfrm rot="9209872">
            <a:off x="4918935" y="2930840"/>
            <a:ext cx="3962400" cy="557213"/>
            <a:chOff x="2448" y="3408"/>
            <a:chExt cx="2496" cy="351"/>
          </a:xfrm>
        </p:grpSpPr>
        <p:pic>
          <p:nvPicPr>
            <p:cNvPr id="31" name="Picture 21" descr="Xem ảnh với kích cỡ đầy đủ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3408"/>
              <a:ext cx="2423" cy="325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</a:extLst>
          </p:spPr>
        </p:pic>
        <p:sp>
          <p:nvSpPr>
            <p:cNvPr id="32" name="Text Box 22"/>
            <p:cNvSpPr txBox="1">
              <a:spLocks noChangeArrowheads="1"/>
            </p:cNvSpPr>
            <p:nvPr/>
          </p:nvSpPr>
          <p:spPr bwMode="auto">
            <a:xfrm>
              <a:off x="2720" y="3452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3" name="Text Box 23"/>
            <p:cNvSpPr txBox="1">
              <a:spLocks noChangeArrowheads="1"/>
            </p:cNvSpPr>
            <p:nvPr/>
          </p:nvSpPr>
          <p:spPr bwMode="auto">
            <a:xfrm>
              <a:off x="2940" y="3457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4" name="Text Box 24"/>
            <p:cNvSpPr txBox="1">
              <a:spLocks noChangeArrowheads="1"/>
            </p:cNvSpPr>
            <p:nvPr/>
          </p:nvSpPr>
          <p:spPr bwMode="auto">
            <a:xfrm>
              <a:off x="3153" y="3457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5" name="Text Box 25"/>
            <p:cNvSpPr txBox="1">
              <a:spLocks noChangeArrowheads="1"/>
            </p:cNvSpPr>
            <p:nvPr/>
          </p:nvSpPr>
          <p:spPr bwMode="auto">
            <a:xfrm>
              <a:off x="2492" y="3445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6" name="Text Box 26"/>
            <p:cNvSpPr txBox="1">
              <a:spLocks noChangeArrowheads="1"/>
            </p:cNvSpPr>
            <p:nvPr/>
          </p:nvSpPr>
          <p:spPr bwMode="auto">
            <a:xfrm>
              <a:off x="3366" y="3457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37" name="Text Box 27"/>
            <p:cNvSpPr txBox="1">
              <a:spLocks noChangeArrowheads="1"/>
            </p:cNvSpPr>
            <p:nvPr/>
          </p:nvSpPr>
          <p:spPr bwMode="auto">
            <a:xfrm>
              <a:off x="3601" y="3463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8" name="Text Box 28"/>
            <p:cNvSpPr txBox="1">
              <a:spLocks noChangeArrowheads="1"/>
            </p:cNvSpPr>
            <p:nvPr/>
          </p:nvSpPr>
          <p:spPr bwMode="auto">
            <a:xfrm>
              <a:off x="3813" y="3463"/>
              <a:ext cx="2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6 </a:t>
              </a:r>
            </a:p>
          </p:txBody>
        </p:sp>
        <p:sp>
          <p:nvSpPr>
            <p:cNvPr id="39" name="Text Box 29"/>
            <p:cNvSpPr txBox="1">
              <a:spLocks noChangeArrowheads="1"/>
            </p:cNvSpPr>
            <p:nvPr/>
          </p:nvSpPr>
          <p:spPr bwMode="auto">
            <a:xfrm>
              <a:off x="4034" y="3463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7    </a:t>
              </a:r>
            </a:p>
          </p:txBody>
        </p:sp>
        <p:sp>
          <p:nvSpPr>
            <p:cNvPr id="40" name="Text Box 30"/>
            <p:cNvSpPr txBox="1">
              <a:spLocks noChangeArrowheads="1"/>
            </p:cNvSpPr>
            <p:nvPr/>
          </p:nvSpPr>
          <p:spPr bwMode="auto">
            <a:xfrm>
              <a:off x="4482" y="3457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41" name="Text Box 31"/>
            <p:cNvSpPr txBox="1">
              <a:spLocks noChangeArrowheads="1"/>
            </p:cNvSpPr>
            <p:nvPr/>
          </p:nvSpPr>
          <p:spPr bwMode="auto">
            <a:xfrm>
              <a:off x="4261" y="3457"/>
              <a:ext cx="2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42" name="Text Box 32"/>
            <p:cNvSpPr txBox="1">
              <a:spLocks noChangeArrowheads="1"/>
            </p:cNvSpPr>
            <p:nvPr/>
          </p:nvSpPr>
          <p:spPr bwMode="auto">
            <a:xfrm>
              <a:off x="4680" y="3457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43" name="Line 33"/>
            <p:cNvSpPr>
              <a:spLocks noChangeShapeType="1"/>
            </p:cNvSpPr>
            <p:nvPr/>
          </p:nvSpPr>
          <p:spPr bwMode="auto">
            <a:xfrm>
              <a:off x="2580" y="3408"/>
              <a:ext cx="12" cy="48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34"/>
            <p:cNvSpPr>
              <a:spLocks noChangeShapeType="1"/>
            </p:cNvSpPr>
            <p:nvPr/>
          </p:nvSpPr>
          <p:spPr bwMode="auto">
            <a:xfrm>
              <a:off x="2800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35"/>
            <p:cNvSpPr>
              <a:spLocks noChangeShapeType="1"/>
            </p:cNvSpPr>
            <p:nvPr/>
          </p:nvSpPr>
          <p:spPr bwMode="auto">
            <a:xfrm>
              <a:off x="3021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36"/>
            <p:cNvSpPr>
              <a:spLocks noChangeShapeType="1"/>
            </p:cNvSpPr>
            <p:nvPr/>
          </p:nvSpPr>
          <p:spPr bwMode="auto">
            <a:xfrm>
              <a:off x="3241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37"/>
            <p:cNvSpPr>
              <a:spLocks noChangeShapeType="1"/>
            </p:cNvSpPr>
            <p:nvPr/>
          </p:nvSpPr>
          <p:spPr bwMode="auto">
            <a:xfrm>
              <a:off x="3461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38"/>
            <p:cNvSpPr>
              <a:spLocks noChangeShapeType="1"/>
            </p:cNvSpPr>
            <p:nvPr/>
          </p:nvSpPr>
          <p:spPr bwMode="auto">
            <a:xfrm>
              <a:off x="3681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39"/>
            <p:cNvSpPr>
              <a:spLocks noChangeShapeType="1"/>
            </p:cNvSpPr>
            <p:nvPr/>
          </p:nvSpPr>
          <p:spPr bwMode="auto">
            <a:xfrm>
              <a:off x="3902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40"/>
            <p:cNvSpPr>
              <a:spLocks noChangeShapeType="1"/>
            </p:cNvSpPr>
            <p:nvPr/>
          </p:nvSpPr>
          <p:spPr bwMode="auto">
            <a:xfrm>
              <a:off x="4122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41"/>
            <p:cNvSpPr>
              <a:spLocks noChangeShapeType="1"/>
            </p:cNvSpPr>
            <p:nvPr/>
          </p:nvSpPr>
          <p:spPr bwMode="auto">
            <a:xfrm>
              <a:off x="4342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42"/>
            <p:cNvSpPr>
              <a:spLocks noChangeShapeType="1"/>
            </p:cNvSpPr>
            <p:nvPr/>
          </p:nvSpPr>
          <p:spPr bwMode="auto">
            <a:xfrm>
              <a:off x="4577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43"/>
            <p:cNvSpPr>
              <a:spLocks noChangeShapeType="1"/>
            </p:cNvSpPr>
            <p:nvPr/>
          </p:nvSpPr>
          <p:spPr bwMode="auto">
            <a:xfrm>
              <a:off x="4812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Text Box 44"/>
            <p:cNvSpPr txBox="1">
              <a:spLocks noChangeArrowheads="1"/>
            </p:cNvSpPr>
            <p:nvPr/>
          </p:nvSpPr>
          <p:spPr bwMode="auto">
            <a:xfrm>
              <a:off x="2472" y="3528"/>
              <a:ext cx="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</a:rPr>
                <a:t>cm</a:t>
              </a:r>
            </a:p>
          </p:txBody>
        </p:sp>
      </p:grpSp>
      <p:sp>
        <p:nvSpPr>
          <p:cNvPr id="55" name="Text Box 45"/>
          <p:cNvSpPr txBox="1">
            <a:spLocks noChangeArrowheads="1"/>
          </p:cNvSpPr>
          <p:nvPr/>
        </p:nvSpPr>
        <p:spPr bwMode="auto">
          <a:xfrm>
            <a:off x="1417304" y="3789250"/>
            <a:ext cx="22887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AB = 4 cm</a:t>
            </a:r>
          </a:p>
        </p:txBody>
      </p:sp>
      <p:grpSp>
        <p:nvGrpSpPr>
          <p:cNvPr id="56" name="Group 46"/>
          <p:cNvGrpSpPr>
            <a:grpSpLocks/>
          </p:cNvGrpSpPr>
          <p:nvPr/>
        </p:nvGrpSpPr>
        <p:grpSpPr bwMode="auto">
          <a:xfrm rot="12592184">
            <a:off x="6454048" y="1972713"/>
            <a:ext cx="3962400" cy="557212"/>
            <a:chOff x="2448" y="3408"/>
            <a:chExt cx="2496" cy="351"/>
          </a:xfrm>
        </p:grpSpPr>
        <p:pic>
          <p:nvPicPr>
            <p:cNvPr id="57" name="Picture 47" descr="Xem ảnh với kích cỡ đầy đủ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3408"/>
              <a:ext cx="2423" cy="325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</a:extLst>
          </p:spPr>
        </p:pic>
        <p:sp>
          <p:nvSpPr>
            <p:cNvPr id="58" name="Text Box 48"/>
            <p:cNvSpPr txBox="1">
              <a:spLocks noChangeArrowheads="1"/>
            </p:cNvSpPr>
            <p:nvPr/>
          </p:nvSpPr>
          <p:spPr bwMode="auto">
            <a:xfrm>
              <a:off x="2720" y="3452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9" name="Text Box 49"/>
            <p:cNvSpPr txBox="1">
              <a:spLocks noChangeArrowheads="1"/>
            </p:cNvSpPr>
            <p:nvPr/>
          </p:nvSpPr>
          <p:spPr bwMode="auto">
            <a:xfrm>
              <a:off x="2940" y="3457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60" name="Text Box 50"/>
            <p:cNvSpPr txBox="1">
              <a:spLocks noChangeArrowheads="1"/>
            </p:cNvSpPr>
            <p:nvPr/>
          </p:nvSpPr>
          <p:spPr bwMode="auto">
            <a:xfrm>
              <a:off x="3153" y="3457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61" name="Text Box 51"/>
            <p:cNvSpPr txBox="1">
              <a:spLocks noChangeArrowheads="1"/>
            </p:cNvSpPr>
            <p:nvPr/>
          </p:nvSpPr>
          <p:spPr bwMode="auto">
            <a:xfrm>
              <a:off x="2492" y="3445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62" name="Text Box 52"/>
            <p:cNvSpPr txBox="1">
              <a:spLocks noChangeArrowheads="1"/>
            </p:cNvSpPr>
            <p:nvPr/>
          </p:nvSpPr>
          <p:spPr bwMode="auto">
            <a:xfrm>
              <a:off x="3366" y="3457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63" name="Text Box 53"/>
            <p:cNvSpPr txBox="1">
              <a:spLocks noChangeArrowheads="1"/>
            </p:cNvSpPr>
            <p:nvPr/>
          </p:nvSpPr>
          <p:spPr bwMode="auto">
            <a:xfrm>
              <a:off x="3601" y="3463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64" name="Text Box 54"/>
            <p:cNvSpPr txBox="1">
              <a:spLocks noChangeArrowheads="1"/>
            </p:cNvSpPr>
            <p:nvPr/>
          </p:nvSpPr>
          <p:spPr bwMode="auto">
            <a:xfrm>
              <a:off x="3813" y="3463"/>
              <a:ext cx="2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6 </a:t>
              </a:r>
            </a:p>
          </p:txBody>
        </p:sp>
        <p:sp>
          <p:nvSpPr>
            <p:cNvPr id="65" name="Text Box 55"/>
            <p:cNvSpPr txBox="1">
              <a:spLocks noChangeArrowheads="1"/>
            </p:cNvSpPr>
            <p:nvPr/>
          </p:nvSpPr>
          <p:spPr bwMode="auto">
            <a:xfrm>
              <a:off x="4034" y="3463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7    </a:t>
              </a:r>
            </a:p>
          </p:txBody>
        </p:sp>
        <p:sp>
          <p:nvSpPr>
            <p:cNvPr id="66" name="Text Box 56"/>
            <p:cNvSpPr txBox="1">
              <a:spLocks noChangeArrowheads="1"/>
            </p:cNvSpPr>
            <p:nvPr/>
          </p:nvSpPr>
          <p:spPr bwMode="auto">
            <a:xfrm>
              <a:off x="4482" y="3457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67" name="Text Box 57"/>
            <p:cNvSpPr txBox="1">
              <a:spLocks noChangeArrowheads="1"/>
            </p:cNvSpPr>
            <p:nvPr/>
          </p:nvSpPr>
          <p:spPr bwMode="auto">
            <a:xfrm>
              <a:off x="4261" y="3457"/>
              <a:ext cx="2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68" name="Text Box 58"/>
            <p:cNvSpPr txBox="1">
              <a:spLocks noChangeArrowheads="1"/>
            </p:cNvSpPr>
            <p:nvPr/>
          </p:nvSpPr>
          <p:spPr bwMode="auto">
            <a:xfrm>
              <a:off x="4680" y="3457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69" name="Line 59"/>
            <p:cNvSpPr>
              <a:spLocks noChangeShapeType="1"/>
            </p:cNvSpPr>
            <p:nvPr/>
          </p:nvSpPr>
          <p:spPr bwMode="auto">
            <a:xfrm>
              <a:off x="2580" y="3408"/>
              <a:ext cx="12" cy="48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60"/>
            <p:cNvSpPr>
              <a:spLocks noChangeShapeType="1"/>
            </p:cNvSpPr>
            <p:nvPr/>
          </p:nvSpPr>
          <p:spPr bwMode="auto">
            <a:xfrm>
              <a:off x="2800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61"/>
            <p:cNvSpPr>
              <a:spLocks noChangeShapeType="1"/>
            </p:cNvSpPr>
            <p:nvPr/>
          </p:nvSpPr>
          <p:spPr bwMode="auto">
            <a:xfrm>
              <a:off x="3021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62"/>
            <p:cNvSpPr>
              <a:spLocks noChangeShapeType="1"/>
            </p:cNvSpPr>
            <p:nvPr/>
          </p:nvSpPr>
          <p:spPr bwMode="auto">
            <a:xfrm>
              <a:off x="3241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63"/>
            <p:cNvSpPr>
              <a:spLocks noChangeShapeType="1"/>
            </p:cNvSpPr>
            <p:nvPr/>
          </p:nvSpPr>
          <p:spPr bwMode="auto">
            <a:xfrm>
              <a:off x="3461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64"/>
            <p:cNvSpPr>
              <a:spLocks noChangeShapeType="1"/>
            </p:cNvSpPr>
            <p:nvPr/>
          </p:nvSpPr>
          <p:spPr bwMode="auto">
            <a:xfrm>
              <a:off x="3681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65"/>
            <p:cNvSpPr>
              <a:spLocks noChangeShapeType="1"/>
            </p:cNvSpPr>
            <p:nvPr/>
          </p:nvSpPr>
          <p:spPr bwMode="auto">
            <a:xfrm>
              <a:off x="3902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66"/>
            <p:cNvSpPr>
              <a:spLocks noChangeShapeType="1"/>
            </p:cNvSpPr>
            <p:nvPr/>
          </p:nvSpPr>
          <p:spPr bwMode="auto">
            <a:xfrm>
              <a:off x="4122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67"/>
            <p:cNvSpPr>
              <a:spLocks noChangeShapeType="1"/>
            </p:cNvSpPr>
            <p:nvPr/>
          </p:nvSpPr>
          <p:spPr bwMode="auto">
            <a:xfrm>
              <a:off x="4342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68"/>
            <p:cNvSpPr>
              <a:spLocks noChangeShapeType="1"/>
            </p:cNvSpPr>
            <p:nvPr/>
          </p:nvSpPr>
          <p:spPr bwMode="auto">
            <a:xfrm>
              <a:off x="4577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69"/>
            <p:cNvSpPr>
              <a:spLocks noChangeShapeType="1"/>
            </p:cNvSpPr>
            <p:nvPr/>
          </p:nvSpPr>
          <p:spPr bwMode="auto">
            <a:xfrm>
              <a:off x="4812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Text Box 70"/>
            <p:cNvSpPr txBox="1">
              <a:spLocks noChangeArrowheads="1"/>
            </p:cNvSpPr>
            <p:nvPr/>
          </p:nvSpPr>
          <p:spPr bwMode="auto">
            <a:xfrm>
              <a:off x="2472" y="3528"/>
              <a:ext cx="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</a:rPr>
                <a:t>cm</a:t>
              </a:r>
            </a:p>
          </p:txBody>
        </p:sp>
      </p:grpSp>
      <p:sp>
        <p:nvSpPr>
          <p:cNvPr id="81" name="Text Box 71"/>
          <p:cNvSpPr txBox="1">
            <a:spLocks noChangeArrowheads="1"/>
          </p:cNvSpPr>
          <p:nvPr/>
        </p:nvSpPr>
        <p:spPr bwMode="auto">
          <a:xfrm>
            <a:off x="1417304" y="4197238"/>
            <a:ext cx="22887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BC = 4 cm</a:t>
            </a:r>
          </a:p>
        </p:txBody>
      </p:sp>
      <p:grpSp>
        <p:nvGrpSpPr>
          <p:cNvPr id="82" name="Group 72"/>
          <p:cNvGrpSpPr>
            <a:grpSpLocks/>
          </p:cNvGrpSpPr>
          <p:nvPr/>
        </p:nvGrpSpPr>
        <p:grpSpPr bwMode="auto">
          <a:xfrm rot="19976604">
            <a:off x="8360493" y="3218753"/>
            <a:ext cx="3962400" cy="557212"/>
            <a:chOff x="2448" y="3408"/>
            <a:chExt cx="2496" cy="351"/>
          </a:xfrm>
        </p:grpSpPr>
        <p:pic>
          <p:nvPicPr>
            <p:cNvPr id="83" name="Picture 73" descr="Xem ảnh với kích cỡ đầy đủ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3408"/>
              <a:ext cx="2423" cy="325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</a:extLst>
          </p:spPr>
        </p:pic>
        <p:sp>
          <p:nvSpPr>
            <p:cNvPr id="84" name="Text Box 74"/>
            <p:cNvSpPr txBox="1">
              <a:spLocks noChangeArrowheads="1"/>
            </p:cNvSpPr>
            <p:nvPr/>
          </p:nvSpPr>
          <p:spPr bwMode="auto">
            <a:xfrm>
              <a:off x="2720" y="3452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85" name="Text Box 75"/>
            <p:cNvSpPr txBox="1">
              <a:spLocks noChangeArrowheads="1"/>
            </p:cNvSpPr>
            <p:nvPr/>
          </p:nvSpPr>
          <p:spPr bwMode="auto">
            <a:xfrm>
              <a:off x="2940" y="3457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6" name="Text Box 76"/>
            <p:cNvSpPr txBox="1">
              <a:spLocks noChangeArrowheads="1"/>
            </p:cNvSpPr>
            <p:nvPr/>
          </p:nvSpPr>
          <p:spPr bwMode="auto">
            <a:xfrm>
              <a:off x="3153" y="3457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87" name="Text Box 77"/>
            <p:cNvSpPr txBox="1">
              <a:spLocks noChangeArrowheads="1"/>
            </p:cNvSpPr>
            <p:nvPr/>
          </p:nvSpPr>
          <p:spPr bwMode="auto">
            <a:xfrm>
              <a:off x="2492" y="3445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88" name="Text Box 78"/>
            <p:cNvSpPr txBox="1">
              <a:spLocks noChangeArrowheads="1"/>
            </p:cNvSpPr>
            <p:nvPr/>
          </p:nvSpPr>
          <p:spPr bwMode="auto">
            <a:xfrm>
              <a:off x="3366" y="3457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89" name="Text Box 79"/>
            <p:cNvSpPr txBox="1">
              <a:spLocks noChangeArrowheads="1"/>
            </p:cNvSpPr>
            <p:nvPr/>
          </p:nvSpPr>
          <p:spPr bwMode="auto">
            <a:xfrm>
              <a:off x="3601" y="3463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90" name="Text Box 80"/>
            <p:cNvSpPr txBox="1">
              <a:spLocks noChangeArrowheads="1"/>
            </p:cNvSpPr>
            <p:nvPr/>
          </p:nvSpPr>
          <p:spPr bwMode="auto">
            <a:xfrm>
              <a:off x="3813" y="3463"/>
              <a:ext cx="2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6 </a:t>
              </a:r>
            </a:p>
          </p:txBody>
        </p:sp>
        <p:sp>
          <p:nvSpPr>
            <p:cNvPr id="91" name="Text Box 81"/>
            <p:cNvSpPr txBox="1">
              <a:spLocks noChangeArrowheads="1"/>
            </p:cNvSpPr>
            <p:nvPr/>
          </p:nvSpPr>
          <p:spPr bwMode="auto">
            <a:xfrm>
              <a:off x="4034" y="3463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7    </a:t>
              </a:r>
            </a:p>
          </p:txBody>
        </p:sp>
        <p:sp>
          <p:nvSpPr>
            <p:cNvPr id="92" name="Text Box 82"/>
            <p:cNvSpPr txBox="1">
              <a:spLocks noChangeArrowheads="1"/>
            </p:cNvSpPr>
            <p:nvPr/>
          </p:nvSpPr>
          <p:spPr bwMode="auto">
            <a:xfrm>
              <a:off x="4482" y="3457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93" name="Text Box 83"/>
            <p:cNvSpPr txBox="1">
              <a:spLocks noChangeArrowheads="1"/>
            </p:cNvSpPr>
            <p:nvPr/>
          </p:nvSpPr>
          <p:spPr bwMode="auto">
            <a:xfrm>
              <a:off x="4261" y="3457"/>
              <a:ext cx="2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94" name="Text Box 84"/>
            <p:cNvSpPr txBox="1">
              <a:spLocks noChangeArrowheads="1"/>
            </p:cNvSpPr>
            <p:nvPr/>
          </p:nvSpPr>
          <p:spPr bwMode="auto">
            <a:xfrm>
              <a:off x="4680" y="3457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95" name="Line 85"/>
            <p:cNvSpPr>
              <a:spLocks noChangeShapeType="1"/>
            </p:cNvSpPr>
            <p:nvPr/>
          </p:nvSpPr>
          <p:spPr bwMode="auto">
            <a:xfrm>
              <a:off x="2580" y="3408"/>
              <a:ext cx="12" cy="48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86"/>
            <p:cNvSpPr>
              <a:spLocks noChangeShapeType="1"/>
            </p:cNvSpPr>
            <p:nvPr/>
          </p:nvSpPr>
          <p:spPr bwMode="auto">
            <a:xfrm>
              <a:off x="2800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87"/>
            <p:cNvSpPr>
              <a:spLocks noChangeShapeType="1"/>
            </p:cNvSpPr>
            <p:nvPr/>
          </p:nvSpPr>
          <p:spPr bwMode="auto">
            <a:xfrm>
              <a:off x="3021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88"/>
            <p:cNvSpPr>
              <a:spLocks noChangeShapeType="1"/>
            </p:cNvSpPr>
            <p:nvPr/>
          </p:nvSpPr>
          <p:spPr bwMode="auto">
            <a:xfrm>
              <a:off x="3241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89"/>
            <p:cNvSpPr>
              <a:spLocks noChangeShapeType="1"/>
            </p:cNvSpPr>
            <p:nvPr/>
          </p:nvSpPr>
          <p:spPr bwMode="auto">
            <a:xfrm>
              <a:off x="3461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90"/>
            <p:cNvSpPr>
              <a:spLocks noChangeShapeType="1"/>
            </p:cNvSpPr>
            <p:nvPr/>
          </p:nvSpPr>
          <p:spPr bwMode="auto">
            <a:xfrm>
              <a:off x="3681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91"/>
            <p:cNvSpPr>
              <a:spLocks noChangeShapeType="1"/>
            </p:cNvSpPr>
            <p:nvPr/>
          </p:nvSpPr>
          <p:spPr bwMode="auto">
            <a:xfrm>
              <a:off x="3902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92"/>
            <p:cNvSpPr>
              <a:spLocks noChangeShapeType="1"/>
            </p:cNvSpPr>
            <p:nvPr/>
          </p:nvSpPr>
          <p:spPr bwMode="auto">
            <a:xfrm>
              <a:off x="4122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93"/>
            <p:cNvSpPr>
              <a:spLocks noChangeShapeType="1"/>
            </p:cNvSpPr>
            <p:nvPr/>
          </p:nvSpPr>
          <p:spPr bwMode="auto">
            <a:xfrm>
              <a:off x="4342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94"/>
            <p:cNvSpPr>
              <a:spLocks noChangeShapeType="1"/>
            </p:cNvSpPr>
            <p:nvPr/>
          </p:nvSpPr>
          <p:spPr bwMode="auto">
            <a:xfrm>
              <a:off x="4577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95"/>
            <p:cNvSpPr>
              <a:spLocks noChangeShapeType="1"/>
            </p:cNvSpPr>
            <p:nvPr/>
          </p:nvSpPr>
          <p:spPr bwMode="auto">
            <a:xfrm>
              <a:off x="4812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Text Box 96"/>
            <p:cNvSpPr txBox="1">
              <a:spLocks noChangeArrowheads="1"/>
            </p:cNvSpPr>
            <p:nvPr/>
          </p:nvSpPr>
          <p:spPr bwMode="auto">
            <a:xfrm>
              <a:off x="2472" y="3528"/>
              <a:ext cx="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</a:rPr>
                <a:t>cm</a:t>
              </a:r>
            </a:p>
          </p:txBody>
        </p:sp>
      </p:grpSp>
      <p:sp>
        <p:nvSpPr>
          <p:cNvPr id="108" name="Text Box 97"/>
          <p:cNvSpPr txBox="1">
            <a:spLocks noChangeArrowheads="1"/>
          </p:cNvSpPr>
          <p:nvPr/>
        </p:nvSpPr>
        <p:spPr bwMode="auto">
          <a:xfrm>
            <a:off x="1417304" y="4599740"/>
            <a:ext cx="22887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CD = 4 cm</a:t>
            </a:r>
          </a:p>
        </p:txBody>
      </p:sp>
      <p:grpSp>
        <p:nvGrpSpPr>
          <p:cNvPr id="109" name="Group 98"/>
          <p:cNvGrpSpPr>
            <a:grpSpLocks/>
          </p:cNvGrpSpPr>
          <p:nvPr/>
        </p:nvGrpSpPr>
        <p:grpSpPr bwMode="auto">
          <a:xfrm rot="1753374">
            <a:off x="6820760" y="4148885"/>
            <a:ext cx="3944938" cy="557213"/>
            <a:chOff x="2444" y="3408"/>
            <a:chExt cx="2485" cy="351"/>
          </a:xfrm>
        </p:grpSpPr>
        <p:pic>
          <p:nvPicPr>
            <p:cNvPr id="110" name="Picture 99" descr="Xem ảnh với kích cỡ đầy đủ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4" y="3418"/>
              <a:ext cx="2423" cy="325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</a:extLst>
          </p:spPr>
        </p:pic>
        <p:sp>
          <p:nvSpPr>
            <p:cNvPr id="111" name="Text Box 100"/>
            <p:cNvSpPr txBox="1">
              <a:spLocks noChangeArrowheads="1"/>
            </p:cNvSpPr>
            <p:nvPr/>
          </p:nvSpPr>
          <p:spPr bwMode="auto">
            <a:xfrm>
              <a:off x="2720" y="3452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12" name="Text Box 101"/>
            <p:cNvSpPr txBox="1">
              <a:spLocks noChangeArrowheads="1"/>
            </p:cNvSpPr>
            <p:nvPr/>
          </p:nvSpPr>
          <p:spPr bwMode="auto">
            <a:xfrm>
              <a:off x="2940" y="3457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13" name="Text Box 102"/>
            <p:cNvSpPr txBox="1">
              <a:spLocks noChangeArrowheads="1"/>
            </p:cNvSpPr>
            <p:nvPr/>
          </p:nvSpPr>
          <p:spPr bwMode="auto">
            <a:xfrm>
              <a:off x="3153" y="3477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14" name="Text Box 103"/>
            <p:cNvSpPr txBox="1">
              <a:spLocks noChangeArrowheads="1"/>
            </p:cNvSpPr>
            <p:nvPr/>
          </p:nvSpPr>
          <p:spPr bwMode="auto">
            <a:xfrm>
              <a:off x="2492" y="3445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15" name="Text Box 104"/>
            <p:cNvSpPr txBox="1">
              <a:spLocks noChangeArrowheads="1"/>
            </p:cNvSpPr>
            <p:nvPr/>
          </p:nvSpPr>
          <p:spPr bwMode="auto">
            <a:xfrm>
              <a:off x="3365" y="3438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16" name="Text Box 105"/>
            <p:cNvSpPr txBox="1">
              <a:spLocks noChangeArrowheads="1"/>
            </p:cNvSpPr>
            <p:nvPr/>
          </p:nvSpPr>
          <p:spPr bwMode="auto">
            <a:xfrm>
              <a:off x="3601" y="3463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17" name="Text Box 106"/>
            <p:cNvSpPr txBox="1">
              <a:spLocks noChangeArrowheads="1"/>
            </p:cNvSpPr>
            <p:nvPr/>
          </p:nvSpPr>
          <p:spPr bwMode="auto">
            <a:xfrm>
              <a:off x="3813" y="3463"/>
              <a:ext cx="2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6 </a:t>
              </a:r>
            </a:p>
          </p:txBody>
        </p:sp>
        <p:sp>
          <p:nvSpPr>
            <p:cNvPr id="118" name="Text Box 107"/>
            <p:cNvSpPr txBox="1">
              <a:spLocks noChangeArrowheads="1"/>
            </p:cNvSpPr>
            <p:nvPr/>
          </p:nvSpPr>
          <p:spPr bwMode="auto">
            <a:xfrm>
              <a:off x="4034" y="3463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7    </a:t>
              </a:r>
            </a:p>
          </p:txBody>
        </p:sp>
        <p:sp>
          <p:nvSpPr>
            <p:cNvPr id="119" name="Text Box 108"/>
            <p:cNvSpPr txBox="1">
              <a:spLocks noChangeArrowheads="1"/>
            </p:cNvSpPr>
            <p:nvPr/>
          </p:nvSpPr>
          <p:spPr bwMode="auto">
            <a:xfrm>
              <a:off x="4482" y="3457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20" name="Text Box 109"/>
            <p:cNvSpPr txBox="1">
              <a:spLocks noChangeArrowheads="1"/>
            </p:cNvSpPr>
            <p:nvPr/>
          </p:nvSpPr>
          <p:spPr bwMode="auto">
            <a:xfrm>
              <a:off x="4261" y="3457"/>
              <a:ext cx="2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21" name="Text Box 110"/>
            <p:cNvSpPr txBox="1">
              <a:spLocks noChangeArrowheads="1"/>
            </p:cNvSpPr>
            <p:nvPr/>
          </p:nvSpPr>
          <p:spPr bwMode="auto">
            <a:xfrm>
              <a:off x="4665" y="3466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22" name="Line 111"/>
            <p:cNvSpPr>
              <a:spLocks noChangeShapeType="1"/>
            </p:cNvSpPr>
            <p:nvPr/>
          </p:nvSpPr>
          <p:spPr bwMode="auto">
            <a:xfrm>
              <a:off x="2580" y="3408"/>
              <a:ext cx="12" cy="48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112"/>
            <p:cNvSpPr>
              <a:spLocks noChangeShapeType="1"/>
            </p:cNvSpPr>
            <p:nvPr/>
          </p:nvSpPr>
          <p:spPr bwMode="auto">
            <a:xfrm>
              <a:off x="2800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113"/>
            <p:cNvSpPr>
              <a:spLocks noChangeShapeType="1"/>
            </p:cNvSpPr>
            <p:nvPr/>
          </p:nvSpPr>
          <p:spPr bwMode="auto">
            <a:xfrm>
              <a:off x="3025" y="3416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114"/>
            <p:cNvSpPr>
              <a:spLocks noChangeShapeType="1"/>
            </p:cNvSpPr>
            <p:nvPr/>
          </p:nvSpPr>
          <p:spPr bwMode="auto">
            <a:xfrm>
              <a:off x="3241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115"/>
            <p:cNvSpPr>
              <a:spLocks noChangeShapeType="1"/>
            </p:cNvSpPr>
            <p:nvPr/>
          </p:nvSpPr>
          <p:spPr bwMode="auto">
            <a:xfrm>
              <a:off x="3461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116"/>
            <p:cNvSpPr>
              <a:spLocks noChangeShapeType="1"/>
            </p:cNvSpPr>
            <p:nvPr/>
          </p:nvSpPr>
          <p:spPr bwMode="auto">
            <a:xfrm>
              <a:off x="3681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117"/>
            <p:cNvSpPr>
              <a:spLocks noChangeShapeType="1"/>
            </p:cNvSpPr>
            <p:nvPr/>
          </p:nvSpPr>
          <p:spPr bwMode="auto">
            <a:xfrm>
              <a:off x="3902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18"/>
            <p:cNvSpPr>
              <a:spLocks noChangeShapeType="1"/>
            </p:cNvSpPr>
            <p:nvPr/>
          </p:nvSpPr>
          <p:spPr bwMode="auto">
            <a:xfrm>
              <a:off x="4122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119"/>
            <p:cNvSpPr>
              <a:spLocks noChangeShapeType="1"/>
            </p:cNvSpPr>
            <p:nvPr/>
          </p:nvSpPr>
          <p:spPr bwMode="auto">
            <a:xfrm>
              <a:off x="4342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120"/>
            <p:cNvSpPr>
              <a:spLocks noChangeShapeType="1"/>
            </p:cNvSpPr>
            <p:nvPr/>
          </p:nvSpPr>
          <p:spPr bwMode="auto">
            <a:xfrm>
              <a:off x="4577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121"/>
            <p:cNvSpPr>
              <a:spLocks noChangeShapeType="1"/>
            </p:cNvSpPr>
            <p:nvPr/>
          </p:nvSpPr>
          <p:spPr bwMode="auto">
            <a:xfrm>
              <a:off x="4812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Text Box 122"/>
            <p:cNvSpPr txBox="1">
              <a:spLocks noChangeArrowheads="1"/>
            </p:cNvSpPr>
            <p:nvPr/>
          </p:nvSpPr>
          <p:spPr bwMode="auto">
            <a:xfrm>
              <a:off x="2472" y="3528"/>
              <a:ext cx="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</a:rPr>
                <a:t>cm</a:t>
              </a:r>
            </a:p>
          </p:txBody>
        </p:sp>
      </p:grpSp>
      <p:sp>
        <p:nvSpPr>
          <p:cNvPr id="134" name="Text Box 123"/>
          <p:cNvSpPr txBox="1">
            <a:spLocks noChangeArrowheads="1"/>
          </p:cNvSpPr>
          <p:nvPr/>
        </p:nvSpPr>
        <p:spPr bwMode="auto">
          <a:xfrm>
            <a:off x="1417304" y="5001520"/>
            <a:ext cx="22887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DA = 4 cm</a:t>
            </a:r>
          </a:p>
        </p:txBody>
      </p:sp>
      <p:sp>
        <p:nvSpPr>
          <p:cNvPr id="135" name="Text Box 124"/>
          <p:cNvSpPr txBox="1">
            <a:spLocks noChangeArrowheads="1"/>
          </p:cNvSpPr>
          <p:nvPr/>
        </p:nvSpPr>
        <p:spPr bwMode="auto">
          <a:xfrm>
            <a:off x="314574" y="3731928"/>
            <a:ext cx="53263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en-US" altLang="en-US" sz="3200" b="1">
                <a:latin typeface="Times New Roman" panose="02020603050405020304" pitchFamily="18" charset="0"/>
              </a:rPr>
              <a:t>-  AB =  BC  =  CD   =  DA</a:t>
            </a:r>
          </a:p>
        </p:txBody>
      </p:sp>
      <p:sp>
        <p:nvSpPr>
          <p:cNvPr id="136" name="Text Box 12"/>
          <p:cNvSpPr txBox="1">
            <a:spLocks noChangeArrowheads="1"/>
          </p:cNvSpPr>
          <p:nvPr/>
        </p:nvSpPr>
        <p:spPr bwMode="auto">
          <a:xfrm>
            <a:off x="338212" y="4403643"/>
            <a:ext cx="1145450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- Hình 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thoi có hai cặp cạnh đối diện song song và bốn cạnh bằng nhau.</a:t>
            </a:r>
          </a:p>
        </p:txBody>
      </p:sp>
      <p:sp>
        <p:nvSpPr>
          <p:cNvPr id="137" name="Text Box 18"/>
          <p:cNvSpPr txBox="1">
            <a:spLocks noChangeArrowheads="1"/>
          </p:cNvSpPr>
          <p:nvPr/>
        </p:nvSpPr>
        <p:spPr bwMode="auto">
          <a:xfrm>
            <a:off x="306084" y="1804382"/>
            <a:ext cx="53845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smtClean="0">
                <a:latin typeface="Times New Roman" panose="02020603050405020304" pitchFamily="18" charset="0"/>
              </a:rPr>
              <a:t>   Cạnh </a:t>
            </a:r>
            <a:r>
              <a:rPr lang="en-US" altLang="en-US" b="1">
                <a:latin typeface="Times New Roman" panose="02020603050405020304" pitchFamily="18" charset="0"/>
              </a:rPr>
              <a:t>AB đối diện v</a:t>
            </a:r>
            <a:r>
              <a:rPr lang="vi-VN" altLang="en-US" b="1">
                <a:latin typeface="Times New Roman" panose="02020603050405020304" pitchFamily="18" charset="0"/>
              </a:rPr>
              <a:t>ới </a:t>
            </a:r>
            <a:r>
              <a:rPr lang="en-US" altLang="en-US" b="1">
                <a:latin typeface="Times New Roman" panose="02020603050405020304" pitchFamily="18" charset="0"/>
              </a:rPr>
              <a:t>cạnh  DC.</a:t>
            </a:r>
          </a:p>
        </p:txBody>
      </p:sp>
      <p:sp>
        <p:nvSpPr>
          <p:cNvPr id="138" name="Text Box 18"/>
          <p:cNvSpPr txBox="1">
            <a:spLocks noChangeArrowheads="1"/>
          </p:cNvSpPr>
          <p:nvPr/>
        </p:nvSpPr>
        <p:spPr bwMode="auto">
          <a:xfrm>
            <a:off x="337477" y="2762819"/>
            <a:ext cx="55947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smtClean="0">
                <a:latin typeface="Times New Roman" panose="02020603050405020304" pitchFamily="18" charset="0"/>
              </a:rPr>
              <a:t>  Cạnh </a:t>
            </a:r>
            <a:r>
              <a:rPr lang="en-US" altLang="en-US" b="1">
                <a:latin typeface="Times New Roman" panose="02020603050405020304" pitchFamily="18" charset="0"/>
              </a:rPr>
              <a:t>AD đối diện v</a:t>
            </a:r>
            <a:r>
              <a:rPr lang="vi-VN" altLang="en-US" b="1">
                <a:latin typeface="Times New Roman" panose="02020603050405020304" pitchFamily="18" charset="0"/>
              </a:rPr>
              <a:t>ới </a:t>
            </a:r>
            <a:r>
              <a:rPr lang="en-US" altLang="en-US" b="1">
                <a:latin typeface="Times New Roman" panose="02020603050405020304" pitchFamily="18" charset="0"/>
              </a:rPr>
              <a:t>cạnh  BC. </a:t>
            </a:r>
          </a:p>
        </p:txBody>
      </p:sp>
      <p:grpSp>
        <p:nvGrpSpPr>
          <p:cNvPr id="139" name="Group 45"/>
          <p:cNvGrpSpPr>
            <a:grpSpLocks/>
          </p:cNvGrpSpPr>
          <p:nvPr/>
        </p:nvGrpSpPr>
        <p:grpSpPr bwMode="auto">
          <a:xfrm>
            <a:off x="556444" y="125001"/>
            <a:ext cx="10307719" cy="1387872"/>
            <a:chOff x="441" y="2388"/>
            <a:chExt cx="4992" cy="538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40" name="AutoShape 24"/>
            <p:cNvSpPr>
              <a:spLocks noChangeArrowheads="1"/>
            </p:cNvSpPr>
            <p:nvPr/>
          </p:nvSpPr>
          <p:spPr bwMode="auto">
            <a:xfrm>
              <a:off x="441" y="2388"/>
              <a:ext cx="4992" cy="538"/>
            </a:xfrm>
            <a:prstGeom prst="flowChartAlternateProcess">
              <a:avLst/>
            </a:prstGeom>
            <a:grpFill/>
            <a:ln w="57150" cmpd="thickThin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1" name="Text Box 25"/>
            <p:cNvSpPr txBox="1">
              <a:spLocks noChangeArrowheads="1"/>
            </p:cNvSpPr>
            <p:nvPr/>
          </p:nvSpPr>
          <p:spPr bwMode="auto">
            <a:xfrm>
              <a:off x="517" y="2421"/>
              <a:ext cx="4812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200" b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1. Các </a:t>
              </a:r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cặp cạnh </a:t>
              </a:r>
              <a:r>
                <a:rPr lang="vi-VN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đối</a:t>
              </a:r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diện trong </a:t>
              </a:r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hình </a:t>
              </a:r>
              <a:r>
                <a:rPr lang="en-US" altLang="en-US" sz="3200" b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có đặc điểm gì ? </a:t>
              </a:r>
              <a:endPara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2" name="Text Box 25"/>
            <p:cNvSpPr txBox="1">
              <a:spLocks noChangeArrowheads="1"/>
            </p:cNvSpPr>
            <p:nvPr/>
          </p:nvSpPr>
          <p:spPr bwMode="auto">
            <a:xfrm>
              <a:off x="517" y="2649"/>
              <a:ext cx="4848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200" b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2. Độ </a:t>
              </a:r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dài các cạnh </a:t>
              </a:r>
              <a:r>
                <a:rPr lang="en-US" altLang="en-US" sz="3200" b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trong </a:t>
              </a:r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hình </a:t>
              </a:r>
              <a:r>
                <a:rPr lang="en-US" altLang="en-US" sz="3200" b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như thế nào với nhau ?</a:t>
              </a:r>
              <a:endPara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43" name="Rectangle 1"/>
          <p:cNvSpPr>
            <a:spLocks noChangeArrowheads="1"/>
          </p:cNvSpPr>
          <p:nvPr/>
        </p:nvSpPr>
        <p:spPr bwMode="auto">
          <a:xfrm rot="21374829">
            <a:off x="8428898" y="4117135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06051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24" grpId="0"/>
      <p:bldP spid="27" grpId="0"/>
      <p:bldP spid="55" grpId="0"/>
      <p:bldP spid="55" grpId="1"/>
      <p:bldP spid="81" grpId="0"/>
      <p:bldP spid="81" grpId="1"/>
      <p:bldP spid="108" grpId="0"/>
      <p:bldP spid="108" grpId="1"/>
      <p:bldP spid="134" grpId="0"/>
      <p:bldP spid="134" grpId="1"/>
      <p:bldP spid="135" grpId="0"/>
      <p:bldP spid="136" grpId="0"/>
      <p:bldP spid="137" grpId="0"/>
      <p:bldP spid="1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7377973" y="2710610"/>
            <a:ext cx="2438400" cy="1295400"/>
            <a:chOff x="1440" y="1344"/>
            <a:chExt cx="1536" cy="816"/>
          </a:xfrm>
        </p:grpSpPr>
        <p:sp>
          <p:nvSpPr>
            <p:cNvPr id="16516" name="Line 3"/>
            <p:cNvSpPr>
              <a:spLocks noChangeShapeType="1"/>
            </p:cNvSpPr>
            <p:nvPr/>
          </p:nvSpPr>
          <p:spPr bwMode="auto">
            <a:xfrm flipH="1">
              <a:off x="1440" y="1344"/>
              <a:ext cx="768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7" name="Line 4"/>
            <p:cNvSpPr>
              <a:spLocks noChangeShapeType="1"/>
            </p:cNvSpPr>
            <p:nvPr/>
          </p:nvSpPr>
          <p:spPr bwMode="auto">
            <a:xfrm>
              <a:off x="2208" y="1344"/>
              <a:ext cx="768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8" name="Line 5"/>
            <p:cNvSpPr>
              <a:spLocks noChangeShapeType="1"/>
            </p:cNvSpPr>
            <p:nvPr/>
          </p:nvSpPr>
          <p:spPr bwMode="auto">
            <a:xfrm flipH="1">
              <a:off x="2220" y="1776"/>
              <a:ext cx="756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9" name="Line 6"/>
            <p:cNvSpPr>
              <a:spLocks noChangeShapeType="1"/>
            </p:cNvSpPr>
            <p:nvPr/>
          </p:nvSpPr>
          <p:spPr bwMode="auto">
            <a:xfrm>
              <a:off x="1452" y="1728"/>
              <a:ext cx="780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87" name="Text Box 29"/>
          <p:cNvSpPr txBox="1">
            <a:spLocks noChangeArrowheads="1"/>
          </p:cNvSpPr>
          <p:nvPr/>
        </p:nvSpPr>
        <p:spPr bwMode="auto">
          <a:xfrm rot="21462616">
            <a:off x="6806473" y="3151935"/>
            <a:ext cx="404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6388" name="Text Box 30"/>
          <p:cNvSpPr txBox="1">
            <a:spLocks noChangeArrowheads="1"/>
          </p:cNvSpPr>
          <p:nvPr/>
        </p:nvSpPr>
        <p:spPr bwMode="auto">
          <a:xfrm rot="21462616">
            <a:off x="8430485" y="2237535"/>
            <a:ext cx="404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6389" name="Text Box 31"/>
          <p:cNvSpPr txBox="1">
            <a:spLocks noChangeArrowheads="1"/>
          </p:cNvSpPr>
          <p:nvPr/>
        </p:nvSpPr>
        <p:spPr bwMode="auto">
          <a:xfrm rot="21462616">
            <a:off x="9854473" y="3167810"/>
            <a:ext cx="404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6390" name="Text Box 32"/>
          <p:cNvSpPr txBox="1">
            <a:spLocks noChangeArrowheads="1"/>
          </p:cNvSpPr>
          <p:nvPr/>
        </p:nvSpPr>
        <p:spPr bwMode="auto">
          <a:xfrm rot="21462616">
            <a:off x="8354285" y="4082210"/>
            <a:ext cx="404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318938" y="2252445"/>
            <a:ext cx="54684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smtClean="0">
                <a:latin typeface="Times New Roman" panose="02020603050405020304" pitchFamily="18" charset="0"/>
              </a:rPr>
              <a:t>- Cạnh </a:t>
            </a:r>
            <a:r>
              <a:rPr lang="en-US" altLang="en-US" b="1">
                <a:latin typeface="Times New Roman" panose="02020603050405020304" pitchFamily="18" charset="0"/>
              </a:rPr>
              <a:t>AB song song v</a:t>
            </a:r>
            <a:r>
              <a:rPr lang="vi-VN" altLang="en-US" b="1">
                <a:latin typeface="Times New Roman" panose="02020603050405020304" pitchFamily="18" charset="0"/>
              </a:rPr>
              <a:t>ới </a:t>
            </a:r>
            <a:r>
              <a:rPr lang="en-US" altLang="en-US" b="1">
                <a:latin typeface="Times New Roman" panose="02020603050405020304" pitchFamily="18" charset="0"/>
              </a:rPr>
              <a:t>cạnh DC.  </a:t>
            </a:r>
          </a:p>
        </p:txBody>
      </p:sp>
      <p:sp>
        <p:nvSpPr>
          <p:cNvPr id="11270" name="Line 27"/>
          <p:cNvSpPr>
            <a:spLocks noChangeShapeType="1"/>
          </p:cNvSpPr>
          <p:nvPr/>
        </p:nvSpPr>
        <p:spPr bwMode="auto">
          <a:xfrm flipV="1">
            <a:off x="6525485" y="2313735"/>
            <a:ext cx="2819400" cy="1447800"/>
          </a:xfrm>
          <a:prstGeom prst="line">
            <a:avLst/>
          </a:prstGeom>
          <a:ln>
            <a:solidFill>
              <a:schemeClr val="tx1"/>
            </a:solidFill>
            <a:prstDash val="sysDash"/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1271" name="Line 28"/>
          <p:cNvSpPr>
            <a:spLocks noChangeShapeType="1"/>
          </p:cNvSpPr>
          <p:nvPr/>
        </p:nvSpPr>
        <p:spPr bwMode="auto">
          <a:xfrm flipV="1">
            <a:off x="7826080" y="3048025"/>
            <a:ext cx="2647950" cy="1371600"/>
          </a:xfrm>
          <a:prstGeom prst="line">
            <a:avLst/>
          </a:prstGeom>
          <a:ln>
            <a:solidFill>
              <a:schemeClr val="tx1"/>
            </a:solidFill>
            <a:prstDash val="sysDash"/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324994" y="3208108"/>
            <a:ext cx="55583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b="1" smtClean="0">
                <a:latin typeface="Times New Roman" panose="02020603050405020304" pitchFamily="18" charset="0"/>
              </a:rPr>
              <a:t>- Cạnh </a:t>
            </a:r>
            <a:r>
              <a:rPr lang="en-US" altLang="en-US" b="1">
                <a:latin typeface="Times New Roman" panose="02020603050405020304" pitchFamily="18" charset="0"/>
              </a:rPr>
              <a:t>AD song song v</a:t>
            </a:r>
            <a:r>
              <a:rPr lang="vi-VN" altLang="en-US" b="1">
                <a:latin typeface="Times New Roman" panose="02020603050405020304" pitchFamily="18" charset="0"/>
              </a:rPr>
              <a:t>ới </a:t>
            </a:r>
            <a:r>
              <a:rPr lang="en-US" altLang="en-US" b="1">
                <a:latin typeface="Times New Roman" panose="02020603050405020304" pitchFamily="18" charset="0"/>
              </a:rPr>
              <a:t>cạnh  BC. </a:t>
            </a:r>
          </a:p>
        </p:txBody>
      </p:sp>
      <p:sp>
        <p:nvSpPr>
          <p:cNvPr id="11273" name="Line 31"/>
          <p:cNvSpPr>
            <a:spLocks noChangeShapeType="1"/>
          </p:cNvSpPr>
          <p:nvPr/>
        </p:nvSpPr>
        <p:spPr bwMode="auto">
          <a:xfrm>
            <a:off x="6877910" y="3032873"/>
            <a:ext cx="2390775" cy="1304925"/>
          </a:xfrm>
          <a:prstGeom prst="line">
            <a:avLst/>
          </a:prstGeom>
          <a:ln>
            <a:solidFill>
              <a:schemeClr val="tx1"/>
            </a:solidFill>
            <a:prstDash val="sysDash"/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1272" name="Line 30"/>
          <p:cNvSpPr>
            <a:spLocks noChangeShapeType="1"/>
          </p:cNvSpPr>
          <p:nvPr/>
        </p:nvSpPr>
        <p:spPr bwMode="auto">
          <a:xfrm>
            <a:off x="8049485" y="2389935"/>
            <a:ext cx="2305050" cy="1319213"/>
          </a:xfrm>
          <a:prstGeom prst="line">
            <a:avLst/>
          </a:prstGeom>
          <a:ln>
            <a:solidFill>
              <a:schemeClr val="tx1"/>
            </a:solidFill>
            <a:prstDash val="sysDash"/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99348" name="Group 20"/>
          <p:cNvGrpSpPr>
            <a:grpSpLocks/>
          </p:cNvGrpSpPr>
          <p:nvPr/>
        </p:nvGrpSpPr>
        <p:grpSpPr bwMode="auto">
          <a:xfrm rot="9209872">
            <a:off x="4918935" y="2930840"/>
            <a:ext cx="3962400" cy="557213"/>
            <a:chOff x="2448" y="3408"/>
            <a:chExt cx="2496" cy="351"/>
          </a:xfrm>
        </p:grpSpPr>
        <p:pic>
          <p:nvPicPr>
            <p:cNvPr id="16492" name="Picture 21" descr="Xem ảnh với kích cỡ đầy đủ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3408"/>
              <a:ext cx="2423" cy="325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</a:extLst>
          </p:spPr>
        </p:pic>
        <p:sp>
          <p:nvSpPr>
            <p:cNvPr id="16493" name="Text Box 22"/>
            <p:cNvSpPr txBox="1">
              <a:spLocks noChangeArrowheads="1"/>
            </p:cNvSpPr>
            <p:nvPr/>
          </p:nvSpPr>
          <p:spPr bwMode="auto">
            <a:xfrm>
              <a:off x="2720" y="3452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6494" name="Text Box 23"/>
            <p:cNvSpPr txBox="1">
              <a:spLocks noChangeArrowheads="1"/>
            </p:cNvSpPr>
            <p:nvPr/>
          </p:nvSpPr>
          <p:spPr bwMode="auto">
            <a:xfrm>
              <a:off x="2940" y="3457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6495" name="Text Box 24"/>
            <p:cNvSpPr txBox="1">
              <a:spLocks noChangeArrowheads="1"/>
            </p:cNvSpPr>
            <p:nvPr/>
          </p:nvSpPr>
          <p:spPr bwMode="auto">
            <a:xfrm>
              <a:off x="3153" y="3457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6496" name="Text Box 25"/>
            <p:cNvSpPr txBox="1">
              <a:spLocks noChangeArrowheads="1"/>
            </p:cNvSpPr>
            <p:nvPr/>
          </p:nvSpPr>
          <p:spPr bwMode="auto">
            <a:xfrm>
              <a:off x="2492" y="3445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6497" name="Text Box 26"/>
            <p:cNvSpPr txBox="1">
              <a:spLocks noChangeArrowheads="1"/>
            </p:cNvSpPr>
            <p:nvPr/>
          </p:nvSpPr>
          <p:spPr bwMode="auto">
            <a:xfrm>
              <a:off x="3366" y="3457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6498" name="Text Box 27"/>
            <p:cNvSpPr txBox="1">
              <a:spLocks noChangeArrowheads="1"/>
            </p:cNvSpPr>
            <p:nvPr/>
          </p:nvSpPr>
          <p:spPr bwMode="auto">
            <a:xfrm>
              <a:off x="3601" y="3463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6499" name="Text Box 28"/>
            <p:cNvSpPr txBox="1">
              <a:spLocks noChangeArrowheads="1"/>
            </p:cNvSpPr>
            <p:nvPr/>
          </p:nvSpPr>
          <p:spPr bwMode="auto">
            <a:xfrm>
              <a:off x="3813" y="3463"/>
              <a:ext cx="2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6 </a:t>
              </a:r>
            </a:p>
          </p:txBody>
        </p:sp>
        <p:sp>
          <p:nvSpPr>
            <p:cNvPr id="16500" name="Text Box 29"/>
            <p:cNvSpPr txBox="1">
              <a:spLocks noChangeArrowheads="1"/>
            </p:cNvSpPr>
            <p:nvPr/>
          </p:nvSpPr>
          <p:spPr bwMode="auto">
            <a:xfrm>
              <a:off x="4034" y="3463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7    </a:t>
              </a:r>
            </a:p>
          </p:txBody>
        </p:sp>
        <p:sp>
          <p:nvSpPr>
            <p:cNvPr id="16501" name="Text Box 30"/>
            <p:cNvSpPr txBox="1">
              <a:spLocks noChangeArrowheads="1"/>
            </p:cNvSpPr>
            <p:nvPr/>
          </p:nvSpPr>
          <p:spPr bwMode="auto">
            <a:xfrm>
              <a:off x="4482" y="3457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6502" name="Text Box 31"/>
            <p:cNvSpPr txBox="1">
              <a:spLocks noChangeArrowheads="1"/>
            </p:cNvSpPr>
            <p:nvPr/>
          </p:nvSpPr>
          <p:spPr bwMode="auto">
            <a:xfrm>
              <a:off x="4261" y="3457"/>
              <a:ext cx="2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6503" name="Text Box 32"/>
            <p:cNvSpPr txBox="1">
              <a:spLocks noChangeArrowheads="1"/>
            </p:cNvSpPr>
            <p:nvPr/>
          </p:nvSpPr>
          <p:spPr bwMode="auto">
            <a:xfrm>
              <a:off x="4680" y="3457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6504" name="Line 33"/>
            <p:cNvSpPr>
              <a:spLocks noChangeShapeType="1"/>
            </p:cNvSpPr>
            <p:nvPr/>
          </p:nvSpPr>
          <p:spPr bwMode="auto">
            <a:xfrm>
              <a:off x="2580" y="3408"/>
              <a:ext cx="12" cy="48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5" name="Line 34"/>
            <p:cNvSpPr>
              <a:spLocks noChangeShapeType="1"/>
            </p:cNvSpPr>
            <p:nvPr/>
          </p:nvSpPr>
          <p:spPr bwMode="auto">
            <a:xfrm>
              <a:off x="2800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6" name="Line 35"/>
            <p:cNvSpPr>
              <a:spLocks noChangeShapeType="1"/>
            </p:cNvSpPr>
            <p:nvPr/>
          </p:nvSpPr>
          <p:spPr bwMode="auto">
            <a:xfrm>
              <a:off x="3021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7" name="Line 36"/>
            <p:cNvSpPr>
              <a:spLocks noChangeShapeType="1"/>
            </p:cNvSpPr>
            <p:nvPr/>
          </p:nvSpPr>
          <p:spPr bwMode="auto">
            <a:xfrm>
              <a:off x="3241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8" name="Line 37"/>
            <p:cNvSpPr>
              <a:spLocks noChangeShapeType="1"/>
            </p:cNvSpPr>
            <p:nvPr/>
          </p:nvSpPr>
          <p:spPr bwMode="auto">
            <a:xfrm>
              <a:off x="3461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9" name="Line 38"/>
            <p:cNvSpPr>
              <a:spLocks noChangeShapeType="1"/>
            </p:cNvSpPr>
            <p:nvPr/>
          </p:nvSpPr>
          <p:spPr bwMode="auto">
            <a:xfrm>
              <a:off x="3681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0" name="Line 39"/>
            <p:cNvSpPr>
              <a:spLocks noChangeShapeType="1"/>
            </p:cNvSpPr>
            <p:nvPr/>
          </p:nvSpPr>
          <p:spPr bwMode="auto">
            <a:xfrm>
              <a:off x="3902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1" name="Line 40"/>
            <p:cNvSpPr>
              <a:spLocks noChangeShapeType="1"/>
            </p:cNvSpPr>
            <p:nvPr/>
          </p:nvSpPr>
          <p:spPr bwMode="auto">
            <a:xfrm>
              <a:off x="4122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2" name="Line 41"/>
            <p:cNvSpPr>
              <a:spLocks noChangeShapeType="1"/>
            </p:cNvSpPr>
            <p:nvPr/>
          </p:nvSpPr>
          <p:spPr bwMode="auto">
            <a:xfrm>
              <a:off x="4342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3" name="Line 42"/>
            <p:cNvSpPr>
              <a:spLocks noChangeShapeType="1"/>
            </p:cNvSpPr>
            <p:nvPr/>
          </p:nvSpPr>
          <p:spPr bwMode="auto">
            <a:xfrm>
              <a:off x="4577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4" name="Line 43"/>
            <p:cNvSpPr>
              <a:spLocks noChangeShapeType="1"/>
            </p:cNvSpPr>
            <p:nvPr/>
          </p:nvSpPr>
          <p:spPr bwMode="auto">
            <a:xfrm>
              <a:off x="4812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5" name="Text Box 44"/>
            <p:cNvSpPr txBox="1">
              <a:spLocks noChangeArrowheads="1"/>
            </p:cNvSpPr>
            <p:nvPr/>
          </p:nvSpPr>
          <p:spPr bwMode="auto">
            <a:xfrm>
              <a:off x="2472" y="3528"/>
              <a:ext cx="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</a:rPr>
                <a:t>cm</a:t>
              </a:r>
            </a:p>
          </p:txBody>
        </p:sp>
      </p:grpSp>
      <p:sp>
        <p:nvSpPr>
          <p:cNvPr id="99373" name="Text Box 45"/>
          <p:cNvSpPr txBox="1">
            <a:spLocks noChangeArrowheads="1"/>
          </p:cNvSpPr>
          <p:nvPr/>
        </p:nvSpPr>
        <p:spPr bwMode="auto">
          <a:xfrm>
            <a:off x="1417304" y="3789250"/>
            <a:ext cx="22887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AB = 4 cm</a:t>
            </a:r>
          </a:p>
        </p:txBody>
      </p:sp>
      <p:grpSp>
        <p:nvGrpSpPr>
          <p:cNvPr id="99374" name="Group 46"/>
          <p:cNvGrpSpPr>
            <a:grpSpLocks/>
          </p:cNvGrpSpPr>
          <p:nvPr/>
        </p:nvGrpSpPr>
        <p:grpSpPr bwMode="auto">
          <a:xfrm rot="12592184">
            <a:off x="6454048" y="1972713"/>
            <a:ext cx="3962400" cy="557212"/>
            <a:chOff x="2448" y="3408"/>
            <a:chExt cx="2496" cy="351"/>
          </a:xfrm>
        </p:grpSpPr>
        <p:pic>
          <p:nvPicPr>
            <p:cNvPr id="16468" name="Picture 47" descr="Xem ảnh với kích cỡ đầy đủ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3408"/>
              <a:ext cx="2423" cy="325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</a:extLst>
          </p:spPr>
        </p:pic>
        <p:sp>
          <p:nvSpPr>
            <p:cNvPr id="16469" name="Text Box 48"/>
            <p:cNvSpPr txBox="1">
              <a:spLocks noChangeArrowheads="1"/>
            </p:cNvSpPr>
            <p:nvPr/>
          </p:nvSpPr>
          <p:spPr bwMode="auto">
            <a:xfrm>
              <a:off x="2720" y="3452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6470" name="Text Box 49"/>
            <p:cNvSpPr txBox="1">
              <a:spLocks noChangeArrowheads="1"/>
            </p:cNvSpPr>
            <p:nvPr/>
          </p:nvSpPr>
          <p:spPr bwMode="auto">
            <a:xfrm>
              <a:off x="2940" y="3457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6471" name="Text Box 50"/>
            <p:cNvSpPr txBox="1">
              <a:spLocks noChangeArrowheads="1"/>
            </p:cNvSpPr>
            <p:nvPr/>
          </p:nvSpPr>
          <p:spPr bwMode="auto">
            <a:xfrm>
              <a:off x="3153" y="3457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6472" name="Text Box 51"/>
            <p:cNvSpPr txBox="1">
              <a:spLocks noChangeArrowheads="1"/>
            </p:cNvSpPr>
            <p:nvPr/>
          </p:nvSpPr>
          <p:spPr bwMode="auto">
            <a:xfrm>
              <a:off x="2492" y="3445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6473" name="Text Box 52"/>
            <p:cNvSpPr txBox="1">
              <a:spLocks noChangeArrowheads="1"/>
            </p:cNvSpPr>
            <p:nvPr/>
          </p:nvSpPr>
          <p:spPr bwMode="auto">
            <a:xfrm>
              <a:off x="3366" y="3457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6474" name="Text Box 53"/>
            <p:cNvSpPr txBox="1">
              <a:spLocks noChangeArrowheads="1"/>
            </p:cNvSpPr>
            <p:nvPr/>
          </p:nvSpPr>
          <p:spPr bwMode="auto">
            <a:xfrm>
              <a:off x="3601" y="3463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6475" name="Text Box 54"/>
            <p:cNvSpPr txBox="1">
              <a:spLocks noChangeArrowheads="1"/>
            </p:cNvSpPr>
            <p:nvPr/>
          </p:nvSpPr>
          <p:spPr bwMode="auto">
            <a:xfrm>
              <a:off x="3813" y="3463"/>
              <a:ext cx="2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6 </a:t>
              </a:r>
            </a:p>
          </p:txBody>
        </p:sp>
        <p:sp>
          <p:nvSpPr>
            <p:cNvPr id="16476" name="Text Box 55"/>
            <p:cNvSpPr txBox="1">
              <a:spLocks noChangeArrowheads="1"/>
            </p:cNvSpPr>
            <p:nvPr/>
          </p:nvSpPr>
          <p:spPr bwMode="auto">
            <a:xfrm>
              <a:off x="4034" y="3463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7    </a:t>
              </a:r>
            </a:p>
          </p:txBody>
        </p:sp>
        <p:sp>
          <p:nvSpPr>
            <p:cNvPr id="16477" name="Text Box 56"/>
            <p:cNvSpPr txBox="1">
              <a:spLocks noChangeArrowheads="1"/>
            </p:cNvSpPr>
            <p:nvPr/>
          </p:nvSpPr>
          <p:spPr bwMode="auto">
            <a:xfrm>
              <a:off x="4482" y="3457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6478" name="Text Box 57"/>
            <p:cNvSpPr txBox="1">
              <a:spLocks noChangeArrowheads="1"/>
            </p:cNvSpPr>
            <p:nvPr/>
          </p:nvSpPr>
          <p:spPr bwMode="auto">
            <a:xfrm>
              <a:off x="4261" y="3457"/>
              <a:ext cx="2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6479" name="Text Box 58"/>
            <p:cNvSpPr txBox="1">
              <a:spLocks noChangeArrowheads="1"/>
            </p:cNvSpPr>
            <p:nvPr/>
          </p:nvSpPr>
          <p:spPr bwMode="auto">
            <a:xfrm>
              <a:off x="4680" y="3457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6480" name="Line 59"/>
            <p:cNvSpPr>
              <a:spLocks noChangeShapeType="1"/>
            </p:cNvSpPr>
            <p:nvPr/>
          </p:nvSpPr>
          <p:spPr bwMode="auto">
            <a:xfrm>
              <a:off x="2580" y="3408"/>
              <a:ext cx="12" cy="48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1" name="Line 60"/>
            <p:cNvSpPr>
              <a:spLocks noChangeShapeType="1"/>
            </p:cNvSpPr>
            <p:nvPr/>
          </p:nvSpPr>
          <p:spPr bwMode="auto">
            <a:xfrm>
              <a:off x="2800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2" name="Line 61"/>
            <p:cNvSpPr>
              <a:spLocks noChangeShapeType="1"/>
            </p:cNvSpPr>
            <p:nvPr/>
          </p:nvSpPr>
          <p:spPr bwMode="auto">
            <a:xfrm>
              <a:off x="3021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3" name="Line 62"/>
            <p:cNvSpPr>
              <a:spLocks noChangeShapeType="1"/>
            </p:cNvSpPr>
            <p:nvPr/>
          </p:nvSpPr>
          <p:spPr bwMode="auto">
            <a:xfrm>
              <a:off x="3241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4" name="Line 63"/>
            <p:cNvSpPr>
              <a:spLocks noChangeShapeType="1"/>
            </p:cNvSpPr>
            <p:nvPr/>
          </p:nvSpPr>
          <p:spPr bwMode="auto">
            <a:xfrm>
              <a:off x="3461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5" name="Line 64"/>
            <p:cNvSpPr>
              <a:spLocks noChangeShapeType="1"/>
            </p:cNvSpPr>
            <p:nvPr/>
          </p:nvSpPr>
          <p:spPr bwMode="auto">
            <a:xfrm>
              <a:off x="3681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6" name="Line 65"/>
            <p:cNvSpPr>
              <a:spLocks noChangeShapeType="1"/>
            </p:cNvSpPr>
            <p:nvPr/>
          </p:nvSpPr>
          <p:spPr bwMode="auto">
            <a:xfrm>
              <a:off x="3902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7" name="Line 66"/>
            <p:cNvSpPr>
              <a:spLocks noChangeShapeType="1"/>
            </p:cNvSpPr>
            <p:nvPr/>
          </p:nvSpPr>
          <p:spPr bwMode="auto">
            <a:xfrm>
              <a:off x="4122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" name="Line 67"/>
            <p:cNvSpPr>
              <a:spLocks noChangeShapeType="1"/>
            </p:cNvSpPr>
            <p:nvPr/>
          </p:nvSpPr>
          <p:spPr bwMode="auto">
            <a:xfrm>
              <a:off x="4342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" name="Line 68"/>
            <p:cNvSpPr>
              <a:spLocks noChangeShapeType="1"/>
            </p:cNvSpPr>
            <p:nvPr/>
          </p:nvSpPr>
          <p:spPr bwMode="auto">
            <a:xfrm>
              <a:off x="4577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" name="Line 69"/>
            <p:cNvSpPr>
              <a:spLocks noChangeShapeType="1"/>
            </p:cNvSpPr>
            <p:nvPr/>
          </p:nvSpPr>
          <p:spPr bwMode="auto">
            <a:xfrm>
              <a:off x="4812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" name="Text Box 70"/>
            <p:cNvSpPr txBox="1">
              <a:spLocks noChangeArrowheads="1"/>
            </p:cNvSpPr>
            <p:nvPr/>
          </p:nvSpPr>
          <p:spPr bwMode="auto">
            <a:xfrm>
              <a:off x="2472" y="3528"/>
              <a:ext cx="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</a:rPr>
                <a:t>cm</a:t>
              </a:r>
            </a:p>
          </p:txBody>
        </p:sp>
      </p:grpSp>
      <p:sp>
        <p:nvSpPr>
          <p:cNvPr id="99399" name="Text Box 71"/>
          <p:cNvSpPr txBox="1">
            <a:spLocks noChangeArrowheads="1"/>
          </p:cNvSpPr>
          <p:nvPr/>
        </p:nvSpPr>
        <p:spPr bwMode="auto">
          <a:xfrm>
            <a:off x="1417304" y="4197238"/>
            <a:ext cx="22887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BC = 4 cm</a:t>
            </a:r>
          </a:p>
        </p:txBody>
      </p:sp>
      <p:grpSp>
        <p:nvGrpSpPr>
          <p:cNvPr id="99400" name="Group 72"/>
          <p:cNvGrpSpPr>
            <a:grpSpLocks/>
          </p:cNvGrpSpPr>
          <p:nvPr/>
        </p:nvGrpSpPr>
        <p:grpSpPr bwMode="auto">
          <a:xfrm rot="19976604">
            <a:off x="8360493" y="3218753"/>
            <a:ext cx="3962400" cy="557212"/>
            <a:chOff x="2448" y="3408"/>
            <a:chExt cx="2496" cy="351"/>
          </a:xfrm>
        </p:grpSpPr>
        <p:pic>
          <p:nvPicPr>
            <p:cNvPr id="16444" name="Picture 73" descr="Xem ảnh với kích cỡ đầy đủ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3408"/>
              <a:ext cx="2423" cy="325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</a:extLst>
          </p:spPr>
        </p:pic>
        <p:sp>
          <p:nvSpPr>
            <p:cNvPr id="16445" name="Text Box 74"/>
            <p:cNvSpPr txBox="1">
              <a:spLocks noChangeArrowheads="1"/>
            </p:cNvSpPr>
            <p:nvPr/>
          </p:nvSpPr>
          <p:spPr bwMode="auto">
            <a:xfrm>
              <a:off x="2720" y="3452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6446" name="Text Box 75"/>
            <p:cNvSpPr txBox="1">
              <a:spLocks noChangeArrowheads="1"/>
            </p:cNvSpPr>
            <p:nvPr/>
          </p:nvSpPr>
          <p:spPr bwMode="auto">
            <a:xfrm>
              <a:off x="2940" y="3457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6447" name="Text Box 76"/>
            <p:cNvSpPr txBox="1">
              <a:spLocks noChangeArrowheads="1"/>
            </p:cNvSpPr>
            <p:nvPr/>
          </p:nvSpPr>
          <p:spPr bwMode="auto">
            <a:xfrm>
              <a:off x="3153" y="3457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6448" name="Text Box 77"/>
            <p:cNvSpPr txBox="1">
              <a:spLocks noChangeArrowheads="1"/>
            </p:cNvSpPr>
            <p:nvPr/>
          </p:nvSpPr>
          <p:spPr bwMode="auto">
            <a:xfrm>
              <a:off x="2492" y="3445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6449" name="Text Box 78"/>
            <p:cNvSpPr txBox="1">
              <a:spLocks noChangeArrowheads="1"/>
            </p:cNvSpPr>
            <p:nvPr/>
          </p:nvSpPr>
          <p:spPr bwMode="auto">
            <a:xfrm>
              <a:off x="3366" y="3457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6450" name="Text Box 79"/>
            <p:cNvSpPr txBox="1">
              <a:spLocks noChangeArrowheads="1"/>
            </p:cNvSpPr>
            <p:nvPr/>
          </p:nvSpPr>
          <p:spPr bwMode="auto">
            <a:xfrm>
              <a:off x="3601" y="3463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6451" name="Text Box 80"/>
            <p:cNvSpPr txBox="1">
              <a:spLocks noChangeArrowheads="1"/>
            </p:cNvSpPr>
            <p:nvPr/>
          </p:nvSpPr>
          <p:spPr bwMode="auto">
            <a:xfrm>
              <a:off x="3813" y="3463"/>
              <a:ext cx="2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6 </a:t>
              </a:r>
            </a:p>
          </p:txBody>
        </p:sp>
        <p:sp>
          <p:nvSpPr>
            <p:cNvPr id="16452" name="Text Box 81"/>
            <p:cNvSpPr txBox="1">
              <a:spLocks noChangeArrowheads="1"/>
            </p:cNvSpPr>
            <p:nvPr/>
          </p:nvSpPr>
          <p:spPr bwMode="auto">
            <a:xfrm>
              <a:off x="4034" y="3463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7    </a:t>
              </a:r>
            </a:p>
          </p:txBody>
        </p:sp>
        <p:sp>
          <p:nvSpPr>
            <p:cNvPr id="16453" name="Text Box 82"/>
            <p:cNvSpPr txBox="1">
              <a:spLocks noChangeArrowheads="1"/>
            </p:cNvSpPr>
            <p:nvPr/>
          </p:nvSpPr>
          <p:spPr bwMode="auto">
            <a:xfrm>
              <a:off x="4482" y="3457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6454" name="Text Box 83"/>
            <p:cNvSpPr txBox="1">
              <a:spLocks noChangeArrowheads="1"/>
            </p:cNvSpPr>
            <p:nvPr/>
          </p:nvSpPr>
          <p:spPr bwMode="auto">
            <a:xfrm>
              <a:off x="4261" y="3457"/>
              <a:ext cx="2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6455" name="Text Box 84"/>
            <p:cNvSpPr txBox="1">
              <a:spLocks noChangeArrowheads="1"/>
            </p:cNvSpPr>
            <p:nvPr/>
          </p:nvSpPr>
          <p:spPr bwMode="auto">
            <a:xfrm>
              <a:off x="4680" y="3457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6456" name="Line 85"/>
            <p:cNvSpPr>
              <a:spLocks noChangeShapeType="1"/>
            </p:cNvSpPr>
            <p:nvPr/>
          </p:nvSpPr>
          <p:spPr bwMode="auto">
            <a:xfrm>
              <a:off x="2580" y="3408"/>
              <a:ext cx="12" cy="48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7" name="Line 86"/>
            <p:cNvSpPr>
              <a:spLocks noChangeShapeType="1"/>
            </p:cNvSpPr>
            <p:nvPr/>
          </p:nvSpPr>
          <p:spPr bwMode="auto">
            <a:xfrm>
              <a:off x="2800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8" name="Line 87"/>
            <p:cNvSpPr>
              <a:spLocks noChangeShapeType="1"/>
            </p:cNvSpPr>
            <p:nvPr/>
          </p:nvSpPr>
          <p:spPr bwMode="auto">
            <a:xfrm>
              <a:off x="3021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9" name="Line 88"/>
            <p:cNvSpPr>
              <a:spLocks noChangeShapeType="1"/>
            </p:cNvSpPr>
            <p:nvPr/>
          </p:nvSpPr>
          <p:spPr bwMode="auto">
            <a:xfrm>
              <a:off x="3241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0" name="Line 89"/>
            <p:cNvSpPr>
              <a:spLocks noChangeShapeType="1"/>
            </p:cNvSpPr>
            <p:nvPr/>
          </p:nvSpPr>
          <p:spPr bwMode="auto">
            <a:xfrm>
              <a:off x="3461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1" name="Line 90"/>
            <p:cNvSpPr>
              <a:spLocks noChangeShapeType="1"/>
            </p:cNvSpPr>
            <p:nvPr/>
          </p:nvSpPr>
          <p:spPr bwMode="auto">
            <a:xfrm>
              <a:off x="3681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2" name="Line 91"/>
            <p:cNvSpPr>
              <a:spLocks noChangeShapeType="1"/>
            </p:cNvSpPr>
            <p:nvPr/>
          </p:nvSpPr>
          <p:spPr bwMode="auto">
            <a:xfrm>
              <a:off x="3902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3" name="Line 92"/>
            <p:cNvSpPr>
              <a:spLocks noChangeShapeType="1"/>
            </p:cNvSpPr>
            <p:nvPr/>
          </p:nvSpPr>
          <p:spPr bwMode="auto">
            <a:xfrm>
              <a:off x="4122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4" name="Line 93"/>
            <p:cNvSpPr>
              <a:spLocks noChangeShapeType="1"/>
            </p:cNvSpPr>
            <p:nvPr/>
          </p:nvSpPr>
          <p:spPr bwMode="auto">
            <a:xfrm>
              <a:off x="4342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5" name="Line 94"/>
            <p:cNvSpPr>
              <a:spLocks noChangeShapeType="1"/>
            </p:cNvSpPr>
            <p:nvPr/>
          </p:nvSpPr>
          <p:spPr bwMode="auto">
            <a:xfrm>
              <a:off x="4577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6" name="Line 95"/>
            <p:cNvSpPr>
              <a:spLocks noChangeShapeType="1"/>
            </p:cNvSpPr>
            <p:nvPr/>
          </p:nvSpPr>
          <p:spPr bwMode="auto">
            <a:xfrm>
              <a:off x="4812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7" name="Text Box 96"/>
            <p:cNvSpPr txBox="1">
              <a:spLocks noChangeArrowheads="1"/>
            </p:cNvSpPr>
            <p:nvPr/>
          </p:nvSpPr>
          <p:spPr bwMode="auto">
            <a:xfrm>
              <a:off x="2472" y="3528"/>
              <a:ext cx="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</a:rPr>
                <a:t>cm</a:t>
              </a:r>
            </a:p>
          </p:txBody>
        </p:sp>
      </p:grpSp>
      <p:sp>
        <p:nvSpPr>
          <p:cNvPr id="99425" name="Text Box 97"/>
          <p:cNvSpPr txBox="1">
            <a:spLocks noChangeArrowheads="1"/>
          </p:cNvSpPr>
          <p:nvPr/>
        </p:nvSpPr>
        <p:spPr bwMode="auto">
          <a:xfrm>
            <a:off x="1417304" y="4599740"/>
            <a:ext cx="22887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CD = 4 cm</a:t>
            </a:r>
          </a:p>
        </p:txBody>
      </p:sp>
      <p:grpSp>
        <p:nvGrpSpPr>
          <p:cNvPr id="99426" name="Group 98"/>
          <p:cNvGrpSpPr>
            <a:grpSpLocks/>
          </p:cNvGrpSpPr>
          <p:nvPr/>
        </p:nvGrpSpPr>
        <p:grpSpPr bwMode="auto">
          <a:xfrm rot="1753374">
            <a:off x="6820760" y="4148885"/>
            <a:ext cx="3944938" cy="557213"/>
            <a:chOff x="2444" y="3408"/>
            <a:chExt cx="2485" cy="351"/>
          </a:xfrm>
        </p:grpSpPr>
        <p:pic>
          <p:nvPicPr>
            <p:cNvPr id="16420" name="Picture 99" descr="Xem ảnh với kích cỡ đầy đủ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4" y="3418"/>
              <a:ext cx="2423" cy="325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</a:extLst>
          </p:spPr>
        </p:pic>
        <p:sp>
          <p:nvSpPr>
            <p:cNvPr id="16421" name="Text Box 100"/>
            <p:cNvSpPr txBox="1">
              <a:spLocks noChangeArrowheads="1"/>
            </p:cNvSpPr>
            <p:nvPr/>
          </p:nvSpPr>
          <p:spPr bwMode="auto">
            <a:xfrm>
              <a:off x="2720" y="3452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6422" name="Text Box 101"/>
            <p:cNvSpPr txBox="1">
              <a:spLocks noChangeArrowheads="1"/>
            </p:cNvSpPr>
            <p:nvPr/>
          </p:nvSpPr>
          <p:spPr bwMode="auto">
            <a:xfrm>
              <a:off x="2940" y="3457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6423" name="Text Box 102"/>
            <p:cNvSpPr txBox="1">
              <a:spLocks noChangeArrowheads="1"/>
            </p:cNvSpPr>
            <p:nvPr/>
          </p:nvSpPr>
          <p:spPr bwMode="auto">
            <a:xfrm>
              <a:off x="3153" y="3477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6424" name="Text Box 103"/>
            <p:cNvSpPr txBox="1">
              <a:spLocks noChangeArrowheads="1"/>
            </p:cNvSpPr>
            <p:nvPr/>
          </p:nvSpPr>
          <p:spPr bwMode="auto">
            <a:xfrm>
              <a:off x="2492" y="3445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6425" name="Text Box 104"/>
            <p:cNvSpPr txBox="1">
              <a:spLocks noChangeArrowheads="1"/>
            </p:cNvSpPr>
            <p:nvPr/>
          </p:nvSpPr>
          <p:spPr bwMode="auto">
            <a:xfrm>
              <a:off x="3365" y="3438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6426" name="Text Box 105"/>
            <p:cNvSpPr txBox="1">
              <a:spLocks noChangeArrowheads="1"/>
            </p:cNvSpPr>
            <p:nvPr/>
          </p:nvSpPr>
          <p:spPr bwMode="auto">
            <a:xfrm>
              <a:off x="3601" y="3463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6427" name="Text Box 106"/>
            <p:cNvSpPr txBox="1">
              <a:spLocks noChangeArrowheads="1"/>
            </p:cNvSpPr>
            <p:nvPr/>
          </p:nvSpPr>
          <p:spPr bwMode="auto">
            <a:xfrm>
              <a:off x="3813" y="3463"/>
              <a:ext cx="2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6 </a:t>
              </a:r>
            </a:p>
          </p:txBody>
        </p:sp>
        <p:sp>
          <p:nvSpPr>
            <p:cNvPr id="16428" name="Text Box 107"/>
            <p:cNvSpPr txBox="1">
              <a:spLocks noChangeArrowheads="1"/>
            </p:cNvSpPr>
            <p:nvPr/>
          </p:nvSpPr>
          <p:spPr bwMode="auto">
            <a:xfrm>
              <a:off x="4034" y="3463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7    </a:t>
              </a:r>
            </a:p>
          </p:txBody>
        </p:sp>
        <p:sp>
          <p:nvSpPr>
            <p:cNvPr id="16429" name="Text Box 108"/>
            <p:cNvSpPr txBox="1">
              <a:spLocks noChangeArrowheads="1"/>
            </p:cNvSpPr>
            <p:nvPr/>
          </p:nvSpPr>
          <p:spPr bwMode="auto">
            <a:xfrm>
              <a:off x="4482" y="3457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6430" name="Text Box 109"/>
            <p:cNvSpPr txBox="1">
              <a:spLocks noChangeArrowheads="1"/>
            </p:cNvSpPr>
            <p:nvPr/>
          </p:nvSpPr>
          <p:spPr bwMode="auto">
            <a:xfrm>
              <a:off x="4261" y="3457"/>
              <a:ext cx="2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6431" name="Text Box 110"/>
            <p:cNvSpPr txBox="1">
              <a:spLocks noChangeArrowheads="1"/>
            </p:cNvSpPr>
            <p:nvPr/>
          </p:nvSpPr>
          <p:spPr bwMode="auto">
            <a:xfrm>
              <a:off x="4665" y="3466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6432" name="Line 111"/>
            <p:cNvSpPr>
              <a:spLocks noChangeShapeType="1"/>
            </p:cNvSpPr>
            <p:nvPr/>
          </p:nvSpPr>
          <p:spPr bwMode="auto">
            <a:xfrm>
              <a:off x="2580" y="3408"/>
              <a:ext cx="12" cy="48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3" name="Line 112"/>
            <p:cNvSpPr>
              <a:spLocks noChangeShapeType="1"/>
            </p:cNvSpPr>
            <p:nvPr/>
          </p:nvSpPr>
          <p:spPr bwMode="auto">
            <a:xfrm>
              <a:off x="2800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4" name="Line 113"/>
            <p:cNvSpPr>
              <a:spLocks noChangeShapeType="1"/>
            </p:cNvSpPr>
            <p:nvPr/>
          </p:nvSpPr>
          <p:spPr bwMode="auto">
            <a:xfrm>
              <a:off x="3025" y="3416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Line 114"/>
            <p:cNvSpPr>
              <a:spLocks noChangeShapeType="1"/>
            </p:cNvSpPr>
            <p:nvPr/>
          </p:nvSpPr>
          <p:spPr bwMode="auto">
            <a:xfrm>
              <a:off x="3241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6" name="Line 115"/>
            <p:cNvSpPr>
              <a:spLocks noChangeShapeType="1"/>
            </p:cNvSpPr>
            <p:nvPr/>
          </p:nvSpPr>
          <p:spPr bwMode="auto">
            <a:xfrm>
              <a:off x="3461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7" name="Line 116"/>
            <p:cNvSpPr>
              <a:spLocks noChangeShapeType="1"/>
            </p:cNvSpPr>
            <p:nvPr/>
          </p:nvSpPr>
          <p:spPr bwMode="auto">
            <a:xfrm>
              <a:off x="3681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8" name="Line 117"/>
            <p:cNvSpPr>
              <a:spLocks noChangeShapeType="1"/>
            </p:cNvSpPr>
            <p:nvPr/>
          </p:nvSpPr>
          <p:spPr bwMode="auto">
            <a:xfrm>
              <a:off x="3902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9" name="Line 118"/>
            <p:cNvSpPr>
              <a:spLocks noChangeShapeType="1"/>
            </p:cNvSpPr>
            <p:nvPr/>
          </p:nvSpPr>
          <p:spPr bwMode="auto">
            <a:xfrm>
              <a:off x="4122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0" name="Line 119"/>
            <p:cNvSpPr>
              <a:spLocks noChangeShapeType="1"/>
            </p:cNvSpPr>
            <p:nvPr/>
          </p:nvSpPr>
          <p:spPr bwMode="auto">
            <a:xfrm>
              <a:off x="4342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1" name="Line 120"/>
            <p:cNvSpPr>
              <a:spLocks noChangeShapeType="1"/>
            </p:cNvSpPr>
            <p:nvPr/>
          </p:nvSpPr>
          <p:spPr bwMode="auto">
            <a:xfrm>
              <a:off x="4577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2" name="Line 121"/>
            <p:cNvSpPr>
              <a:spLocks noChangeShapeType="1"/>
            </p:cNvSpPr>
            <p:nvPr/>
          </p:nvSpPr>
          <p:spPr bwMode="auto">
            <a:xfrm>
              <a:off x="4812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3" name="Text Box 122"/>
            <p:cNvSpPr txBox="1">
              <a:spLocks noChangeArrowheads="1"/>
            </p:cNvSpPr>
            <p:nvPr/>
          </p:nvSpPr>
          <p:spPr bwMode="auto">
            <a:xfrm>
              <a:off x="2472" y="3528"/>
              <a:ext cx="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</a:rPr>
                <a:t>cm</a:t>
              </a:r>
            </a:p>
          </p:txBody>
        </p:sp>
      </p:grpSp>
      <p:sp>
        <p:nvSpPr>
          <p:cNvPr id="99451" name="Text Box 123"/>
          <p:cNvSpPr txBox="1">
            <a:spLocks noChangeArrowheads="1"/>
          </p:cNvSpPr>
          <p:nvPr/>
        </p:nvSpPr>
        <p:spPr bwMode="auto">
          <a:xfrm>
            <a:off x="1417304" y="5001520"/>
            <a:ext cx="22887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DA = 4 cm</a:t>
            </a:r>
          </a:p>
        </p:txBody>
      </p:sp>
      <p:sp>
        <p:nvSpPr>
          <p:cNvPr id="99452" name="Text Box 124"/>
          <p:cNvSpPr txBox="1">
            <a:spLocks noChangeArrowheads="1"/>
          </p:cNvSpPr>
          <p:nvPr/>
        </p:nvSpPr>
        <p:spPr bwMode="auto">
          <a:xfrm>
            <a:off x="314574" y="3731928"/>
            <a:ext cx="53263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en-US" altLang="en-US" sz="3200" b="1">
                <a:latin typeface="Times New Roman" panose="02020603050405020304" pitchFamily="18" charset="0"/>
              </a:rPr>
              <a:t>-  AB =  BC  =  CD   =  DA</a:t>
            </a:r>
          </a:p>
        </p:txBody>
      </p:sp>
      <p:sp>
        <p:nvSpPr>
          <p:cNvPr id="16419" name="Text Box 12"/>
          <p:cNvSpPr txBox="1">
            <a:spLocks noChangeArrowheads="1"/>
          </p:cNvSpPr>
          <p:nvPr/>
        </p:nvSpPr>
        <p:spPr bwMode="auto">
          <a:xfrm>
            <a:off x="338212" y="4403643"/>
            <a:ext cx="1145450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- Hình 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thoi có hai cặp cạnh đối diện song song và bốn cạnh bằng nhau.</a:t>
            </a:r>
          </a:p>
        </p:txBody>
      </p:sp>
      <p:sp>
        <p:nvSpPr>
          <p:cNvPr id="128" name="Text Box 18"/>
          <p:cNvSpPr txBox="1">
            <a:spLocks noChangeArrowheads="1"/>
          </p:cNvSpPr>
          <p:nvPr/>
        </p:nvSpPr>
        <p:spPr bwMode="auto">
          <a:xfrm>
            <a:off x="306084" y="1804382"/>
            <a:ext cx="53845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smtClean="0">
                <a:latin typeface="Times New Roman" panose="02020603050405020304" pitchFamily="18" charset="0"/>
              </a:rPr>
              <a:t>   Cạnh </a:t>
            </a:r>
            <a:r>
              <a:rPr lang="en-US" altLang="en-US" b="1">
                <a:latin typeface="Times New Roman" panose="02020603050405020304" pitchFamily="18" charset="0"/>
              </a:rPr>
              <a:t>AB đối diện v</a:t>
            </a:r>
            <a:r>
              <a:rPr lang="vi-VN" altLang="en-US" b="1">
                <a:latin typeface="Times New Roman" panose="02020603050405020304" pitchFamily="18" charset="0"/>
              </a:rPr>
              <a:t>ới </a:t>
            </a:r>
            <a:r>
              <a:rPr lang="en-US" altLang="en-US" b="1">
                <a:latin typeface="Times New Roman" panose="02020603050405020304" pitchFamily="18" charset="0"/>
              </a:rPr>
              <a:t>cạnh  DC.</a:t>
            </a:r>
          </a:p>
        </p:txBody>
      </p:sp>
      <p:sp>
        <p:nvSpPr>
          <p:cNvPr id="129" name="Text Box 18"/>
          <p:cNvSpPr txBox="1">
            <a:spLocks noChangeArrowheads="1"/>
          </p:cNvSpPr>
          <p:nvPr/>
        </p:nvSpPr>
        <p:spPr bwMode="auto">
          <a:xfrm>
            <a:off x="337477" y="2762819"/>
            <a:ext cx="55947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smtClean="0">
                <a:latin typeface="Times New Roman" panose="02020603050405020304" pitchFamily="18" charset="0"/>
              </a:rPr>
              <a:t>  Cạnh </a:t>
            </a:r>
            <a:r>
              <a:rPr lang="en-US" altLang="en-US" b="1">
                <a:latin typeface="Times New Roman" panose="02020603050405020304" pitchFamily="18" charset="0"/>
              </a:rPr>
              <a:t>AD đối diện v</a:t>
            </a:r>
            <a:r>
              <a:rPr lang="vi-VN" altLang="en-US" b="1">
                <a:latin typeface="Times New Roman" panose="02020603050405020304" pitchFamily="18" charset="0"/>
              </a:rPr>
              <a:t>ới </a:t>
            </a:r>
            <a:r>
              <a:rPr lang="en-US" altLang="en-US" b="1">
                <a:latin typeface="Times New Roman" panose="02020603050405020304" pitchFamily="18" charset="0"/>
              </a:rPr>
              <a:t>cạnh  BC. </a:t>
            </a:r>
          </a:p>
        </p:txBody>
      </p:sp>
      <p:grpSp>
        <p:nvGrpSpPr>
          <p:cNvPr id="138" name="Group 45"/>
          <p:cNvGrpSpPr>
            <a:grpSpLocks/>
          </p:cNvGrpSpPr>
          <p:nvPr/>
        </p:nvGrpSpPr>
        <p:grpSpPr bwMode="auto">
          <a:xfrm>
            <a:off x="556444" y="125001"/>
            <a:ext cx="10307719" cy="1387872"/>
            <a:chOff x="441" y="2388"/>
            <a:chExt cx="4992" cy="538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6413" name="AutoShape 24"/>
            <p:cNvSpPr>
              <a:spLocks noChangeArrowheads="1"/>
            </p:cNvSpPr>
            <p:nvPr/>
          </p:nvSpPr>
          <p:spPr bwMode="auto">
            <a:xfrm>
              <a:off x="441" y="2388"/>
              <a:ext cx="4992" cy="538"/>
            </a:xfrm>
            <a:prstGeom prst="flowChartAlternateProcess">
              <a:avLst/>
            </a:prstGeom>
            <a:grpFill/>
            <a:ln w="57150" cmpd="thickThin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14" name="Text Box 25"/>
            <p:cNvSpPr txBox="1">
              <a:spLocks noChangeArrowheads="1"/>
            </p:cNvSpPr>
            <p:nvPr/>
          </p:nvSpPr>
          <p:spPr bwMode="auto">
            <a:xfrm>
              <a:off x="517" y="2421"/>
              <a:ext cx="4812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200" b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1. Các </a:t>
              </a:r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cặp cạnh </a:t>
              </a:r>
              <a:r>
                <a:rPr lang="vi-VN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đối</a:t>
              </a:r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diện trong </a:t>
              </a:r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hình </a:t>
              </a:r>
              <a:r>
                <a:rPr lang="en-US" altLang="en-US" sz="3200" b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có đặc điểm gì ? </a:t>
              </a:r>
              <a:endPara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415" name="Text Box 25"/>
            <p:cNvSpPr txBox="1">
              <a:spLocks noChangeArrowheads="1"/>
            </p:cNvSpPr>
            <p:nvPr/>
          </p:nvSpPr>
          <p:spPr bwMode="auto">
            <a:xfrm>
              <a:off x="517" y="2649"/>
              <a:ext cx="4848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200" b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2. Độ </a:t>
              </a:r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dài các cạnh </a:t>
              </a:r>
              <a:r>
                <a:rPr lang="en-US" altLang="en-US" sz="3200" b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trong </a:t>
              </a:r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hình </a:t>
              </a:r>
              <a:r>
                <a:rPr lang="en-US" altLang="en-US" sz="3200" b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như thế nào với nhau ?</a:t>
              </a:r>
              <a:endPara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6412" name="Rectangle 1"/>
          <p:cNvSpPr>
            <a:spLocks noChangeArrowheads="1"/>
          </p:cNvSpPr>
          <p:nvPr/>
        </p:nvSpPr>
        <p:spPr bwMode="auto">
          <a:xfrm rot="21374829">
            <a:off x="8428898" y="4117135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06193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9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9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9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9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9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9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9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9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99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9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99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9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99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99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99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99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9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9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99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99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99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9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99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99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99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99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99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9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5" dur="500"/>
                                        <p:tgtEl>
                                          <p:spTgt spid="99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8" dur="500"/>
                                        <p:tgtEl>
                                          <p:spTgt spid="99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1" dur="500"/>
                                        <p:tgtEl>
                                          <p:spTgt spid="99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99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99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9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9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2" grpId="0"/>
      <p:bldP spid="21" grpId="0"/>
      <p:bldP spid="99373" grpId="0"/>
      <p:bldP spid="99373" grpId="1"/>
      <p:bldP spid="99399" grpId="0"/>
      <p:bldP spid="99399" grpId="1"/>
      <p:bldP spid="99425" grpId="0"/>
      <p:bldP spid="99425" grpId="1"/>
      <p:bldP spid="99451" grpId="0"/>
      <p:bldP spid="99451" grpId="1"/>
      <p:bldP spid="99452" grpId="0"/>
      <p:bldP spid="16419" grpId="0"/>
      <p:bldP spid="128" grpId="0"/>
      <p:bldP spid="1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8"/>
          <p:cNvSpPr>
            <a:spLocks noChangeArrowheads="1"/>
          </p:cNvSpPr>
          <p:nvPr/>
        </p:nvSpPr>
        <p:spPr bwMode="auto">
          <a:xfrm>
            <a:off x="4495800" y="1524000"/>
            <a:ext cx="3429000" cy="2362200"/>
          </a:xfrm>
          <a:prstGeom prst="diamond">
            <a:avLst/>
          </a:prstGeom>
          <a:noFill/>
          <a:ln w="7620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800">
              <a:latin typeface="Tahoma" panose="020B0604030504040204" pitchFamily="34" charset="0"/>
              <a:ea typeface="Gulim" pitchFamily="34" charset="-127"/>
            </a:endParaRPr>
          </a:p>
        </p:txBody>
      </p:sp>
      <p:sp>
        <p:nvSpPr>
          <p:cNvPr id="18435" name="Text Box 9"/>
          <p:cNvSpPr txBox="1">
            <a:spLocks noChangeArrowheads="1"/>
          </p:cNvSpPr>
          <p:nvPr/>
        </p:nvSpPr>
        <p:spPr bwMode="auto">
          <a:xfrm>
            <a:off x="3836988" y="2471738"/>
            <a:ext cx="381000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ahoma" panose="020B0604030504040204" pitchFamily="34" charset="0"/>
                <a:ea typeface="Gulim" pitchFamily="34" charset="-127"/>
              </a:rPr>
              <a:t>A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8229600" y="2479675"/>
            <a:ext cx="381000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ahoma" panose="020B0604030504040204" pitchFamily="34" charset="0"/>
                <a:ea typeface="Gulim" pitchFamily="34" charset="-127"/>
              </a:rPr>
              <a:t>C</a:t>
            </a:r>
          </a:p>
        </p:txBody>
      </p:sp>
      <p:sp>
        <p:nvSpPr>
          <p:cNvPr id="18437" name="Text Box 11"/>
          <p:cNvSpPr txBox="1">
            <a:spLocks noChangeArrowheads="1"/>
          </p:cNvSpPr>
          <p:nvPr/>
        </p:nvSpPr>
        <p:spPr bwMode="auto">
          <a:xfrm>
            <a:off x="6057900" y="990600"/>
            <a:ext cx="381000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ahoma" panose="020B0604030504040204" pitchFamily="34" charset="0"/>
                <a:ea typeface="Gulim" pitchFamily="34" charset="-127"/>
              </a:rPr>
              <a:t>B</a:t>
            </a:r>
          </a:p>
        </p:txBody>
      </p:sp>
      <p:sp>
        <p:nvSpPr>
          <p:cNvPr id="18438" name="Text Box 12"/>
          <p:cNvSpPr txBox="1">
            <a:spLocks noChangeArrowheads="1"/>
          </p:cNvSpPr>
          <p:nvPr/>
        </p:nvSpPr>
        <p:spPr bwMode="auto">
          <a:xfrm>
            <a:off x="6057900" y="3932238"/>
            <a:ext cx="381000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ahoma" panose="020B0604030504040204" pitchFamily="34" charset="0"/>
                <a:ea typeface="Gulim" pitchFamily="34" charset="-127"/>
              </a:rPr>
              <a:t>D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1905000" y="265113"/>
            <a:ext cx="8305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ea typeface="Gulim" pitchFamily="34" charset="-127"/>
              </a:rPr>
              <a:t>Hình thoi có đặc điểm gì ? 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1460500" y="4391025"/>
            <a:ext cx="8813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 eaLnBrk="1" hangingPunct="1">
              <a:lnSpc>
                <a:spcPct val="100000"/>
              </a:lnSpc>
              <a:spcBef>
                <a:spcPct val="50000"/>
              </a:spcBef>
              <a:buFont typeface="Symbol" panose="05050102010706020507" pitchFamily="18" charset="2"/>
              <a:buChar char="Þ"/>
            </a:pPr>
            <a:r>
              <a:rPr lang="en-US" altLang="en-US" sz="4000" b="1">
                <a:solidFill>
                  <a:srgbClr val="990000"/>
                </a:solidFill>
                <a:latin typeface="Times New Roman" panose="02020603050405020304" pitchFamily="18" charset="0"/>
                <a:ea typeface="Gulim" pitchFamily="34" charset="-127"/>
              </a:rPr>
              <a:t> </a:t>
            </a:r>
            <a:r>
              <a:rPr lang="en-US" altLang="en-US" sz="4000" b="1">
                <a:latin typeface="Times New Roman" panose="02020603050405020304" pitchFamily="18" charset="0"/>
                <a:ea typeface="Gulim" pitchFamily="34" charset="-127"/>
              </a:rPr>
              <a:t>Hình thoi có hai cặp cạnh đối diện song song và bốn cạnh bằng nhau.</a:t>
            </a:r>
          </a:p>
        </p:txBody>
      </p:sp>
    </p:spTree>
    <p:extLst>
      <p:ext uri="{BB962C8B-B14F-4D97-AF65-F5344CB8AC3E}">
        <p14:creationId xmlns:p14="http://schemas.microsoft.com/office/powerpoint/2010/main" val="1256534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1" grpId="0"/>
      <p:bldP spid="27661" grpId="1"/>
      <p:bldP spid="276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981200" y="1676400"/>
            <a:ext cx="5103813" cy="762000"/>
            <a:chOff x="457200" y="1676400"/>
            <a:chExt cx="5103813" cy="762000"/>
          </a:xfrm>
        </p:grpSpPr>
        <p:grpSp>
          <p:nvGrpSpPr>
            <p:cNvPr id="19466" name="Group 2"/>
            <p:cNvGrpSpPr>
              <a:grpSpLocks/>
            </p:cNvGrpSpPr>
            <p:nvPr/>
          </p:nvGrpSpPr>
          <p:grpSpPr bwMode="auto">
            <a:xfrm>
              <a:off x="1371600" y="1676400"/>
              <a:ext cx="3338513" cy="682625"/>
              <a:chOff x="394" y="1491"/>
              <a:chExt cx="2103" cy="430"/>
            </a:xfrm>
          </p:grpSpPr>
          <p:sp>
            <p:nvSpPr>
              <p:cNvPr id="19469" name="AutoShape 3"/>
              <p:cNvSpPr>
                <a:spLocks noChangeArrowheads="1"/>
              </p:cNvSpPr>
              <p:nvPr/>
            </p:nvSpPr>
            <p:spPr bwMode="auto">
              <a:xfrm rot="-5400000">
                <a:off x="705" y="1180"/>
                <a:ext cx="430" cy="1051"/>
              </a:xfrm>
              <a:prstGeom prst="triangle">
                <a:avLst>
                  <a:gd name="adj" fmla="val 50000"/>
                </a:avLst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ahoma" panose="020B0604030504040204" pitchFamily="34" charset="0"/>
                  <a:ea typeface="Gulim" pitchFamily="34" charset="-127"/>
                </a:endParaRPr>
              </a:p>
            </p:txBody>
          </p:sp>
          <p:sp>
            <p:nvSpPr>
              <p:cNvPr id="19470" name="AutoShape 4"/>
              <p:cNvSpPr>
                <a:spLocks noChangeArrowheads="1"/>
              </p:cNvSpPr>
              <p:nvPr/>
            </p:nvSpPr>
            <p:spPr bwMode="auto">
              <a:xfrm rot="5400000">
                <a:off x="1757" y="1180"/>
                <a:ext cx="430" cy="1051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ahoma" panose="020B0604030504040204" pitchFamily="34" charset="0"/>
                  <a:ea typeface="Gulim" pitchFamily="34" charset="-127"/>
                </a:endParaRPr>
              </a:p>
            </p:txBody>
          </p:sp>
        </p:grpSp>
        <p:sp>
          <p:nvSpPr>
            <p:cNvPr id="19467" name="Text Box 5"/>
            <p:cNvSpPr txBox="1">
              <a:spLocks noChangeArrowheads="1"/>
            </p:cNvSpPr>
            <p:nvPr/>
          </p:nvSpPr>
          <p:spPr bwMode="auto">
            <a:xfrm rot="10770618" flipV="1">
              <a:off x="457200" y="1981200"/>
              <a:ext cx="8509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990033"/>
                  </a:solidFill>
                  <a:latin typeface=".VnTime" panose="020B7200000000000000" pitchFamily="34" charset="0"/>
                  <a:ea typeface="Gulim" pitchFamily="34" charset="-127"/>
                </a:rPr>
                <a:t>N</a:t>
              </a:r>
            </a:p>
          </p:txBody>
        </p:sp>
        <p:sp>
          <p:nvSpPr>
            <p:cNvPr id="19468" name="Text Box 6"/>
            <p:cNvSpPr txBox="1">
              <a:spLocks noChangeArrowheads="1"/>
            </p:cNvSpPr>
            <p:nvPr/>
          </p:nvSpPr>
          <p:spPr bwMode="auto">
            <a:xfrm rot="10746665" flipV="1">
              <a:off x="4648200" y="1981200"/>
              <a:ext cx="9128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990033"/>
                  </a:solidFill>
                  <a:latin typeface=".VnTime" panose="020B7200000000000000" pitchFamily="34" charset="0"/>
                  <a:ea typeface="Gulim" pitchFamily="34" charset="-127"/>
                </a:rPr>
                <a:t>S</a:t>
              </a:r>
            </a:p>
          </p:txBody>
        </p:sp>
      </p:grpSp>
      <p:sp>
        <p:nvSpPr>
          <p:cNvPr id="124935" name="Rectangle 7"/>
          <p:cNvSpPr>
            <a:spLocks noChangeArrowheads="1"/>
          </p:cNvSpPr>
          <p:nvPr/>
        </p:nvSpPr>
        <p:spPr bwMode="auto">
          <a:xfrm>
            <a:off x="1676400" y="2743200"/>
            <a:ext cx="5238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ea typeface="Gulim" pitchFamily="34" charset="-127"/>
              </a:rPr>
              <a:t>Kim nam châm và la bàn</a:t>
            </a:r>
          </a:p>
        </p:txBody>
      </p:sp>
      <p:pic>
        <p:nvPicPr>
          <p:cNvPr id="124936" name="Picture 8" descr="comp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95400"/>
            <a:ext cx="30480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7" name="Picture 9" descr="1207Cs06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86200"/>
            <a:ext cx="1881188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8" name="Picture 10" descr="goi%2520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86200"/>
            <a:ext cx="2505075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9" name="Picture 11" descr="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-2357" r="11876" b="6137"/>
          <a:stretch>
            <a:fillRect/>
          </a:stretch>
        </p:blipFill>
        <p:spPr bwMode="auto">
          <a:xfrm>
            <a:off x="2362200" y="3810000"/>
            <a:ext cx="2124075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58" name="Rectangle 30"/>
          <p:cNvSpPr>
            <a:spLocks noChangeArrowheads="1"/>
          </p:cNvSpPr>
          <p:nvPr/>
        </p:nvSpPr>
        <p:spPr bwMode="auto">
          <a:xfrm>
            <a:off x="0" y="228382"/>
            <a:ext cx="120534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Gulim" pitchFamily="34" charset="-127"/>
              </a:rPr>
              <a:t>Trong thực tế cuộc sống, em đã nhìn thấy hình thoi ở 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Gulim" pitchFamily="34" charset="-127"/>
              </a:rPr>
              <a:t>đâu ?</a:t>
            </a:r>
            <a:endParaRPr lang="en-US" altLang="en-US" sz="3600" b="1">
              <a:solidFill>
                <a:srgbClr val="0000FF"/>
              </a:solidFill>
              <a:latin typeface="Times New Roman" panose="02020603050405020304" pitchFamily="18" charset="0"/>
              <a:ea typeface="Gulim" pitchFamily="34" charset="-127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616325" y="6002338"/>
            <a:ext cx="5238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ea typeface="Gulim" pitchFamily="34" charset="-127"/>
              </a:rPr>
              <a:t>Họa tiết thổ cẩm</a:t>
            </a:r>
          </a:p>
        </p:txBody>
      </p:sp>
    </p:spTree>
    <p:extLst>
      <p:ext uri="{BB962C8B-B14F-4D97-AF65-F5344CB8AC3E}">
        <p14:creationId xmlns:p14="http://schemas.microsoft.com/office/powerpoint/2010/main" val="6343916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5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 w="57150">
          <a:solidFill>
            <a:srgbClr val="FF0000"/>
          </a:solidFill>
          <a:round/>
          <a:headEnd/>
          <a:tailEnd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3654</TotalTime>
  <Words>892</Words>
  <Application>Microsoft Office PowerPoint</Application>
  <PresentationFormat>Custom</PresentationFormat>
  <Paragraphs>240</Paragraphs>
  <Slides>21</Slides>
  <Notes>5</Notes>
  <HiddenSlides>9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1724</cp:revision>
  <dcterms:created xsi:type="dcterms:W3CDTF">2022-02-24T03:25:18Z</dcterms:created>
  <dcterms:modified xsi:type="dcterms:W3CDTF">2025-05-21T07:36:21Z</dcterms:modified>
</cp:coreProperties>
</file>