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9" r:id="rId2"/>
    <p:sldMasterId id="2147483696" r:id="rId3"/>
  </p:sldMasterIdLst>
  <p:notesMasterIdLst>
    <p:notesMasterId r:id="rId29"/>
  </p:notesMasterIdLst>
  <p:sldIdLst>
    <p:sldId id="308" r:id="rId4"/>
    <p:sldId id="257" r:id="rId5"/>
    <p:sldId id="392" r:id="rId6"/>
    <p:sldId id="890" r:id="rId7"/>
    <p:sldId id="479" r:id="rId8"/>
    <p:sldId id="480" r:id="rId9"/>
    <p:sldId id="885" r:id="rId10"/>
    <p:sldId id="886" r:id="rId11"/>
    <p:sldId id="887" r:id="rId12"/>
    <p:sldId id="888" r:id="rId13"/>
    <p:sldId id="889" r:id="rId14"/>
    <p:sldId id="268" r:id="rId15"/>
    <p:sldId id="880" r:id="rId16"/>
    <p:sldId id="883" r:id="rId17"/>
    <p:sldId id="896" r:id="rId18"/>
    <p:sldId id="897" r:id="rId19"/>
    <p:sldId id="898" r:id="rId20"/>
    <p:sldId id="895" r:id="rId21"/>
    <p:sldId id="891" r:id="rId22"/>
    <p:sldId id="892" r:id="rId23"/>
    <p:sldId id="881" r:id="rId24"/>
    <p:sldId id="893" r:id="rId25"/>
    <p:sldId id="894" r:id="rId26"/>
    <p:sldId id="780" r:id="rId27"/>
    <p:sldId id="307" r:id="rId2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A1EA"/>
    <a:srgbClr val="DEB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410" autoAdjust="0"/>
    <p:restoredTop sz="90030" autoAdjust="0"/>
  </p:normalViewPr>
  <p:slideViewPr>
    <p:cSldViewPr snapToGrid="0">
      <p:cViewPr varScale="1">
        <p:scale>
          <a:sx n="23" d="100"/>
          <a:sy n="23" d="100"/>
        </p:scale>
        <p:origin x="208" y="1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C5BD3-07A4-4BB4-AEF2-DB75BFA196A4}" type="datetimeFigureOut">
              <a:rPr lang="en-US" smtClean="0"/>
              <a:t>5/12/24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002F7-6520-47F4-B336-3125957D0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9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Link Youtube: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30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1434-3BC8-F7CC-F7E7-22A190421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C7891-F68B-D47B-C36F-7FBE12EA4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0324E-DB41-78A1-AB4F-3C9FFD82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12/05/2024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6140E-244E-9442-858B-DD68FF150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1AE9-8C4E-DC1D-D039-B890A863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47281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24395-76FC-431C-EC0F-B8BBAE1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25AA12-B6A9-CD62-3087-466BA3C688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AAE7B-D4BC-2511-C93A-2D115D338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E3337-0ECE-1BF1-94FF-6B31CD17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12/05/2024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A19AB-5C07-76AF-F6CB-04C27E46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8E75C-6567-0F4E-14DC-2550B44F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5488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6311-DF35-D8E3-C277-660DA55E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65703-AB7F-155F-D0C5-0C02FA954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912D9-31EE-5B53-2F41-864006CD8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12/05/2024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287B2-18BC-98BA-FA84-0A4CB4B3B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0B633-2E5D-5CB7-16AC-3763A9CE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67876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7D08FD-CF03-FAE1-C135-F79192928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92AD45-FED4-E3D0-B7E5-E1D67C7F4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C625A-46E6-96DF-D63C-F6CF78BC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12/05/2024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5DB07-B6B4-6E24-EAE7-7D121AF1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71F84-F994-B2CF-0945-C69AB92B8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45903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532C-A140-6D88-26BF-2EB93C54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49FDD-78E9-84AC-EF3E-D7BB60292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8CF8-D30E-8DA2-7471-4B9027B9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12/05/2024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872E0-B72F-0660-D3FB-43D50A48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1D4CC-89AF-A40A-9965-F2C55535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90035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77C40-9EE4-093A-0482-4861D847A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06AFA-8643-9511-CF24-CBF3B21CF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AA032-7A6F-A733-D797-F4A6E377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5/12/24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F9659-77D2-0FE8-7C3C-924694C80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86709-4408-C788-7A0C-E511ABA2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20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7AAF3-A4E0-61CC-2B4B-00EF2476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E9DD4-BA9F-98E1-826B-0A23604BE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994A3-DDA4-1849-66BA-7A2EE870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5/12/24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C5CDB-BEF5-32EF-8E6B-BF243C39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8722C-8788-0D5E-2C14-61EE198C3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06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55EA6-950D-1819-7313-42F3D47C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BF01C-2144-D286-1FCB-3ACB22965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2185C-D09C-0D09-86A0-012927FED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5/12/24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EEAFC-F9F2-FBCE-5B43-2995EC38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43D2A-C2AF-197A-3971-5580D0C52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53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F10B-817B-A81E-1212-A4A3DAC8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F32CC-4F41-73D9-FF42-38535B940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01BC6-C4C7-9FDA-1D02-FB5FE805D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D9C71-CD03-5D76-4143-A2C504BF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5/12/24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C0658-328D-1B92-2EB6-6CA2AB3F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51F7D-F93D-BC83-6697-03AEFD85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8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1266D-AC76-592A-DFD0-26ABF028A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88962-1400-AB16-E397-66723BD9D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F3B11-FEEB-89A3-38E6-A26C51C76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79A305-5D06-7150-B0CC-634149881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3F0134-19E9-F49D-B8EC-A2675FBC4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10F90E-8844-A60F-0894-082B92031F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5/12/24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D099A5-AB0C-3269-C1B9-205354C6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CAD879-FA73-4279-03EC-CDED8B2FD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4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A6C39-DB60-8550-F47B-47294727F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E40918-E955-5991-7B28-9814CCD697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5/12/24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BF66A5-E4EB-B6B0-347C-35F9E203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2B3D8-3108-9602-E204-60907164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93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532C-A140-6D88-26BF-2EB93C54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49FDD-78E9-84AC-EF3E-D7BB60292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8CF8-D30E-8DA2-7471-4B9027B9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12/05/2024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872E0-B72F-0660-D3FB-43D50A48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1D4CC-89AF-A40A-9965-F2C55535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390035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232461-3D67-AFCB-A5A8-C16CE7BC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5/12/24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2A3B7-6F48-8C51-63D0-2D54CB157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4F837-9BAD-C760-AD27-84DB6B3D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01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3C69A-3ED7-DBDC-C529-F5A5DD86C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47FB1-54AC-75F0-04D6-DC6851F9D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18C87-508B-9A7F-2600-B59FC3716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0A868-48AC-D548-9826-D4EF732A9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5/12/24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E3B30-D627-675D-5196-BD6F89D94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A1010-E76C-FDA4-37E6-9E47CEFA8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45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15DD2-7897-000C-87A8-B8C5DCB70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7673CB-A7C5-F635-1167-4BD596EE11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8F22C9-3C0F-AA55-AD09-440C9AB48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4F3EC-1213-5839-D9F7-7DE29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5/12/24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D60E7-C720-BDD4-554E-D21CA9D1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D225B-AC7B-C2BF-51B3-97C8963B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08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6EBB1-8C82-B02C-C8A0-F046CCDC1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2959A-4073-92EB-C19A-4B86A1DE3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546C5-B26C-7A70-799C-A9B09761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5/12/24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9A9F8-DE08-2040-91B0-E00469DE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93E48-8DDD-EFC1-66CE-89334059B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3CC744-BD46-01CF-3406-83BFABC55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6A30BD-0A32-EC95-7FA2-F0BFA3F76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278CD-B1DB-D0B6-1AA0-503364AF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5/12/24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6F2CA-26CF-E866-413C-24DABB011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57F0F-FE14-DB6A-36E3-64764A9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15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969D-B1DE-A915-4A98-4AEA8B25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73C2-6744-5350-6741-9DB113D52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CD69-3752-3E78-CEAB-3687B868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12/05/2024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EACE9-F9D9-4772-3CEE-F46325D4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A1B4-945F-3AF6-EBA8-6068456D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D24CD-3876-1504-263E-19A0B1262FBC}"/>
              </a:ext>
            </a:extLst>
          </p:cNvPr>
          <p:cNvSpPr/>
          <p:nvPr userDrawn="1"/>
        </p:nvSpPr>
        <p:spPr>
          <a:xfrm>
            <a:off x="0" y="646043"/>
            <a:ext cx="12192000" cy="6211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5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969D-B1DE-A915-4A98-4AEA8B25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73C2-6744-5350-6741-9DB113D52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CD69-3752-3E78-CEAB-3687B868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12/05/2024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EACE9-F9D9-4772-3CEE-F46325D4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A1B4-945F-3AF6-EBA8-6068456D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D24CD-3876-1504-263E-19A0B1262FBC}"/>
              </a:ext>
            </a:extLst>
          </p:cNvPr>
          <p:cNvSpPr/>
          <p:nvPr userDrawn="1"/>
        </p:nvSpPr>
        <p:spPr>
          <a:xfrm>
            <a:off x="0" y="646043"/>
            <a:ext cx="12192000" cy="6211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50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8B51-3ADD-D6A2-9AA7-CC3A87A0A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6AFF2-B6DF-58A0-8EDA-2A6769301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96E15-C765-77A2-DF52-BD82D6237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C2A40-DF14-9F03-A5B9-267C95642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12/05/2024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E7D29-5EED-6C69-2057-4C3F7FB4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FCA88-0E73-3736-CECA-4B9D28A8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8225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68FDF-823F-117E-21C1-9B2C86FD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98200-6AED-89D0-5832-BDD11AD12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41021-DDC6-80D2-6893-F03D67BF5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411D6-9C14-581A-8990-7395F5E44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628675-1BF8-3A04-7618-102357F52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4F970F-AF0B-8D33-2D7E-8A5E9C4B2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12/05/2024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6C56-EFCD-3E3C-4A38-3CF427223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99811-2A19-F374-2DE4-6088E70A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1006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4E233-9328-AFAD-B48C-A64493A2D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ACA241-0A1F-ABFF-B6E9-D174BE9AE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12/05/2024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9FF89-79E6-2A83-C343-3E0DEE79F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A46F8-0C08-8372-4D99-2E2130C91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4523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96AD3-DAFA-1630-DEDA-E54E5778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12/05/2024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D3C03C-2031-FA15-0E8E-6DB283A9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C83FF-5C25-3632-5C00-CDF71E00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11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ECCD-0567-4F98-E4F0-1E199120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BEE3A-0B81-6067-8AA1-0FC9E5149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B078E-1E6D-73DA-8AD6-7379BB91A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71B02-8AFD-32EA-6F48-E9E0DBB56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12/05/2024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F2835-82AE-0D3E-6F23-E56A4781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25506-7616-3622-2B3E-27C370B2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26708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4E421-1E39-B4D7-C90A-472DA9B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FB8FD-1092-C5B6-2787-60A49FB96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B8919-8AF6-3D55-1210-6330C909E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AF5B-F90C-324C-8C51-1F7C197CBE93}" type="datetimeFigureOut">
              <a:rPr lang="en-VN" smtClean="0"/>
              <a:t>12/05/2024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A9AEB-BB83-E229-D5E2-828E88FE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B1DC0-C43F-D1C5-2AEE-8C713329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C23AEEC-D14A-2819-BA28-BA016BE2320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81000" y="6037595"/>
            <a:ext cx="1271076" cy="548610"/>
          </a:xfrm>
          <a:prstGeom prst="rect">
            <a:avLst/>
          </a:prstGeom>
        </p:spPr>
      </p:pic>
      <p:pic>
        <p:nvPicPr>
          <p:cNvPr id="9" name="Picture 8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56E45643-5ED7-CFF4-0281-4003D1BDF8D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2" b="92632" l="2900" r="94118">
                        <a14:foregroundMark x1="28666" y1="78158" x2="28666" y2="78158"/>
                        <a14:foregroundMark x1="17399" y1="81184" x2="17399" y2="81184"/>
                        <a14:foregroundMark x1="10356" y1="81447" x2="10356" y2="81447"/>
                        <a14:foregroundMark x1="8285" y1="78158" x2="8285" y2="78158"/>
                        <a14:foregroundMark x1="13090" y1="76579" x2="13090" y2="76579"/>
                        <a14:foregroundMark x1="6462" y1="72237" x2="16404" y2="81184"/>
                        <a14:foregroundMark x1="3977" y1="78553" x2="8699" y2="92763"/>
                        <a14:foregroundMark x1="8699" y1="92763" x2="17233" y2="87105"/>
                        <a14:foregroundMark x1="2900" y1="72237" x2="3728" y2="76579"/>
                        <a14:foregroundMark x1="27589" y1="92763" x2="27589" y2="92763"/>
                        <a14:foregroundMark x1="83844" y1="82500" x2="83844" y2="82500"/>
                        <a14:foregroundMark x1="94200" y1="73289" x2="94200" y2="73289"/>
                        <a14:foregroundMark x1="87572" y1="39342" x2="87572" y2="39342"/>
                        <a14:foregroundMark x1="83679" y1="40921" x2="87987" y2="51842"/>
                        <a14:foregroundMark x1="81524" y1="14868" x2="81524" y2="14868"/>
                        <a14:foregroundMark x1="71582" y1="20263" x2="71582" y2="20263"/>
                        <a14:foregroundMark x1="67688" y1="14605" x2="67688" y2="14605"/>
                        <a14:foregroundMark x1="45070" y1="16184" x2="45070" y2="16184"/>
                        <a14:foregroundMark x1="31980" y1="19868" x2="31980" y2="19868"/>
                        <a14:foregroundMark x1="22204" y1="13947" x2="22204" y2="13947"/>
                        <a14:foregroundMark x1="17233" y1="11579" x2="17233" y2="11579"/>
                        <a14:foregroundMark x1="24109" y1="10921" x2="24109" y2="10921"/>
                        <a14:foregroundMark x1="30323" y1="6974" x2="30323" y2="6974"/>
                        <a14:foregroundMark x1="37945" y1="22895" x2="37945" y2="22895"/>
                        <a14:foregroundMark x1="43165" y1="11316" x2="43165" y2="11316"/>
                        <a14:foregroundMark x1="43165" y1="11316" x2="43165" y2="11316"/>
                        <a14:foregroundMark x1="40017" y1="11579" x2="40679" y2="11974"/>
                        <a14:foregroundMark x1="37531" y1="12237" x2="34631" y2="5000"/>
                        <a14:foregroundMark x1="31152" y1="4342" x2="21210" y2="6316"/>
                        <a14:foregroundMark x1="21210" y1="6316" x2="20298" y2="5658"/>
                        <a14:foregroundMark x1="13919" y1="13553" x2="18476" y2="22237"/>
                        <a14:foregroundMark x1="45899" y1="13553" x2="49627" y2="11974"/>
                        <a14:foregroundMark x1="47722" y1="31711" x2="48384" y2="32105"/>
                        <a14:foregroundMark x1="49213" y1="32763" x2="50456" y2="32763"/>
                        <a14:foregroundMark x1="62469" y1="9342" x2="60398" y2="18816"/>
                        <a14:foregroundMark x1="62469" y1="8289" x2="59735" y2="23553"/>
                        <a14:foregroundMark x1="62717" y1="7368" x2="60149" y2="16842"/>
                        <a14:foregroundMark x1="59983" y1="18816" x2="62883" y2="25526"/>
                        <a14:foregroundMark x1="69760" y1="14868" x2="79702" y2="13289"/>
                        <a14:foregroundMark x1="79702" y1="13289" x2="80116" y2="13289"/>
                        <a14:foregroundMark x1="80944" y1="6974" x2="84507" y2="10921"/>
                        <a14:foregroundMark x1="84921" y1="6711" x2="80116" y2="11579"/>
                        <a14:foregroundMark x1="75311" y1="18158" x2="71168" y2="24474"/>
                        <a14:foregroundMark x1="68683" y1="25132" x2="67274" y2="25132"/>
                        <a14:foregroundMark x1="59155" y1="20921" x2="62303" y2="26842"/>
                        <a14:foregroundMark x1="83264" y1="40263" x2="80696" y2="561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0030" y="5705826"/>
            <a:ext cx="1531620" cy="9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6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4E421-1E39-B4D7-C90A-472DA9B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FB8FD-1092-C5B6-2787-60A49FB96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B8919-8AF6-3D55-1210-6330C909E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AF5B-F90C-324C-8C51-1F7C197CBE93}" type="datetimeFigureOut">
              <a:rPr lang="en-VN" smtClean="0"/>
              <a:t>12/05/2024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A9AEB-BB83-E229-D5E2-828E88FE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B1DC0-C43F-D1C5-2AEE-8C713329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5616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F086EE0-3202-DF70-DBB6-1AD0C3862F6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195144" y="-20513963"/>
            <a:ext cx="780171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32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32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004B169-D43C-42F8-F159-6721EA583734}"/>
              </a:ext>
            </a:extLst>
          </p:cNvPr>
          <p:cNvSpPr txBox="1">
            <a:spLocks/>
          </p:cNvSpPr>
          <p:nvPr userDrawn="1"/>
        </p:nvSpPr>
        <p:spPr>
          <a:xfrm>
            <a:off x="1143000" y="24520237"/>
            <a:ext cx="780171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32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32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F29993B-52B3-2C64-DA05-AADC1C6C7C38}"/>
              </a:ext>
            </a:extLst>
          </p:cNvPr>
          <p:cNvSpPr txBox="1">
            <a:spLocks/>
          </p:cNvSpPr>
          <p:nvPr userDrawn="1"/>
        </p:nvSpPr>
        <p:spPr>
          <a:xfrm>
            <a:off x="-45186600" y="735518"/>
            <a:ext cx="780171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32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32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76919C7-EA27-AE4B-0310-A1CBFF6827A7}"/>
              </a:ext>
            </a:extLst>
          </p:cNvPr>
          <p:cNvSpPr txBox="1">
            <a:spLocks/>
          </p:cNvSpPr>
          <p:nvPr userDrawn="1"/>
        </p:nvSpPr>
        <p:spPr>
          <a:xfrm>
            <a:off x="41775176" y="735518"/>
            <a:ext cx="780171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32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32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7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audio" Target="NUL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tif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emf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emf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audio" Target="../media/audio4.wav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openxmlformats.org/officeDocument/2006/relationships/image" Target="../media/image4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emf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emf"/><Relationship Id="rId5" Type="http://schemas.openxmlformats.org/officeDocument/2006/relationships/image" Target="../media/image13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emf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tiff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51B5FF0A-636D-B94E-8CAB-87F782FF4A41}"/>
              </a:ext>
            </a:extLst>
          </p:cNvPr>
          <p:cNvSpPr/>
          <p:nvPr/>
        </p:nvSpPr>
        <p:spPr>
          <a:xfrm>
            <a:off x="2634343" y="1937657"/>
            <a:ext cx="7456714" cy="1988308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UNIT 10 – AROUND THE TOWN</a:t>
            </a:r>
          </a:p>
          <a:p>
            <a:pPr algn="ctr"/>
            <a:r>
              <a:rPr lang="en-US" sz="3600" b="1" dirty="0">
                <a:solidFill>
                  <a:srgbClr val="7030A0"/>
                </a:solidFill>
              </a:rPr>
              <a:t>Lesson 8 – Project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CC692-7F14-DD80-51F3-F689622D3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80" y="2949677"/>
            <a:ext cx="3835338" cy="368104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29CF685-07A5-EB4D-8A14-30317D113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084" y="3599135"/>
            <a:ext cx="3016145" cy="30315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35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EE5A30-6F54-EE1F-E20F-351B11CF8B38}"/>
              </a:ext>
            </a:extLst>
          </p:cNvPr>
          <p:cNvGrpSpPr/>
          <p:nvPr/>
        </p:nvGrpSpPr>
        <p:grpSpPr>
          <a:xfrm>
            <a:off x="3682513" y="1599626"/>
            <a:ext cx="6429742" cy="5224056"/>
            <a:chOff x="3881891" y="1637122"/>
            <a:chExt cx="5797680" cy="4710517"/>
          </a:xfrm>
        </p:grpSpPr>
        <p:pic>
          <p:nvPicPr>
            <p:cNvPr id="34" name="Picture 2" descr="Crab clipart">
              <a:extLst>
                <a:ext uri="{FF2B5EF4-FFF2-40B4-BE49-F238E27FC236}">
                  <a16:creationId xmlns:a16="http://schemas.microsoft.com/office/drawing/2014/main" id="{10945FA5-8A83-AB93-B746-31AB08C64F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MsPham-0936082789">
              <a:extLst>
                <a:ext uri="{FF2B5EF4-FFF2-40B4-BE49-F238E27FC236}">
                  <a16:creationId xmlns:a16="http://schemas.microsoft.com/office/drawing/2014/main" id="{493295F3-F7A4-9B4B-5672-4B36FDF253AE}"/>
                </a:ext>
              </a:extLst>
            </p:cNvPr>
            <p:cNvSpPr/>
            <p:nvPr/>
          </p:nvSpPr>
          <p:spPr>
            <a:xfrm>
              <a:off x="3881891" y="1637122"/>
              <a:ext cx="5797680" cy="2763677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04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2" descr="Crab clipart">
              <a:extLst>
                <a:ext uri="{FF2B5EF4-FFF2-40B4-BE49-F238E27FC236}">
                  <a16:creationId xmlns:a16="http://schemas.microsoft.com/office/drawing/2014/main" id="{575D27A9-F2F0-AA86-46E6-4F7A7C0238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49B1B46-9D13-FC6F-F917-9E79E2E75F17}"/>
              </a:ext>
            </a:extLst>
          </p:cNvPr>
          <p:cNvSpPr txBox="1"/>
          <p:nvPr/>
        </p:nvSpPr>
        <p:spPr>
          <a:xfrm>
            <a:off x="685712" y="4953871"/>
            <a:ext cx="6429742" cy="1108651"/>
          </a:xfrm>
          <a:prstGeom prst="wedgeRoundRectCallout">
            <a:avLst>
              <a:gd name="adj1" fmla="val 59878"/>
              <a:gd name="adj2" fmla="val 37843"/>
              <a:gd name="adj3" fmla="val 16667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/>
              <a:t>I was at the post office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7427" y="4935523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148635" y="345447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were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 yesterday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867" y="63957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9433018" y="382458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Next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9433018" y="386571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A84FDC-7438-0946-924C-4FF9DF728E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8734" y="1109679"/>
            <a:ext cx="5188013" cy="38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EE5A30-6F54-EE1F-E20F-351B11CF8B38}"/>
              </a:ext>
            </a:extLst>
          </p:cNvPr>
          <p:cNvGrpSpPr/>
          <p:nvPr/>
        </p:nvGrpSpPr>
        <p:grpSpPr>
          <a:xfrm>
            <a:off x="4456953" y="1591481"/>
            <a:ext cx="4951914" cy="5223880"/>
            <a:chOff x="5229167" y="1637281"/>
            <a:chExt cx="4465127" cy="4710358"/>
          </a:xfrm>
        </p:grpSpPr>
        <p:pic>
          <p:nvPicPr>
            <p:cNvPr id="34" name="Picture 2" descr="Crab clipart">
              <a:extLst>
                <a:ext uri="{FF2B5EF4-FFF2-40B4-BE49-F238E27FC236}">
                  <a16:creationId xmlns:a16="http://schemas.microsoft.com/office/drawing/2014/main" id="{10945FA5-8A83-AB93-B746-31AB08C64F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MsPham-0936082789">
              <a:extLst>
                <a:ext uri="{FF2B5EF4-FFF2-40B4-BE49-F238E27FC236}">
                  <a16:creationId xmlns:a16="http://schemas.microsoft.com/office/drawing/2014/main" id="{493295F3-F7A4-9B4B-5672-4B36FDF253AE}"/>
                </a:ext>
              </a:extLst>
            </p:cNvPr>
            <p:cNvSpPr/>
            <p:nvPr/>
          </p:nvSpPr>
          <p:spPr>
            <a:xfrm>
              <a:off x="5229167" y="1637281"/>
              <a:ext cx="4465127" cy="2763677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04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2" descr="Crab clipart">
              <a:extLst>
                <a:ext uri="{FF2B5EF4-FFF2-40B4-BE49-F238E27FC236}">
                  <a16:creationId xmlns:a16="http://schemas.microsoft.com/office/drawing/2014/main" id="{575D27A9-F2F0-AA86-46E6-4F7A7C0238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49B1B46-9D13-FC6F-F917-9E79E2E75F17}"/>
              </a:ext>
            </a:extLst>
          </p:cNvPr>
          <p:cNvSpPr txBox="1"/>
          <p:nvPr/>
        </p:nvSpPr>
        <p:spPr>
          <a:xfrm>
            <a:off x="1443822" y="4945550"/>
            <a:ext cx="4951915" cy="1108651"/>
          </a:xfrm>
          <a:prstGeom prst="wedgeRoundRectCallout">
            <a:avLst>
              <a:gd name="adj1" fmla="val 59878"/>
              <a:gd name="adj2" fmla="val 37843"/>
              <a:gd name="adj3" fmla="val 16667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was bored.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8979" y="4880476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232707" y="321151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were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 last night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018" y="100758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9519751" y="321151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Next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9519752" y="326977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6882CA-5EF2-424A-83EA-B9F859E58F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170" r="17846"/>
          <a:stretch/>
        </p:blipFill>
        <p:spPr>
          <a:xfrm>
            <a:off x="5493273" y="1580157"/>
            <a:ext cx="2722631" cy="308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8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E769E0A-253E-1E5C-86C6-A438E7FE949D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86EF98-28E3-EE45-F4E9-464171761EA1}"/>
              </a:ext>
            </a:extLst>
          </p:cNvPr>
          <p:cNvGrpSpPr/>
          <p:nvPr/>
        </p:nvGrpSpPr>
        <p:grpSpPr>
          <a:xfrm>
            <a:off x="0" y="20451"/>
            <a:ext cx="12313439" cy="6849714"/>
            <a:chOff x="0" y="20451"/>
            <a:chExt cx="12313439" cy="684971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0D68D56-0FD3-977C-8601-A74BD21DD835}"/>
                </a:ext>
              </a:extLst>
            </p:cNvPr>
            <p:cNvGrpSpPr/>
            <p:nvPr/>
          </p:nvGrpSpPr>
          <p:grpSpPr>
            <a:xfrm>
              <a:off x="0" y="20451"/>
              <a:ext cx="12192000" cy="6837549"/>
              <a:chOff x="0" y="20451"/>
              <a:chExt cx="12192000" cy="683754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01A6937-5150-8980-E292-3471CBD233C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0451"/>
                <a:ext cx="12192000" cy="681709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3927A9F-FE3E-3D40-33B5-80B62C1B4165}"/>
                  </a:ext>
                </a:extLst>
              </p:cNvPr>
              <p:cNvPicPr/>
              <p:nvPr/>
            </p:nvPicPr>
            <p:blipFill rotWithShape="1">
              <a:blip r:embed="rId4"/>
              <a:srcRect l="1375" r="1250"/>
              <a:stretch/>
            </p:blipFill>
            <p:spPr>
              <a:xfrm>
                <a:off x="0" y="3793028"/>
                <a:ext cx="12192000" cy="3064972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0ACC78-7E50-D150-F1AC-AB611B1BAC47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9737879" y="4913093"/>
              <a:ext cx="2575560" cy="1957072"/>
            </a:xfrm>
            <a:prstGeom prst="rect">
              <a:avLst/>
            </a:prstGeom>
          </p:spPr>
        </p:pic>
      </p:grpSp>
      <p:sp>
        <p:nvSpPr>
          <p:cNvPr id="24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340C15-DBBC-FF02-1922-2D8E8379EA7E}"/>
              </a:ext>
            </a:extLst>
          </p:cNvPr>
          <p:cNvSpPr/>
          <p:nvPr/>
        </p:nvSpPr>
        <p:spPr>
          <a:xfrm>
            <a:off x="7608737" y="4860024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Exit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25" name="Рисуно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CD416C-4F31-2E56-E753-2F70077EF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4527005" y="-1198012"/>
            <a:ext cx="1099021" cy="11298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5D6BF93-14C0-6978-57F4-14D6164DE94D}"/>
              </a:ext>
            </a:extLst>
          </p:cNvPr>
          <p:cNvGrpSpPr/>
          <p:nvPr/>
        </p:nvGrpSpPr>
        <p:grpSpPr>
          <a:xfrm>
            <a:off x="822962" y="740225"/>
            <a:ext cx="6785776" cy="5223880"/>
            <a:chOff x="5337791" y="1637282"/>
            <a:chExt cx="6118715" cy="4710357"/>
          </a:xfrm>
        </p:grpSpPr>
        <p:pic>
          <p:nvPicPr>
            <p:cNvPr id="27" name="Picture 2" descr="Crab clipart">
              <a:extLst>
                <a:ext uri="{FF2B5EF4-FFF2-40B4-BE49-F238E27FC236}">
                  <a16:creationId xmlns:a16="http://schemas.microsoft.com/office/drawing/2014/main" id="{6493A07D-75C3-D06A-0813-47319B27DD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BBC1930-8977-6487-1668-ED3FAED34A75}"/>
                </a:ext>
              </a:extLst>
            </p:cNvPr>
            <p:cNvSpPr/>
            <p:nvPr/>
          </p:nvSpPr>
          <p:spPr>
            <a:xfrm>
              <a:off x="5337791" y="1637282"/>
              <a:ext cx="6118715" cy="2763676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04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9" name="Picture 2" descr="Crab clipart">
              <a:extLst>
                <a:ext uri="{FF2B5EF4-FFF2-40B4-BE49-F238E27FC236}">
                  <a16:creationId xmlns:a16="http://schemas.microsoft.com/office/drawing/2014/main" id="{9CBC2C58-9F4E-9215-1DBD-10386AA5DC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47B803D-59D5-B24B-828D-8728072025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704" y="1373198"/>
            <a:ext cx="63881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1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applause.wav"/>
          </p:stSnd>
        </p:sndAc>
      </p:transition>
    </mc:Choice>
    <mc:Fallback xmlns="">
      <p:transition spd="slow" advClick="0">
        <p:sndAc>
          <p:stSnd>
            <p:snd r:embed="rId12" name="applaus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7EC276-4738-4D42-9F62-201C95931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6995"/>
            <a:ext cx="12192000" cy="4699103"/>
          </a:xfrm>
          <a:prstGeom prst="rect">
            <a:avLst/>
          </a:prstGeom>
        </p:spPr>
      </p:pic>
      <p:sp>
        <p:nvSpPr>
          <p:cNvPr id="16" name="Google Shape;281;p15">
            <a:extLst>
              <a:ext uri="{FF2B5EF4-FFF2-40B4-BE49-F238E27FC236}">
                <a16:creationId xmlns:a16="http://schemas.microsoft.com/office/drawing/2014/main" id="{3BE8BB4D-7FEC-0142-954F-BC5DC7CF2E39}"/>
              </a:ext>
            </a:extLst>
          </p:cNvPr>
          <p:cNvSpPr txBox="1">
            <a:spLocks/>
          </p:cNvSpPr>
          <p:nvPr/>
        </p:nvSpPr>
        <p:spPr>
          <a:xfrm>
            <a:off x="154832" y="19434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PUPILS’ BOOK p.119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18C99-8F6F-F44B-882C-EB21F3928531}"/>
              </a:ext>
            </a:extLst>
          </p:cNvPr>
          <p:cNvSpPr txBox="1"/>
          <p:nvPr/>
        </p:nvSpPr>
        <p:spPr>
          <a:xfrm>
            <a:off x="1679291" y="5949910"/>
            <a:ext cx="851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Divide the class into two teams. One team takes on the role of Emma. One team takes on the role of Nam. They role-play the dialogue.</a:t>
            </a:r>
          </a:p>
          <a:p>
            <a:pPr marL="285750" indent="-285750">
              <a:buFontTx/>
              <a:buChar char="-"/>
            </a:pPr>
            <a:r>
              <a:rPr lang="en-VN" dirty="0"/>
              <a:t>Then students work in pairs. They take on the roles of Emma and Nam and practice.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73CD4214-7E35-AB43-8FA5-F096D855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942" y="133389"/>
            <a:ext cx="1394569" cy="14017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8EAA28-91AE-DD4C-A889-E93C08FED7CD}"/>
              </a:ext>
            </a:extLst>
          </p:cNvPr>
          <p:cNvSpPr/>
          <p:nvPr/>
        </p:nvSpPr>
        <p:spPr>
          <a:xfrm>
            <a:off x="5410200" y="1021080"/>
            <a:ext cx="4617720" cy="51401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2438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81;p15">
            <a:extLst>
              <a:ext uri="{FF2B5EF4-FFF2-40B4-BE49-F238E27FC236}">
                <a16:creationId xmlns:a16="http://schemas.microsoft.com/office/drawing/2014/main" id="{3BE8BB4D-7FEC-0142-954F-BC5DC7CF2E39}"/>
              </a:ext>
            </a:extLst>
          </p:cNvPr>
          <p:cNvSpPr txBox="1">
            <a:spLocks/>
          </p:cNvSpPr>
          <p:nvPr/>
        </p:nvSpPr>
        <p:spPr>
          <a:xfrm>
            <a:off x="177489" y="142213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PUPILS’ BOOK p.119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18C99-8F6F-F44B-882C-EB21F3928531}"/>
              </a:ext>
            </a:extLst>
          </p:cNvPr>
          <p:cNvSpPr txBox="1"/>
          <p:nvPr/>
        </p:nvSpPr>
        <p:spPr>
          <a:xfrm>
            <a:off x="1876454" y="5949910"/>
            <a:ext cx="8439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Divide the class into groups of four students. Each group takes out a sheet of paper.</a:t>
            </a:r>
          </a:p>
          <a:p>
            <a:pPr marL="285750" indent="-285750">
              <a:buFontTx/>
              <a:buChar char="-"/>
            </a:pPr>
            <a:r>
              <a:rPr lang="en-US" dirty="0"/>
              <a:t>Students discuss and write the names of their friends in the class in one minute.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group with the most names receives 2 points.  </a:t>
            </a:r>
            <a:endParaRPr lang="en-VN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8A12A0-7608-964F-8BFC-F98EA66A1B10}"/>
              </a:ext>
            </a:extLst>
          </p:cNvPr>
          <p:cNvGrpSpPr/>
          <p:nvPr/>
        </p:nvGrpSpPr>
        <p:grpSpPr>
          <a:xfrm>
            <a:off x="9632659" y="5132619"/>
            <a:ext cx="2074229" cy="704299"/>
            <a:chOff x="9705542" y="4937760"/>
            <a:chExt cx="2090218" cy="71733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3AA89D4-B068-DA4F-BB92-9030956FD1D6}"/>
                </a:ext>
              </a:extLst>
            </p:cNvPr>
            <p:cNvSpPr/>
            <p:nvPr/>
          </p:nvSpPr>
          <p:spPr>
            <a:xfrm>
              <a:off x="10881360" y="5318760"/>
              <a:ext cx="914400" cy="336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763249-890F-1546-AC18-EF7077A5E14A}"/>
                </a:ext>
              </a:extLst>
            </p:cNvPr>
            <p:cNvSpPr/>
            <p:nvPr/>
          </p:nvSpPr>
          <p:spPr>
            <a:xfrm>
              <a:off x="9705542" y="4937760"/>
              <a:ext cx="642418" cy="2906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261483DC-55EC-2B45-AF61-885917B63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089" y="133390"/>
            <a:ext cx="1321422" cy="13281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AF395E-AC1E-1F48-8651-791B762ED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52" y="3101260"/>
            <a:ext cx="1504684" cy="29987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8D555E-D064-6D4B-8351-084BCE473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7810" y="3228441"/>
            <a:ext cx="1461900" cy="2871590"/>
          </a:xfrm>
          <a:prstGeom prst="rect">
            <a:avLst/>
          </a:prstGeom>
        </p:spPr>
      </p:pic>
      <p:sp>
        <p:nvSpPr>
          <p:cNvPr id="18" name="Rectangle: Rounded Corners 6">
            <a:extLst>
              <a:ext uri="{FF2B5EF4-FFF2-40B4-BE49-F238E27FC236}">
                <a16:creationId xmlns:a16="http://schemas.microsoft.com/office/drawing/2014/main" id="{E0354069-16EC-E14D-83C1-51761075ABE1}"/>
              </a:ext>
            </a:extLst>
          </p:cNvPr>
          <p:cNvSpPr/>
          <p:nvPr/>
        </p:nvSpPr>
        <p:spPr>
          <a:xfrm>
            <a:off x="2583258" y="1687736"/>
            <a:ext cx="7025484" cy="32652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B03F29-6D88-4B40-ACF2-4F3D45F454E4}"/>
              </a:ext>
            </a:extLst>
          </p:cNvPr>
          <p:cNvSpPr txBox="1"/>
          <p:nvPr/>
        </p:nvSpPr>
        <p:spPr>
          <a:xfrm>
            <a:off x="2852619" y="2166612"/>
            <a:ext cx="64867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List out: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 Name of your friends in the class in one minute.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107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81;p15">
            <a:extLst>
              <a:ext uri="{FF2B5EF4-FFF2-40B4-BE49-F238E27FC236}">
                <a16:creationId xmlns:a16="http://schemas.microsoft.com/office/drawing/2014/main" id="{3BE8BB4D-7FEC-0142-954F-BC5DC7CF2E39}"/>
              </a:ext>
            </a:extLst>
          </p:cNvPr>
          <p:cNvSpPr txBox="1">
            <a:spLocks/>
          </p:cNvSpPr>
          <p:nvPr/>
        </p:nvSpPr>
        <p:spPr>
          <a:xfrm>
            <a:off x="177489" y="142213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PUPILS’ BOOK p.119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18C99-8F6F-F44B-882C-EB21F3928531}"/>
              </a:ext>
            </a:extLst>
          </p:cNvPr>
          <p:cNvSpPr txBox="1"/>
          <p:nvPr/>
        </p:nvSpPr>
        <p:spPr>
          <a:xfrm>
            <a:off x="1765061" y="6166290"/>
            <a:ext cx="930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Students work in groups of four. They discuss and write words about the question words. 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first 3 groups who finish the activity receive 2 points.  </a:t>
            </a:r>
            <a:endParaRPr lang="en-VN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8A12A0-7608-964F-8BFC-F98EA66A1B10}"/>
              </a:ext>
            </a:extLst>
          </p:cNvPr>
          <p:cNvGrpSpPr/>
          <p:nvPr/>
        </p:nvGrpSpPr>
        <p:grpSpPr>
          <a:xfrm>
            <a:off x="9632659" y="5132619"/>
            <a:ext cx="2074229" cy="704299"/>
            <a:chOff x="9705542" y="4937760"/>
            <a:chExt cx="2090218" cy="71733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3AA89D4-B068-DA4F-BB92-9030956FD1D6}"/>
                </a:ext>
              </a:extLst>
            </p:cNvPr>
            <p:cNvSpPr/>
            <p:nvPr/>
          </p:nvSpPr>
          <p:spPr>
            <a:xfrm>
              <a:off x="10881360" y="5318760"/>
              <a:ext cx="914400" cy="336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763249-890F-1546-AC18-EF7077A5E14A}"/>
                </a:ext>
              </a:extLst>
            </p:cNvPr>
            <p:cNvSpPr/>
            <p:nvPr/>
          </p:nvSpPr>
          <p:spPr>
            <a:xfrm>
              <a:off x="9705542" y="4937760"/>
              <a:ext cx="642418" cy="2906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261483DC-55EC-2B45-AF61-885917B63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089" y="133390"/>
            <a:ext cx="1321422" cy="13281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E7AA49-13C1-7049-8AB4-768884AAF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300" y="641790"/>
            <a:ext cx="6121400" cy="118110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7067F6E5-4FD8-E54F-A99A-81C0D5C3FA96}"/>
              </a:ext>
            </a:extLst>
          </p:cNvPr>
          <p:cNvSpPr/>
          <p:nvPr/>
        </p:nvSpPr>
        <p:spPr>
          <a:xfrm>
            <a:off x="4183173" y="1953633"/>
            <a:ext cx="3169920" cy="188976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VN" sz="4400" dirty="0"/>
              <a:t>When?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A88B5BB9-A798-E942-B948-F6C432DE1B94}"/>
              </a:ext>
            </a:extLst>
          </p:cNvPr>
          <p:cNvSpPr/>
          <p:nvPr/>
        </p:nvSpPr>
        <p:spPr>
          <a:xfrm>
            <a:off x="8707099" y="2527515"/>
            <a:ext cx="2646701" cy="130185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3200" dirty="0"/>
              <a:t>l</a:t>
            </a:r>
            <a:r>
              <a:rPr lang="en-VN" sz="3200" dirty="0"/>
              <a:t>ast night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730336-917D-5A4A-A678-4D217BCED7A7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7350451" y="2898513"/>
            <a:ext cx="1366829" cy="279931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loud 19">
            <a:extLst>
              <a:ext uri="{FF2B5EF4-FFF2-40B4-BE49-F238E27FC236}">
                <a16:creationId xmlns:a16="http://schemas.microsoft.com/office/drawing/2014/main" id="{3B1DC093-FA40-934C-BFB2-5DA60973BE49}"/>
              </a:ext>
            </a:extLst>
          </p:cNvPr>
          <p:cNvSpPr/>
          <p:nvPr/>
        </p:nvSpPr>
        <p:spPr>
          <a:xfrm>
            <a:off x="4672011" y="4459178"/>
            <a:ext cx="2806472" cy="130185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32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E7CBCA0-9491-754D-9CC9-8D860646DBC7}"/>
              </a:ext>
            </a:extLst>
          </p:cNvPr>
          <p:cNvCxnSpPr>
            <a:cxnSpLocks/>
            <a:endCxn id="20" idx="3"/>
          </p:cNvCxnSpPr>
          <p:nvPr/>
        </p:nvCxnSpPr>
        <p:spPr>
          <a:xfrm>
            <a:off x="5836506" y="3863000"/>
            <a:ext cx="238741" cy="670613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loud 24">
            <a:extLst>
              <a:ext uri="{FF2B5EF4-FFF2-40B4-BE49-F238E27FC236}">
                <a16:creationId xmlns:a16="http://schemas.microsoft.com/office/drawing/2014/main" id="{85CE3FF1-2A86-E249-85A4-481496E47B45}"/>
              </a:ext>
            </a:extLst>
          </p:cNvPr>
          <p:cNvSpPr/>
          <p:nvPr/>
        </p:nvSpPr>
        <p:spPr>
          <a:xfrm>
            <a:off x="493777" y="2200981"/>
            <a:ext cx="2796702" cy="152620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32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BB48DC-560C-8449-8ED8-E21F5263DF0A}"/>
              </a:ext>
            </a:extLst>
          </p:cNvPr>
          <p:cNvCxnSpPr>
            <a:cxnSpLocks/>
            <a:stCxn id="2" idx="2"/>
            <a:endCxn id="44" idx="0"/>
          </p:cNvCxnSpPr>
          <p:nvPr/>
        </p:nvCxnSpPr>
        <p:spPr>
          <a:xfrm flipH="1">
            <a:off x="3288148" y="2898513"/>
            <a:ext cx="904858" cy="65571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loud 41">
            <a:extLst>
              <a:ext uri="{FF2B5EF4-FFF2-40B4-BE49-F238E27FC236}">
                <a16:creationId xmlns:a16="http://schemas.microsoft.com/office/drawing/2014/main" id="{9E68FCB3-1C08-5142-B8EE-F2254C6020BA}"/>
              </a:ext>
            </a:extLst>
          </p:cNvPr>
          <p:cNvSpPr/>
          <p:nvPr/>
        </p:nvSpPr>
        <p:spPr>
          <a:xfrm>
            <a:off x="4672011" y="4459178"/>
            <a:ext cx="2806472" cy="130185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yesterday</a:t>
            </a:r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A1F7F03C-B65A-0444-865D-383E30C4ADD0}"/>
              </a:ext>
            </a:extLst>
          </p:cNvPr>
          <p:cNvSpPr/>
          <p:nvPr/>
        </p:nvSpPr>
        <p:spPr>
          <a:xfrm>
            <a:off x="493777" y="2200982"/>
            <a:ext cx="2796702" cy="152620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l</a:t>
            </a:r>
            <a:r>
              <a:rPr lang="en-VN" sz="3200" dirty="0"/>
              <a:t>ast weekend</a:t>
            </a:r>
          </a:p>
        </p:txBody>
      </p:sp>
      <p:sp>
        <p:nvSpPr>
          <p:cNvPr id="46" name="Rectangle: Rounded Corners 13">
            <a:extLst>
              <a:ext uri="{FF2B5EF4-FFF2-40B4-BE49-F238E27FC236}">
                <a16:creationId xmlns:a16="http://schemas.microsoft.com/office/drawing/2014/main" id="{5094C1D4-3F1A-A543-A906-4FE5E533A63D}"/>
              </a:ext>
            </a:extLst>
          </p:cNvPr>
          <p:cNvSpPr/>
          <p:nvPr/>
        </p:nvSpPr>
        <p:spPr>
          <a:xfrm>
            <a:off x="612752" y="1043002"/>
            <a:ext cx="1772317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91441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81;p15">
            <a:extLst>
              <a:ext uri="{FF2B5EF4-FFF2-40B4-BE49-F238E27FC236}">
                <a16:creationId xmlns:a16="http://schemas.microsoft.com/office/drawing/2014/main" id="{3BE8BB4D-7FEC-0142-954F-BC5DC7CF2E39}"/>
              </a:ext>
            </a:extLst>
          </p:cNvPr>
          <p:cNvSpPr txBox="1">
            <a:spLocks/>
          </p:cNvSpPr>
          <p:nvPr/>
        </p:nvSpPr>
        <p:spPr>
          <a:xfrm>
            <a:off x="177489" y="142213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PUPILS’ BOOK p.119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18C99-8F6F-F44B-882C-EB21F3928531}"/>
              </a:ext>
            </a:extLst>
          </p:cNvPr>
          <p:cNvSpPr txBox="1"/>
          <p:nvPr/>
        </p:nvSpPr>
        <p:spPr>
          <a:xfrm>
            <a:off x="3267796" y="6195076"/>
            <a:ext cx="8439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Students discuss and write words about the question words. 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first 3 groups who finish the activity receive 2 points.  </a:t>
            </a:r>
            <a:endParaRPr lang="en-VN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8A12A0-7608-964F-8BFC-F98EA66A1B10}"/>
              </a:ext>
            </a:extLst>
          </p:cNvPr>
          <p:cNvGrpSpPr/>
          <p:nvPr/>
        </p:nvGrpSpPr>
        <p:grpSpPr>
          <a:xfrm>
            <a:off x="9632659" y="5132619"/>
            <a:ext cx="2074229" cy="704299"/>
            <a:chOff x="9705542" y="4937760"/>
            <a:chExt cx="2090218" cy="71733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3AA89D4-B068-DA4F-BB92-9030956FD1D6}"/>
                </a:ext>
              </a:extLst>
            </p:cNvPr>
            <p:cNvSpPr/>
            <p:nvPr/>
          </p:nvSpPr>
          <p:spPr>
            <a:xfrm>
              <a:off x="10881360" y="5318760"/>
              <a:ext cx="914400" cy="336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763249-890F-1546-AC18-EF7077A5E14A}"/>
                </a:ext>
              </a:extLst>
            </p:cNvPr>
            <p:cNvSpPr/>
            <p:nvPr/>
          </p:nvSpPr>
          <p:spPr>
            <a:xfrm>
              <a:off x="9705542" y="4937760"/>
              <a:ext cx="642418" cy="2906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261483DC-55EC-2B45-AF61-885917B63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089" y="133390"/>
            <a:ext cx="1321422" cy="13281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E7AA49-13C1-7049-8AB4-768884AAF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656" y="493466"/>
            <a:ext cx="4956241" cy="956287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7067F6E5-4FD8-E54F-A99A-81C0D5C3FA96}"/>
              </a:ext>
            </a:extLst>
          </p:cNvPr>
          <p:cNvSpPr/>
          <p:nvPr/>
        </p:nvSpPr>
        <p:spPr>
          <a:xfrm>
            <a:off x="4555349" y="2721289"/>
            <a:ext cx="3145903" cy="1488548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VN" sz="4400" dirty="0"/>
              <a:t>Where?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A88B5BB9-A798-E942-B948-F6C432DE1B94}"/>
              </a:ext>
            </a:extLst>
          </p:cNvPr>
          <p:cNvSpPr/>
          <p:nvPr/>
        </p:nvSpPr>
        <p:spPr>
          <a:xfrm>
            <a:off x="8224098" y="4824643"/>
            <a:ext cx="2646701" cy="112806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VN" sz="32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730336-917D-5A4A-A678-4D217BCED7A7}"/>
              </a:ext>
            </a:extLst>
          </p:cNvPr>
          <p:cNvCxnSpPr>
            <a:cxnSpLocks/>
            <a:stCxn id="2" idx="0"/>
            <a:endCxn id="27" idx="2"/>
          </p:cNvCxnSpPr>
          <p:nvPr/>
        </p:nvCxnSpPr>
        <p:spPr>
          <a:xfrm flipV="1">
            <a:off x="7698630" y="2954059"/>
            <a:ext cx="1007426" cy="511504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loud 19">
            <a:extLst>
              <a:ext uri="{FF2B5EF4-FFF2-40B4-BE49-F238E27FC236}">
                <a16:creationId xmlns:a16="http://schemas.microsoft.com/office/drawing/2014/main" id="{3B1DC093-FA40-934C-BFB2-5DA60973BE49}"/>
              </a:ext>
            </a:extLst>
          </p:cNvPr>
          <p:cNvSpPr/>
          <p:nvPr/>
        </p:nvSpPr>
        <p:spPr>
          <a:xfrm>
            <a:off x="4555349" y="4630090"/>
            <a:ext cx="3605583" cy="130185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VN" sz="3200" dirty="0"/>
              <a:t>supermarket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E7CBCA0-9491-754D-9CC9-8D860646DBC7}"/>
              </a:ext>
            </a:extLst>
          </p:cNvPr>
          <p:cNvCxnSpPr>
            <a:cxnSpLocks/>
            <a:stCxn id="2" idx="1"/>
            <a:endCxn id="20" idx="3"/>
          </p:cNvCxnSpPr>
          <p:nvPr/>
        </p:nvCxnSpPr>
        <p:spPr>
          <a:xfrm>
            <a:off x="6128301" y="4208252"/>
            <a:ext cx="229840" cy="496273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loud 24">
            <a:extLst>
              <a:ext uri="{FF2B5EF4-FFF2-40B4-BE49-F238E27FC236}">
                <a16:creationId xmlns:a16="http://schemas.microsoft.com/office/drawing/2014/main" id="{85CE3FF1-2A86-E249-85A4-481496E47B45}"/>
              </a:ext>
            </a:extLst>
          </p:cNvPr>
          <p:cNvSpPr/>
          <p:nvPr/>
        </p:nvSpPr>
        <p:spPr>
          <a:xfrm>
            <a:off x="1716926" y="4720085"/>
            <a:ext cx="2708981" cy="106311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32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BB48DC-560C-8449-8ED8-E21F5263DF0A}"/>
              </a:ext>
            </a:extLst>
          </p:cNvPr>
          <p:cNvCxnSpPr>
            <a:cxnSpLocks/>
            <a:endCxn id="30" idx="0"/>
          </p:cNvCxnSpPr>
          <p:nvPr/>
        </p:nvCxnSpPr>
        <p:spPr>
          <a:xfrm flipH="1" flipV="1">
            <a:off x="3321576" y="2935582"/>
            <a:ext cx="1261807" cy="367262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26">
            <a:extLst>
              <a:ext uri="{FF2B5EF4-FFF2-40B4-BE49-F238E27FC236}">
                <a16:creationId xmlns:a16="http://schemas.microsoft.com/office/drawing/2014/main" id="{AC53025B-D525-1544-9F71-89651FB0358B}"/>
              </a:ext>
            </a:extLst>
          </p:cNvPr>
          <p:cNvSpPr/>
          <p:nvPr/>
        </p:nvSpPr>
        <p:spPr>
          <a:xfrm>
            <a:off x="8695762" y="2281735"/>
            <a:ext cx="3318749" cy="134464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3200" dirty="0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56D3EC5-D67E-2D4E-9FB2-F0B51EC73ADD}"/>
              </a:ext>
            </a:extLst>
          </p:cNvPr>
          <p:cNvSpPr/>
          <p:nvPr/>
        </p:nvSpPr>
        <p:spPr>
          <a:xfrm>
            <a:off x="7679009" y="1176680"/>
            <a:ext cx="2956524" cy="118109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VN" sz="3200" dirty="0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D98F45A0-FD66-904A-A212-FC96AB7F6AEA}"/>
              </a:ext>
            </a:extLst>
          </p:cNvPr>
          <p:cNvSpPr/>
          <p:nvPr/>
        </p:nvSpPr>
        <p:spPr>
          <a:xfrm>
            <a:off x="437503" y="3664669"/>
            <a:ext cx="2646701" cy="118109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VN" sz="3200" dirty="0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10950BB0-01EC-744D-9EED-AE99F9FE2C10}"/>
              </a:ext>
            </a:extLst>
          </p:cNvPr>
          <p:cNvSpPr/>
          <p:nvPr/>
        </p:nvSpPr>
        <p:spPr>
          <a:xfrm>
            <a:off x="677081" y="2345032"/>
            <a:ext cx="2646701" cy="118109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VN" sz="3200" dirty="0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02AA3CB2-FF88-524D-ABD7-13EFBEE5FF8A}"/>
              </a:ext>
            </a:extLst>
          </p:cNvPr>
          <p:cNvSpPr/>
          <p:nvPr/>
        </p:nvSpPr>
        <p:spPr>
          <a:xfrm>
            <a:off x="2174358" y="1256744"/>
            <a:ext cx="2921021" cy="118109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VN" sz="32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6F4FE4A-9ECB-3342-854F-5EABD6033083}"/>
              </a:ext>
            </a:extLst>
          </p:cNvPr>
          <p:cNvCxnSpPr>
            <a:cxnSpLocks/>
          </p:cNvCxnSpPr>
          <p:nvPr/>
        </p:nvCxnSpPr>
        <p:spPr>
          <a:xfrm flipH="1" flipV="1">
            <a:off x="4583383" y="2264474"/>
            <a:ext cx="663913" cy="617249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E3AE939-E4CC-2043-AF4A-47A60ED8A3E3}"/>
              </a:ext>
            </a:extLst>
          </p:cNvPr>
          <p:cNvCxnSpPr>
            <a:cxnSpLocks/>
          </p:cNvCxnSpPr>
          <p:nvPr/>
        </p:nvCxnSpPr>
        <p:spPr>
          <a:xfrm flipH="1">
            <a:off x="2928999" y="3800583"/>
            <a:ext cx="1757066" cy="231596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E5B2D14-26DF-0F49-90ED-099E9191948B}"/>
              </a:ext>
            </a:extLst>
          </p:cNvPr>
          <p:cNvCxnSpPr>
            <a:cxnSpLocks/>
          </p:cNvCxnSpPr>
          <p:nvPr/>
        </p:nvCxnSpPr>
        <p:spPr>
          <a:xfrm flipH="1">
            <a:off x="4212167" y="4050141"/>
            <a:ext cx="947797" cy="774502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72E50EB-B23B-DD42-8CB6-5041D49564F5}"/>
              </a:ext>
            </a:extLst>
          </p:cNvPr>
          <p:cNvCxnSpPr>
            <a:cxnSpLocks/>
            <a:endCxn id="61" idx="2"/>
          </p:cNvCxnSpPr>
          <p:nvPr/>
        </p:nvCxnSpPr>
        <p:spPr>
          <a:xfrm>
            <a:off x="7137378" y="3967408"/>
            <a:ext cx="2159726" cy="28781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295739-3ED9-0849-9B40-D41C8A031E00}"/>
              </a:ext>
            </a:extLst>
          </p:cNvPr>
          <p:cNvCxnSpPr>
            <a:cxnSpLocks/>
          </p:cNvCxnSpPr>
          <p:nvPr/>
        </p:nvCxnSpPr>
        <p:spPr>
          <a:xfrm flipV="1">
            <a:off x="7269831" y="2162186"/>
            <a:ext cx="891101" cy="692325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loud 52">
            <a:extLst>
              <a:ext uri="{FF2B5EF4-FFF2-40B4-BE49-F238E27FC236}">
                <a16:creationId xmlns:a16="http://schemas.microsoft.com/office/drawing/2014/main" id="{D519C317-87EE-C944-A68B-D41E224E9987}"/>
              </a:ext>
            </a:extLst>
          </p:cNvPr>
          <p:cNvSpPr/>
          <p:nvPr/>
        </p:nvSpPr>
        <p:spPr>
          <a:xfrm>
            <a:off x="5357491" y="1146971"/>
            <a:ext cx="2211323" cy="118109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VN" sz="3200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FB29F73-A7C2-9247-BACA-09849A2E2B53}"/>
              </a:ext>
            </a:extLst>
          </p:cNvPr>
          <p:cNvCxnSpPr>
            <a:cxnSpLocks/>
            <a:endCxn id="53" idx="1"/>
          </p:cNvCxnSpPr>
          <p:nvPr/>
        </p:nvCxnSpPr>
        <p:spPr>
          <a:xfrm flipV="1">
            <a:off x="6160328" y="2326812"/>
            <a:ext cx="302825" cy="527698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loud 60">
            <a:extLst>
              <a:ext uri="{FF2B5EF4-FFF2-40B4-BE49-F238E27FC236}">
                <a16:creationId xmlns:a16="http://schemas.microsoft.com/office/drawing/2014/main" id="{848F378E-D529-0F43-9365-D5E5F9DFB29A}"/>
              </a:ext>
            </a:extLst>
          </p:cNvPr>
          <p:cNvSpPr/>
          <p:nvPr/>
        </p:nvSpPr>
        <p:spPr>
          <a:xfrm>
            <a:off x="9288894" y="3702242"/>
            <a:ext cx="2646701" cy="110595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VN" sz="3200" dirty="0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8A994EA-49A6-C342-97DE-8B6016E57079}"/>
              </a:ext>
            </a:extLst>
          </p:cNvPr>
          <p:cNvCxnSpPr>
            <a:cxnSpLocks/>
          </p:cNvCxnSpPr>
          <p:nvPr/>
        </p:nvCxnSpPr>
        <p:spPr>
          <a:xfrm>
            <a:off x="6597523" y="4046332"/>
            <a:ext cx="2106449" cy="912327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13">
            <a:extLst>
              <a:ext uri="{FF2B5EF4-FFF2-40B4-BE49-F238E27FC236}">
                <a16:creationId xmlns:a16="http://schemas.microsoft.com/office/drawing/2014/main" id="{52C67347-84E9-2342-A5ED-3AC0A1546726}"/>
              </a:ext>
            </a:extLst>
          </p:cNvPr>
          <p:cNvSpPr/>
          <p:nvPr/>
        </p:nvSpPr>
        <p:spPr>
          <a:xfrm>
            <a:off x="473337" y="839869"/>
            <a:ext cx="1772317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ANSWER</a:t>
            </a:r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7FABCF00-6E44-7848-BE7D-597E812E5251}"/>
              </a:ext>
            </a:extLst>
          </p:cNvPr>
          <p:cNvSpPr/>
          <p:nvPr/>
        </p:nvSpPr>
        <p:spPr>
          <a:xfrm>
            <a:off x="1716925" y="4720085"/>
            <a:ext cx="2708981" cy="106311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bank</a:t>
            </a:r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81506936-E8B2-0149-9A1F-62BE22AF3C2A}"/>
              </a:ext>
            </a:extLst>
          </p:cNvPr>
          <p:cNvSpPr/>
          <p:nvPr/>
        </p:nvSpPr>
        <p:spPr>
          <a:xfrm>
            <a:off x="437502" y="3664669"/>
            <a:ext cx="2646701" cy="118109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VN" sz="3200" dirty="0"/>
              <a:t>chemist</a:t>
            </a:r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A06826AC-6C62-7B4A-A261-B17DED7E0115}"/>
              </a:ext>
            </a:extLst>
          </p:cNvPr>
          <p:cNvSpPr/>
          <p:nvPr/>
        </p:nvSpPr>
        <p:spPr>
          <a:xfrm>
            <a:off x="600965" y="2345032"/>
            <a:ext cx="2782395" cy="118109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VN" sz="3200" dirty="0"/>
              <a:t>bookshop</a:t>
            </a:r>
          </a:p>
        </p:txBody>
      </p:sp>
      <p:sp>
        <p:nvSpPr>
          <p:cNvPr id="73" name="Cloud 72">
            <a:extLst>
              <a:ext uri="{FF2B5EF4-FFF2-40B4-BE49-F238E27FC236}">
                <a16:creationId xmlns:a16="http://schemas.microsoft.com/office/drawing/2014/main" id="{691ED0BA-E225-5443-AADA-3082CF9D5973}"/>
              </a:ext>
            </a:extLst>
          </p:cNvPr>
          <p:cNvSpPr/>
          <p:nvPr/>
        </p:nvSpPr>
        <p:spPr>
          <a:xfrm>
            <a:off x="5359945" y="1146970"/>
            <a:ext cx="2211323" cy="118109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park</a:t>
            </a:r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203F257B-B234-6C47-BB68-5243E8781CB6}"/>
              </a:ext>
            </a:extLst>
          </p:cNvPr>
          <p:cNvSpPr/>
          <p:nvPr/>
        </p:nvSpPr>
        <p:spPr>
          <a:xfrm>
            <a:off x="7685306" y="1176680"/>
            <a:ext cx="2956524" cy="118109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3200" dirty="0"/>
              <a:t>p</a:t>
            </a:r>
            <a:r>
              <a:rPr lang="en-VN" sz="3200" dirty="0"/>
              <a:t>ost office</a:t>
            </a:r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992ED67C-B34D-994A-A3D6-6FEF0E7F579F}"/>
              </a:ext>
            </a:extLst>
          </p:cNvPr>
          <p:cNvSpPr/>
          <p:nvPr/>
        </p:nvSpPr>
        <p:spPr>
          <a:xfrm>
            <a:off x="8703972" y="2281735"/>
            <a:ext cx="3318749" cy="134464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d</a:t>
            </a:r>
            <a:r>
              <a:rPr lang="en-VN" sz="3200" dirty="0"/>
              <a:t>epartment store</a:t>
            </a:r>
          </a:p>
        </p:txBody>
      </p:sp>
      <p:sp>
        <p:nvSpPr>
          <p:cNvPr id="80" name="Cloud 79">
            <a:extLst>
              <a:ext uri="{FF2B5EF4-FFF2-40B4-BE49-F238E27FC236}">
                <a16:creationId xmlns:a16="http://schemas.microsoft.com/office/drawing/2014/main" id="{2BE0874F-BB5F-BC46-87B4-58B5551B9CA9}"/>
              </a:ext>
            </a:extLst>
          </p:cNvPr>
          <p:cNvSpPr/>
          <p:nvPr/>
        </p:nvSpPr>
        <p:spPr>
          <a:xfrm>
            <a:off x="9297104" y="3702242"/>
            <a:ext cx="2646701" cy="110595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bakery</a:t>
            </a:r>
          </a:p>
        </p:txBody>
      </p:sp>
      <p:sp>
        <p:nvSpPr>
          <p:cNvPr id="81" name="Cloud 80">
            <a:extLst>
              <a:ext uri="{FF2B5EF4-FFF2-40B4-BE49-F238E27FC236}">
                <a16:creationId xmlns:a16="http://schemas.microsoft.com/office/drawing/2014/main" id="{F7ADA8B2-CE59-414C-BFAC-87139948B280}"/>
              </a:ext>
            </a:extLst>
          </p:cNvPr>
          <p:cNvSpPr/>
          <p:nvPr/>
        </p:nvSpPr>
        <p:spPr>
          <a:xfrm>
            <a:off x="8246738" y="4824643"/>
            <a:ext cx="2646701" cy="112806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cinema</a:t>
            </a:r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1C6303E3-1B9D-594F-9118-B2460FDA0503}"/>
              </a:ext>
            </a:extLst>
          </p:cNvPr>
          <p:cNvSpPr/>
          <p:nvPr/>
        </p:nvSpPr>
        <p:spPr>
          <a:xfrm>
            <a:off x="2174358" y="1247301"/>
            <a:ext cx="2921021" cy="118109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VN" sz="3200" dirty="0"/>
              <a:t>restaurant</a:t>
            </a:r>
          </a:p>
        </p:txBody>
      </p:sp>
    </p:spTree>
    <p:extLst>
      <p:ext uri="{BB962C8B-B14F-4D97-AF65-F5344CB8AC3E}">
        <p14:creationId xmlns:p14="http://schemas.microsoft.com/office/powerpoint/2010/main" val="50389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3" grpId="0" animBg="1"/>
      <p:bldP spid="74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81;p15">
            <a:extLst>
              <a:ext uri="{FF2B5EF4-FFF2-40B4-BE49-F238E27FC236}">
                <a16:creationId xmlns:a16="http://schemas.microsoft.com/office/drawing/2014/main" id="{3BE8BB4D-7FEC-0142-954F-BC5DC7CF2E39}"/>
              </a:ext>
            </a:extLst>
          </p:cNvPr>
          <p:cNvSpPr txBox="1">
            <a:spLocks/>
          </p:cNvSpPr>
          <p:nvPr/>
        </p:nvSpPr>
        <p:spPr>
          <a:xfrm>
            <a:off x="177489" y="142213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PUPILS’ BOOK p.119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18C99-8F6F-F44B-882C-EB21F3928531}"/>
              </a:ext>
            </a:extLst>
          </p:cNvPr>
          <p:cNvSpPr txBox="1"/>
          <p:nvPr/>
        </p:nvSpPr>
        <p:spPr>
          <a:xfrm>
            <a:off x="3066933" y="6171320"/>
            <a:ext cx="8439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Students discuss and write words about the question words. 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first 3 groups who finish the activity receive 2 points.  </a:t>
            </a:r>
            <a:endParaRPr lang="en-VN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8A12A0-7608-964F-8BFC-F98EA66A1B10}"/>
              </a:ext>
            </a:extLst>
          </p:cNvPr>
          <p:cNvGrpSpPr/>
          <p:nvPr/>
        </p:nvGrpSpPr>
        <p:grpSpPr>
          <a:xfrm>
            <a:off x="9632659" y="5132619"/>
            <a:ext cx="2074229" cy="704299"/>
            <a:chOff x="9705542" y="4937760"/>
            <a:chExt cx="2090218" cy="71733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3AA89D4-B068-DA4F-BB92-9030956FD1D6}"/>
                </a:ext>
              </a:extLst>
            </p:cNvPr>
            <p:cNvSpPr/>
            <p:nvPr/>
          </p:nvSpPr>
          <p:spPr>
            <a:xfrm>
              <a:off x="10881360" y="5318760"/>
              <a:ext cx="914400" cy="336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763249-890F-1546-AC18-EF7077A5E14A}"/>
                </a:ext>
              </a:extLst>
            </p:cNvPr>
            <p:cNvSpPr/>
            <p:nvPr/>
          </p:nvSpPr>
          <p:spPr>
            <a:xfrm>
              <a:off x="9705542" y="4937760"/>
              <a:ext cx="642418" cy="2906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261483DC-55EC-2B45-AF61-885917B63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089" y="133390"/>
            <a:ext cx="1321422" cy="13281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7067F6E5-4FD8-E54F-A99A-81C0D5C3FA96}"/>
              </a:ext>
            </a:extLst>
          </p:cNvPr>
          <p:cNvSpPr/>
          <p:nvPr/>
        </p:nvSpPr>
        <p:spPr>
          <a:xfrm>
            <a:off x="4555349" y="2721289"/>
            <a:ext cx="3145903" cy="1488548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4400" dirty="0"/>
              <a:t>H</a:t>
            </a:r>
            <a:r>
              <a:rPr lang="en-VN" sz="4400" dirty="0"/>
              <a:t>ow?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3B1DC093-FA40-934C-BFB2-5DA60973BE49}"/>
              </a:ext>
            </a:extLst>
          </p:cNvPr>
          <p:cNvSpPr/>
          <p:nvPr/>
        </p:nvSpPr>
        <p:spPr>
          <a:xfrm>
            <a:off x="4914041" y="4594701"/>
            <a:ext cx="2708981" cy="130185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happy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E7CBCA0-9491-754D-9CC9-8D860646DBC7}"/>
              </a:ext>
            </a:extLst>
          </p:cNvPr>
          <p:cNvCxnSpPr>
            <a:cxnSpLocks/>
            <a:stCxn id="2" idx="1"/>
            <a:endCxn id="20" idx="3"/>
          </p:cNvCxnSpPr>
          <p:nvPr/>
        </p:nvCxnSpPr>
        <p:spPr>
          <a:xfrm>
            <a:off x="6128301" y="4208252"/>
            <a:ext cx="140231" cy="460884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loud 24">
            <a:extLst>
              <a:ext uri="{FF2B5EF4-FFF2-40B4-BE49-F238E27FC236}">
                <a16:creationId xmlns:a16="http://schemas.microsoft.com/office/drawing/2014/main" id="{85CE3FF1-2A86-E249-85A4-481496E47B45}"/>
              </a:ext>
            </a:extLst>
          </p:cNvPr>
          <p:cNvSpPr/>
          <p:nvPr/>
        </p:nvSpPr>
        <p:spPr>
          <a:xfrm>
            <a:off x="910066" y="3932301"/>
            <a:ext cx="2708981" cy="134880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32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BB48DC-560C-8449-8ED8-E21F5263DF0A}"/>
              </a:ext>
            </a:extLst>
          </p:cNvPr>
          <p:cNvCxnSpPr>
            <a:cxnSpLocks/>
          </p:cNvCxnSpPr>
          <p:nvPr/>
        </p:nvCxnSpPr>
        <p:spPr>
          <a:xfrm flipV="1">
            <a:off x="7230084" y="2504705"/>
            <a:ext cx="930848" cy="391455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loud 29">
            <a:extLst>
              <a:ext uri="{FF2B5EF4-FFF2-40B4-BE49-F238E27FC236}">
                <a16:creationId xmlns:a16="http://schemas.microsoft.com/office/drawing/2014/main" id="{10950BB0-01EC-744D-9EED-AE99F9FE2C10}"/>
              </a:ext>
            </a:extLst>
          </p:cNvPr>
          <p:cNvSpPr/>
          <p:nvPr/>
        </p:nvSpPr>
        <p:spPr>
          <a:xfrm>
            <a:off x="1743584" y="1927650"/>
            <a:ext cx="2646701" cy="134880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VN" sz="3200" dirty="0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02AA3CB2-FF88-524D-ABD7-13EFBEE5FF8A}"/>
              </a:ext>
            </a:extLst>
          </p:cNvPr>
          <p:cNvSpPr/>
          <p:nvPr/>
        </p:nvSpPr>
        <p:spPr>
          <a:xfrm>
            <a:off x="8079710" y="1483793"/>
            <a:ext cx="2921021" cy="139079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VN" sz="32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6F4FE4A-9ECB-3342-854F-5EABD6033083}"/>
              </a:ext>
            </a:extLst>
          </p:cNvPr>
          <p:cNvCxnSpPr>
            <a:cxnSpLocks/>
          </p:cNvCxnSpPr>
          <p:nvPr/>
        </p:nvCxnSpPr>
        <p:spPr>
          <a:xfrm flipH="1" flipV="1">
            <a:off x="4277391" y="2736523"/>
            <a:ext cx="707865" cy="231673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E5B2D14-26DF-0F49-90ED-099E9191948B}"/>
              </a:ext>
            </a:extLst>
          </p:cNvPr>
          <p:cNvCxnSpPr>
            <a:cxnSpLocks/>
          </p:cNvCxnSpPr>
          <p:nvPr/>
        </p:nvCxnSpPr>
        <p:spPr>
          <a:xfrm flipH="1">
            <a:off x="3554661" y="3947426"/>
            <a:ext cx="1464043" cy="481291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loud 52">
            <a:extLst>
              <a:ext uri="{FF2B5EF4-FFF2-40B4-BE49-F238E27FC236}">
                <a16:creationId xmlns:a16="http://schemas.microsoft.com/office/drawing/2014/main" id="{D519C317-87EE-C944-A68B-D41E224E9987}"/>
              </a:ext>
            </a:extLst>
          </p:cNvPr>
          <p:cNvSpPr/>
          <p:nvPr/>
        </p:nvSpPr>
        <p:spPr>
          <a:xfrm>
            <a:off x="8445118" y="3629336"/>
            <a:ext cx="3179891" cy="148854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VN" sz="3200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FB29F73-A7C2-9247-BACA-09849A2E2B53}"/>
              </a:ext>
            </a:extLst>
          </p:cNvPr>
          <p:cNvCxnSpPr>
            <a:cxnSpLocks/>
          </p:cNvCxnSpPr>
          <p:nvPr/>
        </p:nvCxnSpPr>
        <p:spPr>
          <a:xfrm>
            <a:off x="7701252" y="3540738"/>
            <a:ext cx="1095276" cy="349741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13">
            <a:extLst>
              <a:ext uri="{FF2B5EF4-FFF2-40B4-BE49-F238E27FC236}">
                <a16:creationId xmlns:a16="http://schemas.microsoft.com/office/drawing/2014/main" id="{52C67347-84E9-2342-A5ED-3AC0A1546726}"/>
              </a:ext>
            </a:extLst>
          </p:cNvPr>
          <p:cNvSpPr/>
          <p:nvPr/>
        </p:nvSpPr>
        <p:spPr>
          <a:xfrm>
            <a:off x="1149993" y="826891"/>
            <a:ext cx="1849239" cy="6346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ANSWER</a:t>
            </a:r>
          </a:p>
        </p:txBody>
      </p:sp>
      <p:sp>
        <p:nvSpPr>
          <p:cNvPr id="49" name="Cloud 48">
            <a:extLst>
              <a:ext uri="{FF2B5EF4-FFF2-40B4-BE49-F238E27FC236}">
                <a16:creationId xmlns:a16="http://schemas.microsoft.com/office/drawing/2014/main" id="{63F38ABF-45E5-A246-A321-58394BA1678F}"/>
              </a:ext>
            </a:extLst>
          </p:cNvPr>
          <p:cNvSpPr/>
          <p:nvPr/>
        </p:nvSpPr>
        <p:spPr>
          <a:xfrm>
            <a:off x="8445119" y="3623113"/>
            <a:ext cx="3179891" cy="154917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VN" sz="3600" dirty="0"/>
              <a:t>surprised</a:t>
            </a:r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80183B6F-DC3E-5D4A-AC5C-A335F27E7BA4}"/>
              </a:ext>
            </a:extLst>
          </p:cNvPr>
          <p:cNvSpPr/>
          <p:nvPr/>
        </p:nvSpPr>
        <p:spPr>
          <a:xfrm>
            <a:off x="8090939" y="1488538"/>
            <a:ext cx="2921021" cy="139079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angr</a:t>
            </a:r>
            <a:r>
              <a:rPr lang="en-VN" sz="3600" dirty="0"/>
              <a:t>y </a:t>
            </a:r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02E261C8-CF36-894E-9E94-ABE583D834CE}"/>
              </a:ext>
            </a:extLst>
          </p:cNvPr>
          <p:cNvSpPr/>
          <p:nvPr/>
        </p:nvSpPr>
        <p:spPr>
          <a:xfrm>
            <a:off x="1743583" y="1934881"/>
            <a:ext cx="2646701" cy="134880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sad</a:t>
            </a:r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37F159FC-AB27-214E-ABE0-50BBA463EFF5}"/>
              </a:ext>
            </a:extLst>
          </p:cNvPr>
          <p:cNvSpPr/>
          <p:nvPr/>
        </p:nvSpPr>
        <p:spPr>
          <a:xfrm>
            <a:off x="911194" y="3922947"/>
            <a:ext cx="2708981" cy="134880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bored</a:t>
            </a:r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793D6670-839A-3840-BF8C-C178915CA216}"/>
              </a:ext>
            </a:extLst>
          </p:cNvPr>
          <p:cNvSpPr/>
          <p:nvPr/>
        </p:nvSpPr>
        <p:spPr>
          <a:xfrm>
            <a:off x="4754382" y="834260"/>
            <a:ext cx="2921021" cy="1212231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3600" dirty="0"/>
          </a:p>
        </p:txBody>
      </p:sp>
      <p:sp>
        <p:nvSpPr>
          <p:cNvPr id="60" name="Cloud 59">
            <a:extLst>
              <a:ext uri="{FF2B5EF4-FFF2-40B4-BE49-F238E27FC236}">
                <a16:creationId xmlns:a16="http://schemas.microsoft.com/office/drawing/2014/main" id="{FD7E2443-73DC-EF4C-95C0-7872C3E1B44E}"/>
              </a:ext>
            </a:extLst>
          </p:cNvPr>
          <p:cNvSpPr/>
          <p:nvPr/>
        </p:nvSpPr>
        <p:spPr>
          <a:xfrm>
            <a:off x="4733876" y="835813"/>
            <a:ext cx="2921021" cy="1212231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scared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40F2A4F-CBE2-2B40-B90F-9A1F25632417}"/>
              </a:ext>
            </a:extLst>
          </p:cNvPr>
          <p:cNvCxnSpPr>
            <a:cxnSpLocks/>
          </p:cNvCxnSpPr>
          <p:nvPr/>
        </p:nvCxnSpPr>
        <p:spPr>
          <a:xfrm flipH="1" flipV="1">
            <a:off x="6210807" y="2072418"/>
            <a:ext cx="57724" cy="751692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7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2" grpId="0" animBg="1"/>
      <p:bldP spid="54" grpId="0" animBg="1"/>
      <p:bldP spid="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81;p15">
            <a:extLst>
              <a:ext uri="{FF2B5EF4-FFF2-40B4-BE49-F238E27FC236}">
                <a16:creationId xmlns:a16="http://schemas.microsoft.com/office/drawing/2014/main" id="{3BE8BB4D-7FEC-0142-954F-BC5DC7CF2E39}"/>
              </a:ext>
            </a:extLst>
          </p:cNvPr>
          <p:cNvSpPr txBox="1">
            <a:spLocks/>
          </p:cNvSpPr>
          <p:nvPr/>
        </p:nvSpPr>
        <p:spPr>
          <a:xfrm>
            <a:off x="177489" y="142213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PUPILS’ BOOK p.119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18C99-8F6F-F44B-882C-EB21F3928531}"/>
              </a:ext>
            </a:extLst>
          </p:cNvPr>
          <p:cNvSpPr txBox="1"/>
          <p:nvPr/>
        </p:nvSpPr>
        <p:spPr>
          <a:xfrm>
            <a:off x="1831069" y="5949035"/>
            <a:ext cx="8439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open their books and look at the table. Ask them to focus on 4 question words: Who? When? Where? How? with the example item on the first line. </a:t>
            </a:r>
          </a:p>
          <a:p>
            <a:pPr marL="285750" indent="-285750">
              <a:buFontTx/>
              <a:buChar char="-"/>
            </a:pPr>
            <a:r>
              <a:rPr lang="en-US" dirty="0"/>
              <a:t>Look at the example dialogue on the next slide. </a:t>
            </a:r>
            <a:endParaRPr lang="en-VN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8A12A0-7608-964F-8BFC-F98EA66A1B10}"/>
              </a:ext>
            </a:extLst>
          </p:cNvPr>
          <p:cNvGrpSpPr/>
          <p:nvPr/>
        </p:nvGrpSpPr>
        <p:grpSpPr>
          <a:xfrm>
            <a:off x="177489" y="1302895"/>
            <a:ext cx="11862111" cy="4534025"/>
            <a:chOff x="177488" y="1037129"/>
            <a:chExt cx="11953551" cy="46179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B35611-DCBA-9A48-9A9D-0DA215587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488" y="1037129"/>
              <a:ext cx="11953551" cy="461797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3AA89D4-B068-DA4F-BB92-9030956FD1D6}"/>
                </a:ext>
              </a:extLst>
            </p:cNvPr>
            <p:cNvSpPr/>
            <p:nvPr/>
          </p:nvSpPr>
          <p:spPr>
            <a:xfrm>
              <a:off x="10881360" y="5318760"/>
              <a:ext cx="914400" cy="336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763249-890F-1546-AC18-EF7077A5E14A}"/>
                </a:ext>
              </a:extLst>
            </p:cNvPr>
            <p:cNvSpPr/>
            <p:nvPr/>
          </p:nvSpPr>
          <p:spPr>
            <a:xfrm>
              <a:off x="9705542" y="4937760"/>
              <a:ext cx="642418" cy="2906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0176D31-59DC-5D40-A537-07D5B713C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940" y="585799"/>
            <a:ext cx="5867400" cy="8636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61483DC-55EC-2B45-AF61-885917B63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961" y="133390"/>
            <a:ext cx="1163550" cy="11695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485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81;p15">
            <a:extLst>
              <a:ext uri="{FF2B5EF4-FFF2-40B4-BE49-F238E27FC236}">
                <a16:creationId xmlns:a16="http://schemas.microsoft.com/office/drawing/2014/main" id="{3BE8BB4D-7FEC-0142-954F-BC5DC7CF2E39}"/>
              </a:ext>
            </a:extLst>
          </p:cNvPr>
          <p:cNvSpPr txBox="1">
            <a:spLocks/>
          </p:cNvSpPr>
          <p:nvPr/>
        </p:nvSpPr>
        <p:spPr>
          <a:xfrm>
            <a:off x="177489" y="142213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PUPILS’ BOOK p.119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18C99-8F6F-F44B-882C-EB21F3928531}"/>
              </a:ext>
            </a:extLst>
          </p:cNvPr>
          <p:cNvSpPr txBox="1"/>
          <p:nvPr/>
        </p:nvSpPr>
        <p:spPr>
          <a:xfrm>
            <a:off x="3062685" y="6346455"/>
            <a:ext cx="634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Students look at and read the example questions and answers.</a:t>
            </a:r>
            <a:endParaRPr lang="en-V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D02AD3-8FA1-6E42-BEDB-FC660300B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965" y="2019482"/>
            <a:ext cx="6854691" cy="25360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A13782-1C52-F942-9613-84D24EA0C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261" y="3124199"/>
            <a:ext cx="1504684" cy="29987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0443EA-7D40-E842-AEEF-EE698942E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7316" y="3251381"/>
            <a:ext cx="1461900" cy="2871590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B83C6577-FF59-C74A-B2C1-FA43605C8918}"/>
              </a:ext>
            </a:extLst>
          </p:cNvPr>
          <p:cNvSpPr/>
          <p:nvPr/>
        </p:nvSpPr>
        <p:spPr>
          <a:xfrm>
            <a:off x="53804" y="1692924"/>
            <a:ext cx="2838821" cy="1325879"/>
          </a:xfrm>
          <a:prstGeom prst="wedgeRoundRectCallout">
            <a:avLst>
              <a:gd name="adj1" fmla="val 19330"/>
              <a:gd name="adj2" fmla="val 6365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Where were you yesterday, Sam?</a:t>
            </a:r>
          </a:p>
        </p:txBody>
      </p: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DD4D4A25-8C03-E542-B09B-6B886492A895}"/>
              </a:ext>
            </a:extLst>
          </p:cNvPr>
          <p:cNvSpPr/>
          <p:nvPr/>
        </p:nvSpPr>
        <p:spPr>
          <a:xfrm>
            <a:off x="5180484" y="1016525"/>
            <a:ext cx="2295019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EXAMPLE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BA9600C0-CA2A-B04C-8819-DCF02DAB14AD}"/>
              </a:ext>
            </a:extLst>
          </p:cNvPr>
          <p:cNvSpPr/>
          <p:nvPr/>
        </p:nvSpPr>
        <p:spPr>
          <a:xfrm>
            <a:off x="9995996" y="1779053"/>
            <a:ext cx="2116503" cy="1325879"/>
          </a:xfrm>
          <a:prstGeom prst="wedgeRoundRectCallout">
            <a:avLst>
              <a:gd name="adj1" fmla="val -28194"/>
              <a:gd name="adj2" fmla="val 670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I was at the bakery.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9DB3B9-83E5-864F-BF6F-AB9E0A9F6D66}"/>
              </a:ext>
            </a:extLst>
          </p:cNvPr>
          <p:cNvSpPr txBox="1"/>
          <p:nvPr/>
        </p:nvSpPr>
        <p:spPr>
          <a:xfrm>
            <a:off x="3062685" y="2787970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</a:rPr>
              <a:t>Sam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2610CC-A273-F54B-B277-9F03EBD59BE8}"/>
              </a:ext>
            </a:extLst>
          </p:cNvPr>
          <p:cNvSpPr txBox="1"/>
          <p:nvPr/>
        </p:nvSpPr>
        <p:spPr>
          <a:xfrm>
            <a:off x="4485262" y="2787020"/>
            <a:ext cx="139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</a:rPr>
              <a:t>yesterday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552516-D025-8E4D-99D5-F49A8ED60F77}"/>
              </a:ext>
            </a:extLst>
          </p:cNvPr>
          <p:cNvSpPr txBox="1"/>
          <p:nvPr/>
        </p:nvSpPr>
        <p:spPr>
          <a:xfrm>
            <a:off x="6730612" y="2769880"/>
            <a:ext cx="1025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</a:rPr>
              <a:t>bakery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00C7DC53-3DA5-FC45-8233-62A95291C863}"/>
              </a:ext>
            </a:extLst>
          </p:cNvPr>
          <p:cNvSpPr/>
          <p:nvPr/>
        </p:nvSpPr>
        <p:spPr>
          <a:xfrm>
            <a:off x="68026" y="1692923"/>
            <a:ext cx="2838821" cy="1325879"/>
          </a:xfrm>
          <a:prstGeom prst="wedgeRoundRectCallout">
            <a:avLst>
              <a:gd name="adj1" fmla="val 19330"/>
              <a:gd name="adj2" fmla="val 6365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How were you?</a:t>
            </a: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87B610E4-5728-D747-9C19-7A85716E788E}"/>
              </a:ext>
            </a:extLst>
          </p:cNvPr>
          <p:cNvSpPr/>
          <p:nvPr/>
        </p:nvSpPr>
        <p:spPr>
          <a:xfrm>
            <a:off x="9995996" y="1779053"/>
            <a:ext cx="2116503" cy="1325879"/>
          </a:xfrm>
          <a:prstGeom prst="wedgeRoundRectCallout">
            <a:avLst>
              <a:gd name="adj1" fmla="val -28194"/>
              <a:gd name="adj2" fmla="val 670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I was surprised.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592567-E6D8-BF4E-AFCB-8D9FA545F350}"/>
              </a:ext>
            </a:extLst>
          </p:cNvPr>
          <p:cNvSpPr txBox="1"/>
          <p:nvPr/>
        </p:nvSpPr>
        <p:spPr>
          <a:xfrm>
            <a:off x="8394381" y="2748379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</a:rPr>
              <a:t>surprised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5F03E1BB-30FA-8F48-A797-6A11D470A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942" y="133389"/>
            <a:ext cx="1394569" cy="14017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58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19" grpId="0"/>
      <p:bldP spid="20" grpId="0"/>
      <p:bldP spid="21" grpId="0" animBg="1"/>
      <p:bldP spid="22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0D9C3F-F0D5-6605-9C29-DEB644475EF4}"/>
              </a:ext>
            </a:extLst>
          </p:cNvPr>
          <p:cNvSpPr/>
          <p:nvPr/>
        </p:nvSpPr>
        <p:spPr>
          <a:xfrm>
            <a:off x="7689867" y="1260203"/>
            <a:ext cx="4227813" cy="433759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D54EA-118B-4066-4A5B-E86BD3151E4D}"/>
              </a:ext>
            </a:extLst>
          </p:cNvPr>
          <p:cNvSpPr txBox="1"/>
          <p:nvPr/>
        </p:nvSpPr>
        <p:spPr>
          <a:xfrm>
            <a:off x="7713359" y="1714649"/>
            <a:ext cx="4204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UNIT 10: AROUND THE TOWN</a:t>
            </a:r>
          </a:p>
          <a:p>
            <a:pPr algn="ctr"/>
            <a:r>
              <a:rPr lang="en-US" sz="2400" b="1" dirty="0"/>
              <a:t>Lesson 8</a:t>
            </a:r>
          </a:p>
          <a:p>
            <a:pPr algn="ctr"/>
            <a:r>
              <a:rPr lang="en-US" sz="2400" b="1" dirty="0"/>
              <a:t>We’re learning…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DE6EE4-3714-1E4F-7900-8180929BABF1}"/>
              </a:ext>
            </a:extLst>
          </p:cNvPr>
          <p:cNvSpPr txBox="1"/>
          <p:nvPr/>
        </p:nvSpPr>
        <p:spPr>
          <a:xfrm>
            <a:off x="7938430" y="3013501"/>
            <a:ext cx="3820859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Practice talking about past events and feelings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92DEA-631B-FA72-87AA-29267CAF582E}"/>
              </a:ext>
            </a:extLst>
          </p:cNvPr>
          <p:cNvSpPr txBox="1"/>
          <p:nvPr/>
        </p:nvSpPr>
        <p:spPr>
          <a:xfrm>
            <a:off x="7950849" y="4065953"/>
            <a:ext cx="382085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PB p.119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8746C3-B40C-4648-963B-F37CC1A7585B}"/>
              </a:ext>
            </a:extLst>
          </p:cNvPr>
          <p:cNvSpPr txBox="1"/>
          <p:nvPr/>
        </p:nvSpPr>
        <p:spPr>
          <a:xfrm>
            <a:off x="7963268" y="4749074"/>
            <a:ext cx="379602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AB p.103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3877C-E496-BA41-ADA8-91504E0B2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474" y="691061"/>
            <a:ext cx="3746966" cy="519157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A76DB98-8A49-ED4E-A084-B5566E804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73" y="2059063"/>
            <a:ext cx="2725921" cy="273987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081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81;p15">
            <a:extLst>
              <a:ext uri="{FF2B5EF4-FFF2-40B4-BE49-F238E27FC236}">
                <a16:creationId xmlns:a16="http://schemas.microsoft.com/office/drawing/2014/main" id="{3BE8BB4D-7FEC-0142-954F-BC5DC7CF2E39}"/>
              </a:ext>
            </a:extLst>
          </p:cNvPr>
          <p:cNvSpPr txBox="1">
            <a:spLocks/>
          </p:cNvSpPr>
          <p:nvPr/>
        </p:nvSpPr>
        <p:spPr>
          <a:xfrm>
            <a:off x="177489" y="142213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PUPILS’ BOOK p.119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18C99-8F6F-F44B-882C-EB21F3928531}"/>
              </a:ext>
            </a:extLst>
          </p:cNvPr>
          <p:cNvSpPr txBox="1"/>
          <p:nvPr/>
        </p:nvSpPr>
        <p:spPr>
          <a:xfrm>
            <a:off x="1976085" y="5956769"/>
            <a:ext cx="8439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go around the room and ask other students what they did in the past.</a:t>
            </a:r>
          </a:p>
          <a:p>
            <a:pPr marL="285750" indent="-285750">
              <a:buFontTx/>
              <a:buChar char="-"/>
            </a:pPr>
            <a:r>
              <a:rPr lang="en-US" dirty="0"/>
              <a:t> Students are to fill in the table after talking to their classmates. </a:t>
            </a:r>
          </a:p>
          <a:p>
            <a:pPr marL="285750" indent="-285750">
              <a:buFontTx/>
              <a:buChar char="-"/>
            </a:pPr>
            <a:r>
              <a:rPr lang="en-US" dirty="0"/>
              <a:t>S</a:t>
            </a:r>
            <a:r>
              <a:rPr lang="en-VN" dirty="0"/>
              <a:t>tudents can choose a place and a feeling on the table to answer.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D02AD3-8FA1-6E42-BEDB-FC660300B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748" y="3464741"/>
            <a:ext cx="6411860" cy="2372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A13782-1C52-F942-9613-84D24EA0C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261" y="3124199"/>
            <a:ext cx="1504684" cy="29987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0443EA-7D40-E842-AEEF-EE698942E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7316" y="3251381"/>
            <a:ext cx="1461900" cy="28715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9DB3B9-83E5-864F-BF6F-AB9E0A9F6D66}"/>
              </a:ext>
            </a:extLst>
          </p:cNvPr>
          <p:cNvSpPr txBox="1"/>
          <p:nvPr/>
        </p:nvSpPr>
        <p:spPr>
          <a:xfrm>
            <a:off x="3298945" y="4147471"/>
            <a:ext cx="944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solidFill>
                  <a:srgbClr val="FF0000"/>
                </a:solidFill>
              </a:rPr>
              <a:t>Sam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2610CC-A273-F54B-B277-9F03EBD59BE8}"/>
              </a:ext>
            </a:extLst>
          </p:cNvPr>
          <p:cNvSpPr txBox="1"/>
          <p:nvPr/>
        </p:nvSpPr>
        <p:spPr>
          <a:xfrm>
            <a:off x="4451340" y="4162631"/>
            <a:ext cx="1372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solidFill>
                  <a:srgbClr val="FF0000"/>
                </a:solidFill>
              </a:rPr>
              <a:t>yesterday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552516-D025-8E4D-99D5-F49A8ED60F77}"/>
              </a:ext>
            </a:extLst>
          </p:cNvPr>
          <p:cNvSpPr txBox="1"/>
          <p:nvPr/>
        </p:nvSpPr>
        <p:spPr>
          <a:xfrm>
            <a:off x="6692813" y="4147471"/>
            <a:ext cx="1157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solidFill>
                  <a:srgbClr val="FF0000"/>
                </a:solidFill>
              </a:rPr>
              <a:t>bakery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592567-E6D8-BF4E-AFCB-8D9FA545F350}"/>
              </a:ext>
            </a:extLst>
          </p:cNvPr>
          <p:cNvSpPr txBox="1"/>
          <p:nvPr/>
        </p:nvSpPr>
        <p:spPr>
          <a:xfrm>
            <a:off x="8177478" y="4147471"/>
            <a:ext cx="1402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solidFill>
                  <a:srgbClr val="FF0000"/>
                </a:solidFill>
              </a:rPr>
              <a:t>surprised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81AED4C-BA0E-9B48-90E4-C850B2779B6C}"/>
              </a:ext>
            </a:extLst>
          </p:cNvPr>
          <p:cNvSpPr/>
          <p:nvPr/>
        </p:nvSpPr>
        <p:spPr>
          <a:xfrm>
            <a:off x="533400" y="797098"/>
            <a:ext cx="5440680" cy="23721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</a:t>
            </a:r>
            <a:r>
              <a:rPr lang="en-VN" sz="3200" b="1" dirty="0"/>
              <a:t>laces: </a:t>
            </a:r>
            <a:r>
              <a:rPr lang="en-VN" sz="3200" dirty="0"/>
              <a:t>chemist, supermarket, bookshop, park, restaurant, bank, post office, department store, bakery, cinema.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C80621C-BF15-BB4F-89D7-C1110F5E3431}"/>
              </a:ext>
            </a:extLst>
          </p:cNvPr>
          <p:cNvSpPr/>
          <p:nvPr/>
        </p:nvSpPr>
        <p:spPr>
          <a:xfrm>
            <a:off x="6217920" y="1125596"/>
            <a:ext cx="5440680" cy="16728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Feelings</a:t>
            </a:r>
            <a:r>
              <a:rPr lang="en-VN" sz="3200" b="1" dirty="0"/>
              <a:t>: </a:t>
            </a:r>
            <a:r>
              <a:rPr lang="en-VN" sz="3200" dirty="0"/>
              <a:t>sad, happy, angry, bored, scared, surprised.</a:t>
            </a:r>
          </a:p>
        </p:txBody>
      </p:sp>
    </p:spTree>
    <p:extLst>
      <p:ext uri="{BB962C8B-B14F-4D97-AF65-F5344CB8AC3E}">
        <p14:creationId xmlns:p14="http://schemas.microsoft.com/office/powerpoint/2010/main" val="3191706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8140FB-2281-1743-84AC-1BB3369D4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" y="762260"/>
            <a:ext cx="11856720" cy="5166073"/>
          </a:xfrm>
          <a:prstGeom prst="rect">
            <a:avLst/>
          </a:prstGeom>
        </p:spPr>
      </p:pic>
      <p:sp>
        <p:nvSpPr>
          <p:cNvPr id="16" name="Google Shape;281;p15">
            <a:extLst>
              <a:ext uri="{FF2B5EF4-FFF2-40B4-BE49-F238E27FC236}">
                <a16:creationId xmlns:a16="http://schemas.microsoft.com/office/drawing/2014/main" id="{3BE8BB4D-7FEC-0142-954F-BC5DC7CF2E39}"/>
              </a:ext>
            </a:extLst>
          </p:cNvPr>
          <p:cNvSpPr txBox="1">
            <a:spLocks/>
          </p:cNvSpPr>
          <p:nvPr/>
        </p:nvSpPr>
        <p:spPr>
          <a:xfrm>
            <a:off x="177489" y="142213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PUPILS’ BOOK p.119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18C99-8F6F-F44B-882C-EB21F3928531}"/>
              </a:ext>
            </a:extLst>
          </p:cNvPr>
          <p:cNvSpPr txBox="1"/>
          <p:nvPr/>
        </p:nvSpPr>
        <p:spPr>
          <a:xfrm>
            <a:off x="1862535" y="5928333"/>
            <a:ext cx="8028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Show students the example sentences and ask students to read them aloud.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Explain that they will write sentences based on the information they recorded in the table.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Have students work individually to write 3 sentences on their books. </a:t>
            </a:r>
            <a:endParaRPr lang="en-VN" sz="1600" dirty="0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73CD4214-7E35-AB43-8FA5-F096D855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090" y="123491"/>
            <a:ext cx="1331270" cy="13380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8156723E-ED29-BA44-A4B3-67B656727F84}"/>
              </a:ext>
            </a:extLst>
          </p:cNvPr>
          <p:cNvSpPr/>
          <p:nvPr/>
        </p:nvSpPr>
        <p:spPr>
          <a:xfrm>
            <a:off x="6658764" y="792533"/>
            <a:ext cx="2295019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EXAMPLE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90A188-6FCB-C848-A28E-5D240439E53A}"/>
              </a:ext>
            </a:extLst>
          </p:cNvPr>
          <p:cNvSpPr txBox="1"/>
          <p:nvPr/>
        </p:nvSpPr>
        <p:spPr>
          <a:xfrm>
            <a:off x="852885" y="3007188"/>
            <a:ext cx="8839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Sam was at the bakery yesterday. </a:t>
            </a:r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VN" sz="3200" dirty="0">
                <a:solidFill>
                  <a:srgbClr val="FF0000"/>
                </a:solidFill>
              </a:rPr>
              <a:t>e was surprised.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D1C67B-B91F-7743-AD80-639D35C6DE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26" r="13516"/>
          <a:stretch/>
        </p:blipFill>
        <p:spPr>
          <a:xfrm>
            <a:off x="9564663" y="2790400"/>
            <a:ext cx="652922" cy="699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64B182-4BE6-C344-B5AA-BB515B2728A5}"/>
              </a:ext>
            </a:extLst>
          </p:cNvPr>
          <p:cNvSpPr txBox="1"/>
          <p:nvPr/>
        </p:nvSpPr>
        <p:spPr>
          <a:xfrm>
            <a:off x="852884" y="3831984"/>
            <a:ext cx="896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Lucy was at the post office last night. </a:t>
            </a:r>
            <a:r>
              <a:rPr lang="en-US" sz="3200" dirty="0" err="1">
                <a:solidFill>
                  <a:srgbClr val="FF0000"/>
                </a:solidFill>
              </a:rPr>
              <a:t>Sh</a:t>
            </a:r>
            <a:r>
              <a:rPr lang="en-VN" sz="3200" dirty="0">
                <a:solidFill>
                  <a:srgbClr val="FF0000"/>
                </a:solidFill>
              </a:rPr>
              <a:t>e was angry.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40A1F9-9841-9C44-88E4-6E03E27E7B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46" r="13828"/>
          <a:stretch/>
        </p:blipFill>
        <p:spPr>
          <a:xfrm>
            <a:off x="9699988" y="3671280"/>
            <a:ext cx="636454" cy="6773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005A56-D832-DC43-BC80-EDC9E2B98778}"/>
              </a:ext>
            </a:extLst>
          </p:cNvPr>
          <p:cNvSpPr txBox="1"/>
          <p:nvPr/>
        </p:nvSpPr>
        <p:spPr>
          <a:xfrm>
            <a:off x="852884" y="4667972"/>
            <a:ext cx="8997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Ben was at the restaurant last weekend. </a:t>
            </a:r>
            <a:r>
              <a:rPr lang="en-US" sz="3200" dirty="0">
                <a:solidFill>
                  <a:srgbClr val="FF0000"/>
                </a:solidFill>
              </a:rPr>
              <a:t>He</a:t>
            </a:r>
            <a:r>
              <a:rPr lang="en-VN" sz="3200" dirty="0">
                <a:solidFill>
                  <a:srgbClr val="FF0000"/>
                </a:solidFill>
              </a:rPr>
              <a:t> was sad.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E8357B-F719-2B49-A8BF-0E0CFE8309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296" r="16434"/>
          <a:stretch/>
        </p:blipFill>
        <p:spPr>
          <a:xfrm>
            <a:off x="9749430" y="4466356"/>
            <a:ext cx="636871" cy="67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5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81;p15">
            <a:extLst>
              <a:ext uri="{FF2B5EF4-FFF2-40B4-BE49-F238E27FC236}">
                <a16:creationId xmlns:a16="http://schemas.microsoft.com/office/drawing/2014/main" id="{3BE8BB4D-7FEC-0142-954F-BC5DC7CF2E39}"/>
              </a:ext>
            </a:extLst>
          </p:cNvPr>
          <p:cNvSpPr txBox="1">
            <a:spLocks/>
          </p:cNvSpPr>
          <p:nvPr/>
        </p:nvSpPr>
        <p:spPr>
          <a:xfrm>
            <a:off x="177489" y="142213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18C99-8F6F-F44B-882C-EB21F3928531}"/>
              </a:ext>
            </a:extLst>
          </p:cNvPr>
          <p:cNvSpPr txBox="1"/>
          <p:nvPr/>
        </p:nvSpPr>
        <p:spPr>
          <a:xfrm>
            <a:off x="2824135" y="5845850"/>
            <a:ext cx="7328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Divide students into groups of four to six students. Each student takes turns sharing a few of the sentences they wrote with the others.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Call some students to come to present in front of the class.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Give points to students. </a:t>
            </a:r>
            <a:endParaRPr lang="en-VN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A13782-1C52-F942-9613-84D24EA0C6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38" y="2526321"/>
            <a:ext cx="1721285" cy="3430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9BB9A5-7C7F-B943-9BB7-0AA57C2990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4982" y="631508"/>
            <a:ext cx="9833539" cy="7176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F36EF27-FBA9-6F47-B9D2-8574FA05C00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3692"/>
          <a:stretch/>
        </p:blipFill>
        <p:spPr>
          <a:xfrm>
            <a:off x="1535868" y="1348168"/>
            <a:ext cx="10215915" cy="3841730"/>
          </a:xfrm>
          <a:prstGeom prst="rect">
            <a:avLst/>
          </a:prstGeom>
        </p:spPr>
      </p:pic>
      <p:sp>
        <p:nvSpPr>
          <p:cNvPr id="28" name="Rectangle: Rounded Corners 13">
            <a:extLst>
              <a:ext uri="{FF2B5EF4-FFF2-40B4-BE49-F238E27FC236}">
                <a16:creationId xmlns:a16="http://schemas.microsoft.com/office/drawing/2014/main" id="{62058D90-A30C-6045-9606-C3AD840CFEF1}"/>
              </a:ext>
            </a:extLst>
          </p:cNvPr>
          <p:cNvSpPr/>
          <p:nvPr/>
        </p:nvSpPr>
        <p:spPr>
          <a:xfrm>
            <a:off x="5670376" y="5188953"/>
            <a:ext cx="1946900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EXAMPLE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95739C-E8E3-3640-9DD5-2ACBD9AE8C7C}"/>
              </a:ext>
            </a:extLst>
          </p:cNvPr>
          <p:cNvSpPr txBox="1"/>
          <p:nvPr/>
        </p:nvSpPr>
        <p:spPr>
          <a:xfrm>
            <a:off x="2068956" y="2517010"/>
            <a:ext cx="8839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Sam was at the bakery yesterday. </a:t>
            </a:r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VN" sz="3200" dirty="0">
                <a:solidFill>
                  <a:srgbClr val="FF0000"/>
                </a:solidFill>
              </a:rPr>
              <a:t>e was surprised.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A5572B-F326-FB43-8A52-358112F2D2F7}"/>
              </a:ext>
            </a:extLst>
          </p:cNvPr>
          <p:cNvSpPr txBox="1"/>
          <p:nvPr/>
        </p:nvSpPr>
        <p:spPr>
          <a:xfrm>
            <a:off x="2068956" y="3290932"/>
            <a:ext cx="896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Lucy was at the post office last night. </a:t>
            </a:r>
            <a:r>
              <a:rPr lang="en-US" sz="3200" dirty="0" err="1">
                <a:solidFill>
                  <a:srgbClr val="FF0000"/>
                </a:solidFill>
              </a:rPr>
              <a:t>Sh</a:t>
            </a:r>
            <a:r>
              <a:rPr lang="en-VN" sz="3200" dirty="0">
                <a:solidFill>
                  <a:srgbClr val="FF0000"/>
                </a:solidFill>
              </a:rPr>
              <a:t>e was angry.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696639-F9AE-AA45-874F-F9A505255BE9}"/>
              </a:ext>
            </a:extLst>
          </p:cNvPr>
          <p:cNvSpPr txBox="1"/>
          <p:nvPr/>
        </p:nvSpPr>
        <p:spPr>
          <a:xfrm>
            <a:off x="1997594" y="4048602"/>
            <a:ext cx="8997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Ben was at the restaurant last weekend. </a:t>
            </a:r>
            <a:r>
              <a:rPr lang="en-US" sz="3200" dirty="0">
                <a:solidFill>
                  <a:srgbClr val="FF0000"/>
                </a:solidFill>
              </a:rPr>
              <a:t>He</a:t>
            </a:r>
            <a:r>
              <a:rPr lang="en-VN" sz="3200" dirty="0">
                <a:solidFill>
                  <a:srgbClr val="FF0000"/>
                </a:solidFill>
              </a:rPr>
              <a:t> was sad. </a:t>
            </a:r>
          </a:p>
        </p:txBody>
      </p:sp>
      <p:pic>
        <p:nvPicPr>
          <p:cNvPr id="8" name="Sam-was-at-the-bakery-yesterda1682566680.mp3" descr="Sam-was-at-the-bakery-yesterda1682566680.mp3">
            <a:hlinkClick r:id="" action="ppaction://media"/>
            <a:extLst>
              <a:ext uri="{FF2B5EF4-FFF2-40B4-BE49-F238E27FC236}">
                <a16:creationId xmlns:a16="http://schemas.microsoft.com/office/drawing/2014/main" id="{816CBA1B-CECC-2041-AF44-11F142322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12160" y="7131718"/>
            <a:ext cx="812800" cy="812800"/>
          </a:xfrm>
          <a:prstGeom prst="rect">
            <a:avLst/>
          </a:prstGeom>
        </p:spPr>
      </p:pic>
      <p:pic>
        <p:nvPicPr>
          <p:cNvPr id="9" name="Lucy-was-at-the-post-office-la1682566698.mp3" descr="Lucy-was-at-the-post-office-la1682566698.mp3">
            <a:hlinkClick r:id="" action="ppaction://media"/>
            <a:extLst>
              <a:ext uri="{FF2B5EF4-FFF2-40B4-BE49-F238E27FC236}">
                <a16:creationId xmlns:a16="http://schemas.microsoft.com/office/drawing/2014/main" id="{55582EA5-DCB4-584F-91FB-7D99148FCF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73721" y="7240570"/>
            <a:ext cx="812800" cy="812800"/>
          </a:xfrm>
          <a:prstGeom prst="rect">
            <a:avLst/>
          </a:prstGeom>
        </p:spPr>
      </p:pic>
      <p:pic>
        <p:nvPicPr>
          <p:cNvPr id="10" name="Ben-was-at-the-restaurant-last1682566718.mp3" descr="Ben-was-at-the-restaurant-last1682566718.mp3">
            <a:hlinkClick r:id="" action="ppaction://media"/>
            <a:extLst>
              <a:ext uri="{FF2B5EF4-FFF2-40B4-BE49-F238E27FC236}">
                <a16:creationId xmlns:a16="http://schemas.microsoft.com/office/drawing/2014/main" id="{DC34DFA6-886F-614E-B33A-22973B8FB1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07813" y="72399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6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31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177489" y="13338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+mn-lt"/>
                <a:cs typeface="Calibri Light" panose="020F0302020204030204" pitchFamily="34" charset="0"/>
              </a:rPr>
              <a:t>PRODUCTION (OPTIONAL)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102317-9556-BE47-B1E8-9174B1858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71460"/>
            <a:ext cx="1485615" cy="296077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B9A00FE-6DCC-2646-8ABB-03F1989A7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942" y="133389"/>
            <a:ext cx="1394569" cy="14017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43B9B9-8EC9-9B46-8430-432D43E43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262" y="758858"/>
            <a:ext cx="7188200" cy="143510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05C8F62-84E6-3648-8861-42918D87381E}"/>
              </a:ext>
            </a:extLst>
          </p:cNvPr>
          <p:cNvSpPr/>
          <p:nvPr/>
        </p:nvSpPr>
        <p:spPr>
          <a:xfrm>
            <a:off x="7566711" y="2439981"/>
            <a:ext cx="4399788" cy="3156778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26" name="Picture 2" descr="Coloring Pages Of Family Members">
            <a:extLst>
              <a:ext uri="{FF2B5EF4-FFF2-40B4-BE49-F238E27FC236}">
                <a16:creationId xmlns:a16="http://schemas.microsoft.com/office/drawing/2014/main" id="{55C87EDA-8CE1-1440-B198-7F7B9F523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574" y="2408840"/>
            <a:ext cx="4399788" cy="339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F730D9-8862-024E-893F-32394A97B5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992" t="9952" r="15625" b="5641"/>
          <a:stretch/>
        </p:blipFill>
        <p:spPr>
          <a:xfrm>
            <a:off x="1353312" y="1773936"/>
            <a:ext cx="5782056" cy="39098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D165CF-1BB9-1044-9BCE-DEA1217920D6}"/>
              </a:ext>
            </a:extLst>
          </p:cNvPr>
          <p:cNvSpPr txBox="1"/>
          <p:nvPr/>
        </p:nvSpPr>
        <p:spPr>
          <a:xfrm>
            <a:off x="1663909" y="1991310"/>
            <a:ext cx="5149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I</a:t>
            </a:r>
            <a:r>
              <a:rPr lang="en-VN" sz="2800" dirty="0"/>
              <a:t> was at __________yesterday.</a:t>
            </a:r>
          </a:p>
          <a:p>
            <a:pPr marL="457200" indent="-457200">
              <a:buFontTx/>
              <a:buChar char="-"/>
            </a:pPr>
            <a:r>
              <a:rPr lang="en-VN" sz="2800" dirty="0"/>
              <a:t>I was _____.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6FD085-7F9D-9240-BCA4-0DE37691AB90}"/>
              </a:ext>
            </a:extLst>
          </p:cNvPr>
          <p:cNvSpPr txBox="1"/>
          <p:nvPr/>
        </p:nvSpPr>
        <p:spPr>
          <a:xfrm>
            <a:off x="1686484" y="2875231"/>
            <a:ext cx="5133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My ____ was at</a:t>
            </a:r>
            <a:r>
              <a:rPr lang="en-VN" sz="2800" dirty="0"/>
              <a:t> _________. He wasn’t at ________. </a:t>
            </a:r>
          </a:p>
          <a:p>
            <a:pPr marL="457200" indent="-457200">
              <a:buFontTx/>
              <a:buChar char="-"/>
            </a:pPr>
            <a:r>
              <a:rPr lang="en-VN" sz="2800" dirty="0"/>
              <a:t>He was______.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C5D232-AA0F-5847-85D0-E7E5F6413765}"/>
              </a:ext>
            </a:extLst>
          </p:cNvPr>
          <p:cNvSpPr txBox="1"/>
          <p:nvPr/>
        </p:nvSpPr>
        <p:spPr>
          <a:xfrm>
            <a:off x="1638798" y="4162977"/>
            <a:ext cx="52740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My ____ was at</a:t>
            </a:r>
            <a:r>
              <a:rPr lang="en-VN" sz="2800" dirty="0"/>
              <a:t> ____________. She wasn’t at ____________. </a:t>
            </a:r>
          </a:p>
          <a:p>
            <a:pPr marL="457200" indent="-457200">
              <a:buFontTx/>
              <a:buChar char="-"/>
            </a:pPr>
            <a:r>
              <a:rPr lang="en-VN" sz="2800" dirty="0"/>
              <a:t>She was________.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B3D57E-1D14-EE43-B619-6F64700980E8}"/>
              </a:ext>
            </a:extLst>
          </p:cNvPr>
          <p:cNvSpPr txBox="1"/>
          <p:nvPr/>
        </p:nvSpPr>
        <p:spPr>
          <a:xfrm>
            <a:off x="3288698" y="2016727"/>
            <a:ext cx="190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bookshop</a:t>
            </a:r>
            <a:endParaRPr lang="en-VN" sz="24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606EAC-8324-3548-B8CB-F959CE3E48AE}"/>
              </a:ext>
            </a:extLst>
          </p:cNvPr>
          <p:cNvSpPr txBox="1"/>
          <p:nvPr/>
        </p:nvSpPr>
        <p:spPr>
          <a:xfrm>
            <a:off x="2923342" y="2408840"/>
            <a:ext cx="1083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happy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F38B0A-DB86-DB46-B311-1C8EF0B277E0}"/>
              </a:ext>
            </a:extLst>
          </p:cNvPr>
          <p:cNvSpPr txBox="1"/>
          <p:nvPr/>
        </p:nvSpPr>
        <p:spPr>
          <a:xfrm>
            <a:off x="2824165" y="2891264"/>
            <a:ext cx="734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dad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98502A-9ECA-E64E-A4E2-3D288E5E3795}"/>
              </a:ext>
            </a:extLst>
          </p:cNvPr>
          <p:cNvSpPr txBox="1"/>
          <p:nvPr/>
        </p:nvSpPr>
        <p:spPr>
          <a:xfrm>
            <a:off x="4537654" y="2880758"/>
            <a:ext cx="173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</a:t>
            </a:r>
            <a:r>
              <a:rPr lang="en-VN" sz="2800" dirty="0">
                <a:solidFill>
                  <a:srgbClr val="FF0000"/>
                </a:solidFill>
              </a:rPr>
              <a:t>he bakery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A1D02C-9804-8146-8633-3E97A599DA45}"/>
              </a:ext>
            </a:extLst>
          </p:cNvPr>
          <p:cNvSpPr txBox="1"/>
          <p:nvPr/>
        </p:nvSpPr>
        <p:spPr>
          <a:xfrm>
            <a:off x="4007165" y="3327680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</a:t>
            </a:r>
            <a:r>
              <a:rPr lang="en-VN" sz="2800" dirty="0">
                <a:solidFill>
                  <a:srgbClr val="FF0000"/>
                </a:solidFill>
              </a:rPr>
              <a:t>he bank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2BBCC5-70A0-3A45-8238-3B4AE62225EF}"/>
              </a:ext>
            </a:extLst>
          </p:cNvPr>
          <p:cNvSpPr txBox="1"/>
          <p:nvPr/>
        </p:nvSpPr>
        <p:spPr>
          <a:xfrm>
            <a:off x="3290327" y="3765586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bored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112324-7D64-7E4E-B980-4A33F62B5F6C}"/>
              </a:ext>
            </a:extLst>
          </p:cNvPr>
          <p:cNvSpPr txBox="1"/>
          <p:nvPr/>
        </p:nvSpPr>
        <p:spPr>
          <a:xfrm>
            <a:off x="2605215" y="4167952"/>
            <a:ext cx="963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sister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3E0BF5-3CDC-EC41-8F65-9D873ED431F0}"/>
              </a:ext>
            </a:extLst>
          </p:cNvPr>
          <p:cNvSpPr txBox="1"/>
          <p:nvPr/>
        </p:nvSpPr>
        <p:spPr>
          <a:xfrm>
            <a:off x="4487800" y="4198729"/>
            <a:ext cx="2261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</a:t>
            </a:r>
            <a:r>
              <a:rPr lang="en-VN" sz="2400" dirty="0">
                <a:solidFill>
                  <a:srgbClr val="FF0000"/>
                </a:solidFill>
              </a:rPr>
              <a:t>he supermarket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D586E8-73A1-6C4F-9CDD-3BDF52DDDCFC}"/>
              </a:ext>
            </a:extLst>
          </p:cNvPr>
          <p:cNvSpPr txBox="1"/>
          <p:nvPr/>
        </p:nvSpPr>
        <p:spPr>
          <a:xfrm>
            <a:off x="4124544" y="4621512"/>
            <a:ext cx="2286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</a:t>
            </a:r>
            <a:r>
              <a:rPr lang="en-VN" sz="2800" dirty="0">
                <a:solidFill>
                  <a:srgbClr val="FF0000"/>
                </a:solidFill>
              </a:rPr>
              <a:t>he post office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7FAC26-05A1-8645-AEE0-9A6FC43FD52D}"/>
              </a:ext>
            </a:extLst>
          </p:cNvPr>
          <p:cNvSpPr txBox="1"/>
          <p:nvPr/>
        </p:nvSpPr>
        <p:spPr>
          <a:xfrm>
            <a:off x="3290327" y="5060504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surprised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30" name="Rectangle: Rounded Corners 13">
            <a:extLst>
              <a:ext uri="{FF2B5EF4-FFF2-40B4-BE49-F238E27FC236}">
                <a16:creationId xmlns:a16="http://schemas.microsoft.com/office/drawing/2014/main" id="{58EC04EF-D605-D049-97D9-ADC001D4E0D8}"/>
              </a:ext>
            </a:extLst>
          </p:cNvPr>
          <p:cNvSpPr/>
          <p:nvPr/>
        </p:nvSpPr>
        <p:spPr>
          <a:xfrm>
            <a:off x="1028597" y="975812"/>
            <a:ext cx="2295019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EXAMPLE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2B7D72-4AB3-DE4D-9B0F-D10C7904B08C}"/>
              </a:ext>
            </a:extLst>
          </p:cNvPr>
          <p:cNvSpPr txBox="1"/>
          <p:nvPr/>
        </p:nvSpPr>
        <p:spPr>
          <a:xfrm>
            <a:off x="1638798" y="5934670"/>
            <a:ext cx="9136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Ask each student to take out a sheet of paper. They will draw about their family and write sentences about their members and what they did in the past. </a:t>
            </a:r>
          </a:p>
          <a:p>
            <a:pPr marL="285750" indent="-285750">
              <a:buFontTx/>
              <a:buChar char="-"/>
            </a:pPr>
            <a:r>
              <a:rPr lang="en-US" dirty="0"/>
              <a:t>Students practice speaking at home, record a video and send it to the teacher. 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65834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154832" y="19434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HOMEWORK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102317-9556-BE47-B1E8-9174B1858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14" y="2135423"/>
            <a:ext cx="1849600" cy="3686176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E74DFDEB-F473-0C4E-AA2E-E1E2C55AA3D1}"/>
              </a:ext>
            </a:extLst>
          </p:cNvPr>
          <p:cNvSpPr/>
          <p:nvPr/>
        </p:nvSpPr>
        <p:spPr>
          <a:xfrm>
            <a:off x="2560320" y="3071788"/>
            <a:ext cx="7134551" cy="20026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D348259-9936-7D40-A938-C7F007CFF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969">
            <a:off x="8661212" y="2297435"/>
            <a:ext cx="1115760" cy="1249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8BA32D-3F72-4A46-BE7B-DF65487E4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4871" y="2135423"/>
            <a:ext cx="1876598" cy="3686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34FE74-C640-D340-A4EB-A4BF709C17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717"/>
          <a:stretch/>
        </p:blipFill>
        <p:spPr>
          <a:xfrm>
            <a:off x="3507561" y="1344271"/>
            <a:ext cx="5033337" cy="1545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BD95D9-A2BB-4645-AD61-D14C387A41C9}"/>
              </a:ext>
            </a:extLst>
          </p:cNvPr>
          <p:cNvSpPr txBox="1"/>
          <p:nvPr/>
        </p:nvSpPr>
        <p:spPr>
          <a:xfrm>
            <a:off x="2775646" y="4116888"/>
            <a:ext cx="7071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 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2,3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Activity book (page 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102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A6A136-12A9-954B-B3A7-D7C4BB3CBCA7}"/>
              </a:ext>
            </a:extLst>
          </p:cNvPr>
          <p:cNvSpPr txBox="1"/>
          <p:nvPr/>
        </p:nvSpPr>
        <p:spPr>
          <a:xfrm>
            <a:off x="2416716" y="6229804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 (page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216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71E24-6BF6-7248-8CF1-22D8B85BDFCF}"/>
              </a:ext>
            </a:extLst>
          </p:cNvPr>
          <p:cNvSpPr txBox="1"/>
          <p:nvPr/>
        </p:nvSpPr>
        <p:spPr>
          <a:xfrm>
            <a:off x="3376210" y="3442060"/>
            <a:ext cx="60530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2BAC772-76AE-F147-A389-9F7E557F8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942" y="133389"/>
            <a:ext cx="1394569" cy="14017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438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0D9C3F-F0D5-6605-9C29-DEB644475EF4}"/>
              </a:ext>
            </a:extLst>
          </p:cNvPr>
          <p:cNvSpPr/>
          <p:nvPr/>
        </p:nvSpPr>
        <p:spPr>
          <a:xfrm>
            <a:off x="7776019" y="1019311"/>
            <a:ext cx="4239197" cy="472312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C28EF1-F35D-79CE-1CF6-0D5257911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18" y="3343712"/>
            <a:ext cx="2555238" cy="25552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1879B1-7D3C-0046-9A22-790BFF5546E0}"/>
              </a:ext>
            </a:extLst>
          </p:cNvPr>
          <p:cNvSpPr txBox="1"/>
          <p:nvPr/>
        </p:nvSpPr>
        <p:spPr>
          <a:xfrm>
            <a:off x="7924557" y="1377555"/>
            <a:ext cx="3942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UNIT 10: AROUND THE TOWN</a:t>
            </a:r>
          </a:p>
          <a:p>
            <a:pPr algn="ctr"/>
            <a:r>
              <a:rPr lang="en-US" sz="2400" b="1" dirty="0"/>
              <a:t>Lesson 7B</a:t>
            </a:r>
          </a:p>
          <a:p>
            <a:pPr algn="ctr"/>
            <a:r>
              <a:rPr lang="en-US" sz="2400" b="1" dirty="0"/>
              <a:t>We’ve learned…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96A472-6E36-FE4E-A02F-0C7B88222FCF}"/>
              </a:ext>
            </a:extLst>
          </p:cNvPr>
          <p:cNvSpPr txBox="1"/>
          <p:nvPr/>
        </p:nvSpPr>
        <p:spPr>
          <a:xfrm>
            <a:off x="8040954" y="2618164"/>
            <a:ext cx="3709325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Understand a simple story: </a:t>
            </a:r>
          </a:p>
          <a:p>
            <a:pPr algn="ctr"/>
            <a:r>
              <a:rPr lang="en-US" sz="2400" dirty="0"/>
              <a:t>“A party for Ben”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802A50-F0FE-4940-AD78-97E6AE1A7EDF}"/>
              </a:ext>
            </a:extLst>
          </p:cNvPr>
          <p:cNvSpPr/>
          <p:nvPr/>
        </p:nvSpPr>
        <p:spPr>
          <a:xfrm>
            <a:off x="2997089" y="5637521"/>
            <a:ext cx="788943" cy="20116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C0CEA3-C521-5344-BDB6-8522C07B6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61" y="610562"/>
            <a:ext cx="3698858" cy="5288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652B3A-A163-A849-9DD2-1B1156487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429" y="610563"/>
            <a:ext cx="3659987" cy="527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1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82" y="0"/>
            <a:ext cx="10515600" cy="646044"/>
          </a:xfrm>
        </p:spPr>
        <p:txBody>
          <a:bodyPr>
            <a:normAutofit/>
          </a:bodyPr>
          <a:lstStyle/>
          <a:p>
            <a:r>
              <a:rPr lang="en-VN" sz="3200" b="1" dirty="0">
                <a:latin typeface="+mn-lt"/>
              </a:rPr>
              <a:t>WARM-UP</a:t>
            </a:r>
          </a:p>
        </p:txBody>
      </p:sp>
      <p:sp>
        <p:nvSpPr>
          <p:cNvPr id="11" name="Rectangle: Rounded Corners 9">
            <a:extLst>
              <a:ext uri="{FF2B5EF4-FFF2-40B4-BE49-F238E27FC236}">
                <a16:creationId xmlns:a16="http://schemas.microsoft.com/office/drawing/2014/main" id="{471CF370-8CD6-4248-B619-3FDA2F34371A}"/>
              </a:ext>
            </a:extLst>
          </p:cNvPr>
          <p:cNvSpPr/>
          <p:nvPr/>
        </p:nvSpPr>
        <p:spPr>
          <a:xfrm>
            <a:off x="342674" y="2628293"/>
            <a:ext cx="3376019" cy="22485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DB47AB-7D54-9840-8780-CEE9C499B108}"/>
              </a:ext>
            </a:extLst>
          </p:cNvPr>
          <p:cNvSpPr txBox="1"/>
          <p:nvPr/>
        </p:nvSpPr>
        <p:spPr>
          <a:xfrm>
            <a:off x="451858" y="3429000"/>
            <a:ext cx="3409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Look at the video.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Listen, sing and dance along to the song.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62CA9C-BC35-8A4A-BD9F-60895D44B5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18" b="95759" l="8090" r="94382">
                        <a14:foregroundMark x1="62022" y1="8259" x2="62022" y2="8259"/>
                        <a14:foregroundMark x1="61573" y1="4241" x2="61573" y2="4241"/>
                        <a14:foregroundMark x1="39551" y1="7813" x2="39551" y2="7813"/>
                        <a14:foregroundMark x1="8090" y1="49554" x2="8090" y2="49554"/>
                        <a14:foregroundMark x1="47191" y1="91518" x2="47191" y2="91518"/>
                        <a14:foregroundMark x1="48539" y1="95759" x2="48539" y2="95759"/>
                        <a14:foregroundMark x1="88090" y1="36384" x2="88090" y2="36384"/>
                        <a14:foregroundMark x1="94382" y1="38616" x2="94382" y2="38616"/>
                        <a14:foregroundMark x1="25618" y1="54241" x2="25618" y2="54241"/>
                        <a14:foregroundMark x1="23596" y1="53348" x2="23596" y2="53348"/>
                        <a14:foregroundMark x1="23596" y1="53348" x2="23596" y2="53348"/>
                        <a14:foregroundMark x1="23596" y1="53348" x2="27640" y2="53348"/>
                        <a14:foregroundMark x1="24719" y1="50000" x2="26742" y2="53348"/>
                        <a14:foregroundMark x1="26742" y1="53348" x2="24494" y2="58036"/>
                        <a14:foregroundMark x1="29213" y1="50223" x2="42247" y2="52679"/>
                        <a14:foregroundMark x1="42697" y1="47991" x2="42697" y2="47991"/>
                        <a14:foregroundMark x1="42697" y1="47991" x2="42697" y2="47991"/>
                        <a14:foregroundMark x1="42921" y1="52455" x2="45843" y2="53571"/>
                        <a14:foregroundMark x1="45843" y1="53571" x2="45843" y2="61161"/>
                        <a14:foregroundMark x1="45618" y1="49777" x2="55056" y2="48438"/>
                        <a14:foregroundMark x1="55056" y1="48438" x2="58652" y2="48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4111" y="1649513"/>
            <a:ext cx="1644956" cy="1656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EA1636-5C62-5A4F-A4E2-160E3CA928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0730" y="646044"/>
            <a:ext cx="7073900" cy="876300"/>
          </a:xfrm>
          <a:prstGeom prst="rect">
            <a:avLst/>
          </a:prstGeom>
        </p:spPr>
      </p:pic>
      <p:pic>
        <p:nvPicPr>
          <p:cNvPr id="6" name="Travelers - Song - Where Were You Yesterday.mp4" descr="Travelers - Song - Where Were You Yesterday.mp4">
            <a:hlinkClick r:id="" action="ppaction://media"/>
            <a:extLst>
              <a:ext uri="{FF2B5EF4-FFF2-40B4-BE49-F238E27FC236}">
                <a16:creationId xmlns:a16="http://schemas.microsoft.com/office/drawing/2014/main" id="{DA5C696D-0774-BC46-A5AC-9256248A9F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84.4185" end="2600.74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75759" y="1522344"/>
            <a:ext cx="7914197" cy="44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177489" y="13338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102317-9556-BE47-B1E8-9174B1858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14" y="2135423"/>
            <a:ext cx="1849600" cy="3686176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E74DFDEB-F473-0C4E-AA2E-E1E2C55AA3D1}"/>
              </a:ext>
            </a:extLst>
          </p:cNvPr>
          <p:cNvSpPr/>
          <p:nvPr/>
        </p:nvSpPr>
        <p:spPr>
          <a:xfrm>
            <a:off x="2583258" y="2298065"/>
            <a:ext cx="7025484" cy="29129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8BA32D-3F72-4A46-BE7B-DF65487E4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4790" y="2148955"/>
            <a:ext cx="1876598" cy="36861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571E24-6BF6-7248-8CF1-22D8B85BDFCF}"/>
              </a:ext>
            </a:extLst>
          </p:cNvPr>
          <p:cNvSpPr txBox="1"/>
          <p:nvPr/>
        </p:nvSpPr>
        <p:spPr>
          <a:xfrm>
            <a:off x="2852619" y="2631134"/>
            <a:ext cx="64867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Divide students into groups of four to six students.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Each member of the group stands up and plays the game.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look at the question with the picture and raise their hands to get a chance to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answer the question.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first student with the correct answer receives 2 points for the team.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All students repeat the answers.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A5F5BA92-8329-9342-8C72-82F91500F690}"/>
              </a:ext>
            </a:extLst>
          </p:cNvPr>
          <p:cNvSpPr/>
          <p:nvPr/>
        </p:nvSpPr>
        <p:spPr>
          <a:xfrm>
            <a:off x="312311" y="1036401"/>
            <a:ext cx="2115206" cy="1002865"/>
          </a:xfrm>
          <a:prstGeom prst="wedgeEllipseCallout">
            <a:avLst>
              <a:gd name="adj1" fmla="val -6687"/>
              <a:gd name="adj2" fmla="val 6553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/>
              <a:t>Let’s play!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B9A00FE-6DCC-2646-8ABB-03F1989A7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942" y="133389"/>
            <a:ext cx="1394569" cy="14017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5607D-A928-8744-85AB-054BA1DB1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352" y="1018234"/>
            <a:ext cx="59944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52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8889A7-5FC5-1F26-D05A-9006264EE4E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20451"/>
            <a:ext cx="12587153" cy="6837549"/>
            <a:chOff x="0" y="20451"/>
            <a:chExt cx="12587153" cy="683754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7CE375-A3D4-6C2B-9720-60C1432EF37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20451"/>
              <a:ext cx="12192000" cy="6837549"/>
              <a:chOff x="0" y="20451"/>
              <a:chExt cx="12192000" cy="683754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A6E7DF5-1EAC-DD4F-45C8-0A32C0D1ED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0451"/>
                <a:ext cx="12192000" cy="6817097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84167F3-2D52-D115-01E1-A7BC48105B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4"/>
              <a:srcRect l="1375" r="1250"/>
              <a:stretch/>
            </p:blipFill>
            <p:spPr>
              <a:xfrm>
                <a:off x="0" y="3793028"/>
                <a:ext cx="12192000" cy="306497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4827BB0-1AA1-DCB1-CA2C-A85B1309C22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11593" y="4880476"/>
              <a:ext cx="2575560" cy="1957072"/>
            </a:xfrm>
            <a:prstGeom prst="rect">
              <a:avLst/>
            </a:prstGeom>
          </p:spPr>
        </p:pic>
      </p:grpSp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7608737" y="4860024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START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22" name="Рисуно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1CA25D-3BBF-3433-5C67-D3545E9EA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4527005" y="-1198012"/>
            <a:ext cx="1099021" cy="11298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3C4E501-2A8A-2CCE-20F9-E69A4805A35B}"/>
              </a:ext>
            </a:extLst>
          </p:cNvPr>
          <p:cNvGrpSpPr/>
          <p:nvPr/>
        </p:nvGrpSpPr>
        <p:grpSpPr>
          <a:xfrm>
            <a:off x="1173342" y="896112"/>
            <a:ext cx="6580770" cy="5941436"/>
            <a:chOff x="6516548" y="2210766"/>
            <a:chExt cx="3857540" cy="4136873"/>
          </a:xfrm>
        </p:grpSpPr>
        <p:pic>
          <p:nvPicPr>
            <p:cNvPr id="7" name="Picture 2" descr="Crab clipart">
              <a:extLst>
                <a:ext uri="{FF2B5EF4-FFF2-40B4-BE49-F238E27FC236}">
                  <a16:creationId xmlns:a16="http://schemas.microsoft.com/office/drawing/2014/main" id="{5CC25052-5095-3A41-86C7-A8ACB8991C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5EFD490F-37AD-65ED-A7F7-911B9DBC82B6}"/>
                </a:ext>
              </a:extLst>
            </p:cNvPr>
            <p:cNvSpPr/>
            <p:nvPr/>
          </p:nvSpPr>
          <p:spPr>
            <a:xfrm>
              <a:off x="6516548" y="2210766"/>
              <a:ext cx="3857540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04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" name="Picture 2" descr="Crab clipart">
              <a:extLst>
                <a:ext uri="{FF2B5EF4-FFF2-40B4-BE49-F238E27FC236}">
                  <a16:creationId xmlns:a16="http://schemas.microsoft.com/office/drawing/2014/main" id="{3A1EFA6F-1895-A9E2-EAB0-D87E634BB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E6F5E3E-87BD-5A41-ADB2-ECEBA5BDA1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977" y="1530028"/>
            <a:ext cx="6667500" cy="21209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217571F-12B9-6248-AFF8-6E8E75477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520" y="1402668"/>
            <a:ext cx="1966503" cy="19765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609248"/>
      </p:ext>
    </p:extLst>
  </p:cSld>
  <p:clrMapOvr>
    <a:masterClrMapping/>
  </p:clrMapOvr>
  <p:transition spd="slow" advClick="0">
    <p:wipe dir="r"/>
    <p:sndAc>
      <p:stSnd>
        <p:snd r:embed="rId2" name="drumroll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EE5A30-6F54-EE1F-E20F-351B11CF8B38}"/>
              </a:ext>
            </a:extLst>
          </p:cNvPr>
          <p:cNvGrpSpPr/>
          <p:nvPr/>
        </p:nvGrpSpPr>
        <p:grpSpPr>
          <a:xfrm>
            <a:off x="5147120" y="1652346"/>
            <a:ext cx="5654040" cy="5223880"/>
            <a:chOff x="4816912" y="1637281"/>
            <a:chExt cx="5098232" cy="4710358"/>
          </a:xfrm>
        </p:grpSpPr>
        <p:pic>
          <p:nvPicPr>
            <p:cNvPr id="34" name="Picture 2" descr="Crab clipart">
              <a:extLst>
                <a:ext uri="{FF2B5EF4-FFF2-40B4-BE49-F238E27FC236}">
                  <a16:creationId xmlns:a16="http://schemas.microsoft.com/office/drawing/2014/main" id="{10945FA5-8A83-AB93-B746-31AB08C64F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MsPham-0936082789">
              <a:extLst>
                <a:ext uri="{FF2B5EF4-FFF2-40B4-BE49-F238E27FC236}">
                  <a16:creationId xmlns:a16="http://schemas.microsoft.com/office/drawing/2014/main" id="{493295F3-F7A4-9B4B-5672-4B36FDF253AE}"/>
                </a:ext>
              </a:extLst>
            </p:cNvPr>
            <p:cNvSpPr/>
            <p:nvPr/>
          </p:nvSpPr>
          <p:spPr>
            <a:xfrm>
              <a:off x="4816912" y="1637281"/>
              <a:ext cx="5098232" cy="2763677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04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2" descr="Crab clipart">
              <a:extLst>
                <a:ext uri="{FF2B5EF4-FFF2-40B4-BE49-F238E27FC236}">
                  <a16:creationId xmlns:a16="http://schemas.microsoft.com/office/drawing/2014/main" id="{575D27A9-F2F0-AA86-46E6-4F7A7C0238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49B1B46-9D13-FC6F-F917-9E79E2E75F17}"/>
              </a:ext>
            </a:extLst>
          </p:cNvPr>
          <p:cNvSpPr txBox="1"/>
          <p:nvPr/>
        </p:nvSpPr>
        <p:spPr>
          <a:xfrm>
            <a:off x="1480830" y="5006503"/>
            <a:ext cx="5935511" cy="1108651"/>
          </a:xfrm>
          <a:prstGeom prst="wedgeRoundRectCallout">
            <a:avLst>
              <a:gd name="adj1" fmla="val 61537"/>
              <a:gd name="adj2" fmla="val 37843"/>
              <a:gd name="adj3" fmla="val 16667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was at the supermarket.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0808" y="4922937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073351" y="390196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were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 yesterday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561" y="89165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9475925" y="342432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Next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9506406" y="368985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2E32F8-1D4F-B446-A256-19A47FCCE8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539"/>
          <a:stretch/>
        </p:blipFill>
        <p:spPr>
          <a:xfrm>
            <a:off x="5044440" y="1854101"/>
            <a:ext cx="5229062" cy="30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EE5A30-6F54-EE1F-E20F-351B11CF8B38}"/>
              </a:ext>
            </a:extLst>
          </p:cNvPr>
          <p:cNvGrpSpPr/>
          <p:nvPr/>
        </p:nvGrpSpPr>
        <p:grpSpPr>
          <a:xfrm>
            <a:off x="5379719" y="1647763"/>
            <a:ext cx="4616633" cy="5223880"/>
            <a:chOff x="5531487" y="1637281"/>
            <a:chExt cx="4162805" cy="4710358"/>
          </a:xfrm>
        </p:grpSpPr>
        <p:pic>
          <p:nvPicPr>
            <p:cNvPr id="34" name="Picture 2" descr="Crab clipart">
              <a:extLst>
                <a:ext uri="{FF2B5EF4-FFF2-40B4-BE49-F238E27FC236}">
                  <a16:creationId xmlns:a16="http://schemas.microsoft.com/office/drawing/2014/main" id="{10945FA5-8A83-AB93-B746-31AB08C64F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MsPham-0936082789">
              <a:extLst>
                <a:ext uri="{FF2B5EF4-FFF2-40B4-BE49-F238E27FC236}">
                  <a16:creationId xmlns:a16="http://schemas.microsoft.com/office/drawing/2014/main" id="{493295F3-F7A4-9B4B-5672-4B36FDF253AE}"/>
                </a:ext>
              </a:extLst>
            </p:cNvPr>
            <p:cNvSpPr/>
            <p:nvPr/>
          </p:nvSpPr>
          <p:spPr>
            <a:xfrm>
              <a:off x="5531487" y="1637281"/>
              <a:ext cx="4162805" cy="2763677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04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2" descr="Crab clipart">
              <a:extLst>
                <a:ext uri="{FF2B5EF4-FFF2-40B4-BE49-F238E27FC236}">
                  <a16:creationId xmlns:a16="http://schemas.microsoft.com/office/drawing/2014/main" id="{575D27A9-F2F0-AA86-46E6-4F7A7C0238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49B1B46-9D13-FC6F-F917-9E79E2E75F17}"/>
              </a:ext>
            </a:extLst>
          </p:cNvPr>
          <p:cNvSpPr txBox="1"/>
          <p:nvPr/>
        </p:nvSpPr>
        <p:spPr>
          <a:xfrm>
            <a:off x="920951" y="5001920"/>
            <a:ext cx="5935511" cy="1108651"/>
          </a:xfrm>
          <a:prstGeom prst="wedgeRoundRectCallout">
            <a:avLst>
              <a:gd name="adj1" fmla="val 61537"/>
              <a:gd name="adj2" fmla="val 37843"/>
              <a:gd name="adj3" fmla="val 16667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I was happy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8978" y="4880476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920951" y="368925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were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 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weekend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551" y="92714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9492691" y="325818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Next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9492691" y="346270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0F427-1CFA-2E4E-A5AE-FEC59D86546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005" r="22110"/>
          <a:stretch/>
        </p:blipFill>
        <p:spPr>
          <a:xfrm>
            <a:off x="6574782" y="1590840"/>
            <a:ext cx="2314331" cy="316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4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EE5A30-6F54-EE1F-E20F-351B11CF8B38}"/>
              </a:ext>
            </a:extLst>
          </p:cNvPr>
          <p:cNvGrpSpPr/>
          <p:nvPr/>
        </p:nvGrpSpPr>
        <p:grpSpPr>
          <a:xfrm>
            <a:off x="4294553" y="1616418"/>
            <a:ext cx="5989321" cy="5223880"/>
            <a:chOff x="4514590" y="1637281"/>
            <a:chExt cx="5400554" cy="4710358"/>
          </a:xfrm>
        </p:grpSpPr>
        <p:pic>
          <p:nvPicPr>
            <p:cNvPr id="34" name="Picture 2" descr="Crab clipart">
              <a:extLst>
                <a:ext uri="{FF2B5EF4-FFF2-40B4-BE49-F238E27FC236}">
                  <a16:creationId xmlns:a16="http://schemas.microsoft.com/office/drawing/2014/main" id="{10945FA5-8A83-AB93-B746-31AB08C64F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MsPham-0936082789">
              <a:extLst>
                <a:ext uri="{FF2B5EF4-FFF2-40B4-BE49-F238E27FC236}">
                  <a16:creationId xmlns:a16="http://schemas.microsoft.com/office/drawing/2014/main" id="{493295F3-F7A4-9B4B-5672-4B36FDF253AE}"/>
                </a:ext>
              </a:extLst>
            </p:cNvPr>
            <p:cNvSpPr/>
            <p:nvPr/>
          </p:nvSpPr>
          <p:spPr>
            <a:xfrm>
              <a:off x="4514590" y="1637281"/>
              <a:ext cx="5400554" cy="2763677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04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2" descr="Crab clipart">
              <a:extLst>
                <a:ext uri="{FF2B5EF4-FFF2-40B4-BE49-F238E27FC236}">
                  <a16:creationId xmlns:a16="http://schemas.microsoft.com/office/drawing/2014/main" id="{575D27A9-F2F0-AA86-46E6-4F7A7C0238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49B1B46-9D13-FC6F-F917-9E79E2E75F17}"/>
              </a:ext>
            </a:extLst>
          </p:cNvPr>
          <p:cNvSpPr txBox="1"/>
          <p:nvPr/>
        </p:nvSpPr>
        <p:spPr>
          <a:xfrm>
            <a:off x="596076" y="4970487"/>
            <a:ext cx="6429742" cy="1108651"/>
          </a:xfrm>
          <a:prstGeom prst="wedgeRoundRectCallout">
            <a:avLst>
              <a:gd name="adj1" fmla="val 59878"/>
              <a:gd name="adj2" fmla="val 37843"/>
              <a:gd name="adj3" fmla="val 16667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They were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the </a:t>
            </a:r>
            <a:r>
              <a:rPr lang="en-US" dirty="0"/>
              <a:t>restaurant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3296" y="4909779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989983" y="375705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were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last night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8235" y="129097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9475924" y="341522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Next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9475925" y="361974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0EE8A2-7950-1543-8E14-BC4444BE59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0313" y="1359351"/>
            <a:ext cx="4777225" cy="351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0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EE5A30-6F54-EE1F-E20F-351B11CF8B38}"/>
              </a:ext>
            </a:extLst>
          </p:cNvPr>
          <p:cNvGrpSpPr/>
          <p:nvPr/>
        </p:nvGrpSpPr>
        <p:grpSpPr>
          <a:xfrm>
            <a:off x="4500007" y="1588271"/>
            <a:ext cx="5654040" cy="5223880"/>
            <a:chOff x="4816912" y="1637281"/>
            <a:chExt cx="5098232" cy="4710358"/>
          </a:xfrm>
        </p:grpSpPr>
        <p:pic>
          <p:nvPicPr>
            <p:cNvPr id="34" name="Picture 2" descr="Crab clipart">
              <a:extLst>
                <a:ext uri="{FF2B5EF4-FFF2-40B4-BE49-F238E27FC236}">
                  <a16:creationId xmlns:a16="http://schemas.microsoft.com/office/drawing/2014/main" id="{10945FA5-8A83-AB93-B746-31AB08C64F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MsPham-0936082789">
              <a:extLst>
                <a:ext uri="{FF2B5EF4-FFF2-40B4-BE49-F238E27FC236}">
                  <a16:creationId xmlns:a16="http://schemas.microsoft.com/office/drawing/2014/main" id="{493295F3-F7A4-9B4B-5672-4B36FDF253AE}"/>
                </a:ext>
              </a:extLst>
            </p:cNvPr>
            <p:cNvSpPr/>
            <p:nvPr/>
          </p:nvSpPr>
          <p:spPr>
            <a:xfrm>
              <a:off x="4816912" y="1637281"/>
              <a:ext cx="5098232" cy="2763677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04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2" descr="Crab clipart">
              <a:extLst>
                <a:ext uri="{FF2B5EF4-FFF2-40B4-BE49-F238E27FC236}">
                  <a16:creationId xmlns:a16="http://schemas.microsoft.com/office/drawing/2014/main" id="{575D27A9-F2F0-AA86-46E6-4F7A7C0238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49B1B46-9D13-FC6F-F917-9E79E2E75F17}"/>
              </a:ext>
            </a:extLst>
          </p:cNvPr>
          <p:cNvSpPr txBox="1"/>
          <p:nvPr/>
        </p:nvSpPr>
        <p:spPr>
          <a:xfrm>
            <a:off x="466249" y="4942340"/>
            <a:ext cx="6429742" cy="1108651"/>
          </a:xfrm>
          <a:prstGeom prst="wedgeRoundRectCallout">
            <a:avLst>
              <a:gd name="adj1" fmla="val 59878"/>
              <a:gd name="adj2" fmla="val 37843"/>
              <a:gd name="adj3" fmla="val 16667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were surprised.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0241" y="4867778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826648" y="249705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were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 last night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8235" y="45849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9475926" y="294629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Next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9475926" y="29835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CFCD1A6-E5D2-4C47-8D04-AED5B5A659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117"/>
          <a:stretch/>
        </p:blipFill>
        <p:spPr>
          <a:xfrm>
            <a:off x="4288999" y="1789133"/>
            <a:ext cx="5994875" cy="268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1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7595</TotalTime>
  <Words>982</Words>
  <Application>Microsoft Macintosh PowerPoint</Application>
  <PresentationFormat>Widescreen</PresentationFormat>
  <Paragraphs>170</Paragraphs>
  <Slides>25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.VnBlack</vt:lpstr>
      <vt:lpstr>Arial</vt:lpstr>
      <vt:lpstr>Calibri</vt:lpstr>
      <vt:lpstr>Calibri Light</vt:lpstr>
      <vt:lpstr>Franklin Gothic Demi</vt:lpstr>
      <vt:lpstr>Office Theme</vt:lpstr>
      <vt:lpstr>Office Theme</vt:lpstr>
      <vt:lpstr>2_Office Theme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lenguyennhatha@outlook.com</cp:lastModifiedBy>
  <cp:revision>212</cp:revision>
  <dcterms:created xsi:type="dcterms:W3CDTF">2023-02-04T10:13:12Z</dcterms:created>
  <dcterms:modified xsi:type="dcterms:W3CDTF">2024-05-12T04:46:36Z</dcterms:modified>
</cp:coreProperties>
</file>