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689" r:id="rId2"/>
    <p:sldMasterId id="2147483705" r:id="rId3"/>
    <p:sldMasterId id="2147483648" r:id="rId4"/>
  </p:sldMasterIdLst>
  <p:notesMasterIdLst>
    <p:notesMasterId r:id="rId26"/>
  </p:notesMasterIdLst>
  <p:sldIdLst>
    <p:sldId id="308" r:id="rId5"/>
    <p:sldId id="257" r:id="rId6"/>
    <p:sldId id="354" r:id="rId7"/>
    <p:sldId id="451" r:id="rId8"/>
    <p:sldId id="355" r:id="rId9"/>
    <p:sldId id="452" r:id="rId10"/>
    <p:sldId id="417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2" r:id="rId19"/>
    <p:sldId id="302" r:id="rId20"/>
    <p:sldId id="428" r:id="rId21"/>
    <p:sldId id="446" r:id="rId22"/>
    <p:sldId id="447" r:id="rId23"/>
    <p:sldId id="413" r:id="rId24"/>
    <p:sldId id="412" r:id="rId2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8C5"/>
    <a:srgbClr val="0097B2"/>
    <a:srgbClr val="FCD5B5"/>
    <a:srgbClr val="6BB846"/>
    <a:srgbClr val="FCC810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44" autoAdjust="0"/>
    <p:restoredTop sz="92922" autoAdjust="0"/>
  </p:normalViewPr>
  <p:slideViewPr>
    <p:cSldViewPr snapToGrid="0">
      <p:cViewPr varScale="1">
        <p:scale>
          <a:sx n="56" d="100"/>
          <a:sy n="56" d="100"/>
        </p:scale>
        <p:origin x="18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5/11/24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2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video: https://www.youtube.com/watch?v=mrXbsRPgnvY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0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6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34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68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4" r:id="rId3"/>
    <p:sldLayoutId id="2147483694" r:id="rId4"/>
    <p:sldLayoutId id="2147483696" r:id="rId5"/>
    <p:sldLayoutId id="2147483695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jpeg"/><Relationship Id="rId4" Type="http://schemas.openxmlformats.org/officeDocument/2006/relationships/audio" Target="../media/media3.mp3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634343" y="1937657"/>
            <a:ext cx="74567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8 – LET’S DRESS UP!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8 –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5" name="Picture 4" descr="A picture containing shelf, design&#10;&#10;Description automatically generated">
            <a:extLst>
              <a:ext uri="{FF2B5EF4-FFF2-40B4-BE49-F238E27FC236}">
                <a16:creationId xmlns:a16="http://schemas.microsoft.com/office/drawing/2014/main" id="{C8AC3037-09B1-6F7C-9F60-E99B050A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74" t="5241" r="27500" b="8000"/>
          <a:stretch/>
        </p:blipFill>
        <p:spPr>
          <a:xfrm>
            <a:off x="8294435" y="3520440"/>
            <a:ext cx="2645707" cy="26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MsPham-0936082789"/>
          <p:cNvSpPr/>
          <p:nvPr/>
        </p:nvSpPr>
        <p:spPr>
          <a:xfrm>
            <a:off x="1834616" y="946416"/>
            <a:ext cx="7858636" cy="1939758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1118" y="5304411"/>
            <a:ext cx="356433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Roses in spring</a:t>
            </a:r>
          </a:p>
        </p:txBody>
      </p:sp>
      <p:sp>
        <p:nvSpPr>
          <p:cNvPr id="50" name="MsPham-0936082789"/>
          <p:cNvSpPr/>
          <p:nvPr/>
        </p:nvSpPr>
        <p:spPr>
          <a:xfrm>
            <a:off x="4234362" y="5285200"/>
            <a:ext cx="3874214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fashion show</a:t>
            </a:r>
          </a:p>
        </p:txBody>
      </p:sp>
      <p:sp>
        <p:nvSpPr>
          <p:cNvPr id="51" name="MsPham-0936082789"/>
          <p:cNvSpPr/>
          <p:nvPr/>
        </p:nvSpPr>
        <p:spPr>
          <a:xfrm>
            <a:off x="8592810" y="5237951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 items</a:t>
            </a: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48C69C4-4092-3740-14F0-627CBC0FA093}"/>
              </a:ext>
            </a:extLst>
          </p:cNvPr>
          <p:cNvSpPr/>
          <p:nvPr/>
        </p:nvSpPr>
        <p:spPr>
          <a:xfrm>
            <a:off x="3063396" y="1579080"/>
            <a:ext cx="563160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name of the fashion show?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104E4-BFF4-8438-9FAC-9823DFB91DF5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34676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1" animBg="1"/>
      <p:bldP spid="5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771027" y="895851"/>
            <a:ext cx="7792819" cy="1892526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DE6DE2D-323B-7D50-842F-7A23E6C1AB15}"/>
              </a:ext>
            </a:extLst>
          </p:cNvPr>
          <p:cNvSpPr/>
          <p:nvPr/>
        </p:nvSpPr>
        <p:spPr>
          <a:xfrm>
            <a:off x="2117412" y="1617994"/>
            <a:ext cx="740119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wearing blue jeans and red trainers?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A9AD4-3795-8EEF-E573-F6F0409DBB42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318886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1" animBg="1"/>
      <p:bldP spid="5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QMsPham"/>
          <p:cNvSpPr/>
          <p:nvPr/>
        </p:nvSpPr>
        <p:spPr>
          <a:xfrm>
            <a:off x="2273373" y="1026504"/>
            <a:ext cx="6979371" cy="1835981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BB0C787D-0CBF-DC66-5E11-B23060EE59E7}"/>
              </a:ext>
            </a:extLst>
          </p:cNvPr>
          <p:cNvSpPr/>
          <p:nvPr/>
        </p:nvSpPr>
        <p:spPr>
          <a:xfrm>
            <a:off x="2765604" y="1381127"/>
            <a:ext cx="5842326" cy="11320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wearing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glasses?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AB410-DF09-4E6B-A7E4-974BDB89072B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17453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1" animBg="1"/>
      <p:bldP spid="5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811531"/>
            <a:ext cx="6712426" cy="1737360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749B1DBC-EF6D-F1FC-6A75-EB820495A384}"/>
              </a:ext>
            </a:extLst>
          </p:cNvPr>
          <p:cNvSpPr/>
          <p:nvPr/>
        </p:nvSpPr>
        <p:spPr>
          <a:xfrm>
            <a:off x="3273892" y="1039021"/>
            <a:ext cx="5453181" cy="12689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wearing winter clothes?</a:t>
            </a:r>
            <a:endParaRPr lang="en-US" sz="48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3F5BD-C204-2884-BC27-C30662F9273D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19345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946788" y="1005840"/>
            <a:ext cx="7971840" cy="1880334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BA7B439-85A7-00EE-1D5F-0613F8327E5F}"/>
              </a:ext>
            </a:extLst>
          </p:cNvPr>
          <p:cNvSpPr/>
          <p:nvPr/>
        </p:nvSpPr>
        <p:spPr>
          <a:xfrm>
            <a:off x="2080329" y="1627766"/>
            <a:ext cx="7838299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Who’s wearing a blue dress and pink sandals?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B9265-30B2-3942-D795-6365BF91FE83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14570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1" animBg="1"/>
      <p:bldP spid="51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139B01F-F759-6241-F2A9-AA009D41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819BE49-7D86-A868-3741-45D49A5DAB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5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MsPham-093608278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14" name="MsPham-0936082789">
            <a:hlinkClick r:id="" action="ppaction://hlinkshowjump?jump=nextslide"/>
          </p:cNvPr>
          <p:cNvSpPr/>
          <p:nvPr/>
        </p:nvSpPr>
        <p:spPr>
          <a:xfrm>
            <a:off x="4594411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END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10"/>
          <a:srcRect l="24037" r="22815"/>
          <a:stretch/>
        </p:blipFill>
        <p:spPr>
          <a:xfrm>
            <a:off x="4216016" y="2058285"/>
            <a:ext cx="441960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24107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Activity: Sorting </a:t>
            </a:r>
            <a:endParaRPr lang="en-VN" sz="3200" b="1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92D6-937C-1D0E-B8B7-9CEE96A3501B}"/>
              </a:ext>
            </a:extLst>
          </p:cNvPr>
          <p:cNvSpPr txBox="1"/>
          <p:nvPr/>
        </p:nvSpPr>
        <p:spPr>
          <a:xfrm>
            <a:off x="2391868" y="6461412"/>
            <a:ext cx="7405274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 words and sort the </a:t>
            </a:r>
            <a:r>
              <a:rPr lang="en-US" sz="1600" b="1" dirty="0">
                <a:latin typeface="Calibri" panose="020F0502020204030204"/>
              </a:rPr>
              <a:t>clothing items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lang="en-US" sz="1600" b="1" dirty="0">
                <a:latin typeface="Calibri" panose="020F0502020204030204"/>
              </a:rPr>
              <a:t>each student in the text.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9770A-7329-123E-FF86-E79F5A23A64C}"/>
              </a:ext>
            </a:extLst>
          </p:cNvPr>
          <p:cNvSpPr txBox="1"/>
          <p:nvPr/>
        </p:nvSpPr>
        <p:spPr>
          <a:xfrm>
            <a:off x="478971" y="5422114"/>
            <a:ext cx="2065298" cy="485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BAA114-A6A7-C906-BA0D-2926235DFA0B}"/>
              </a:ext>
            </a:extLst>
          </p:cNvPr>
          <p:cNvSpPr/>
          <p:nvPr/>
        </p:nvSpPr>
        <p:spPr>
          <a:xfrm>
            <a:off x="636822" y="854090"/>
            <a:ext cx="1861457" cy="6827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Minh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920C27-9D69-3756-CD14-AC22FF361C82}"/>
              </a:ext>
            </a:extLst>
          </p:cNvPr>
          <p:cNvSpPr/>
          <p:nvPr/>
        </p:nvSpPr>
        <p:spPr>
          <a:xfrm>
            <a:off x="3761013" y="832954"/>
            <a:ext cx="1600197" cy="6827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Lan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7BF6FB-B5B5-29F5-B8A2-2A5631264349}"/>
              </a:ext>
            </a:extLst>
          </p:cNvPr>
          <p:cNvSpPr/>
          <p:nvPr/>
        </p:nvSpPr>
        <p:spPr>
          <a:xfrm>
            <a:off x="6623953" y="816403"/>
            <a:ext cx="1643735" cy="6827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Nam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9B8CB1-6E38-D3EF-A3C7-1C8FB018E098}"/>
              </a:ext>
            </a:extLst>
          </p:cNvPr>
          <p:cNvSpPr/>
          <p:nvPr/>
        </p:nvSpPr>
        <p:spPr>
          <a:xfrm>
            <a:off x="2609108" y="4142553"/>
            <a:ext cx="2187494" cy="64604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blue jeans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5C7DF5-D8F9-1B81-9813-498A497C6097}"/>
              </a:ext>
            </a:extLst>
          </p:cNvPr>
          <p:cNvSpPr/>
          <p:nvPr/>
        </p:nvSpPr>
        <p:spPr>
          <a:xfrm>
            <a:off x="8888163" y="5122054"/>
            <a:ext cx="2589838" cy="6119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black trousers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B6EE3C-D4F7-1756-74EC-63D2D7BE8ED6}"/>
              </a:ext>
            </a:extLst>
          </p:cNvPr>
          <p:cNvSpPr/>
          <p:nvPr/>
        </p:nvSpPr>
        <p:spPr>
          <a:xfrm>
            <a:off x="314191" y="5093176"/>
            <a:ext cx="2307769" cy="6119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red trainers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102AFA-8073-C467-023E-A8E159B732E5}"/>
              </a:ext>
            </a:extLst>
          </p:cNvPr>
          <p:cNvSpPr/>
          <p:nvPr/>
        </p:nvSpPr>
        <p:spPr>
          <a:xfrm>
            <a:off x="7070259" y="4173080"/>
            <a:ext cx="2307769" cy="6119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pink sandals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2EDC1C-A314-54A2-57CC-3D4C3892449A}"/>
              </a:ext>
            </a:extLst>
          </p:cNvPr>
          <p:cNvSpPr/>
          <p:nvPr/>
        </p:nvSpPr>
        <p:spPr>
          <a:xfrm>
            <a:off x="280785" y="4142375"/>
            <a:ext cx="2065298" cy="6119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blue dress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8A5520-4CC4-CFBD-D22D-1E5989187AA4}"/>
              </a:ext>
            </a:extLst>
          </p:cNvPr>
          <p:cNvSpPr/>
          <p:nvPr/>
        </p:nvSpPr>
        <p:spPr>
          <a:xfrm>
            <a:off x="5199826" y="5948812"/>
            <a:ext cx="1618167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972175-9DA6-94DE-B7B5-6A069F00446D}"/>
              </a:ext>
            </a:extLst>
          </p:cNvPr>
          <p:cNvCxnSpPr>
            <a:cxnSpLocks/>
          </p:cNvCxnSpPr>
          <p:nvPr/>
        </p:nvCxnSpPr>
        <p:spPr>
          <a:xfrm>
            <a:off x="3069766" y="858257"/>
            <a:ext cx="0" cy="25707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058AE7-4F2A-4EFB-17CC-7C6B868CF170}"/>
              </a:ext>
            </a:extLst>
          </p:cNvPr>
          <p:cNvCxnSpPr>
            <a:cxnSpLocks/>
          </p:cNvCxnSpPr>
          <p:nvPr/>
        </p:nvCxnSpPr>
        <p:spPr>
          <a:xfrm>
            <a:off x="6008909" y="858257"/>
            <a:ext cx="0" cy="25707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B5B4AB-CFD3-B042-59C0-5ED1DF8087AB}"/>
              </a:ext>
            </a:extLst>
          </p:cNvPr>
          <p:cNvCxnSpPr>
            <a:cxnSpLocks/>
          </p:cNvCxnSpPr>
          <p:nvPr/>
        </p:nvCxnSpPr>
        <p:spPr>
          <a:xfrm>
            <a:off x="8915388" y="858257"/>
            <a:ext cx="0" cy="257074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52BE0A-BBF5-E854-736B-7AB81112E83D}"/>
              </a:ext>
            </a:extLst>
          </p:cNvPr>
          <p:cNvSpPr/>
          <p:nvPr/>
        </p:nvSpPr>
        <p:spPr>
          <a:xfrm>
            <a:off x="9628402" y="834952"/>
            <a:ext cx="1643735" cy="6827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Linh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8142AD-2D42-7643-BCAA-A1CD66D93DED}"/>
              </a:ext>
            </a:extLst>
          </p:cNvPr>
          <p:cNvSpPr/>
          <p:nvPr/>
        </p:nvSpPr>
        <p:spPr>
          <a:xfrm>
            <a:off x="9495804" y="4160599"/>
            <a:ext cx="2460164" cy="64629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brown jacket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F1A673-8CE0-53B0-4D83-E27B3175ABC7}"/>
              </a:ext>
            </a:extLst>
          </p:cNvPr>
          <p:cNvSpPr/>
          <p:nvPr/>
        </p:nvSpPr>
        <p:spPr>
          <a:xfrm>
            <a:off x="5034642" y="4142374"/>
            <a:ext cx="1861445" cy="64629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red scarf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11171B-DA45-BC0B-2281-299E7B509F98}"/>
              </a:ext>
            </a:extLst>
          </p:cNvPr>
          <p:cNvSpPr/>
          <p:nvPr/>
        </p:nvSpPr>
        <p:spPr>
          <a:xfrm>
            <a:off x="2887553" y="5101743"/>
            <a:ext cx="2601692" cy="61196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yellow glasses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3DD9C4-0F5D-F8F1-20B4-7D43F5701E1C}"/>
              </a:ext>
            </a:extLst>
          </p:cNvPr>
          <p:cNvSpPr/>
          <p:nvPr/>
        </p:nvSpPr>
        <p:spPr>
          <a:xfrm>
            <a:off x="5771864" y="5101743"/>
            <a:ext cx="2862945" cy="63227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green handbag</a:t>
            </a:r>
          </a:p>
        </p:txBody>
      </p:sp>
    </p:spTree>
    <p:extLst>
      <p:ext uri="{BB962C8B-B14F-4D97-AF65-F5344CB8AC3E}">
        <p14:creationId xmlns:p14="http://schemas.microsoft.com/office/powerpoint/2010/main" val="4206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4.07407E-6 L -0.17032 -0.346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00808 -0.37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6641 -0.346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29596 -0.218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1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486 L 0.12474 -0.36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458 L -0.26094 -0.2622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-0.00811 L -0.21823 -0.2995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51628 -0.4891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7" y="-2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27174 -0.35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1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6" grpId="0" animBg="1"/>
      <p:bldP spid="37" grpId="0" animBg="1"/>
      <p:bldP spid="38" grpId="0" animBg="1"/>
      <p:bldP spid="8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3F548F-082D-9B4A-924A-1C532358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13221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PUPILS’ BOOK (Page. 97)</a:t>
            </a:r>
            <a:endParaRPr lang="en-VN" sz="3200" b="1" dirty="0">
              <a:latin typeface="+mn-lt"/>
            </a:endParaRPr>
          </a:p>
        </p:txBody>
      </p:sp>
      <p:pic>
        <p:nvPicPr>
          <p:cNvPr id="4" name="Picture 2" descr="Sun illustrations | A complete guide | Adobe">
            <a:extLst>
              <a:ext uri="{FF2B5EF4-FFF2-40B4-BE49-F238E27FC236}">
                <a16:creationId xmlns:a16="http://schemas.microsoft.com/office/drawing/2014/main" id="{4FC0C751-ABD7-E69D-4488-56FAD193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51" y="0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7FAAD-CCCF-2103-A7B0-EFF96909E5F0}"/>
              </a:ext>
            </a:extLst>
          </p:cNvPr>
          <p:cNvSpPr txBox="1"/>
          <p:nvPr/>
        </p:nvSpPr>
        <p:spPr>
          <a:xfrm>
            <a:off x="2671914" y="6351815"/>
            <a:ext cx="692928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Read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again and draw lines to match the clothes with the students.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>
                <a:latin typeface="Calibri" panose="020F0502020204030204"/>
              </a:rPr>
              <a:t>In</a:t>
            </a:r>
            <a:r>
              <a:rPr lang="en-US" sz="1400" b="1" dirty="0">
                <a:latin typeface="Calibri" panose="020F0502020204030204"/>
              </a:rPr>
              <a:t> pairs, complete and check the answers.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518F6F-9AA6-67D1-5E66-47E156470BB9}"/>
              </a:ext>
            </a:extLst>
          </p:cNvPr>
          <p:cNvSpPr/>
          <p:nvPr/>
        </p:nvSpPr>
        <p:spPr>
          <a:xfrm>
            <a:off x="5503414" y="5981575"/>
            <a:ext cx="1266281" cy="3684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0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92578-C84A-C7C5-9DDE-A8537F996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446" y="595128"/>
            <a:ext cx="7056928" cy="533338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9B5DF9-C509-5015-D697-41CA58D25E11}"/>
              </a:ext>
            </a:extLst>
          </p:cNvPr>
          <p:cNvCxnSpPr>
            <a:cxnSpLocks/>
          </p:cNvCxnSpPr>
          <p:nvPr/>
        </p:nvCxnSpPr>
        <p:spPr>
          <a:xfrm>
            <a:off x="6716486" y="1274098"/>
            <a:ext cx="1676400" cy="3043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027F9A-C7F6-0E82-02E0-4149F8239359}"/>
              </a:ext>
            </a:extLst>
          </p:cNvPr>
          <p:cNvCxnSpPr>
            <a:cxnSpLocks/>
          </p:cNvCxnSpPr>
          <p:nvPr/>
        </p:nvCxnSpPr>
        <p:spPr>
          <a:xfrm>
            <a:off x="6716486" y="1316740"/>
            <a:ext cx="1796143" cy="123051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C6D1E8-3FC9-0B48-1253-E4F77D4D629A}"/>
              </a:ext>
            </a:extLst>
          </p:cNvPr>
          <p:cNvCxnSpPr>
            <a:cxnSpLocks/>
          </p:cNvCxnSpPr>
          <p:nvPr/>
        </p:nvCxnSpPr>
        <p:spPr>
          <a:xfrm flipH="1">
            <a:off x="4005943" y="2547257"/>
            <a:ext cx="1839686" cy="260168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55EAC8-38F2-89F1-49C3-6756EAAD9AAD}"/>
              </a:ext>
            </a:extLst>
          </p:cNvPr>
          <p:cNvCxnSpPr/>
          <p:nvPr/>
        </p:nvCxnSpPr>
        <p:spPr>
          <a:xfrm>
            <a:off x="6716486" y="2547257"/>
            <a:ext cx="1735861" cy="13389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9C840B-6FA5-9717-AB0F-FBB886D008CA}"/>
              </a:ext>
            </a:extLst>
          </p:cNvPr>
          <p:cNvCxnSpPr>
            <a:cxnSpLocks/>
          </p:cNvCxnSpPr>
          <p:nvPr/>
        </p:nvCxnSpPr>
        <p:spPr>
          <a:xfrm flipH="1" flipV="1">
            <a:off x="3755571" y="1578429"/>
            <a:ext cx="2090058" cy="221237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F9C9B9-8C21-5462-2002-EE0464681C92}"/>
              </a:ext>
            </a:extLst>
          </p:cNvPr>
          <p:cNvCxnSpPr>
            <a:cxnSpLocks/>
          </p:cNvCxnSpPr>
          <p:nvPr/>
        </p:nvCxnSpPr>
        <p:spPr>
          <a:xfrm flipH="1">
            <a:off x="4005943" y="3790800"/>
            <a:ext cx="1839686" cy="573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8E68E7E-01AC-D456-22BC-841F72823106}"/>
              </a:ext>
            </a:extLst>
          </p:cNvPr>
          <p:cNvCxnSpPr/>
          <p:nvPr/>
        </p:nvCxnSpPr>
        <p:spPr>
          <a:xfrm>
            <a:off x="6716486" y="3848100"/>
            <a:ext cx="1676400" cy="13879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46157E-94A7-AA6E-A2BD-B3EC8B099638}"/>
              </a:ext>
            </a:extLst>
          </p:cNvPr>
          <p:cNvCxnSpPr>
            <a:cxnSpLocks/>
          </p:cNvCxnSpPr>
          <p:nvPr/>
        </p:nvCxnSpPr>
        <p:spPr>
          <a:xfrm flipH="1" flipV="1">
            <a:off x="4005943" y="2958168"/>
            <a:ext cx="1839686" cy="20710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D67D1E-B2DE-F659-C48F-98799B6EF4D3}"/>
              </a:ext>
            </a:extLst>
          </p:cNvPr>
          <p:cNvCxnSpPr/>
          <p:nvPr/>
        </p:nvCxnSpPr>
        <p:spPr>
          <a:xfrm flipV="1">
            <a:off x="6656204" y="4752086"/>
            <a:ext cx="1660482" cy="4541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1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F8490E-CDE1-BE8D-9566-D7E9A482A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21" y="629767"/>
            <a:ext cx="10223093" cy="6460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3F548F-082D-9B4A-924A-1C532358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13221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PRODUCTION (Pupils’ book – p.97)</a:t>
            </a:r>
            <a:endParaRPr lang="en-VN" sz="3200" b="1" dirty="0">
              <a:latin typeface="+mn-lt"/>
            </a:endParaRPr>
          </a:p>
        </p:txBody>
      </p:sp>
      <p:pic>
        <p:nvPicPr>
          <p:cNvPr id="4" name="Picture 2" descr="Sun illustrations | A complete guide | Adobe">
            <a:extLst>
              <a:ext uri="{FF2B5EF4-FFF2-40B4-BE49-F238E27FC236}">
                <a16:creationId xmlns:a16="http://schemas.microsoft.com/office/drawing/2014/main" id="{4FC0C751-ABD7-E69D-4488-56FAD193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111" y="-60940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4A478D-7D82-4F23-3AC8-5BA07A96C11B}"/>
              </a:ext>
            </a:extLst>
          </p:cNvPr>
          <p:cNvSpPr txBox="1"/>
          <p:nvPr/>
        </p:nvSpPr>
        <p:spPr>
          <a:xfrm>
            <a:off x="2649659" y="6003973"/>
            <a:ext cx="6929283" cy="83099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noProof="0" dirty="0">
                <a:latin typeface="Calibri" panose="020F0502020204030204"/>
              </a:rPr>
              <a:t>Put students into groups of 4. Each group takes out a sheet of paper.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They discuss and write </a:t>
            </a:r>
            <a:r>
              <a:rPr kumimoji="0" lang="en-US" sz="160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ideas for their fashion show in class.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baseline="0" noProof="0" dirty="0">
                <a:latin typeface="Calibri" panose="020F0502020204030204"/>
              </a:rPr>
              <a:t>They look a</a:t>
            </a:r>
            <a:r>
              <a:rPr lang="en-US" sz="1600" dirty="0">
                <a:latin typeface="Calibri" panose="020F0502020204030204"/>
              </a:rPr>
              <a:t>t and say the examples.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601E0D8E-5878-084C-9C6E-A716C3147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079311"/>
              </p:ext>
            </p:extLst>
          </p:nvPr>
        </p:nvGraphicFramePr>
        <p:xfrm>
          <a:off x="601345" y="2081845"/>
          <a:ext cx="11025912" cy="332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5616">
                  <a:extLst>
                    <a:ext uri="{9D8B030D-6E8A-4147-A177-3AD203B41FA5}">
                      <a16:colId xmlns:a16="http://schemas.microsoft.com/office/drawing/2014/main" val="3661275650"/>
                    </a:ext>
                  </a:extLst>
                </a:gridCol>
                <a:gridCol w="6430296">
                  <a:extLst>
                    <a:ext uri="{9D8B030D-6E8A-4147-A177-3AD203B41FA5}">
                      <a16:colId xmlns:a16="http://schemas.microsoft.com/office/drawing/2014/main" val="2240208555"/>
                    </a:ext>
                  </a:extLst>
                </a:gridCol>
              </a:tblGrid>
              <a:tr h="11096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itle of the 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28670"/>
                  </a:ext>
                </a:extLst>
              </a:tr>
              <a:tr h="11096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ame of students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893561"/>
                  </a:ext>
                </a:extLst>
              </a:tr>
              <a:tr h="1109644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</a:rPr>
                        <a:t>Clothing items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115051"/>
                  </a:ext>
                </a:extLst>
              </a:tr>
            </a:tbl>
          </a:graphicData>
        </a:graphic>
      </p:graphicFrame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CCC979DE-FD81-1E4A-97D8-683B195BF4D9}"/>
              </a:ext>
            </a:extLst>
          </p:cNvPr>
          <p:cNvSpPr/>
          <p:nvPr/>
        </p:nvSpPr>
        <p:spPr>
          <a:xfrm>
            <a:off x="4835045" y="1253762"/>
            <a:ext cx="1928343" cy="57797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A8D5C-8923-9140-8D65-583E9E4F2810}"/>
              </a:ext>
            </a:extLst>
          </p:cNvPr>
          <p:cNvSpPr txBox="1"/>
          <p:nvPr/>
        </p:nvSpPr>
        <p:spPr>
          <a:xfrm>
            <a:off x="5421535" y="2130085"/>
            <a:ext cx="3559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Wonderful Summer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D5B70-231B-7749-BC40-64B359722BA1}"/>
              </a:ext>
            </a:extLst>
          </p:cNvPr>
          <p:cNvSpPr txBox="1"/>
          <p:nvPr/>
        </p:nvSpPr>
        <p:spPr>
          <a:xfrm>
            <a:off x="7173434" y="2628483"/>
            <a:ext cx="284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Orange Autumn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F46B0-8850-8543-BB49-77712F8B81CE}"/>
              </a:ext>
            </a:extLst>
          </p:cNvPr>
          <p:cNvSpPr txBox="1"/>
          <p:nvPr/>
        </p:nvSpPr>
        <p:spPr>
          <a:xfrm>
            <a:off x="5293716" y="3228507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Lucy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A91C79-C3F7-9749-9AAD-92074B8C8196}"/>
              </a:ext>
            </a:extLst>
          </p:cNvPr>
          <p:cNvSpPr txBox="1"/>
          <p:nvPr/>
        </p:nvSpPr>
        <p:spPr>
          <a:xfrm>
            <a:off x="6700337" y="3688073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Sam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62C94B-A0EB-4B4A-94A2-06AE8953DB4C}"/>
              </a:ext>
            </a:extLst>
          </p:cNvPr>
          <p:cNvSpPr txBox="1"/>
          <p:nvPr/>
        </p:nvSpPr>
        <p:spPr>
          <a:xfrm>
            <a:off x="7940550" y="3241214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Hoa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AD2D5-73DC-2546-B529-40C31F91DD43}"/>
              </a:ext>
            </a:extLst>
          </p:cNvPr>
          <p:cNvSpPr txBox="1"/>
          <p:nvPr/>
        </p:nvSpPr>
        <p:spPr>
          <a:xfrm>
            <a:off x="9740868" y="3655256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ACBFF9-E45F-BF4A-8761-CF61F406D71B}"/>
              </a:ext>
            </a:extLst>
          </p:cNvPr>
          <p:cNvSpPr txBox="1"/>
          <p:nvPr/>
        </p:nvSpPr>
        <p:spPr>
          <a:xfrm>
            <a:off x="9282279" y="370379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Khoa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A52453-4220-DD4A-9F31-383342BE04BC}"/>
              </a:ext>
            </a:extLst>
          </p:cNvPr>
          <p:cNvSpPr txBox="1"/>
          <p:nvPr/>
        </p:nvSpPr>
        <p:spPr>
          <a:xfrm>
            <a:off x="10328994" y="3188188"/>
            <a:ext cx="843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Huy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E67381-5FAA-EA4B-B2F8-8C4A838AAC7D}"/>
              </a:ext>
            </a:extLst>
          </p:cNvPr>
          <p:cNvSpPr txBox="1"/>
          <p:nvPr/>
        </p:nvSpPr>
        <p:spPr>
          <a:xfrm>
            <a:off x="5438573" y="4326929"/>
            <a:ext cx="2110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</a:t>
            </a:r>
            <a:r>
              <a:rPr lang="en-VN" sz="3200" dirty="0"/>
              <a:t>reen dress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7BF2BE-EE75-514C-BD33-1055704D91AD}"/>
              </a:ext>
            </a:extLst>
          </p:cNvPr>
          <p:cNvSpPr txBox="1"/>
          <p:nvPr/>
        </p:nvSpPr>
        <p:spPr>
          <a:xfrm>
            <a:off x="8713503" y="4299317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  <a:r>
              <a:rPr lang="en-VN" sz="3200" dirty="0"/>
              <a:t>urple sandals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AF72A3-CDDB-6A49-9EDC-65C0DC2412C6}"/>
              </a:ext>
            </a:extLst>
          </p:cNvPr>
          <p:cNvSpPr txBox="1"/>
          <p:nvPr/>
        </p:nvSpPr>
        <p:spPr>
          <a:xfrm>
            <a:off x="5988522" y="4817933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blue T-shirt</a:t>
            </a:r>
            <a:endParaRPr lang="en-VN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A1481B-FAA2-DD4C-A167-202CA48F136F}"/>
              </a:ext>
            </a:extLst>
          </p:cNvPr>
          <p:cNvSpPr txBox="1"/>
          <p:nvPr/>
        </p:nvSpPr>
        <p:spPr>
          <a:xfrm>
            <a:off x="8281122" y="4817933"/>
            <a:ext cx="1692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black hat</a:t>
            </a:r>
            <a:endParaRPr lang="en-VN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E58243-6394-8B43-8F76-24B9BD513B04}"/>
              </a:ext>
            </a:extLst>
          </p:cNvPr>
          <p:cNvSpPr txBox="1"/>
          <p:nvPr/>
        </p:nvSpPr>
        <p:spPr>
          <a:xfrm>
            <a:off x="9215579" y="2089765"/>
            <a:ext cx="2177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Cool Winter</a:t>
            </a:r>
          </a:p>
        </p:txBody>
      </p:sp>
    </p:spTree>
    <p:extLst>
      <p:ext uri="{BB962C8B-B14F-4D97-AF65-F5344CB8AC3E}">
        <p14:creationId xmlns:p14="http://schemas.microsoft.com/office/powerpoint/2010/main" val="6271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3F548F-082D-9B4A-924A-1C532358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13221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PRODUCTION (Pupils’ book – p.97) - Speaking</a:t>
            </a:r>
            <a:endParaRPr lang="en-VN" sz="32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7FAAD-CCCF-2103-A7B0-EFF96909E5F0}"/>
              </a:ext>
            </a:extLst>
          </p:cNvPr>
          <p:cNvSpPr txBox="1"/>
          <p:nvPr/>
        </p:nvSpPr>
        <p:spPr>
          <a:xfrm>
            <a:off x="2421221" y="6017597"/>
            <a:ext cx="7927788" cy="83099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students have ideas for their fashion show, they practice talking about it.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latin typeface="Calibri" panose="020F0502020204030204"/>
              </a:rPr>
              <a:t>Show the example text, students look and read together.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Invite some students to present about the fashion show in class. </a:t>
            </a:r>
          </a:p>
        </p:txBody>
      </p:sp>
      <p:pic>
        <p:nvPicPr>
          <p:cNvPr id="4" name="Picture 2" descr="Sun illustrations | A complete guide | Adobe">
            <a:extLst>
              <a:ext uri="{FF2B5EF4-FFF2-40B4-BE49-F238E27FC236}">
                <a16:creationId xmlns:a16="http://schemas.microsoft.com/office/drawing/2014/main" id="{4FC0C751-ABD7-E69D-4488-56FAD193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51" y="0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15C477-DE76-01A0-37A4-6A3F7C6CDB8D}"/>
              </a:ext>
            </a:extLst>
          </p:cNvPr>
          <p:cNvSpPr/>
          <p:nvPr/>
        </p:nvSpPr>
        <p:spPr>
          <a:xfrm>
            <a:off x="4790016" y="1538780"/>
            <a:ext cx="7097486" cy="41126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Welcome to the fashion show of our class: </a:t>
            </a:r>
            <a:r>
              <a:rPr lang="en-US" sz="3200" dirty="0">
                <a:solidFill>
                  <a:srgbClr val="C00000"/>
                </a:solidFill>
              </a:rPr>
              <a:t>Orange Autumn</a:t>
            </a:r>
            <a:r>
              <a:rPr lang="en-US" sz="3200" dirty="0">
                <a:solidFill>
                  <a:sysClr val="windowText" lastClr="000000"/>
                </a:solidFill>
              </a:rPr>
              <a:t>. Lucy is wearing </a:t>
            </a:r>
            <a:r>
              <a:rPr lang="en-US" sz="3200" dirty="0">
                <a:solidFill>
                  <a:srgbClr val="FF0000"/>
                </a:solidFill>
              </a:rPr>
              <a:t>a green dress </a:t>
            </a:r>
            <a:r>
              <a:rPr lang="en-US" sz="3200" dirty="0">
                <a:solidFill>
                  <a:sysClr val="windowText" lastClr="000000"/>
                </a:solidFill>
              </a:rPr>
              <a:t>and </a:t>
            </a:r>
            <a:r>
              <a:rPr lang="en-US" sz="3200" dirty="0">
                <a:solidFill>
                  <a:srgbClr val="FF0000"/>
                </a:solidFill>
              </a:rPr>
              <a:t>purple sandals</a:t>
            </a:r>
            <a:r>
              <a:rPr lang="en-US" sz="3200" dirty="0">
                <a:solidFill>
                  <a:sysClr val="windowText" lastClr="000000"/>
                </a:solidFill>
              </a:rPr>
              <a:t> on the catwalk today. Sam is wearing </a:t>
            </a:r>
            <a:r>
              <a:rPr lang="en-US" sz="3200" dirty="0">
                <a:solidFill>
                  <a:srgbClr val="C00000"/>
                </a:solidFill>
              </a:rPr>
              <a:t>a blue T-shirt</a:t>
            </a:r>
            <a:r>
              <a:rPr lang="en-US" sz="3200" dirty="0">
                <a:solidFill>
                  <a:sysClr val="windowText" lastClr="000000"/>
                </a:solidFill>
              </a:rPr>
              <a:t>, </a:t>
            </a:r>
            <a:r>
              <a:rPr lang="en-US" sz="3200" dirty="0">
                <a:solidFill>
                  <a:srgbClr val="C00000"/>
                </a:solidFill>
              </a:rPr>
              <a:t>green backpack </a:t>
            </a:r>
            <a:r>
              <a:rPr lang="en-US" sz="3200" dirty="0">
                <a:solidFill>
                  <a:sysClr val="windowText" lastClr="000000"/>
                </a:solidFill>
              </a:rPr>
              <a:t>and </a:t>
            </a:r>
            <a:r>
              <a:rPr lang="en-US" sz="3200" dirty="0">
                <a:solidFill>
                  <a:srgbClr val="C00000"/>
                </a:solidFill>
              </a:rPr>
              <a:t>glasses</a:t>
            </a:r>
            <a:r>
              <a:rPr lang="en-US" sz="3200" dirty="0">
                <a:solidFill>
                  <a:sysClr val="windowText" lastClr="000000"/>
                </a:solidFill>
              </a:rPr>
              <a:t>. Ben is wearing </a:t>
            </a:r>
            <a:r>
              <a:rPr lang="en-US" sz="3200" dirty="0">
                <a:solidFill>
                  <a:srgbClr val="C00000"/>
                </a:solidFill>
              </a:rPr>
              <a:t>purple </a:t>
            </a:r>
            <a:r>
              <a:rPr lang="en-US" sz="3200" dirty="0" err="1">
                <a:solidFill>
                  <a:srgbClr val="C00000"/>
                </a:solidFill>
              </a:rPr>
              <a:t>pyjamas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ysClr val="windowText" lastClr="000000"/>
                </a:solidFill>
              </a:rPr>
              <a:t>and </a:t>
            </a:r>
            <a:r>
              <a:rPr lang="en-US" sz="3200" dirty="0">
                <a:solidFill>
                  <a:srgbClr val="C00000"/>
                </a:solidFill>
              </a:rPr>
              <a:t>a black hat</a:t>
            </a:r>
            <a:r>
              <a:rPr lang="en-US" sz="32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1C45C4-61AB-1021-2986-FB725A822BA6}"/>
              </a:ext>
            </a:extLst>
          </p:cNvPr>
          <p:cNvSpPr/>
          <p:nvPr/>
        </p:nvSpPr>
        <p:spPr>
          <a:xfrm>
            <a:off x="1211093" y="1804056"/>
            <a:ext cx="2420256" cy="57788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31269-C42C-3059-C504-F193BEC5A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25" y="689954"/>
            <a:ext cx="9144470" cy="577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A73A12-58DA-CC6B-9EE8-BB4468B8F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7" b="94321" l="9362" r="90213">
                        <a14:foregroundMark x1="49787" y1="12840" x2="49787" y2="12840"/>
                        <a14:foregroundMark x1="44681" y1="6173" x2="44681" y2="6173"/>
                        <a14:foregroundMark x1="45106" y1="3704" x2="45106" y2="3704"/>
                        <a14:foregroundMark x1="54043" y1="16296" x2="54043" y2="16296"/>
                        <a14:foregroundMark x1="44255" y1="3457" x2="44255" y2="3457"/>
                        <a14:foregroundMark x1="71489" y1="24198" x2="71489" y2="24198"/>
                        <a14:foregroundMark x1="85106" y1="29136" x2="85106" y2="29136"/>
                        <a14:foregroundMark x1="87234" y1="32593" x2="87234" y2="32593"/>
                        <a14:foregroundMark x1="76170" y1="22716" x2="87234" y2="29877"/>
                        <a14:foregroundMark x1="90213" y1="71358" x2="90213" y2="71358"/>
                        <a14:foregroundMark x1="9787" y1="74568" x2="9787" y2="74568"/>
                        <a14:foregroundMark x1="21702" y1="83951" x2="21702" y2="83951"/>
                        <a14:foregroundMark x1="79149" y1="94321" x2="79149" y2="94321"/>
                        <a14:foregroundMark x1="57021" y1="3951" x2="57021" y2="3951"/>
                        <a14:foregroundMark x1="59149" y1="18519" x2="64681" y2="17284"/>
                        <a14:foregroundMark x1="22553" y1="7901" x2="13617" y2="20247"/>
                        <a14:foregroundMark x1="13617" y1="20247" x2="25532" y2="29877"/>
                        <a14:foregroundMark x1="34894" y1="41481" x2="20426" y2="51852"/>
                        <a14:foregroundMark x1="20426" y1="51852" x2="15319" y2="60494"/>
                        <a14:foregroundMark x1="36170" y1="31358" x2="40851" y2="37531"/>
                        <a14:foregroundMark x1="63404" y1="30370" x2="61277" y2="37037"/>
                        <a14:foregroundMark x1="66809" y1="23951" x2="68085" y2="28395"/>
                        <a14:foregroundMark x1="62128" y1="24444" x2="65957" y2="24198"/>
                        <a14:foregroundMark x1="62553" y1="22716" x2="65532" y2="22222"/>
                        <a14:foregroundMark x1="37872" y1="5185" x2="37872" y2="5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57" y="2878327"/>
            <a:ext cx="1653843" cy="285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BE319C-79E2-F1AE-D541-4C730C0E3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498" y="2740026"/>
            <a:ext cx="1591846" cy="3126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DCE1DD-3A30-831B-59C9-C3BD0DFE5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72" b="98246" l="8712" r="96591">
                        <a14:foregroundMark x1="25758" y1="8772" x2="25758" y2="8772"/>
                        <a14:foregroundMark x1="12500" y1="29073" x2="12500" y2="29073"/>
                        <a14:foregroundMark x1="14015" y1="22807" x2="14015" y2="22807"/>
                        <a14:foregroundMark x1="12879" y1="21554" x2="14773" y2="32832"/>
                        <a14:foregroundMark x1="39394" y1="19048" x2="50758" y2="45113"/>
                        <a14:foregroundMark x1="34848" y1="37343" x2="48864" y2="41604"/>
                        <a14:foregroundMark x1="52652" y1="32832" x2="51894" y2="43108"/>
                        <a14:foregroundMark x1="92803" y1="16040" x2="83712" y2="25063"/>
                        <a14:foregroundMark x1="90152" y1="10777" x2="90152" y2="10777"/>
                        <a14:foregroundMark x1="94318" y1="10526" x2="94318" y2="10526"/>
                        <a14:foregroundMark x1="96591" y1="10777" x2="96591" y2="10777"/>
                        <a14:foregroundMark x1="95833" y1="9273" x2="95833" y2="9273"/>
                        <a14:foregroundMark x1="38258" y1="98246" x2="38258" y2="98246"/>
                        <a14:foregroundMark x1="8712" y1="37845" x2="8712" y2="37845"/>
                        <a14:foregroundMark x1="51894" y1="28070" x2="51894" y2="28070"/>
                        <a14:foregroundMark x1="40530" y1="25564" x2="54545" y2="31078"/>
                        <a14:foregroundMark x1="52652" y1="24812" x2="56818" y2="27820"/>
                        <a14:backgroundMark x1="83333" y1="60902" x2="83333" y2="60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8531" y="2963530"/>
            <a:ext cx="1872854" cy="28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2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585857" y="806062"/>
            <a:ext cx="4281170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6937283" y="1160023"/>
            <a:ext cx="341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8: LET’S DRESS UP!</a:t>
            </a:r>
          </a:p>
          <a:p>
            <a:r>
              <a:rPr lang="en-US" sz="2400" b="1" dirty="0"/>
              <a:t>We’re learning…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6937283" y="4355739"/>
            <a:ext cx="360008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p.97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AB p.81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6D0D3-87B9-46B1-4C28-81BFFCA8364A}"/>
              </a:ext>
            </a:extLst>
          </p:cNvPr>
          <p:cNvSpPr txBox="1"/>
          <p:nvPr/>
        </p:nvSpPr>
        <p:spPr>
          <a:xfrm>
            <a:off x="6937283" y="2274838"/>
            <a:ext cx="3600089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Clothes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Describe the clothes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To read a short fashion show text, to read for details.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D6522-C837-F989-BF14-7D7BE8352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52" y="701591"/>
            <a:ext cx="3657599" cy="51380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23DB9-9126-8668-D8A6-B3D78DE3D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16" y="1926290"/>
            <a:ext cx="1849600" cy="36861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FACCAF-6A40-8384-C622-002AF4D1AF35}"/>
              </a:ext>
            </a:extLst>
          </p:cNvPr>
          <p:cNvSpPr/>
          <p:nvPr/>
        </p:nvSpPr>
        <p:spPr>
          <a:xfrm>
            <a:off x="2918145" y="2781221"/>
            <a:ext cx="6629376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0E191-2691-94E0-A935-7D921E7C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71" y="1939480"/>
            <a:ext cx="1876598" cy="3686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D6CF2-BC93-EFF7-711F-D46E67BD2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717"/>
          <a:stretch/>
        </p:blipFill>
        <p:spPr>
          <a:xfrm>
            <a:off x="3532213" y="1096362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59E09-13AE-A0E0-5893-31AB3AFF978E}"/>
              </a:ext>
            </a:extLst>
          </p:cNvPr>
          <p:cNvSpPr txBox="1"/>
          <p:nvPr/>
        </p:nvSpPr>
        <p:spPr>
          <a:xfrm>
            <a:off x="3105466" y="3769378"/>
            <a:ext cx="6442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63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E73FF-EB1C-3F5B-61CE-6732342E0145}"/>
              </a:ext>
            </a:extLst>
          </p:cNvPr>
          <p:cNvSpPr txBox="1"/>
          <p:nvPr/>
        </p:nvSpPr>
        <p:spPr>
          <a:xfrm>
            <a:off x="3145672" y="3172105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C1256-0859-4D5C-E8AC-6DA3E7FBE537}"/>
              </a:ext>
            </a:extLst>
          </p:cNvPr>
          <p:cNvSpPr txBox="1"/>
          <p:nvPr/>
        </p:nvSpPr>
        <p:spPr>
          <a:xfrm>
            <a:off x="3018378" y="6418260"/>
            <a:ext cx="760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144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Active Teach.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4038C5-EB50-EC2E-6BAE-5205F05C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HOMEWORK</a:t>
            </a:r>
            <a:endParaRPr lang="en-VN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585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841475" y="824228"/>
            <a:ext cx="4841981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048074" y="1141857"/>
            <a:ext cx="442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UNIT 8: LET’S DRESS UP!</a:t>
            </a:r>
            <a:endParaRPr lang="en-US" sz="2400" b="1" dirty="0"/>
          </a:p>
          <a:p>
            <a:r>
              <a:rPr lang="en-US" sz="2400" b="1" dirty="0"/>
              <a:t>We’re learning…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09" y="2536704"/>
            <a:ext cx="2925075" cy="2925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E648B-82DD-B5C2-3743-20430E2F73AA}"/>
              </a:ext>
            </a:extLst>
          </p:cNvPr>
          <p:cNvSpPr txBox="1"/>
          <p:nvPr/>
        </p:nvSpPr>
        <p:spPr>
          <a:xfrm>
            <a:off x="8514069" y="2044261"/>
            <a:ext cx="14045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DED40-63D0-4F7E-20E3-D2CDB5380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27" y="626876"/>
            <a:ext cx="5587934" cy="52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1117" t="258" r="1117"/>
          <a:stretch>
            <a:fillRect/>
          </a:stretch>
        </p:blipFill>
        <p:spPr>
          <a:xfrm>
            <a:off x="9525" y="570843"/>
            <a:ext cx="12182475" cy="6276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9451" y="6159333"/>
            <a:ext cx="1218006" cy="5257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t="31386"/>
          <a:stretch>
            <a:fillRect/>
          </a:stretch>
        </p:blipFill>
        <p:spPr>
          <a:xfrm>
            <a:off x="10426512" y="6093450"/>
            <a:ext cx="1521808" cy="6574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A728C8-3743-009E-B879-BDF12FF395B2}"/>
              </a:ext>
            </a:extLst>
          </p:cNvPr>
          <p:cNvSpPr txBox="1">
            <a:spLocks/>
          </p:cNvSpPr>
          <p:nvPr/>
        </p:nvSpPr>
        <p:spPr>
          <a:xfrm>
            <a:off x="402768" y="39756"/>
            <a:ext cx="10515600" cy="6460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+mn-lt"/>
              </a:rPr>
              <a:t>WARM - UP</a:t>
            </a:r>
            <a:endParaRPr lang="en-VN" sz="3200" b="1" dirty="0"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7C757F-6066-C441-98D4-E9952B6889A5}"/>
              </a:ext>
            </a:extLst>
          </p:cNvPr>
          <p:cNvSpPr/>
          <p:nvPr/>
        </p:nvSpPr>
        <p:spPr>
          <a:xfrm>
            <a:off x="298771" y="170070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BCB4B-98E8-FE56-622B-291D65432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48" b="90000" l="8000" r="90111">
                        <a14:foregroundMark x1="24111" y1="26935" x2="15889" y2="34355"/>
                        <a14:foregroundMark x1="23778" y1="15161" x2="14222" y2="45161"/>
                        <a14:foregroundMark x1="14222" y1="45161" x2="14111" y2="46129"/>
                        <a14:foregroundMark x1="15556" y1="20161" x2="25556" y2="34516"/>
                        <a14:foregroundMark x1="29778" y1="15645" x2="18333" y2="26935"/>
                        <a14:foregroundMark x1="35222" y1="13226" x2="28111" y2="12742"/>
                        <a14:foregroundMark x1="28111" y1="12742" x2="21222" y2="17419"/>
                        <a14:foregroundMark x1="16111" y1="23387" x2="11333" y2="48710"/>
                        <a14:foregroundMark x1="11333" y1="48710" x2="11444" y2="50161"/>
                        <a14:foregroundMark x1="8111" y1="52903" x2="10556" y2="69194"/>
                        <a14:foregroundMark x1="24111" y1="34194" x2="20889" y2="37742"/>
                        <a14:foregroundMark x1="20667" y1="32742" x2="18889" y2="39677"/>
                        <a14:foregroundMark x1="33778" y1="10645" x2="40333" y2="11774"/>
                        <a14:foregroundMark x1="40333" y1="11774" x2="47889" y2="10161"/>
                        <a14:foregroundMark x1="47889" y1="10161" x2="66778" y2="12742"/>
                        <a14:foregroundMark x1="66778" y1="12742" x2="75667" y2="21452"/>
                        <a14:foregroundMark x1="75667" y1="21452" x2="80556" y2="47419"/>
                        <a14:foregroundMark x1="81222" y1="20323" x2="84667" y2="33065"/>
                        <a14:foregroundMark x1="84667" y1="33065" x2="85889" y2="56129"/>
                        <a14:foregroundMark x1="85889" y1="56129" x2="85111" y2="60645"/>
                        <a14:foregroundMark x1="89333" y1="53548" x2="80222" y2="81129"/>
                        <a14:foregroundMark x1="80222" y1="81129" x2="79778" y2="81774"/>
                        <a14:foregroundMark x1="71667" y1="31290" x2="84778" y2="58710"/>
                        <a14:foregroundMark x1="84333" y1="28387" x2="90000" y2="45484"/>
                        <a14:foregroundMark x1="87333" y1="28871" x2="73667" y2="14032"/>
                        <a14:foregroundMark x1="73667" y1="14032" x2="61333" y2="12419"/>
                        <a14:foregroundMark x1="61333" y1="12419" x2="58889" y2="13548"/>
                        <a14:foregroundMark x1="74444" y1="17097" x2="79556" y2="29839"/>
                        <a14:foregroundMark x1="66889" y1="32581" x2="71444" y2="41290"/>
                        <a14:foregroundMark x1="73667" y1="25645" x2="65222" y2="37742"/>
                        <a14:foregroundMark x1="69111" y1="19194" x2="72000" y2="31774"/>
                        <a14:foregroundMark x1="76111" y1="22742" x2="82667" y2="27581"/>
                        <a14:foregroundMark x1="81667" y1="17258" x2="87000" y2="28710"/>
                        <a14:foregroundMark x1="87000" y1="28710" x2="87000" y2="29516"/>
                        <a14:foregroundMark x1="89556" y1="36129" x2="90333" y2="48065"/>
                        <a14:foregroundMark x1="90111" y1="54677" x2="86556" y2="74839"/>
                        <a14:foregroundMark x1="79889" y1="84355" x2="69000" y2="83710"/>
                        <a14:foregroundMark x1="71222" y1="85968" x2="57778" y2="83226"/>
                        <a14:foregroundMark x1="60556" y1="87097" x2="49333" y2="83710"/>
                        <a14:foregroundMark x1="69000" y1="88710" x2="59556" y2="86613"/>
                        <a14:foregroundMark x1="56889" y1="87742" x2="44444" y2="83548"/>
                        <a14:foregroundMark x1="51444" y1="88226" x2="40667" y2="86613"/>
                        <a14:foregroundMark x1="38333" y1="88710" x2="19333" y2="81290"/>
                        <a14:foregroundMark x1="29778" y1="89194" x2="20222" y2="84194"/>
                        <a14:foregroundMark x1="17222" y1="82742" x2="8333" y2="62258"/>
                        <a14:foregroundMark x1="11556" y1="58226" x2="18556" y2="38065"/>
                        <a14:foregroundMark x1="19889" y1="45000" x2="27889" y2="36613"/>
                        <a14:foregroundMark x1="28444" y1="42742" x2="30000" y2="24355"/>
                        <a14:foregroundMark x1="24222" y1="30161" x2="24667" y2="32097"/>
                        <a14:foregroundMark x1="24778" y1="32097" x2="29444" y2="22581"/>
                        <a14:foregroundMark x1="27778" y1="33710" x2="30556" y2="29032"/>
                        <a14:foregroundMark x1="8333" y1="47742" x2="13556" y2="30000"/>
                        <a14:foregroundMark x1="40111" y1="9839" x2="53333" y2="11774"/>
                        <a14:foregroundMark x1="60444" y1="9032" x2="43222" y2="8548"/>
                        <a14:foregroundMark x1="74889" y1="25161" x2="78778" y2="2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6" y="1182628"/>
            <a:ext cx="2290666" cy="1578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329410-656B-D603-B486-10667C16FD17}"/>
              </a:ext>
            </a:extLst>
          </p:cNvPr>
          <p:cNvSpPr txBox="1"/>
          <p:nvPr/>
        </p:nvSpPr>
        <p:spPr>
          <a:xfrm>
            <a:off x="430746" y="2768657"/>
            <a:ext cx="295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Stand up and dance along.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1119CB-AAFA-1B49-1576-E4FB6D6EEB96}"/>
              </a:ext>
            </a:extLst>
          </p:cNvPr>
          <p:cNvSpPr txBox="1">
            <a:spLocks/>
          </p:cNvSpPr>
          <p:nvPr/>
        </p:nvSpPr>
        <p:spPr>
          <a:xfrm>
            <a:off x="4011930" y="648379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Song: Storm Clap Song!</a:t>
            </a:r>
            <a:endParaRPr lang="en-VN" sz="3600" b="1" dirty="0">
              <a:latin typeface="+mn-lt"/>
            </a:endParaRPr>
          </a:p>
        </p:txBody>
      </p:sp>
      <p:pic>
        <p:nvPicPr>
          <p:cNvPr id="16" name="Stomp Clap Dance - THE KIBOOMERS Preschool Movement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C9DB737F-7839-CCD1-C486-97CC936E02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8" end="262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49441" y="1256643"/>
            <a:ext cx="8306532" cy="4672424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B69FE7F-AF2C-254E-0DE8-F155C3A56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0407" y="3397697"/>
            <a:ext cx="1713168" cy="34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 – Activity: Describe the fashion show </a:t>
            </a:r>
            <a:endParaRPr lang="en-VN" sz="32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1DB26-4700-B72C-F511-140C0C0C82D8}"/>
              </a:ext>
            </a:extLst>
          </p:cNvPr>
          <p:cNvSpPr txBox="1"/>
          <p:nvPr/>
        </p:nvSpPr>
        <p:spPr>
          <a:xfrm>
            <a:off x="2240963" y="6273225"/>
            <a:ext cx="7710074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600" b="1" dirty="0">
                <a:latin typeface="Calibri" panose="020F0502020204030204"/>
              </a:rPr>
              <a:t>e picture and introduce these children they’re in the fashion show.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Work in pairs, describe what they are wearing.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 with low confidence">
            <a:extLst>
              <a:ext uri="{FF2B5EF4-FFF2-40B4-BE49-F238E27FC236}">
                <a16:creationId xmlns:a16="http://schemas.microsoft.com/office/drawing/2014/main" id="{78C26009-4BA7-687D-84EC-5529CD461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"/>
          <a:stretch/>
        </p:blipFill>
        <p:spPr>
          <a:xfrm>
            <a:off x="1611087" y="645734"/>
            <a:ext cx="8969825" cy="4963056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614910-05EC-2619-CB0D-17DFBB4E7F08}"/>
              </a:ext>
            </a:extLst>
          </p:cNvPr>
          <p:cNvSpPr/>
          <p:nvPr/>
        </p:nvSpPr>
        <p:spPr>
          <a:xfrm>
            <a:off x="2721429" y="5401962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Jack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371CB-43E5-7123-1437-BC0BF048A5B3}"/>
              </a:ext>
            </a:extLst>
          </p:cNvPr>
          <p:cNvSpPr/>
          <p:nvPr/>
        </p:nvSpPr>
        <p:spPr>
          <a:xfrm>
            <a:off x="4669968" y="5401961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Mimi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4B1520-4B3B-160C-FAF7-23E2D547766E}"/>
              </a:ext>
            </a:extLst>
          </p:cNvPr>
          <p:cNvSpPr/>
          <p:nvPr/>
        </p:nvSpPr>
        <p:spPr>
          <a:xfrm>
            <a:off x="6868887" y="5401961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82D7EE-A9CC-C068-589A-21B15C3ECD1F}"/>
              </a:ext>
            </a:extLst>
          </p:cNvPr>
          <p:cNvSpPr/>
          <p:nvPr/>
        </p:nvSpPr>
        <p:spPr>
          <a:xfrm>
            <a:off x="8482702" y="5401960"/>
            <a:ext cx="1170208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Linda </a:t>
            </a:r>
          </a:p>
        </p:txBody>
      </p:sp>
    </p:spTree>
    <p:extLst>
      <p:ext uri="{BB962C8B-B14F-4D97-AF65-F5344CB8AC3E}">
        <p14:creationId xmlns:p14="http://schemas.microsoft.com/office/powerpoint/2010/main" val="58462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 – Activity: Describe the fashion show </a:t>
            </a:r>
            <a:endParaRPr lang="en-VN" sz="32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1DB26-4700-B72C-F511-140C0C0C82D8}"/>
              </a:ext>
            </a:extLst>
          </p:cNvPr>
          <p:cNvSpPr txBox="1"/>
          <p:nvPr/>
        </p:nvSpPr>
        <p:spPr>
          <a:xfrm>
            <a:off x="2240961" y="6417768"/>
            <a:ext cx="7710074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Invites some pairs to present in front of the class.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 with low confidence">
            <a:extLst>
              <a:ext uri="{FF2B5EF4-FFF2-40B4-BE49-F238E27FC236}">
                <a16:creationId xmlns:a16="http://schemas.microsoft.com/office/drawing/2014/main" id="{78C26009-4BA7-687D-84EC-5529CD461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5"/>
          <a:stretch/>
        </p:blipFill>
        <p:spPr>
          <a:xfrm>
            <a:off x="1611087" y="645734"/>
            <a:ext cx="8969825" cy="4963056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  <a:prstDash val="dash"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614910-05EC-2619-CB0D-17DFBB4E7F08}"/>
              </a:ext>
            </a:extLst>
          </p:cNvPr>
          <p:cNvSpPr/>
          <p:nvPr/>
        </p:nvSpPr>
        <p:spPr>
          <a:xfrm>
            <a:off x="2721429" y="5401962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Jack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371CB-43E5-7123-1437-BC0BF048A5B3}"/>
              </a:ext>
            </a:extLst>
          </p:cNvPr>
          <p:cNvSpPr/>
          <p:nvPr/>
        </p:nvSpPr>
        <p:spPr>
          <a:xfrm>
            <a:off x="4669968" y="5401961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Mimi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4B1520-4B3B-160C-FAF7-23E2D547766E}"/>
              </a:ext>
            </a:extLst>
          </p:cNvPr>
          <p:cNvSpPr/>
          <p:nvPr/>
        </p:nvSpPr>
        <p:spPr>
          <a:xfrm>
            <a:off x="6868887" y="5401961"/>
            <a:ext cx="990600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Bin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82D7EE-A9CC-C068-589A-21B15C3ECD1F}"/>
              </a:ext>
            </a:extLst>
          </p:cNvPr>
          <p:cNvSpPr/>
          <p:nvPr/>
        </p:nvSpPr>
        <p:spPr>
          <a:xfrm>
            <a:off x="8482702" y="5401960"/>
            <a:ext cx="1170208" cy="41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Linda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20DC0B-B270-F006-6F41-04DBCF4E1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4" y="2383972"/>
            <a:ext cx="1849600" cy="368617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394085-094C-829F-3DA0-75D10EB82A37}"/>
              </a:ext>
            </a:extLst>
          </p:cNvPr>
          <p:cNvSpPr/>
          <p:nvPr/>
        </p:nvSpPr>
        <p:spPr>
          <a:xfrm>
            <a:off x="5433806" y="5919664"/>
            <a:ext cx="1324385" cy="41365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F085DC8-934C-D8F3-295B-F2BA0D1B8138}"/>
              </a:ext>
            </a:extLst>
          </p:cNvPr>
          <p:cNvSpPr/>
          <p:nvPr/>
        </p:nvSpPr>
        <p:spPr>
          <a:xfrm>
            <a:off x="402767" y="691923"/>
            <a:ext cx="3135089" cy="1658910"/>
          </a:xfrm>
          <a:prstGeom prst="wedgeRoundRectCallout">
            <a:avLst>
              <a:gd name="adj1" fmla="val -22808"/>
              <a:gd name="adj2" fmla="val 61077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Jack is wearing a green T-shirt and blue trainers.</a:t>
            </a:r>
          </a:p>
        </p:txBody>
      </p:sp>
    </p:spTree>
    <p:extLst>
      <p:ext uri="{BB962C8B-B14F-4D97-AF65-F5344CB8AC3E}">
        <p14:creationId xmlns:p14="http://schemas.microsoft.com/office/powerpoint/2010/main" val="15807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CB5D85-CDD3-2ABA-7A98-FD1246B6DDF6}"/>
              </a:ext>
            </a:extLst>
          </p:cNvPr>
          <p:cNvSpPr txBox="1"/>
          <p:nvPr/>
        </p:nvSpPr>
        <p:spPr>
          <a:xfrm>
            <a:off x="6589828" y="4800260"/>
            <a:ext cx="446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 catwalk</a:t>
            </a:r>
          </a:p>
        </p:txBody>
      </p:sp>
      <p:pic>
        <p:nvPicPr>
          <p:cNvPr id="1028" name="Picture 4" descr="Sàn Diễn Thời Trang Với Các Người Mẫu Đại Diện Cho Bộ Sưu Tập Minh Họa  Vector Phẳng Hình minh họa Sẵn có - Tải xuống Hình ảnh Ngay bây giờ - iStock">
            <a:extLst>
              <a:ext uri="{FF2B5EF4-FFF2-40B4-BE49-F238E27FC236}">
                <a16:creationId xmlns:a16="http://schemas.microsoft.com/office/drawing/2014/main" id="{0801B05B-D3CB-CD09-2180-CEFA638F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36" y="1220137"/>
            <a:ext cx="4463142" cy="34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28" y="5965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READING: Pre-teach Vocabulary</a:t>
            </a:r>
            <a:endParaRPr lang="en-VN" sz="32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714D6-E065-E04D-A376-EE8DB46BB06D}"/>
              </a:ext>
            </a:extLst>
          </p:cNvPr>
          <p:cNvSpPr txBox="1"/>
          <p:nvPr/>
        </p:nvSpPr>
        <p:spPr>
          <a:xfrm>
            <a:off x="1257521" y="4856015"/>
            <a:ext cx="361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fashion show</a:t>
            </a:r>
          </a:p>
        </p:txBody>
      </p:sp>
      <p:pic>
        <p:nvPicPr>
          <p:cNvPr id="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B1A5237A-937C-C51B-A31A-E484F03D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87">
            <a:off x="7810808" y="2320542"/>
            <a:ext cx="730383" cy="7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ashion show poster with cartoon model women Vector Image">
            <a:extLst>
              <a:ext uri="{FF2B5EF4-FFF2-40B4-BE49-F238E27FC236}">
                <a16:creationId xmlns:a16="http://schemas.microsoft.com/office/drawing/2014/main" id="{3977798D-6E66-FBD1-1DC4-32FD1912F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 bwMode="auto">
          <a:xfrm>
            <a:off x="1678044" y="1107071"/>
            <a:ext cx="2676244" cy="35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ashion-show1684897780">
            <a:hlinkClick r:id="" action="ppaction://media"/>
            <a:extLst>
              <a:ext uri="{FF2B5EF4-FFF2-40B4-BE49-F238E27FC236}">
                <a16:creationId xmlns:a16="http://schemas.microsoft.com/office/drawing/2014/main" id="{59410BD9-126B-C7D8-D2D8-25A9F0122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2827" y="4945202"/>
            <a:ext cx="406400" cy="406400"/>
          </a:xfrm>
          <a:prstGeom prst="rect">
            <a:avLst/>
          </a:prstGeom>
        </p:spPr>
      </p:pic>
      <p:pic>
        <p:nvPicPr>
          <p:cNvPr id="1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D6DAA7A-DDF0-6787-4228-2C77C13F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87">
            <a:off x="9245598" y="2930142"/>
            <a:ext cx="730383" cy="7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-catwalk1684898052">
            <a:hlinkClick r:id="" action="ppaction://media"/>
            <a:extLst>
              <a:ext uri="{FF2B5EF4-FFF2-40B4-BE49-F238E27FC236}">
                <a16:creationId xmlns:a16="http://schemas.microsoft.com/office/drawing/2014/main" id="{CC9AE876-167E-B7DC-F0E8-19FD33B113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1981" y="485601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9F57B-ADC6-3046-BF91-3E4249D119A1}"/>
              </a:ext>
            </a:extLst>
          </p:cNvPr>
          <p:cNvSpPr txBox="1"/>
          <p:nvPr/>
        </p:nvSpPr>
        <p:spPr>
          <a:xfrm>
            <a:off x="4668696" y="6253315"/>
            <a:ext cx="253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Listen and say the words</a:t>
            </a:r>
          </a:p>
        </p:txBody>
      </p:sp>
    </p:spTree>
    <p:extLst>
      <p:ext uri="{BB962C8B-B14F-4D97-AF65-F5344CB8AC3E}">
        <p14:creationId xmlns:p14="http://schemas.microsoft.com/office/powerpoint/2010/main" val="6645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BC9F6-70C1-E673-A36C-D4D7EDF89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140" y="626607"/>
            <a:ext cx="7223719" cy="542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Listen and read 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U8.17">
            <a:hlinkClick r:id="" action="ppaction://media"/>
            <a:extLst>
              <a:ext uri="{FF2B5EF4-FFF2-40B4-BE49-F238E27FC236}">
                <a16:creationId xmlns:a16="http://schemas.microsoft.com/office/drawing/2014/main" id="{7E231B17-E599-E33D-3795-A56D0D046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7572" y="165701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CB81CA-B3E7-4E7B-D7E5-6B060716515C}"/>
              </a:ext>
            </a:extLst>
          </p:cNvPr>
          <p:cNvSpPr/>
          <p:nvPr/>
        </p:nvSpPr>
        <p:spPr>
          <a:xfrm>
            <a:off x="10108874" y="2943858"/>
            <a:ext cx="1618988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A373F-17C6-6392-664D-F8E00DA608C0}"/>
              </a:ext>
            </a:extLst>
          </p:cNvPr>
          <p:cNvSpPr txBox="1"/>
          <p:nvPr/>
        </p:nvSpPr>
        <p:spPr>
          <a:xfrm>
            <a:off x="2393362" y="6160475"/>
            <a:ext cx="7405274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audio; students listen, circle the name, and underline the clothing items.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Play the audio again; students listen and read along.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73A99-0417-A533-55BE-DB91E3878091}"/>
              </a:ext>
            </a:extLst>
          </p:cNvPr>
          <p:cNvCxnSpPr/>
          <p:nvPr/>
        </p:nvCxnSpPr>
        <p:spPr>
          <a:xfrm>
            <a:off x="4049486" y="4082144"/>
            <a:ext cx="11865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C92C63-87A1-772C-17C4-1EA8D750B424}"/>
              </a:ext>
            </a:extLst>
          </p:cNvPr>
          <p:cNvCxnSpPr>
            <a:cxnSpLocks/>
          </p:cNvCxnSpPr>
          <p:nvPr/>
        </p:nvCxnSpPr>
        <p:spPr>
          <a:xfrm>
            <a:off x="5878286" y="4082144"/>
            <a:ext cx="14369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B4AE71-A02C-D646-F59C-E106E07FD844}"/>
              </a:ext>
            </a:extLst>
          </p:cNvPr>
          <p:cNvCxnSpPr>
            <a:cxnSpLocks/>
          </p:cNvCxnSpPr>
          <p:nvPr/>
        </p:nvCxnSpPr>
        <p:spPr>
          <a:xfrm>
            <a:off x="3254829" y="4452258"/>
            <a:ext cx="13879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392215-ACAA-A5FF-1E22-3F6159D56F40}"/>
              </a:ext>
            </a:extLst>
          </p:cNvPr>
          <p:cNvCxnSpPr>
            <a:cxnSpLocks/>
          </p:cNvCxnSpPr>
          <p:nvPr/>
        </p:nvCxnSpPr>
        <p:spPr>
          <a:xfrm>
            <a:off x="5397818" y="4452258"/>
            <a:ext cx="160169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80A692-BE19-25F9-E690-6032760B047C}"/>
              </a:ext>
            </a:extLst>
          </p:cNvPr>
          <p:cNvCxnSpPr/>
          <p:nvPr/>
        </p:nvCxnSpPr>
        <p:spPr>
          <a:xfrm>
            <a:off x="5527674" y="4811487"/>
            <a:ext cx="11865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C1D8FC-39E1-FB6B-C80D-024CECFA298C}"/>
              </a:ext>
            </a:extLst>
          </p:cNvPr>
          <p:cNvCxnSpPr>
            <a:cxnSpLocks/>
          </p:cNvCxnSpPr>
          <p:nvPr/>
        </p:nvCxnSpPr>
        <p:spPr>
          <a:xfrm>
            <a:off x="7108372" y="4811487"/>
            <a:ext cx="153488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1A32E5-D15E-8708-C410-71FDA0C0CFAE}"/>
              </a:ext>
            </a:extLst>
          </p:cNvPr>
          <p:cNvCxnSpPr>
            <a:cxnSpLocks/>
          </p:cNvCxnSpPr>
          <p:nvPr/>
        </p:nvCxnSpPr>
        <p:spPr>
          <a:xfrm>
            <a:off x="3004458" y="5170715"/>
            <a:ext cx="17308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FC6B436-3FB8-C6CC-4139-947933C8278E}"/>
              </a:ext>
            </a:extLst>
          </p:cNvPr>
          <p:cNvCxnSpPr>
            <a:cxnSpLocks/>
          </p:cNvCxnSpPr>
          <p:nvPr/>
        </p:nvCxnSpPr>
        <p:spPr>
          <a:xfrm>
            <a:off x="6890658" y="5192487"/>
            <a:ext cx="17525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6AB26B9-2189-4869-D3B1-F36A04EFA413}"/>
              </a:ext>
            </a:extLst>
          </p:cNvPr>
          <p:cNvCxnSpPr>
            <a:cxnSpLocks/>
          </p:cNvCxnSpPr>
          <p:nvPr/>
        </p:nvCxnSpPr>
        <p:spPr>
          <a:xfrm>
            <a:off x="4291238" y="5573486"/>
            <a:ext cx="18047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90BF9A04-F4A9-1D89-4025-92B76306DEDD}"/>
              </a:ext>
            </a:extLst>
          </p:cNvPr>
          <p:cNvSpPr/>
          <p:nvPr/>
        </p:nvSpPr>
        <p:spPr>
          <a:xfrm>
            <a:off x="8213270" y="3327464"/>
            <a:ext cx="816429" cy="5248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44254E-6196-E423-C5E5-81AC285188D0}"/>
              </a:ext>
            </a:extLst>
          </p:cNvPr>
          <p:cNvSpPr/>
          <p:nvPr/>
        </p:nvSpPr>
        <p:spPr>
          <a:xfrm>
            <a:off x="7369628" y="3691443"/>
            <a:ext cx="635191" cy="5248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EFC37EF-33B5-0EFC-FD9F-B5D33AA89962}"/>
              </a:ext>
            </a:extLst>
          </p:cNvPr>
          <p:cNvSpPr/>
          <p:nvPr/>
        </p:nvSpPr>
        <p:spPr>
          <a:xfrm>
            <a:off x="7154110" y="4069476"/>
            <a:ext cx="635191" cy="5248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5D8493F-20A8-FE10-08E0-F0C38EA89701}"/>
              </a:ext>
            </a:extLst>
          </p:cNvPr>
          <p:cNvSpPr/>
          <p:nvPr/>
        </p:nvSpPr>
        <p:spPr>
          <a:xfrm>
            <a:off x="4811845" y="4770548"/>
            <a:ext cx="635191" cy="5248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7C89C755-E519-245D-7F53-CED8628583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5" name="MsPham0936082789">
            <a:extLst>
              <a:ext uri="{FF2B5EF4-FFF2-40B4-BE49-F238E27FC236}">
                <a16:creationId xmlns:a16="http://schemas.microsoft.com/office/drawing/2014/main" id="{6B712873-A25A-6EEC-275B-02904A4829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5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" y="1990501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223954" y="-2722511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MsPham-0936082789">
            <a:hlinkClick r:id="" action="ppaction://hlinkshowjump?jump=nextslide"/>
          </p:cNvPr>
          <p:cNvSpPr/>
          <p:nvPr/>
        </p:nvSpPr>
        <p:spPr>
          <a:xfrm>
            <a:off x="5156362" y="2777259"/>
            <a:ext cx="2046418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10"/>
          <a:srcRect b="16881"/>
          <a:stretch/>
        </p:blipFill>
        <p:spPr>
          <a:xfrm>
            <a:off x="3615981" y="600868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E8D7563C-573E-F62E-6F9B-82EFA7397201}"/>
              </a:ext>
            </a:extLst>
          </p:cNvPr>
          <p:cNvSpPr txBox="1"/>
          <p:nvPr/>
        </p:nvSpPr>
        <p:spPr>
          <a:xfrm>
            <a:off x="1635381" y="3949822"/>
            <a:ext cx="843825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How to play: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Divide the class into two or three teams. Each team takes turns play the game.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Read the question, discuss it with your teammates.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Choose the correct answer by saying it aloud.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Ask students to show how they select the answer.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Check the answer.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704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1665920" y="910309"/>
            <a:ext cx="8080177" cy="2012753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66893" y="5093728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MsPham-0936082789"/>
          <p:cNvSpPr/>
          <p:nvPr/>
        </p:nvSpPr>
        <p:spPr>
          <a:xfrm>
            <a:off x="4319660" y="5093728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MsPham-0936082789"/>
          <p:cNvSpPr/>
          <p:nvPr/>
        </p:nvSpPr>
        <p:spPr>
          <a:xfrm>
            <a:off x="7772426" y="5093728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3715182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69" y="3097762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B2619D8-B7B0-8BD9-F1C5-41745D712D03}"/>
              </a:ext>
            </a:extLst>
          </p:cNvPr>
          <p:cNvSpPr/>
          <p:nvPr/>
        </p:nvSpPr>
        <p:spPr>
          <a:xfrm>
            <a:off x="3233619" y="1173418"/>
            <a:ext cx="3144031" cy="5994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C1C516-6455-9B30-EC30-A079D9362E51}"/>
              </a:ext>
            </a:extLst>
          </p:cNvPr>
          <p:cNvSpPr/>
          <p:nvPr/>
        </p:nvSpPr>
        <p:spPr>
          <a:xfrm>
            <a:off x="2315825" y="1245206"/>
            <a:ext cx="6904250" cy="134295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students are at the fashion show?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127FC-F296-D180-08A5-9F956CB89A5A}"/>
              </a:ext>
            </a:extLst>
          </p:cNvPr>
          <p:cNvSpPr txBox="1"/>
          <p:nvPr/>
        </p:nvSpPr>
        <p:spPr>
          <a:xfrm>
            <a:off x="2273373" y="108515"/>
            <a:ext cx="7452234" cy="584775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Read the question and choose the correct answer. Show how to select that answer.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check.</a:t>
            </a:r>
          </a:p>
        </p:txBody>
      </p:sp>
    </p:spTree>
    <p:extLst>
      <p:ext uri="{BB962C8B-B14F-4D97-AF65-F5344CB8AC3E}">
        <p14:creationId xmlns:p14="http://schemas.microsoft.com/office/powerpoint/2010/main" val="12838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7852</TotalTime>
  <Words>769</Words>
  <Application>Microsoft Macintosh PowerPoint</Application>
  <PresentationFormat>Widescreen</PresentationFormat>
  <Paragraphs>151</Paragraphs>
  <Slides>21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Tahoma</vt:lpstr>
      <vt:lpstr>Office Theme</vt:lpstr>
      <vt:lpstr>Office Theme</vt:lpstr>
      <vt:lpstr>Office Theme</vt:lpstr>
      <vt:lpstr>第一PPT，www.1ppt.com</vt:lpstr>
      <vt:lpstr>PowerPoint Presentation</vt:lpstr>
      <vt:lpstr>PowerPoint Presentation</vt:lpstr>
      <vt:lpstr>PowerPoint Presentation</vt:lpstr>
      <vt:lpstr>LEAD-IN – Activity: Describe the fashion show </vt:lpstr>
      <vt:lpstr>LEAD-IN – Activity: Describe the fashion show </vt:lpstr>
      <vt:lpstr>READING: Pre-teach Vocabulary</vt:lpstr>
      <vt:lpstr>Listen and read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Sorting </vt:lpstr>
      <vt:lpstr>PUPILS’ BOOK (Page. 97)</vt:lpstr>
      <vt:lpstr>PRODUCTION (Pupils’ book – p.97)</vt:lpstr>
      <vt:lpstr>PRODUCTION (Pupils’ book – p.97) - Speaking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226</cp:revision>
  <dcterms:created xsi:type="dcterms:W3CDTF">2023-02-04T10:13:12Z</dcterms:created>
  <dcterms:modified xsi:type="dcterms:W3CDTF">2024-05-11T09:39:40Z</dcterms:modified>
</cp:coreProperties>
</file>