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354" r:id="rId3"/>
    <p:sldId id="316" r:id="rId4"/>
    <p:sldId id="318" r:id="rId5"/>
    <p:sldId id="319" r:id="rId6"/>
    <p:sldId id="395" r:id="rId7"/>
    <p:sldId id="356" r:id="rId8"/>
    <p:sldId id="396" r:id="rId9"/>
    <p:sldId id="323" r:id="rId10"/>
    <p:sldId id="358" r:id="rId11"/>
    <p:sldId id="397" r:id="rId12"/>
    <p:sldId id="324" r:id="rId13"/>
    <p:sldId id="398" r:id="rId14"/>
    <p:sldId id="327" r:id="rId15"/>
    <p:sldId id="340" r:id="rId16"/>
    <p:sldId id="344" r:id="rId17"/>
    <p:sldId id="378" r:id="rId18"/>
    <p:sldId id="399" r:id="rId19"/>
    <p:sldId id="345" r:id="rId20"/>
    <p:sldId id="382" r:id="rId21"/>
    <p:sldId id="393" r:id="rId22"/>
    <p:sldId id="400" r:id="rId23"/>
    <p:sldId id="349" r:id="rId24"/>
    <p:sldId id="350" r:id="rId25"/>
    <p:sldId id="389" r:id="rId26"/>
  </p:sldIdLst>
  <p:sldSz cx="6858000" cy="5143500"/>
  <p:notesSz cx="6858000" cy="9144000"/>
  <p:embeddedFontLst>
    <p:embeddedFont>
      <p:font typeface="Kalam" panose="02000000000000000000"/>
      <p:regular r:id="rId31"/>
    </p:embeddedFont>
    <p:embeddedFont>
      <p:font typeface="Montserrat"/>
      <p:regular r:id="rId32"/>
    </p:embeddedFont>
    <p:embeddedFont>
      <p:font typeface="HP001 5 hàng" panose="020B0603050302020204" charset="0"/>
      <p:regular r:id="rId33"/>
      <p:bold r:id="rId34"/>
    </p:embeddedFont>
    <p:embeddedFont>
      <p:font typeface="HP001 5 hàng 1 ô ly" panose="020B0603050302020204" charset="0"/>
      <p:bold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FC9C7"/>
    <a:srgbClr val="FFFFFF"/>
    <a:srgbClr val="CC7500"/>
    <a:srgbClr val="1E5CC1"/>
    <a:srgbClr val="FB5B53"/>
    <a:srgbClr val="FB4C43"/>
    <a:srgbClr val="FFCC00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7" autoAdjust="0"/>
    <p:restoredTop sz="94364" autoAdjust="0"/>
  </p:normalViewPr>
  <p:slideViewPr>
    <p:cSldViewPr snapToGrid="0">
      <p:cViewPr>
        <p:scale>
          <a:sx n="66" d="100"/>
          <a:sy n="66" d="100"/>
        </p:scale>
        <p:origin x="127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25.xml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  <a:endParaRPr lang="en-US" sz="8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05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.xml"/><Relationship Id="rId4" Type="http://schemas.microsoft.com/office/2007/relationships/hdphoto" Target="../media/image10.wdp"/><Relationship Id="rId3" Type="http://schemas.openxmlformats.org/officeDocument/2006/relationships/image" Target="../media/image9.png"/><Relationship Id="rId2" Type="http://schemas.microsoft.com/office/2007/relationships/hdphoto" Target="../media/image8.wdp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.xml"/><Relationship Id="rId2" Type="http://schemas.openxmlformats.org/officeDocument/2006/relationships/image" Target="../media/image25.jpe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9" Type="http://schemas.microsoft.com/office/2007/relationships/hdphoto" Target="../media/image32.wdp"/><Relationship Id="rId8" Type="http://schemas.openxmlformats.org/officeDocument/2006/relationships/image" Target="../media/image31.png"/><Relationship Id="rId7" Type="http://schemas.microsoft.com/office/2007/relationships/hdphoto" Target="../media/image30.wdp"/><Relationship Id="rId6" Type="http://schemas.openxmlformats.org/officeDocument/2006/relationships/image" Target="../media/image29.png"/><Relationship Id="rId5" Type="http://schemas.microsoft.com/office/2007/relationships/hdphoto" Target="../media/image28.wdp"/><Relationship Id="rId4" Type="http://schemas.openxmlformats.org/officeDocument/2006/relationships/image" Target="../media/image27.png"/><Relationship Id="rId3" Type="http://schemas.openxmlformats.org/officeDocument/2006/relationships/image" Target="../media/image22.png"/><Relationship Id="rId2" Type="http://schemas.microsoft.com/office/2007/relationships/hdphoto" Target="../media/image21.wdp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6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image" Target="../media/image33.jpeg"/><Relationship Id="rId1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2.xml"/><Relationship Id="rId4" Type="http://schemas.microsoft.com/office/2007/relationships/hdphoto" Target="../media/image14.wdp"/><Relationship Id="rId3" Type="http://schemas.openxmlformats.org/officeDocument/2006/relationships/image" Target="../media/image13.png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microsoft.com/office/2007/relationships/hdphoto" Target="../media/image35.wdp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2" Type="http://schemas.openxmlformats.org/officeDocument/2006/relationships/image" Target="../media/image36.jpeg"/><Relationship Id="rId1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4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.xml"/><Relationship Id="rId6" Type="http://schemas.openxmlformats.org/officeDocument/2006/relationships/image" Target="../media/image22.png"/><Relationship Id="rId5" Type="http://schemas.microsoft.com/office/2007/relationships/hdphoto" Target="../media/image21.wdp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70"/>
          <a:stretch>
            <a:fillRect/>
          </a:stretch>
        </p:blipFill>
        <p:spPr>
          <a:xfrm>
            <a:off x="1831080" y="380343"/>
            <a:ext cx="4657439" cy="4382814"/>
          </a:xfrm>
          <a:prstGeom prst="flowChartConnector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>
              <a:fillRect/>
            </a:stretch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0688" y="1087179"/>
            <a:ext cx="607662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>
                <a:latin typeface="UTM Avo" panose="02040603050506020204" pitchFamily="18" charset="0"/>
              </a:rPr>
              <a:t>(</a:t>
            </a:r>
            <a:r>
              <a:rPr lang="en-US" sz="1800" i="1" dirty="0" err="1">
                <a:latin typeface="UTM Avo" panose="02040603050506020204" pitchFamily="18" charset="0"/>
              </a:rPr>
              <a:t>cuốn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vùi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xới</a:t>
            </a:r>
            <a:r>
              <a:rPr lang="en-US" sz="1800" i="1" dirty="0">
                <a:latin typeface="UTM Avo" panose="02040603050506020204" pitchFamily="18" charset="0"/>
              </a:rPr>
              <a:t>, </a:t>
            </a:r>
            <a:r>
              <a:rPr lang="en-US" sz="1800" i="1" dirty="0" err="1">
                <a:latin typeface="UTM Avo" panose="02040603050506020204" pitchFamily="18" charset="0"/>
              </a:rPr>
              <a:t>trồng</a:t>
            </a:r>
            <a:r>
              <a:rPr lang="en-US" sz="1800" i="1" dirty="0">
                <a:latin typeface="UTM Avo" panose="02040603050506020204" pitchFamily="18" charset="0"/>
              </a:rPr>
              <a:t>) </a:t>
            </a:r>
            <a:r>
              <a:rPr lang="en-US" sz="1800" dirty="0" err="1">
                <a:latin typeface="UTM Avo" panose="02040603050506020204" pitchFamily="18" charset="0"/>
              </a:rPr>
              <a:t>phù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hợp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chỗ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trống</a:t>
            </a:r>
            <a:r>
              <a:rPr lang="en-US" sz="1800" dirty="0">
                <a:latin typeface="UTM Avo" panose="02040603050506020204" pitchFamily="18" charset="0"/>
              </a:rPr>
              <a:t>?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3348" y="1856372"/>
            <a:ext cx="6076623" cy="110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này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nhé</a:t>
            </a:r>
            <a:r>
              <a:rPr lang="en-US" sz="1800" dirty="0">
                <a:latin typeface="UTM Avo" panose="02040603050506020204" pitchFamily="18" charset="0"/>
              </a:rPr>
              <a:t>!</a:t>
            </a:r>
            <a:endParaRPr lang="en-US" sz="18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vụ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, (…)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xuống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24819" y="3191790"/>
            <a:ext cx="6273679" cy="11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cuốn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rễ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này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lại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rồi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trồng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nó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mọc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tiếp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nhé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!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200000"/>
              </a:lnSpc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b.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Chú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vụ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xới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đất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vùi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chiếc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rễ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xuống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7" grpId="0" uiExpand="1" build="p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>
              <a:fillRect/>
            </a:stretch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90688" y="1087179"/>
            <a:ext cx="6076623" cy="252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dấu</a:t>
            </a:r>
            <a:r>
              <a:rPr lang="en-US" sz="1800" i="1" dirty="0">
                <a:latin typeface="UTM Avo" panose="02040603050506020204" pitchFamily="18" charset="0"/>
              </a:rPr>
              <a:t> </a:t>
            </a:r>
            <a:r>
              <a:rPr lang="en-US" sz="1800" i="1" dirty="0" err="1">
                <a:latin typeface="UTM Avo" panose="02040603050506020204" pitchFamily="18" charset="0"/>
              </a:rPr>
              <a:t>chấm</a:t>
            </a:r>
            <a:r>
              <a:rPr lang="en-US" sz="1800" i="1" dirty="0">
                <a:latin typeface="UTM Avo" panose="02040603050506020204" pitchFamily="18" charset="0"/>
              </a:rPr>
              <a:t> than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dùng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gì</a:t>
            </a:r>
            <a:r>
              <a:rPr lang="en-US" sz="1800" dirty="0">
                <a:latin typeface="UTM Avo" panose="02040603050506020204" pitchFamily="18" charset="0"/>
              </a:rPr>
              <a:t>? (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ý </a:t>
            </a:r>
            <a:r>
              <a:rPr lang="en-US" sz="1800" dirty="0" err="1">
                <a:latin typeface="UTM Avo" panose="02040603050506020204" pitchFamily="18" charset="0"/>
              </a:rPr>
              <a:t>đúng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en-US" sz="18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cầu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đề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nghị</a:t>
            </a:r>
            <a:endParaRPr lang="en-US" sz="18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Thể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cảm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xúc</a:t>
            </a:r>
            <a:endParaRPr lang="en-US" sz="18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hoạt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707" y="3432550"/>
            <a:ext cx="591258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cuốn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rễ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trồng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nó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1800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0688" y="202083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7" name="TextBox 36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2021" y="152597"/>
            <a:ext cx="463553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HP001 5 hàng" panose="020B0603050302020204" charset="0"/>
                <a:cs typeface="HP001 5 hàng" panose="020B0603050302020204" charset="0"/>
              </a:rPr>
              <a:t>Chiếc</a:t>
            </a:r>
            <a:r>
              <a:rPr lang="en-US" sz="3200" b="1" dirty="0">
                <a:solidFill>
                  <a:srgbClr val="C0000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anose="020B0603050302020204" charset="0"/>
                <a:cs typeface="HP001 5 hàng" panose="020B0603050302020204" charset="0"/>
              </a:rPr>
              <a:t>rễ</a:t>
            </a:r>
            <a:r>
              <a:rPr lang="en-US" sz="3200" b="1" dirty="0">
                <a:solidFill>
                  <a:srgbClr val="C0000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anose="020B0603050302020204" charset="0"/>
                <a:cs typeface="HP001 5 hàng" panose="020B0603050302020204" charset="0"/>
              </a:rPr>
              <a:t>đa</a:t>
            </a:r>
            <a:r>
              <a:rPr lang="en-US" sz="3200" b="1" dirty="0">
                <a:solidFill>
                  <a:srgbClr val="C00000"/>
                </a:solidFill>
                <a:latin typeface="HP001 5 hàng" panose="020B0603050302020204" charset="0"/>
                <a:cs typeface="HP001 5 hàng" panose="020B060305030202020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HP001 5 hàng" panose="020B0603050302020204" charset="0"/>
                <a:cs typeface="HP001 5 hàng" panose="020B0603050302020204" charset="0"/>
              </a:rPr>
              <a:t>tròn</a:t>
            </a:r>
            <a:endParaRPr lang="en-US" sz="3200" b="1" dirty="0" err="1">
              <a:solidFill>
                <a:srgbClr val="C00000"/>
              </a:solidFill>
              <a:latin typeface="HP001 5 hàng" panose="020B0603050302020204" charset="0"/>
              <a:cs typeface="HP001 5 hàng" panose="020B0603050302020204" charset="0"/>
            </a:endParaRPr>
          </a:p>
        </p:txBody>
      </p:sp>
      <p:sp>
        <p:nvSpPr>
          <p:cNvPr id="5" name="Google Shape;1154;p45"/>
          <p:cNvSpPr/>
          <p:nvPr/>
        </p:nvSpPr>
        <p:spPr>
          <a:xfrm>
            <a:off x="6656117" y="4607463"/>
            <a:ext cx="154143" cy="162640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" name="Google Shape;1155;p45"/>
          <p:cNvSpPr/>
          <p:nvPr/>
        </p:nvSpPr>
        <p:spPr>
          <a:xfrm>
            <a:off x="6452705" y="4842138"/>
            <a:ext cx="93400" cy="86166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75;p45"/>
          <p:cNvGrpSpPr/>
          <p:nvPr/>
        </p:nvGrpSpPr>
        <p:grpSpPr>
          <a:xfrm>
            <a:off x="5656166" y="4636652"/>
            <a:ext cx="218024" cy="241143"/>
            <a:chOff x="5414907" y="2017485"/>
            <a:chExt cx="220338" cy="243702"/>
          </a:xfrm>
        </p:grpSpPr>
        <p:sp>
          <p:nvSpPr>
            <p:cNvPr id="12" name="Google Shape;1176;p45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177;p45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178;p45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" name="Google Shape;1180;p45"/>
          <p:cNvGrpSpPr/>
          <p:nvPr/>
        </p:nvGrpSpPr>
        <p:grpSpPr>
          <a:xfrm>
            <a:off x="6436753" y="3831808"/>
            <a:ext cx="263993" cy="272351"/>
            <a:chOff x="6109266" y="2958701"/>
            <a:chExt cx="158099" cy="163114"/>
          </a:xfrm>
        </p:grpSpPr>
        <p:sp>
          <p:nvSpPr>
            <p:cNvPr id="16" name="Google Shape;1181;p45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182;p45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183;p45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47126" y="1221730"/>
            <a:ext cx="6038269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   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Nhiều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năm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sau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,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chiếc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rễ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đã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lớn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và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thành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cây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đa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con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có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vòng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lá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tròn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.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Thiếu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nhi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vào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thăm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vườn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Bác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,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em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nào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cũng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thích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chơi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trò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chui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qua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chui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lại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vòng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lá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ấy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.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Lúc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đó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,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mọi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người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mới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hiểu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vì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sao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Bác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cho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trồng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chiếc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rễ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đa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thành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hình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tròn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như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 </a:t>
            </a:r>
            <a:r>
              <a:rPr lang="en-US" sz="2400" b="1" dirty="0" err="1">
                <a:latin typeface="HP001 5 hàng 1 ô ly" panose="020B0603050302020204" charset="0"/>
                <a:cs typeface="HP001 5 hàng 1 ô ly" panose="020B0603050302020204" charset="0"/>
              </a:rPr>
              <a:t>thế</a:t>
            </a:r>
            <a:r>
              <a:rPr lang="en-US" sz="2400" b="1" dirty="0">
                <a:latin typeface="HP001 5 hàng 1 ô ly" panose="020B0603050302020204" charset="0"/>
                <a:cs typeface="HP001 5 hàng 1 ô ly" panose="020B0603050302020204" charset="0"/>
              </a:rPr>
              <a:t>.</a:t>
            </a:r>
            <a:endParaRPr lang="en-US" sz="2400" b="1" dirty="0">
              <a:latin typeface="HP001 5 hàng 1 ô ly" panose="020B0603050302020204" charset="0"/>
              <a:cs typeface="HP001 5 hàng 1 ô ly" panose="020B06030503020202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61" y="616318"/>
            <a:ext cx="291619" cy="2916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780" y="516805"/>
            <a:ext cx="5278059" cy="782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tên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của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2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nhân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vật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được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nói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đến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trong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chủ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điểm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Con </a:t>
            </a:r>
            <a:r>
              <a:rPr lang="en-US" sz="16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người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600" b="1" i="1" dirty="0" err="1">
                <a:solidFill>
                  <a:srgbClr val="17479D"/>
                </a:solidFill>
                <a:latin typeface="UTM Avo" panose="02040603050506020204" pitchFamily="18" charset="0"/>
              </a:rPr>
              <a:t>Việt</a:t>
            </a:r>
            <a:r>
              <a:rPr lang="en-US" sz="1600" b="1" i="1" dirty="0">
                <a:solidFill>
                  <a:srgbClr val="17479D"/>
                </a:solidFill>
                <a:latin typeface="UTM Avo" panose="02040603050506020204" pitchFamily="18" charset="0"/>
              </a:rPr>
              <a:t> Nam.</a:t>
            </a:r>
            <a:endParaRPr lang="vi-VN" sz="1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81554" y="1299070"/>
            <a:ext cx="6119826" cy="55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An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Tiêm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Trần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Quốc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Toản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61133" y="1841921"/>
            <a:ext cx="5311568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6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6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37" y="1914235"/>
            <a:ext cx="291618" cy="291618"/>
          </a:xfrm>
          <a:prstGeom prst="rect">
            <a:avLst/>
          </a:prstGeom>
        </p:spPr>
      </p:pic>
      <p:sp>
        <p:nvSpPr>
          <p:cNvPr id="76" name="Rectangle 75"/>
          <p:cNvSpPr/>
          <p:nvPr/>
        </p:nvSpPr>
        <p:spPr>
          <a:xfrm>
            <a:off x="415659" y="2244437"/>
            <a:ext cx="616003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b="1" i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2738146"/>
            <a:ext cx="2130159" cy="129566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8704" y="2768695"/>
            <a:ext cx="1876425" cy="1285875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1575" y="2448054"/>
            <a:ext cx="1384566" cy="1493159"/>
          </a:xfrm>
          <a:prstGeom prst="rect">
            <a:avLst/>
          </a:prstGeom>
        </p:spPr>
      </p:pic>
      <p:sp>
        <p:nvSpPr>
          <p:cNvPr id="80" name="Rounded Rectangle 21"/>
          <p:cNvSpPr/>
          <p:nvPr/>
        </p:nvSpPr>
        <p:spPr>
          <a:xfrm>
            <a:off x="431666" y="4054570"/>
            <a:ext cx="1876425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Xe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ứu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1" name="Rounded Rectangle 21"/>
          <p:cNvSpPr/>
          <p:nvPr/>
        </p:nvSpPr>
        <p:spPr>
          <a:xfrm>
            <a:off x="2954769" y="4054569"/>
            <a:ext cx="1240079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Con 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cừu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2" name="Rounded Rectangle 21"/>
          <p:cNvSpPr/>
          <p:nvPr/>
        </p:nvSpPr>
        <p:spPr>
          <a:xfrm>
            <a:off x="4925743" y="4054569"/>
            <a:ext cx="1075008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đ</a:t>
            </a:r>
            <a:r>
              <a:rPr lang="en-US" sz="1800" b="1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ịu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3" grpId="0"/>
      <p:bldP spid="74" grpId="0"/>
      <p:bldP spid="76" grpId="0"/>
      <p:bldP spid="80" grpId="0" animBg="1"/>
      <p:bldP spid="81" grpId="0" animBg="1"/>
      <p:bldP spid="8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608" y="460796"/>
            <a:ext cx="5311568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20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20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20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2" y="533110"/>
            <a:ext cx="291618" cy="2916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6134" y="1063008"/>
            <a:ext cx="6160032" cy="49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b. </a:t>
            </a:r>
            <a:r>
              <a:rPr lang="en-US" sz="2000" dirty="0" err="1">
                <a:latin typeface="UTM Avo" panose="02040603050506020204" pitchFamily="18" charset="0"/>
              </a:rPr>
              <a:t>Chọn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</a:rPr>
              <a:t>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hoặc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b="1" i="1" dirty="0" err="1">
                <a:latin typeface="UTM Avo" panose="02040603050506020204" pitchFamily="18" charset="0"/>
              </a:rPr>
              <a:t>iêm</a:t>
            </a:r>
            <a:r>
              <a:rPr lang="en-US" sz="2000" b="1" i="1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thay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ô </a:t>
            </a:r>
            <a:r>
              <a:rPr lang="en-US" sz="2000" dirty="0" err="1">
                <a:latin typeface="UTM Avo" panose="02040603050506020204" pitchFamily="18" charset="0"/>
              </a:rPr>
              <a:t>vuông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  <a:endParaRPr lang="vi-VN" sz="2000" b="1" i="1" dirty="0"/>
          </a:p>
        </p:txBody>
      </p:sp>
      <p:sp>
        <p:nvSpPr>
          <p:cNvPr id="8" name="Rounded Rectangle 21"/>
          <p:cNvSpPr/>
          <p:nvPr/>
        </p:nvSpPr>
        <p:spPr>
          <a:xfrm>
            <a:off x="885824" y="2022732"/>
            <a:ext cx="1485901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đàn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/>
          <p:cNvSpPr/>
          <p:nvPr/>
        </p:nvSpPr>
        <p:spPr>
          <a:xfrm>
            <a:off x="3607392" y="2028279"/>
            <a:ext cx="2069508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hồng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x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/>
          <p:cNvSpPr/>
          <p:nvPr/>
        </p:nvSpPr>
        <p:spPr>
          <a:xfrm>
            <a:off x="1148969" y="3138804"/>
            <a:ext cx="1879866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đứng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ngh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ounded Rectangle 21"/>
          <p:cNvSpPr/>
          <p:nvPr/>
        </p:nvSpPr>
        <p:spPr>
          <a:xfrm>
            <a:off x="4472992" y="3138939"/>
            <a:ext cx="1364658" cy="5062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60322" y="2117451"/>
            <a:ext cx="345648" cy="345648"/>
            <a:chOff x="7507111" y="2996098"/>
            <a:chExt cx="417689" cy="417689"/>
          </a:xfrm>
        </p:grpSpPr>
        <p:sp>
          <p:nvSpPr>
            <p:cNvPr id="13" name="Rectangle 12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0"/>
              <a:endCxn id="1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3" idx="3"/>
              <a:endCxn id="1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730083" y="2077520"/>
            <a:ext cx="6064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022622" y="2129930"/>
            <a:ext cx="345648" cy="345648"/>
            <a:chOff x="7507111" y="2996098"/>
            <a:chExt cx="417689" cy="417689"/>
          </a:xfrm>
        </p:grpSpPr>
        <p:sp>
          <p:nvSpPr>
            <p:cNvPr id="19" name="Rectangle 18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0"/>
              <a:endCxn id="1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3"/>
              <a:endCxn id="1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2379760" y="3223279"/>
            <a:ext cx="345648" cy="345648"/>
            <a:chOff x="7507111" y="2996098"/>
            <a:chExt cx="417689" cy="417689"/>
          </a:xfrm>
        </p:grpSpPr>
        <p:sp>
          <p:nvSpPr>
            <p:cNvPr id="24" name="Rectangle 23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331252" y="3223279"/>
            <a:ext cx="345648" cy="345648"/>
            <a:chOff x="7507111" y="2996098"/>
            <a:chExt cx="417689" cy="417689"/>
          </a:xfrm>
        </p:grpSpPr>
        <p:sp>
          <p:nvSpPr>
            <p:cNvPr id="29" name="Rectangle 28"/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>
              <a:stCxn id="29" idx="0"/>
              <a:endCxn id="29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9" idx="3"/>
              <a:endCxn id="29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4928710" y="2083870"/>
            <a:ext cx="7672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51226" y="3195985"/>
            <a:ext cx="71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ím</a:t>
            </a:r>
            <a:endParaRPr lang="en-US" sz="19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79718" y="3195850"/>
            <a:ext cx="7185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iêm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7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8" name="TextBox 37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619" y="534948"/>
            <a:ext cx="5996762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1"/>
          <p:cNvSpPr/>
          <p:nvPr/>
        </p:nvSpPr>
        <p:spPr>
          <a:xfrm>
            <a:off x="2639202" y="1153119"/>
            <a:ext cx="132164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1"/>
          <p:cNvSpPr/>
          <p:nvPr/>
        </p:nvSpPr>
        <p:spPr>
          <a:xfrm>
            <a:off x="4378333" y="1149496"/>
            <a:ext cx="132164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21"/>
          <p:cNvSpPr/>
          <p:nvPr/>
        </p:nvSpPr>
        <p:spPr>
          <a:xfrm>
            <a:off x="656341" y="1153119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21"/>
          <p:cNvSpPr/>
          <p:nvPr/>
        </p:nvSpPr>
        <p:spPr>
          <a:xfrm>
            <a:off x="944089" y="1815548"/>
            <a:ext cx="1222921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21"/>
          <p:cNvSpPr/>
          <p:nvPr/>
        </p:nvSpPr>
        <p:spPr>
          <a:xfrm>
            <a:off x="2591435" y="1815465"/>
            <a:ext cx="1534160" cy="3778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1"/>
          <p:cNvSpPr/>
          <p:nvPr/>
        </p:nvSpPr>
        <p:spPr>
          <a:xfrm>
            <a:off x="4378333" y="1812281"/>
            <a:ext cx="1431694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7503" y="2148402"/>
            <a:ext cx="6455393" cy="184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-2.46914E-6 L -0.04097 0.33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0" y="1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8148E-6 -2.46914E-6 L -0.29722 0.570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8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26574 0.3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7" y="16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85185E-6 -4.81481E-6 L 0.20671 0.4478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4" y="223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48148E-6 -4.81481E-6 L 0.23611 0.4459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2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111E-6 L 0.0051 0.2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  <p:bldP spid="26" grpId="1" animBg="1"/>
      <p:bldP spid="27" grpId="1" animBg="1"/>
      <p:bldP spid="7" grpId="1" animBg="1"/>
      <p:bldP spid="8" grpId="1" bldLvl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" name="TextBox 2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31445" y="1669518"/>
            <a:ext cx="5905949" cy="346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Hát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hát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với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thiếu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niên</a:t>
            </a:r>
            <a:r>
              <a:rPr lang="en-US" sz="1700" dirty="0">
                <a:latin typeface="UTM Avo" panose="02040603050506020204" pitchFamily="18" charset="0"/>
              </a:rPr>
              <a:t>, </a:t>
            </a:r>
            <a:r>
              <a:rPr lang="en-US" sz="1700" dirty="0" err="1">
                <a:latin typeface="UTM Avo" panose="02040603050506020204" pitchFamily="18" charset="0"/>
              </a:rPr>
              <a:t>nhi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vi-VN" sz="1700" dirty="0">
              <a:latin typeface="UTM Avo" panose="020406030505060202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62" y="1612303"/>
            <a:ext cx="695814" cy="366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98" y="2084441"/>
            <a:ext cx="5552544" cy="265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980" y="433587"/>
            <a:ext cx="5841102" cy="43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hoàn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ounded Rectangle 21"/>
          <p:cNvSpPr/>
          <p:nvPr/>
        </p:nvSpPr>
        <p:spPr>
          <a:xfrm>
            <a:off x="465841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dũng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21"/>
          <p:cNvSpPr/>
          <p:nvPr/>
        </p:nvSpPr>
        <p:spPr>
          <a:xfrm>
            <a:off x="2618035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thiện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ounded Rectangle 21"/>
          <p:cNvSpPr/>
          <p:nvPr/>
        </p:nvSpPr>
        <p:spPr>
          <a:xfrm>
            <a:off x="4676289" y="1124544"/>
            <a:ext cx="1565372" cy="3776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  <a:latin typeface="UTM Avo" panose="02040603050506020204" pitchFamily="18" charset="0"/>
              </a:rPr>
              <a:t>cù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2834" y="1759335"/>
            <a:ext cx="6455393" cy="2041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(…).</a:t>
            </a: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đấu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(…)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du </a:t>
            </a:r>
            <a:r>
              <a:rPr lang="en-US" sz="1800" dirty="0" err="1">
                <a:latin typeface="UTM Avo" panose="02040603050506020204" pitchFamily="18" charset="0"/>
              </a:rPr>
              <a:t>khách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ngoài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6058" y="1313347"/>
            <a:ext cx="6129325" cy="3426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lao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cần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cù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Các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chú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bộ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dũng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vệ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Tổ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quốc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  <a:p>
            <a:pPr marL="457200" indent="-457200" algn="just">
              <a:lnSpc>
                <a:spcPct val="250000"/>
              </a:lnSpc>
              <a:buAutoNum type="alphaLcPeriod"/>
            </a:pP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Việt</a:t>
            </a:r>
            <a:r>
              <a:rPr lang="en-US" sz="1800" dirty="0">
                <a:latin typeface="UTM Avo" panose="02040603050506020204" pitchFamily="18" charset="0"/>
              </a:rPr>
              <a:t> Nam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với</a:t>
            </a:r>
            <a:r>
              <a:rPr lang="en-US" sz="1800" dirty="0">
                <a:latin typeface="UTM Avo" panose="02040603050506020204" pitchFamily="18" charset="0"/>
              </a:rPr>
              <a:t> du </a:t>
            </a:r>
            <a:r>
              <a:rPr lang="en-US" sz="1800" dirty="0" err="1">
                <a:latin typeface="UTM Avo" panose="02040603050506020204" pitchFamily="18" charset="0"/>
              </a:rPr>
              <a:t>khách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ngoài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9350"/>
          <a:stretch>
            <a:fillRect/>
          </a:stretch>
        </p:blipFill>
        <p:spPr>
          <a:xfrm>
            <a:off x="1008822" y="1652190"/>
            <a:ext cx="4916555" cy="3166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9980" y="357387"/>
            <a:ext cx="5841102" cy="1218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Quan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tên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b.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7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7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Hồ</a:t>
            </a:r>
            <a:endParaRPr lang="en-US" sz="17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8" name="TextBox 37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02" y="476058"/>
            <a:ext cx="5982195" cy="19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lại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một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trong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chuyện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Chiếc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rễ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đa</a:t>
            </a:r>
            <a:r>
              <a:rPr lang="en-US" sz="1700" i="1" dirty="0">
                <a:latin typeface="UTM Avo" panose="02040603050506020204" pitchFamily="18" charset="0"/>
              </a:rPr>
              <a:t> </a:t>
            </a:r>
            <a:r>
              <a:rPr lang="en-US" sz="1700" i="1" dirty="0" err="1">
                <a:latin typeface="UTM Avo" panose="02040603050506020204" pitchFamily="18" charset="0"/>
              </a:rPr>
              <a:t>tròn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muốn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nào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Hồ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  <a:endParaRPr lang="en-US" sz="17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đã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như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thế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nào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  <a:endParaRPr lang="en-US" sz="17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suy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gì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làm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của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?</a:t>
            </a:r>
            <a:endParaRPr lang="en-US" sz="17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02" y="2573376"/>
            <a:ext cx="5982195" cy="43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b="1" dirty="0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r>
              <a:rPr lang="en-US" sz="17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  <a:r>
              <a:rPr lang="en-US" sz="1700" dirty="0" err="1">
                <a:latin typeface="UTM Avo" panose="02040603050506020204" pitchFamily="18" charset="0"/>
              </a:rPr>
              <a:t>Viết</a:t>
            </a:r>
            <a:r>
              <a:rPr lang="en-US" sz="1700" dirty="0">
                <a:latin typeface="UTM Avo" panose="02040603050506020204" pitchFamily="18" charset="0"/>
              </a:rPr>
              <a:t> 4 – 5 </a:t>
            </a:r>
            <a:r>
              <a:rPr lang="en-US" sz="1700" dirty="0" err="1">
                <a:latin typeface="UTM Avo" panose="02040603050506020204" pitchFamily="18" charset="0"/>
              </a:rPr>
              <a:t>câu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về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việc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vừa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kể</a:t>
            </a:r>
            <a:r>
              <a:rPr lang="en-US" sz="1700" dirty="0">
                <a:latin typeface="UTM Avo" panose="02040603050506020204" pitchFamily="18" charset="0"/>
              </a:rPr>
              <a:t> ở </a:t>
            </a:r>
            <a:r>
              <a:rPr lang="en-US" sz="1700" dirty="0" err="1">
                <a:latin typeface="UTM Avo" panose="02040603050506020204" pitchFamily="18" charset="0"/>
              </a:rPr>
              <a:t>trên</a:t>
            </a:r>
            <a:r>
              <a:rPr lang="en-US" sz="1700" dirty="0">
                <a:latin typeface="UTM Avo" panose="02040603050506020204" pitchFamily="18" charset="0"/>
              </a:rPr>
              <a:t>.</a:t>
            </a:r>
            <a:endParaRPr lang="en-US" sz="1700" dirty="0"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9486" y="3104816"/>
            <a:ext cx="3627437" cy="177467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857" y="2182412"/>
            <a:ext cx="325967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600" dirty="0">
                <a:latin typeface="UTM Avo" panose="02040603050506020204" pitchFamily="18" charset="0"/>
              </a:rPr>
              <a:t>Tìm đọc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57" y="3151502"/>
            <a:ext cx="3259670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600" dirty="0" err="1">
                <a:latin typeface="UTM Avo" panose="02040603050506020204" pitchFamily="18" charset="0"/>
              </a:rPr>
              <a:t>Kể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xúc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câu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chuyện</a:t>
            </a:r>
            <a:endParaRPr lang="vi-VN" sz="1600" dirty="0"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31610" r="15574"/>
          <a:stretch>
            <a:fillRect/>
          </a:stretch>
        </p:blipFill>
        <p:spPr>
          <a:xfrm>
            <a:off x="362857" y="345354"/>
            <a:ext cx="1325311" cy="1334570"/>
          </a:xfrm>
          <a:prstGeom prst="flowChartConnector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827" y="1755228"/>
            <a:ext cx="2671302" cy="2686143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89470" y="627116"/>
            <a:ext cx="1971948" cy="585384"/>
            <a:chOff x="328800" y="617284"/>
            <a:chExt cx="1971948" cy="585384"/>
          </a:xfrm>
        </p:grpSpPr>
        <p:sp>
          <p:nvSpPr>
            <p:cNvPr id="37" name="TextBox 36"/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24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8800" y="617284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75000"/>
                    </a:schemeClr>
                  </a:solidFill>
                  <a:latin typeface="UTM Cookies" panose="02040603050506020204" pitchFamily="18" charset="0"/>
                </a:rPr>
                <a:t>BÀI 24</a:t>
              </a:r>
              <a:endParaRPr lang="en-US" sz="3200" dirty="0">
                <a:solidFill>
                  <a:schemeClr val="bg1">
                    <a:lumMod val="75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74447" y="508897"/>
            <a:ext cx="489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CHIẾC RỄ ĐA TRÒN</a:t>
            </a:r>
            <a:endParaRPr lang="en-US" sz="36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704935" y="1488436"/>
            <a:ext cx="9445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60409" y="2694301"/>
            <a:ext cx="4065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sớm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hôm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ấy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thường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lệ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Hồ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dạo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vườn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/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107938" y="2005008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396491" y="2391747"/>
            <a:ext cx="175436" cy="470813"/>
            <a:chOff x="5551064" y="2181164"/>
            <a:chExt cx="175436" cy="470813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H="1">
            <a:off x="5050338" y="201110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0620" y="3038196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en-US" sz="1800" dirty="0">
                <a:latin typeface="UTM Avo" panose="02040603050506020204" pitchFamily="18" charset="0"/>
              </a:rPr>
              <a:t>  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Bác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chợt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rễ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ngoằn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ngoèo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đất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4" name="Oval 13"/>
          <p:cNvSpPr/>
          <p:nvPr/>
        </p:nvSpPr>
        <p:spPr>
          <a:xfrm>
            <a:off x="521001" y="317562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866845" y="301526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737490" y="303876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325093" y="343864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086" y="785143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443" y="1591452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ngoằn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ngoèo</a:t>
            </a:r>
            <a:endParaRPr lang="vi-VN" sz="1800" dirty="0"/>
          </a:p>
        </p:txBody>
      </p:sp>
      <p:sp>
        <p:nvSpPr>
          <p:cNvPr id="6" name="Oval 5"/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1" name="TextBox 10"/>
          <p:cNvSpPr txBox="1"/>
          <p:nvPr/>
        </p:nvSpPr>
        <p:spPr>
          <a:xfrm>
            <a:off x="2414468" y="1598199"/>
            <a:ext cx="4100631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lượn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443" y="2462942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tần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ngần</a:t>
            </a:r>
            <a:endParaRPr lang="vi-VN" sz="1800" dirty="0"/>
          </a:p>
        </p:txBody>
      </p:sp>
      <p:sp>
        <p:nvSpPr>
          <p:cNvPr id="16" name="Oval 15"/>
          <p:cNvSpPr/>
          <p:nvPr/>
        </p:nvSpPr>
        <p:spPr>
          <a:xfrm>
            <a:off x="626805" y="2625090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7" name="Rectangle 16"/>
          <p:cNvSpPr/>
          <p:nvPr/>
        </p:nvSpPr>
        <p:spPr>
          <a:xfrm>
            <a:off x="502442" y="3396208"/>
            <a:ext cx="2765109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cần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vụ</a:t>
            </a:r>
            <a:endParaRPr lang="vi-VN" sz="1800" dirty="0"/>
          </a:p>
        </p:txBody>
      </p:sp>
      <p:sp>
        <p:nvSpPr>
          <p:cNvPr id="18" name="Oval 17"/>
          <p:cNvSpPr/>
          <p:nvPr/>
        </p:nvSpPr>
        <p:spPr>
          <a:xfrm>
            <a:off x="626805" y="3548224"/>
            <a:ext cx="233916" cy="233916"/>
          </a:xfrm>
          <a:prstGeom prst="ellipse">
            <a:avLst/>
          </a:pr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800"/>
          </a:p>
        </p:txBody>
      </p:sp>
      <p:sp>
        <p:nvSpPr>
          <p:cNvPr id="19" name="TextBox 18"/>
          <p:cNvSpPr txBox="1"/>
          <p:nvPr/>
        </p:nvSpPr>
        <p:spPr>
          <a:xfrm>
            <a:off x="1884997" y="2453677"/>
            <a:ext cx="4826313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đang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mải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suy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nghĩ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cân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nhắc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quyết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định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4894" y="3396208"/>
            <a:ext cx="4826313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Hồ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4573" y="911690"/>
            <a:ext cx="5948854" cy="3865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sớm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hôm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thường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lệ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Hồ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dạo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trong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Đến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chợt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nhỏ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dài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ngoằn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ngoèo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mặt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Chắc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trận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gió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đêm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cuốn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mọc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tiếp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nhé</a:t>
            </a:r>
            <a:r>
              <a:rPr lang="en-US" sz="1100" dirty="0">
                <a:latin typeface="UTM Avo" panose="02040603050506020204" pitchFamily="18" charset="0"/>
              </a:rPr>
              <a:t>!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Theo </a:t>
            </a:r>
            <a:r>
              <a:rPr lang="en-US" sz="1100" dirty="0" err="1">
                <a:latin typeface="UTM Avo" panose="02040603050506020204" pitchFamily="18" charset="0"/>
              </a:rPr>
              <a:t>lời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Thấy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vậy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ân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bảo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nên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này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Nói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cuộn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một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cùng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buộc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tựa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cọc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vùi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hai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đầu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xuống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đất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cần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vụ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thắc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mắc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Thưa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để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làm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gì</a:t>
            </a:r>
            <a:r>
              <a:rPr lang="en-US" sz="1100" dirty="0">
                <a:latin typeface="UTM Avo" panose="02040603050506020204" pitchFamily="18" charset="0"/>
              </a:rPr>
              <a:t> ạ?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khẽ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cười</a:t>
            </a:r>
            <a:r>
              <a:rPr lang="en-US" sz="1100" dirty="0">
                <a:latin typeface="UTM Avo" panose="02040603050506020204" pitchFamily="18" charset="0"/>
              </a:rPr>
              <a:t>:</a:t>
            </a:r>
            <a:endParaRPr lang="en-US" sz="1100" dirty="0">
              <a:latin typeface="UTM Avo" panose="02040603050506020204" pitchFamily="18" charset="0"/>
            </a:endParaRP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00" dirty="0" err="1">
                <a:latin typeface="UTM Avo" panose="02040603050506020204" pitchFamily="18" charset="0"/>
              </a:rPr>
              <a:t>Rồi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chú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sẽ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biết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en-US" sz="11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100" dirty="0">
                <a:latin typeface="UTM Avo" panose="02040603050506020204" pitchFamily="18" charset="0"/>
              </a:rPr>
              <a:t>     </a:t>
            </a:r>
            <a:r>
              <a:rPr lang="en-US" sz="1100" dirty="0" err="1">
                <a:latin typeface="UTM Avo" panose="02040603050506020204" pitchFamily="18" charset="0"/>
              </a:rPr>
              <a:t>Nhiều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sau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đã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lớn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cây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con </a:t>
            </a:r>
            <a:r>
              <a:rPr lang="en-US" sz="1100" dirty="0" err="1">
                <a:latin typeface="UTM Avo" panose="02040603050506020204" pitchFamily="18" charset="0"/>
              </a:rPr>
              <a:t>có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Thiếu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thăm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vườn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em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nào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cũng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thích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qua </a:t>
            </a:r>
            <a:r>
              <a:rPr lang="en-US" sz="1100" dirty="0" err="1">
                <a:latin typeface="UTM Avo" panose="02040603050506020204" pitchFamily="18" charset="0"/>
              </a:rPr>
              <a:t>chui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lại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vòng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lá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ấy</a:t>
            </a:r>
            <a:r>
              <a:rPr lang="en-US" sz="1100" dirty="0">
                <a:latin typeface="UTM Avo" panose="02040603050506020204" pitchFamily="18" charset="0"/>
              </a:rPr>
              <a:t>. </a:t>
            </a:r>
            <a:r>
              <a:rPr lang="en-US" sz="1100" dirty="0" err="1">
                <a:latin typeface="UTM Avo" panose="02040603050506020204" pitchFamily="18" charset="0"/>
              </a:rPr>
              <a:t>Lúc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đó</a:t>
            </a:r>
            <a:r>
              <a:rPr lang="en-US" sz="1100" dirty="0">
                <a:latin typeface="UTM Avo" panose="02040603050506020204" pitchFamily="18" charset="0"/>
              </a:rPr>
              <a:t>, </a:t>
            </a:r>
            <a:r>
              <a:rPr lang="en-US" sz="1100" dirty="0" err="1">
                <a:latin typeface="UTM Avo" panose="02040603050506020204" pitchFamily="18" charset="0"/>
              </a:rPr>
              <a:t>mọi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người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mới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hiểu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vì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sao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Bác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cho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trồng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chiếc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rễ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đa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thành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hình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tròn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như</a:t>
            </a:r>
            <a:r>
              <a:rPr lang="en-US" sz="1100" dirty="0">
                <a:latin typeface="UTM Avo" panose="02040603050506020204" pitchFamily="18" charset="0"/>
              </a:rPr>
              <a:t> </a:t>
            </a:r>
            <a:r>
              <a:rPr lang="en-US" sz="1100" dirty="0" err="1">
                <a:latin typeface="UTM Avo" panose="02040603050506020204" pitchFamily="18" charset="0"/>
              </a:rPr>
              <a:t>thế</a:t>
            </a:r>
            <a:r>
              <a:rPr lang="en-US" sz="1100" dirty="0">
                <a:latin typeface="UTM Avo" panose="02040603050506020204" pitchFamily="18" charset="0"/>
              </a:rPr>
              <a:t>.</a:t>
            </a:r>
            <a:endParaRPr lang="vi-VN" sz="1100" dirty="0">
              <a:latin typeface="UTM Avo" panose="02040603050506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8102" y="33666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772" t="2351" r="1"/>
          <a:stretch>
            <a:fillRect/>
          </a:stretch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0175" y="284729"/>
            <a:ext cx="463553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4" y="964329"/>
            <a:ext cx="30477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3" y="1920915"/>
            <a:ext cx="288000" cy="2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94" y="3943810"/>
            <a:ext cx="288000" cy="2880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>
              <a:fillRect/>
            </a:stretch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0719" y="1115047"/>
            <a:ext cx="6131799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nằm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trên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mặt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đất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bảo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482" y="1798306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đem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482" y="2717747"/>
            <a:ext cx="6367464" cy="412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hướng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vụ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vi-VN" sz="1600" dirty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774" y="3572290"/>
            <a:ext cx="6131799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cuộn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buộc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vùi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87" y="617259"/>
            <a:ext cx="611982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trồng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vậy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87" y="1122526"/>
            <a:ext cx="6119826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thăm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87" y="2296426"/>
            <a:ext cx="6119826" cy="99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Qua </a:t>
            </a:r>
            <a:r>
              <a:rPr lang="en-US" sz="1600" dirty="0" err="1">
                <a:latin typeface="UTM Avo" panose="02040603050506020204" pitchFamily="18" charset="0"/>
              </a:rPr>
              <a:t>bài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đọc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tình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Hồ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thiếu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thế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  <a:endParaRPr lang="en-US" sz="1600" dirty="0"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7187" y="3316437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ta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6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tags/tag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p="http://schemas.openxmlformats.org/presentationml/2006/main">
  <p:tag name="ARS_PPT_DBNAME" val="Bai10.Thoikhoabieu[20210617173956998].mdb"/>
</p:tagLst>
</file>

<file path=ppt/tags/tag3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5954</Words>
  <Application>WPS Presentation</Application>
  <PresentationFormat>Custom</PresentationFormat>
  <Paragraphs>248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Arial</vt:lpstr>
      <vt:lpstr>SimSun</vt:lpstr>
      <vt:lpstr>Wingdings</vt:lpstr>
      <vt:lpstr>Arial</vt:lpstr>
      <vt:lpstr>Kalam</vt:lpstr>
      <vt:lpstr>Montserrat</vt:lpstr>
      <vt:lpstr>UTM Cookies</vt:lpstr>
      <vt:lpstr>Segoe Print</vt:lpstr>
      <vt:lpstr>UTM Avo</vt:lpstr>
      <vt:lpstr>Microsoft YaHei</vt:lpstr>
      <vt:lpstr>Arial Unicode MS</vt:lpstr>
      <vt:lpstr>HP001 5 hàng</vt:lpstr>
      <vt:lpstr>HP001 4 hang 1 ô ly</vt:lpstr>
      <vt:lpstr>Times New Roman</vt:lpstr>
      <vt:lpstr>HP001 5 hàng 1 ô ly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Lan Anh</cp:lastModifiedBy>
  <cp:revision>181</cp:revision>
  <dcterms:created xsi:type="dcterms:W3CDTF">2024-04-25T02:16:00Z</dcterms:created>
  <dcterms:modified xsi:type="dcterms:W3CDTF">2024-04-26T02:09:07Z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ADA562FB6FA54279AA747AB90255DCFB_12</vt:lpwstr>
  </property>
  <property fmtid="{D5CDD505-2E9C-101B-9397-08002B2CF9AE}" pid="3" name="KSOProductBuildVer">
    <vt:lpwstr>1033-12.2.0.16731</vt:lpwstr>
  </property>
</Properties>
</file>