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354" r:id="rId3"/>
    <p:sldId id="316" r:id="rId4"/>
    <p:sldId id="318" r:id="rId5"/>
    <p:sldId id="319" r:id="rId6"/>
    <p:sldId id="356" r:id="rId7"/>
    <p:sldId id="357" r:id="rId8"/>
    <p:sldId id="323" r:id="rId9"/>
    <p:sldId id="358" r:id="rId10"/>
    <p:sldId id="359" r:id="rId11"/>
    <p:sldId id="324" r:id="rId12"/>
    <p:sldId id="376" r:id="rId13"/>
    <p:sldId id="327" r:id="rId14"/>
    <p:sldId id="361" r:id="rId15"/>
    <p:sldId id="362" r:id="rId16"/>
    <p:sldId id="346" r:id="rId17"/>
    <p:sldId id="363" r:id="rId18"/>
    <p:sldId id="338" r:id="rId19"/>
    <p:sldId id="369" r:id="rId20"/>
    <p:sldId id="348" r:id="rId21"/>
    <p:sldId id="377" r:id="rId22"/>
    <p:sldId id="387" r:id="rId23"/>
    <p:sldId id="388" r:id="rId24"/>
    <p:sldId id="375" r:id="rId25"/>
  </p:sldIdLst>
  <p:sldSz cx="6858000" cy="5143500"/>
  <p:notesSz cx="6858000" cy="9144000"/>
  <p:embeddedFontLst>
    <p:embeddedFont>
      <p:font typeface="Kalam" panose="02000000000000000000"/>
      <p:regular r:id="rId30"/>
    </p:embeddedFont>
    <p:embeddedFont>
      <p:font typeface="Montserrat"/>
      <p:regular r:id="rId31"/>
    </p:embeddedFont>
    <p:embeddedFont>
      <p:font typeface="HP001 4 hàng" panose="020B0603050302020204" pitchFamily="34" charset="0"/>
      <p:regular r:id="rId32"/>
      <p:bold r:id="rId33"/>
    </p:embeddedFont>
  </p:embeddedFontLst>
  <p:custDataLst>
    <p:tags r:id="rId3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C9C7"/>
    <a:srgbClr val="000000"/>
    <a:srgbClr val="CC7500"/>
    <a:srgbClr val="1E5CC1"/>
    <a:srgbClr val="FB5B53"/>
    <a:srgbClr val="FB4C43"/>
    <a:srgbClr val="FFCC00"/>
    <a:srgbClr val="B7D574"/>
    <a:srgbClr val="7EA131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>
      <p:cViewPr>
        <p:scale>
          <a:sx n="75" d="100"/>
          <a:sy n="75" d="100"/>
        </p:scale>
        <p:origin x="115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23.xml"/><Relationship Id="rId33" Type="http://schemas.openxmlformats.org/officeDocument/2006/relationships/font" Target="fonts/font4.fntdata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Section header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.xml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2" Type="http://schemas.microsoft.com/office/2007/relationships/hdphoto" Target="../media/image26.wdp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2" Type="http://schemas.openxmlformats.org/officeDocument/2006/relationships/image" Target="../media/image29.jpe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.xml"/><Relationship Id="rId3" Type="http://schemas.openxmlformats.org/officeDocument/2006/relationships/image" Target="../media/image32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.xml"/><Relationship Id="rId2" Type="http://schemas.openxmlformats.org/officeDocument/2006/relationships/image" Target="../media/image35.jpe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8.xml"/><Relationship Id="rId4" Type="http://schemas.microsoft.com/office/2007/relationships/hdphoto" Target="../media/image39.wdp"/><Relationship Id="rId3" Type="http://schemas.openxmlformats.org/officeDocument/2006/relationships/image" Target="../media/image38.png"/><Relationship Id="rId2" Type="http://schemas.microsoft.com/office/2007/relationships/hdphoto" Target="../media/image37.wdp"/><Relationship Id="rId1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microsoft.com/office/2007/relationships/hdphoto" Target="../media/image37.wdp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.xml"/><Relationship Id="rId6" Type="http://schemas.microsoft.com/office/2007/relationships/hdphoto" Target="../media/image16.wdp"/><Relationship Id="rId5" Type="http://schemas.openxmlformats.org/officeDocument/2006/relationships/image" Target="../media/image15.png"/><Relationship Id="rId4" Type="http://schemas.microsoft.com/office/2007/relationships/hdphoto" Target="../media/image14.wdp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0.xml"/><Relationship Id="rId2" Type="http://schemas.microsoft.com/office/2007/relationships/hdphoto" Target="../media/image39.wdp"/><Relationship Id="rId1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4" Type="http://schemas.microsoft.com/office/2007/relationships/hdphoto" Target="../media/image39.wdp"/><Relationship Id="rId3" Type="http://schemas.openxmlformats.org/officeDocument/2006/relationships/image" Target="../media/image38.png"/><Relationship Id="rId2" Type="http://schemas.microsoft.com/office/2007/relationships/hdphoto" Target="../media/image37.wdp"/><Relationship Id="rId1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2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microsoft.com/office/2007/relationships/hdphoto" Target="../media/image23.wdp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.xml"/><Relationship Id="rId2" Type="http://schemas.microsoft.com/office/2007/relationships/hdphoto" Target="../media/image26.wdp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2" Type="http://schemas.microsoft.com/office/2007/relationships/hdphoto" Target="../media/image28.wdp"/><Relationship Id="rId1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9.xml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170"/>
          <a:stretch>
            <a:fillRect/>
          </a:stretch>
        </p:blipFill>
        <p:spPr>
          <a:xfrm>
            <a:off x="1831080" y="380343"/>
            <a:ext cx="4657439" cy="4382814"/>
          </a:xfrm>
          <a:prstGeom prst="flowChartConnector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798093" y="2880606"/>
          <a:ext cx="2508454" cy="19104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08454"/>
              </a:tblGrid>
              <a:tr h="4028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ngữ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vật</a:t>
                      </a:r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</a:tr>
              <a:tr h="1507604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>
              <a:fillRect/>
            </a:stretch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73337" y="1114012"/>
            <a:ext cx="6076623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21"/>
          <p:cNvSpPr/>
          <p:nvPr/>
        </p:nvSpPr>
        <p:spPr>
          <a:xfrm>
            <a:off x="444543" y="1690832"/>
            <a:ext cx="2089398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Toản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21"/>
          <p:cNvSpPr/>
          <p:nvPr/>
        </p:nvSpPr>
        <p:spPr>
          <a:xfrm>
            <a:off x="2620280" y="1689891"/>
            <a:ext cx="686267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endParaRPr lang="en-US" sz="1800" dirty="0" err="1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21"/>
          <p:cNvSpPr/>
          <p:nvPr/>
        </p:nvSpPr>
        <p:spPr>
          <a:xfrm>
            <a:off x="3392886" y="1689891"/>
            <a:ext cx="1651647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rồng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21"/>
          <p:cNvSpPr/>
          <p:nvPr/>
        </p:nvSpPr>
        <p:spPr>
          <a:xfrm>
            <a:off x="5130872" y="1689891"/>
            <a:ext cx="1325826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21"/>
          <p:cNvSpPr/>
          <p:nvPr/>
        </p:nvSpPr>
        <p:spPr>
          <a:xfrm>
            <a:off x="1097570" y="2278101"/>
            <a:ext cx="653164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lính</a:t>
            </a:r>
            <a:endParaRPr lang="en-US" sz="1800" dirty="0" err="1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1"/>
          <p:cNvSpPr/>
          <p:nvPr/>
        </p:nvSpPr>
        <p:spPr>
          <a:xfrm>
            <a:off x="2135879" y="2278100"/>
            <a:ext cx="1068323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1"/>
          <p:cNvSpPr/>
          <p:nvPr/>
        </p:nvSpPr>
        <p:spPr>
          <a:xfrm>
            <a:off x="3589347" y="2269443"/>
            <a:ext cx="1651647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gươm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3628928" y="2865367"/>
          <a:ext cx="2508454" cy="192570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08454"/>
              </a:tblGrid>
              <a:tr h="41948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ngữ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</a:tr>
              <a:tr h="1506221"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2.09877E-6 L 0.48426 0.329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3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3.45679E-6 L 0.16921 0.418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49" y="2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-3.45679E-6 L -0.36574 0.330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7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3.45679E-6 L -0.62107 0.418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5" y="2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40069 0.394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3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3.7037E-7 L 0.3956 0.324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69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-0.38843 0.392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1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5" grpId="1" animBg="1"/>
      <p:bldP spid="16" grpId="1" animBg="1"/>
      <p:bldP spid="19" grpId="1" animBg="1"/>
      <p:bldP spid="20" grpId="1" animBg="1"/>
      <p:bldP spid="21" grpId="1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37" y="561562"/>
            <a:ext cx="6076623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Kết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hợp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phải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Rounded Rectangle 10"/>
          <p:cNvSpPr/>
          <p:nvPr/>
        </p:nvSpPr>
        <p:spPr>
          <a:xfrm>
            <a:off x="487637" y="2546679"/>
            <a:ext cx="1849819" cy="4120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Trần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Quốc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Toản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ounded Rectangle 13"/>
          <p:cNvSpPr/>
          <p:nvPr/>
        </p:nvSpPr>
        <p:spPr>
          <a:xfrm>
            <a:off x="2859201" y="1833053"/>
            <a:ext cx="3484448" cy="412091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tuổi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trẻ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mà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dũng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cảm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ounded Rectangle 14"/>
          <p:cNvSpPr/>
          <p:nvPr/>
        </p:nvSpPr>
        <p:spPr>
          <a:xfrm>
            <a:off x="2859201" y="2506592"/>
            <a:ext cx="3484449" cy="412091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một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cậu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bé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có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lòng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yêu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nước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le 15"/>
          <p:cNvSpPr/>
          <p:nvPr/>
        </p:nvSpPr>
        <p:spPr>
          <a:xfrm>
            <a:off x="2859201" y="3213095"/>
            <a:ext cx="3484448" cy="685287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xô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mấy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lính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gác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xăm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xăm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xuống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bến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gặp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vua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7" name="Straight Connector 6"/>
          <p:cNvCxnSpPr>
            <a:endCxn id="6" idx="1"/>
          </p:cNvCxnSpPr>
          <p:nvPr/>
        </p:nvCxnSpPr>
        <p:spPr>
          <a:xfrm>
            <a:off x="2337456" y="2752724"/>
            <a:ext cx="521745" cy="8030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4805" y="627725"/>
            <a:ext cx="1966613" cy="596532"/>
            <a:chOff x="334135" y="617893"/>
            <a:chExt cx="1966613" cy="596532"/>
          </a:xfrm>
        </p:grpSpPr>
        <p:sp>
          <p:nvSpPr>
            <p:cNvPr id="33" name="TextBox 32"/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23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4135" y="629650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23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674448" y="508897"/>
            <a:ext cx="455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BÓP NÁT QUẢ CAM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4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Z</a:t>
            </a:r>
            <a:endParaRPr lang="en-US" sz="3600" dirty="0">
              <a:solidFill>
                <a:schemeClr val="bg2">
                  <a:lumMod val="20000"/>
                  <a:lumOff val="80000"/>
                </a:schemeClr>
              </a:solidFill>
              <a:latin typeface="HP001" panose="020B0604020202020204" pitchFamily="34" charset="0"/>
              <a:ea typeface="HP001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2473" y="1280137"/>
            <a:ext cx="536582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Z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2934" t="24511" r="13656" b="24889"/>
          <a:stretch>
            <a:fillRect/>
          </a:stretch>
        </p:blipFill>
        <p:spPr>
          <a:xfrm>
            <a:off x="3710152" y="2425208"/>
            <a:ext cx="2349011" cy="2290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-1" r="53647" b="-923"/>
          <a:stretch>
            <a:fillRect/>
          </a:stretch>
        </p:blipFill>
        <p:spPr>
          <a:xfrm>
            <a:off x="798837" y="2031405"/>
            <a:ext cx="2669629" cy="27378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1" y="289773"/>
            <a:ext cx="1383368" cy="1370861"/>
          </a:xfrm>
          <a:prstGeom prst="flowChartConnector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Z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 n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hỡ</a:t>
            </a:r>
            <a:r>
              <a:rPr lang="vi-VN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Q kiểu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3"/>
          <a:srcRect r="4600"/>
          <a:stretch>
            <a:fillRect/>
          </a:stretch>
        </p:blipFill>
        <p:spPr>
          <a:xfrm>
            <a:off x="647086" y="1340364"/>
            <a:ext cx="5563828" cy="32805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4020202020204" pitchFamily="34" charset="0"/>
              <a:ea typeface="HP001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3836" y="1797844"/>
            <a:ext cx="6450813" cy="835536"/>
            <a:chOff x="347937" y="2043957"/>
            <a:chExt cx="6648038" cy="8701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"/>
            <a:srcRect l="1" r="20927" b="84500"/>
            <a:stretch>
              <a:fillRect/>
            </a:stretch>
          </p:blipFill>
          <p:spPr>
            <a:xfrm>
              <a:off x="418676" y="2043957"/>
              <a:ext cx="6365271" cy="87016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47937" y="2348298"/>
              <a:ext cx="6648038" cy="464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3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Tǟần </a:t>
              </a:r>
              <a:r>
                <a:rPr lang="en-US" sz="23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Z</a:t>
              </a:r>
              <a:r>
                <a:rPr lang="vi-VN" sz="23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uǬ T</a:t>
              </a:r>
              <a:r>
                <a:rPr lang="en-US" sz="23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ỏa</a:t>
              </a:r>
              <a:r>
                <a:rPr lang="vi-VN" sz="23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n là wgưƟ a</a:t>
              </a:r>
              <a:r>
                <a:rPr lang="el-GR" sz="23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23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hùng </a:t>
              </a:r>
              <a:r>
                <a:rPr lang="el-GR" sz="23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η</a:t>
              </a:r>
              <a:r>
                <a:rPr lang="vi-VN" sz="23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ỏ ǇuĔ</a:t>
              </a:r>
              <a:r>
                <a:rPr lang="en-US" sz="23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  <a:endParaRPr lang="en-US" sz="23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460" y="3037425"/>
            <a:ext cx="1553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Z, 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9460" y="4323881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HP001 4 hàng" panose="020B0603050302020204" pitchFamily="34" charset="0"/>
              </a:rPr>
              <a:t>g, l, 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1" y="289773"/>
            <a:ext cx="1383368" cy="1370861"/>
          </a:xfrm>
          <a:prstGeom prst="flowChartConnector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4" grpId="0" uiExpand="1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VIẾT VỞ</a:t>
            </a:r>
            <a:endParaRPr lang="en-US" sz="3600" dirty="0">
              <a:solidFill>
                <a:schemeClr val="accent2"/>
              </a:solidFill>
              <a:latin typeface="HP001" panose="020B0604020202020204" pitchFamily="34" charset="0"/>
              <a:ea typeface="HP001" panose="020B0604020202020204" pitchFamily="34" charset="0"/>
            </a:endParaRPr>
          </a:p>
        </p:txBody>
      </p:sp>
      <p:pic>
        <p:nvPicPr>
          <p:cNvPr id="15" name="Picture 2" descr="Student Writing (#4) | Free SV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</a:t>
            </a:r>
            <a:r>
              <a:rPr lang="en-US" sz="1600" b="1" i="1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1" y="289773"/>
            <a:ext cx="1383368" cy="1370861"/>
          </a:xfrm>
          <a:prstGeom prst="flowChartConnector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6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0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1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3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94805" y="627725"/>
            <a:ext cx="1966613" cy="596532"/>
            <a:chOff x="334135" y="617893"/>
            <a:chExt cx="1966613" cy="596532"/>
          </a:xfrm>
        </p:grpSpPr>
        <p:sp>
          <p:nvSpPr>
            <p:cNvPr id="36" name="TextBox 35"/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23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4135" y="629650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23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674448" y="508897"/>
            <a:ext cx="455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BÓP NÁT QUẢ CAM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  <a:endParaRPr lang="en-US" sz="3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045" y="335125"/>
            <a:ext cx="5836866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đoạn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theo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4216" y="788198"/>
            <a:ext cx="274956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Bóp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nát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quả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cam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6093"/>
          <a:stretch>
            <a:fillRect/>
          </a:stretch>
        </p:blipFill>
        <p:spPr>
          <a:xfrm>
            <a:off x="661343" y="1342196"/>
            <a:ext cx="4142441" cy="18074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7050"/>
          <a:stretch>
            <a:fillRect/>
          </a:stretch>
        </p:blipFill>
        <p:spPr>
          <a:xfrm>
            <a:off x="2092315" y="3126158"/>
            <a:ext cx="3936056" cy="168221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  <a:endParaRPr lang="en-US" sz="3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045" y="335125"/>
            <a:ext cx="5918130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Nêu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4216" y="788198"/>
            <a:ext cx="274956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Bóp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nát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quả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cam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536" y="1342196"/>
            <a:ext cx="5364959" cy="27897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3536" y="3683839"/>
            <a:ext cx="2670539" cy="101604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Trần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Quốc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Toản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xô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ngã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mấy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người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lính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gác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vào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gặp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vua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đánh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giặc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4075" y="3683839"/>
            <a:ext cx="2959279" cy="101604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Trần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Quốc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Toản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tâu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với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vua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: “Cho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giặc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mượn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ngước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. Xin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bệ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hạ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đánh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!”</a:t>
            </a:r>
            <a:endParaRPr lang="vi-VN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4805" y="627725"/>
            <a:ext cx="1966613" cy="596532"/>
            <a:chOff x="334135" y="617893"/>
            <a:chExt cx="1966613" cy="596532"/>
          </a:xfrm>
        </p:grpSpPr>
        <p:sp>
          <p:nvSpPr>
            <p:cNvPr id="3" name="TextBox 2"/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23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4135" y="629650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23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55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BÓP NÁT QUẢ CAM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24240" y="1657066"/>
            <a:ext cx="6407398" cy="349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tuổi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biết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474" y="1582884"/>
            <a:ext cx="695814" cy="366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322" y="2104530"/>
            <a:ext cx="2957221" cy="25637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3459" y="2006072"/>
            <a:ext cx="2957221" cy="270896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986" y="526530"/>
            <a:ext cx="5870028" cy="3024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986" y="3033768"/>
            <a:ext cx="2932565" cy="133921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Vua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nói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: “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Quốc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Toản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trái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nước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lẽ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ra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phải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trị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tội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Nhưng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còn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mà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lo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việc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nước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, ta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lời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khen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6551" y="3033768"/>
            <a:ext cx="3101249" cy="133921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Quốc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Toản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xòe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tay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mọi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người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xem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cam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vua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ban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nhưng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cam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nát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từ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 bao </a:t>
            </a:r>
            <a:r>
              <a:rPr lang="en-US" dirty="0" err="1">
                <a:solidFill>
                  <a:srgbClr val="FF0000"/>
                </a:solidFill>
                <a:latin typeface="UTM Avo" panose="02040603050506020204" pitchFamily="18" charset="0"/>
              </a:rPr>
              <a:t>giờ</a:t>
            </a:r>
            <a:r>
              <a:rPr lang="en-US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  <a:endParaRPr lang="en-US" sz="3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045" y="335125"/>
            <a:ext cx="5836866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đoạn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theo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4216" y="788198"/>
            <a:ext cx="274956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Bóp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nát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quả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cam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6093"/>
          <a:stretch>
            <a:fillRect/>
          </a:stretch>
        </p:blipFill>
        <p:spPr>
          <a:xfrm>
            <a:off x="661343" y="1342196"/>
            <a:ext cx="4142441" cy="18074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7050"/>
          <a:stretch>
            <a:fillRect/>
          </a:stretch>
        </p:blipFill>
        <p:spPr>
          <a:xfrm>
            <a:off x="2092315" y="3126158"/>
            <a:ext cx="3936056" cy="168221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1811" y="527283"/>
            <a:ext cx="5936580" cy="1096630"/>
            <a:chOff x="511811" y="527283"/>
            <a:chExt cx="5936580" cy="10966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11811" y="527283"/>
              <a:ext cx="5834378" cy="109663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82564" y="657780"/>
              <a:ext cx="5365827" cy="864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Kể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cho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người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thân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về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người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anh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hung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nhỏ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tuổi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Trần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Quốc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Toản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.</a:t>
              </a:r>
              <a:endParaRPr lang="en-US" sz="18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87" y="1652809"/>
            <a:ext cx="5457825" cy="313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4805" y="627725"/>
            <a:ext cx="1966613" cy="596532"/>
            <a:chOff x="334135" y="617893"/>
            <a:chExt cx="1966613" cy="596532"/>
          </a:xfrm>
        </p:grpSpPr>
        <p:sp>
          <p:nvSpPr>
            <p:cNvPr id="33" name="TextBox 32"/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23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4135" y="629650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23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674448" y="508897"/>
            <a:ext cx="455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BÓP NÁT QUẢ CAM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72" t="2351" r="1"/>
          <a:stretch>
            <a:fillRect/>
          </a:stretch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BÓP NÁT QUẢ CAM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159" y="1058564"/>
            <a:ext cx="6121465" cy="3522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Nguyên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sứ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thần</a:t>
            </a:r>
            <a:r>
              <a:rPr lang="en-US" sz="1000" dirty="0">
                <a:latin typeface="UTM Avo" panose="02040603050506020204" pitchFamily="18" charset="0"/>
              </a:rPr>
              <a:t> sang </a:t>
            </a:r>
            <a:r>
              <a:rPr lang="en-US" sz="1000" dirty="0" err="1">
                <a:latin typeface="UTM Avo" panose="02040603050506020204" pitchFamily="18" charset="0"/>
              </a:rPr>
              <a:t>giả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vờ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mượn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đường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để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xâm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chiếm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 ta. </a:t>
            </a:r>
            <a:r>
              <a:rPr lang="en-US" sz="1000" dirty="0" err="1">
                <a:latin typeface="UTM Avo" panose="02040603050506020204" pitchFamily="18" charset="0"/>
              </a:rPr>
              <a:t>Thấy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sự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ngang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ngược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Trần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vô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cùng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giận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  <a:endParaRPr lang="en-US" sz="1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Biết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họp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dưới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thuyền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rồng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quyết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nhà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xin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đánh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Đợi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không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được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liều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xô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mấy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lính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gác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xăm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xuống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biển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  <a:endParaRPr lang="en-US" sz="1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quỳ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xuống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tâu</a:t>
            </a:r>
            <a:r>
              <a:rPr lang="en-US" sz="1000" dirty="0">
                <a:latin typeface="UTM Avo" panose="02040603050506020204" pitchFamily="18" charset="0"/>
              </a:rPr>
              <a:t>:</a:t>
            </a:r>
            <a:endParaRPr lang="en-US" sz="1000" dirty="0">
              <a:latin typeface="UTM Avo" panose="02040603050506020204" pitchFamily="18" charset="0"/>
            </a:endParaRP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000" dirty="0">
                <a:latin typeface="UTM Avo" panose="02040603050506020204" pitchFamily="18" charset="0"/>
              </a:rPr>
              <a:t>Cho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mượn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đường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mất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. Xin </a:t>
            </a:r>
            <a:r>
              <a:rPr lang="en-US" sz="1000" dirty="0" err="1">
                <a:latin typeface="UTM Avo" panose="02040603050506020204" pitchFamily="18" charset="0"/>
              </a:rPr>
              <a:t>bệ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hạ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đánh</a:t>
            </a:r>
            <a:r>
              <a:rPr lang="en-US" sz="1000" dirty="0">
                <a:latin typeface="UTM Avo" panose="02040603050506020204" pitchFamily="18" charset="0"/>
              </a:rPr>
              <a:t>!</a:t>
            </a:r>
            <a:endParaRPr lang="en-US" sz="1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Nói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xong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đặt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thanh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gươm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gáy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xin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chịu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tội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  <a:endParaRPr lang="en-US" sz="1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đứng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dậy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ôn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tồn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bảo</a:t>
            </a:r>
            <a:r>
              <a:rPr lang="en-US" sz="1000" dirty="0">
                <a:latin typeface="UTM Avo" panose="02040603050506020204" pitchFamily="18" charset="0"/>
              </a:rPr>
              <a:t>:</a:t>
            </a:r>
            <a:endParaRPr lang="en-US" sz="1000" dirty="0">
              <a:latin typeface="UTM Avo" panose="02040603050506020204" pitchFamily="18" charset="0"/>
            </a:endParaRP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làm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trái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phép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lẽ</a:t>
            </a:r>
            <a:r>
              <a:rPr lang="en-US" sz="1000" dirty="0">
                <a:latin typeface="UTM Avo" panose="02040603050506020204" pitchFamily="18" charset="0"/>
              </a:rPr>
              <a:t> ra </a:t>
            </a:r>
            <a:r>
              <a:rPr lang="en-US" sz="1000" dirty="0" err="1">
                <a:latin typeface="UTM Avo" panose="02040603050506020204" pitchFamily="18" charset="0"/>
              </a:rPr>
              <a:t>phải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trị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tội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còn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trẻ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biết</a:t>
            </a:r>
            <a:r>
              <a:rPr lang="en-US" sz="1000" dirty="0">
                <a:latin typeface="UTM Avo" panose="02040603050506020204" pitchFamily="18" charset="0"/>
              </a:rPr>
              <a:t> lo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, ta </a:t>
            </a:r>
            <a:r>
              <a:rPr lang="en-US" sz="1000" dirty="0" err="1">
                <a:latin typeface="UTM Avo" panose="02040603050506020204" pitchFamily="18" charset="0"/>
              </a:rPr>
              <a:t>có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khen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  <a:endParaRPr lang="en-US" sz="1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Nói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rồi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ban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một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quả</a:t>
            </a:r>
            <a:r>
              <a:rPr lang="en-US" sz="1000" dirty="0">
                <a:latin typeface="UTM Avo" panose="02040603050506020204" pitchFamily="18" charset="0"/>
              </a:rPr>
              <a:t> cam.</a:t>
            </a:r>
            <a:endParaRPr lang="en-US" sz="1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ấm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ức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bước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bờ</a:t>
            </a:r>
            <a:r>
              <a:rPr lang="en-US" sz="1000" dirty="0">
                <a:latin typeface="UTM Avo" panose="02040603050506020204" pitchFamily="18" charset="0"/>
              </a:rPr>
              <a:t>: “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ban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quý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xem</a:t>
            </a:r>
            <a:r>
              <a:rPr lang="en-US" sz="1000" dirty="0">
                <a:latin typeface="UTM Avo" panose="02040603050506020204" pitchFamily="18" charset="0"/>
              </a:rPr>
              <a:t> ta </a:t>
            </a:r>
            <a:r>
              <a:rPr lang="en-US" sz="1000" dirty="0" err="1">
                <a:latin typeface="UTM Avo" panose="02040603050506020204" pitchFamily="18" charset="0"/>
              </a:rPr>
              <a:t>như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trẻ</a:t>
            </a:r>
            <a:r>
              <a:rPr lang="en-US" sz="1000" dirty="0">
                <a:latin typeface="UTM Avo" panose="02040603050506020204" pitchFamily="18" charset="0"/>
              </a:rPr>
              <a:t> con, </a:t>
            </a:r>
            <a:r>
              <a:rPr lang="en-US" sz="1000" dirty="0" err="1">
                <a:latin typeface="UTM Avo" panose="02040603050506020204" pitchFamily="18" charset="0"/>
              </a:rPr>
              <a:t>không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”. </a:t>
            </a:r>
            <a:r>
              <a:rPr lang="en-US" sz="1000" dirty="0" err="1">
                <a:latin typeface="UTM Avo" panose="02040603050506020204" pitchFamily="18" charset="0"/>
              </a:rPr>
              <a:t>Nghĩ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đến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quân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ngang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ngược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nghiến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răng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hai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tay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bóp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chặt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  <a:endParaRPr lang="en-US" sz="1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Khi </a:t>
            </a:r>
            <a:r>
              <a:rPr lang="en-US" sz="1000" dirty="0" err="1">
                <a:latin typeface="UTM Avo" panose="02040603050506020204" pitchFamily="18" charset="0"/>
              </a:rPr>
              <a:t>trở</a:t>
            </a:r>
            <a:r>
              <a:rPr lang="en-US" sz="1000" dirty="0">
                <a:latin typeface="UTM Avo" panose="02040603050506020204" pitchFamily="18" charset="0"/>
              </a:rPr>
              <a:t> ra,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xoè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tay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mọi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xem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quý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quả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đã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nát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từ</a:t>
            </a:r>
            <a:r>
              <a:rPr lang="en-US" sz="1000" dirty="0">
                <a:latin typeface="UTM Avo" panose="02040603050506020204" pitchFamily="18" charset="0"/>
              </a:rPr>
              <a:t> bao </a:t>
            </a:r>
            <a:r>
              <a:rPr lang="en-US" sz="1000" dirty="0" err="1">
                <a:latin typeface="UTM Avo" panose="02040603050506020204" pitchFamily="18" charset="0"/>
              </a:rPr>
              <a:t>giờ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  <a:endParaRPr lang="en-US" sz="1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				(Theo Nguyễn </a:t>
            </a:r>
            <a:r>
              <a:rPr lang="en-US" sz="1000" dirty="0" err="1">
                <a:latin typeface="UTM Avo" panose="02040603050506020204" pitchFamily="18" charset="0"/>
              </a:rPr>
              <a:t>Huy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Tưởng</a:t>
            </a:r>
            <a:r>
              <a:rPr lang="en-US" sz="1000" dirty="0">
                <a:latin typeface="UTM Avo" panose="02040603050506020204" pitchFamily="18" charset="0"/>
              </a:rPr>
              <a:t>)</a:t>
            </a:r>
            <a:endParaRPr lang="vi-VN" sz="1000" dirty="0">
              <a:latin typeface="UTM Avo" panose="0204060305050602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91346" y="1308052"/>
            <a:ext cx="8612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72739" y="1534747"/>
            <a:ext cx="985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72" t="2351" r="1"/>
          <a:stretch>
            <a:fillRect/>
          </a:stretch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424" y="1682846"/>
            <a:ext cx="2016276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Giặc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Nguyên</a:t>
            </a:r>
            <a:endParaRPr lang="vi-VN" sz="1800" dirty="0"/>
          </a:p>
        </p:txBody>
      </p:sp>
      <p:sp>
        <p:nvSpPr>
          <p:cNvPr id="6" name="Oval 5"/>
          <p:cNvSpPr/>
          <p:nvPr/>
        </p:nvSpPr>
        <p:spPr>
          <a:xfrm>
            <a:off x="626805" y="1820275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886211" y="2541470"/>
            <a:ext cx="3542378" cy="45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Trần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Quốc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Toản</a:t>
            </a:r>
            <a:r>
              <a:rPr lang="en-US" sz="1800" dirty="0">
                <a:latin typeface="UTM Avo" panose="02040603050506020204" pitchFamily="18" charset="0"/>
              </a:rPr>
              <a:t> (1267 – 1285)</a:t>
            </a:r>
            <a:endParaRPr lang="vi-VN" sz="1800" dirty="0"/>
          </a:p>
        </p:txBody>
      </p:sp>
      <p:sp>
        <p:nvSpPr>
          <p:cNvPr id="8" name="Oval 7"/>
          <p:cNvSpPr/>
          <p:nvPr/>
        </p:nvSpPr>
        <p:spPr>
          <a:xfrm>
            <a:off x="635794" y="2671147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2419019" y="1688937"/>
            <a:ext cx="35904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giặc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phương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Bắc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4243" y="2541470"/>
            <a:ext cx="450995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niên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anh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6947" y="3070837"/>
            <a:ext cx="5807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hùng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tham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chiến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chống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giặc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Nguyên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1800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72" t="2351" r="1"/>
          <a:stretch>
            <a:fillRect/>
          </a:stretch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BÓP NÁT QUẢ CAM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985" y="921930"/>
            <a:ext cx="6042639" cy="3983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    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Nguyên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sứ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thần</a:t>
            </a:r>
            <a:r>
              <a:rPr lang="en-US" sz="1000" dirty="0">
                <a:latin typeface="UTM Avo" panose="02040603050506020204" pitchFamily="18" charset="0"/>
              </a:rPr>
              <a:t> sang </a:t>
            </a:r>
            <a:r>
              <a:rPr lang="en-US" sz="1000" dirty="0" err="1">
                <a:latin typeface="UTM Avo" panose="02040603050506020204" pitchFamily="18" charset="0"/>
              </a:rPr>
              <a:t>giả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vờ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mượn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đường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để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xâm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chiếm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 ta. </a:t>
            </a:r>
            <a:r>
              <a:rPr lang="en-US" sz="1000" dirty="0" err="1">
                <a:latin typeface="UTM Avo" panose="02040603050506020204" pitchFamily="18" charset="0"/>
              </a:rPr>
              <a:t>Thấy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sự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ngang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ngược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Trần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vô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cùng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giận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  <a:endParaRPr lang="en-US" sz="1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     </a:t>
            </a:r>
            <a:r>
              <a:rPr lang="en-US" sz="1000" dirty="0" err="1">
                <a:latin typeface="UTM Avo" panose="02040603050506020204" pitchFamily="18" charset="0"/>
              </a:rPr>
              <a:t>Biết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họp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dưới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thuyền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rồng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quyết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nhà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xin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đánh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Đợi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không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được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liều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xô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mấy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lính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gác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xăm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xuống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bến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  <a:endParaRPr lang="en-US" sz="1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     </a:t>
            </a: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quỳ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xuống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tâu</a:t>
            </a:r>
            <a:r>
              <a:rPr lang="en-US" sz="1000" dirty="0">
                <a:latin typeface="UTM Avo" panose="02040603050506020204" pitchFamily="18" charset="0"/>
              </a:rPr>
              <a:t>:</a:t>
            </a:r>
            <a:endParaRPr lang="en-US" sz="1000" dirty="0">
              <a:latin typeface="UTM Avo" panose="02040603050506020204" pitchFamily="18" charset="0"/>
            </a:endParaRP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000" dirty="0">
                <a:latin typeface="UTM Avo" panose="02040603050506020204" pitchFamily="18" charset="0"/>
              </a:rPr>
              <a:t>Cho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mượn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đường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mất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. Xin </a:t>
            </a:r>
            <a:r>
              <a:rPr lang="en-US" sz="1000" dirty="0" err="1">
                <a:latin typeface="UTM Avo" panose="02040603050506020204" pitchFamily="18" charset="0"/>
              </a:rPr>
              <a:t>bệ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hạ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đánh</a:t>
            </a:r>
            <a:r>
              <a:rPr lang="en-US" sz="1000" dirty="0">
                <a:latin typeface="UTM Avo" panose="02040603050506020204" pitchFamily="18" charset="0"/>
              </a:rPr>
              <a:t>!</a:t>
            </a:r>
            <a:endParaRPr lang="en-US" sz="1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Nói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xong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đặt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thanh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gươm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gáy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xin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chịu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tội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  <a:endParaRPr lang="en-US" sz="1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    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đứng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dậy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ôn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tồn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bảo</a:t>
            </a:r>
            <a:r>
              <a:rPr lang="en-US" sz="1000" dirty="0">
                <a:latin typeface="UTM Avo" panose="02040603050506020204" pitchFamily="18" charset="0"/>
              </a:rPr>
              <a:t>:</a:t>
            </a:r>
            <a:endParaRPr lang="en-US" sz="1000" dirty="0">
              <a:latin typeface="UTM Avo" panose="02040603050506020204" pitchFamily="18" charset="0"/>
            </a:endParaRP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làm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trái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phép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lẽ</a:t>
            </a:r>
            <a:r>
              <a:rPr lang="en-US" sz="1000" dirty="0">
                <a:latin typeface="UTM Avo" panose="02040603050506020204" pitchFamily="18" charset="0"/>
              </a:rPr>
              <a:t> ra </a:t>
            </a:r>
            <a:r>
              <a:rPr lang="en-US" sz="1000" dirty="0" err="1">
                <a:latin typeface="UTM Avo" panose="02040603050506020204" pitchFamily="18" charset="0"/>
              </a:rPr>
              <a:t>phải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trị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tội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còn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trẻ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biết</a:t>
            </a:r>
            <a:r>
              <a:rPr lang="en-US" sz="1000" dirty="0">
                <a:latin typeface="UTM Avo" panose="02040603050506020204" pitchFamily="18" charset="0"/>
              </a:rPr>
              <a:t> lo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, ta </a:t>
            </a:r>
            <a:r>
              <a:rPr lang="en-US" sz="1000" dirty="0" err="1">
                <a:latin typeface="UTM Avo" panose="02040603050506020204" pitchFamily="18" charset="0"/>
              </a:rPr>
              <a:t>có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khen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  <a:endParaRPr lang="en-US" sz="1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     </a:t>
            </a:r>
            <a:r>
              <a:rPr lang="en-US" sz="1000" dirty="0" err="1">
                <a:latin typeface="UTM Avo" panose="02040603050506020204" pitchFamily="18" charset="0"/>
              </a:rPr>
              <a:t>Nói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rồi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ban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một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quả</a:t>
            </a:r>
            <a:r>
              <a:rPr lang="en-US" sz="1000" dirty="0">
                <a:latin typeface="UTM Avo" panose="02040603050506020204" pitchFamily="18" charset="0"/>
              </a:rPr>
              <a:t> cam.</a:t>
            </a:r>
            <a:endParaRPr lang="en-US" sz="1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    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ấm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ức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bước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bờ</a:t>
            </a:r>
            <a:r>
              <a:rPr lang="en-US" sz="1000" dirty="0">
                <a:latin typeface="UTM Avo" panose="02040603050506020204" pitchFamily="18" charset="0"/>
              </a:rPr>
              <a:t>: “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ban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quý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xem</a:t>
            </a:r>
            <a:r>
              <a:rPr lang="en-US" sz="1000" dirty="0">
                <a:latin typeface="UTM Avo" panose="02040603050506020204" pitchFamily="18" charset="0"/>
              </a:rPr>
              <a:t> ta </a:t>
            </a:r>
            <a:r>
              <a:rPr lang="en-US" sz="1000" dirty="0" err="1">
                <a:latin typeface="UTM Avo" panose="02040603050506020204" pitchFamily="18" charset="0"/>
              </a:rPr>
              <a:t>như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trẻ</a:t>
            </a:r>
            <a:r>
              <a:rPr lang="en-US" sz="1000" dirty="0">
                <a:latin typeface="UTM Avo" panose="02040603050506020204" pitchFamily="18" charset="0"/>
              </a:rPr>
              <a:t> con, </a:t>
            </a:r>
            <a:r>
              <a:rPr lang="en-US" sz="1000" dirty="0" err="1">
                <a:latin typeface="UTM Avo" panose="02040603050506020204" pitchFamily="18" charset="0"/>
              </a:rPr>
              <a:t>không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”. </a:t>
            </a:r>
            <a:r>
              <a:rPr lang="en-US" sz="1000" dirty="0" err="1">
                <a:latin typeface="UTM Avo" panose="02040603050506020204" pitchFamily="18" charset="0"/>
              </a:rPr>
              <a:t>Nghĩ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đến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quân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ngang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ngược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nghiến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răng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hai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tay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bóp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chặt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  <a:endParaRPr lang="en-US" sz="1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     Khi </a:t>
            </a:r>
            <a:r>
              <a:rPr lang="en-US" sz="1000" dirty="0" err="1">
                <a:latin typeface="UTM Avo" panose="02040603050506020204" pitchFamily="18" charset="0"/>
              </a:rPr>
              <a:t>trở</a:t>
            </a:r>
            <a:r>
              <a:rPr lang="en-US" sz="1000" dirty="0">
                <a:latin typeface="UTM Avo" panose="02040603050506020204" pitchFamily="18" charset="0"/>
              </a:rPr>
              <a:t> ra,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xoè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tay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mọi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xem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quý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quả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đã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nát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từ</a:t>
            </a:r>
            <a:r>
              <a:rPr lang="en-US" sz="1000" dirty="0">
                <a:latin typeface="UTM Avo" panose="02040603050506020204" pitchFamily="18" charset="0"/>
              </a:rPr>
              <a:t> bao </a:t>
            </a:r>
            <a:r>
              <a:rPr lang="en-US" sz="1000" dirty="0" err="1">
                <a:latin typeface="UTM Avo" panose="02040603050506020204" pitchFamily="18" charset="0"/>
              </a:rPr>
              <a:t>giờ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  <a:endParaRPr lang="en-US" sz="1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				(Theo Nguyễn </a:t>
            </a:r>
            <a:r>
              <a:rPr lang="en-US" sz="1000" dirty="0" err="1">
                <a:latin typeface="UTM Avo" panose="02040603050506020204" pitchFamily="18" charset="0"/>
              </a:rPr>
              <a:t>Huy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Tưởng</a:t>
            </a:r>
            <a:r>
              <a:rPr lang="en-US" sz="1000" dirty="0">
                <a:latin typeface="UTM Avo" panose="02040603050506020204" pitchFamily="18" charset="0"/>
              </a:rPr>
              <a:t>)</a:t>
            </a:r>
            <a:endParaRPr lang="vi-VN" sz="1000" dirty="0">
              <a:latin typeface="UTM Avo" panose="0204060305050602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94" y="951958"/>
            <a:ext cx="304770" cy="28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0" y="1880271"/>
            <a:ext cx="288000" cy="28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2" y="2564266"/>
            <a:ext cx="288000" cy="2880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99890" y="3294214"/>
            <a:ext cx="351378" cy="584775"/>
            <a:chOff x="3376747" y="2909799"/>
            <a:chExt cx="351378" cy="584775"/>
          </a:xfrm>
        </p:grpSpPr>
        <p:sp>
          <p:nvSpPr>
            <p:cNvPr id="18" name="Oval 17"/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21163024">
              <a:off x="3376747" y="2909799"/>
              <a:ext cx="3513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  <a:endParaRPr lang="en-US" sz="3200" b="1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</p:grp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>
              <a:fillRect/>
            </a:stretch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95299" y="1404611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Trần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Quốc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Toản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xin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gặp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vua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717" y="1768198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Toản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gặp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xin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đánh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giặc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090" y="2175617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chi </a:t>
            </a:r>
            <a:r>
              <a:rPr lang="en-US" sz="1500" dirty="0" err="1">
                <a:latin typeface="UTM Avo" panose="02040603050506020204" pitchFamily="18" charset="0"/>
              </a:rPr>
              <a:t>tiết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Trần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Quốc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Toản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rất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lòng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gặp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vua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299" y="2603647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đợi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mãi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gặp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cậu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liền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lính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xăm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xăm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xuống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299" y="3307959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Vua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khen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Trần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Quốc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Toản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299" y="3690376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khen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Toản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còn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lo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>
            <a:fillRect/>
          </a:stretch>
        </p:blipFill>
        <p:spPr bwMode="auto">
          <a:xfrm>
            <a:off x="369087" y="2332534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8512" y="2089885"/>
            <a:ext cx="5640401" cy="99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Việc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Quốc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Toản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vô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bóp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cam </a:t>
            </a:r>
            <a:r>
              <a:rPr lang="en-US" sz="1600" dirty="0" err="1">
                <a:latin typeface="UTM Avo" panose="02040603050506020204" pitchFamily="18" charset="0"/>
              </a:rPr>
              <a:t>thể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hiện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087" y="3084003"/>
            <a:ext cx="5876925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Toản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bóp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nát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cam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Toản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căm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giặc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537" y="803832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vua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khen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Trần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Quốc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Toản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vẫn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ức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087" y="1241932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Toản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khen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vẫn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ấm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ức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coi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dự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bàn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985" y="921930"/>
            <a:ext cx="6042639" cy="355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Giặc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vờ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mượn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chiếm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ta.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giặc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ngược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Toản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căm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rồng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Toản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đợi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giặc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Đợi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liều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xô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lính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gác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xăm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xăm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Toản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quỳ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tâu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giặc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mượn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Xin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bệ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gươm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gáy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Toản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dậy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Toản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Toản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cam.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Toản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ức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: “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con,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giặc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ngược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nghiến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bóp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ra,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Toản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xoè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nát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				(Theo Nguyễn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2360" y="379095"/>
            <a:ext cx="210693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72" t="2351" r="1"/>
          <a:stretch>
            <a:fillRect/>
          </a:stretch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2291" y="379170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BÓP NÁT QUẢ CAM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3.xml><?xml version="1.0" encoding="utf-8"?>
<p:tagLst xmlns:p="http://schemas.openxmlformats.org/presentationml/2006/main">
  <p:tag name="ARS_PPT_DBNAME" val="Bai21.Maiantiem[20210620111926609].mdb"/>
</p:tagLst>
</file>

<file path=ppt/tags/tag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5182</Words>
  <Application>WPS Presentation</Application>
  <PresentationFormat>Custom</PresentationFormat>
  <Paragraphs>220</Paragraphs>
  <Slides>23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Arial</vt:lpstr>
      <vt:lpstr>Kalam</vt:lpstr>
      <vt:lpstr>Montserrat</vt:lpstr>
      <vt:lpstr>UTM Cookies</vt:lpstr>
      <vt:lpstr>Segoe Print</vt:lpstr>
      <vt:lpstr>UTM Avo</vt:lpstr>
      <vt:lpstr>UTM Charlotte</vt:lpstr>
      <vt:lpstr>Microsoft YaHei</vt:lpstr>
      <vt:lpstr>Arial Unicode MS</vt:lpstr>
      <vt:lpstr>HP001 4 hàng</vt:lpstr>
      <vt:lpstr>HP001</vt:lpstr>
      <vt:lpstr>HP001 4 hang 1 ô ly</vt:lpstr>
      <vt:lpstr>Doodle Sketchbook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Lan Anh</cp:lastModifiedBy>
  <cp:revision>130</cp:revision>
  <dcterms:created xsi:type="dcterms:W3CDTF">2024-04-23T07:04:00Z</dcterms:created>
  <dcterms:modified xsi:type="dcterms:W3CDTF">2024-04-24T03:25:53Z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9080F6CB17EA4EDA8E2A67D9163F94FC_12</vt:lpwstr>
  </property>
  <property fmtid="{D5CDD505-2E9C-101B-9397-08002B2CF9AE}" pid="3" name="KSOProductBuildVer">
    <vt:lpwstr>1033-12.2.0.16731</vt:lpwstr>
  </property>
</Properties>
</file>