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7" r:id="rId3"/>
    <p:sldId id="278" r:id="rId4"/>
    <p:sldId id="281" r:id="rId5"/>
    <p:sldId id="260" r:id="rId6"/>
    <p:sldId id="256" r:id="rId7"/>
    <p:sldId id="261" r:id="rId8"/>
    <p:sldId id="262" r:id="rId9"/>
    <p:sldId id="266" r:id="rId10"/>
    <p:sldId id="265" r:id="rId11"/>
    <p:sldId id="258" r:id="rId12"/>
    <p:sldId id="259" r:id="rId13"/>
    <p:sldId id="263" r:id="rId14"/>
    <p:sldId id="269" r:id="rId15"/>
    <p:sldId id="264" r:id="rId16"/>
    <p:sldId id="276" r:id="rId17"/>
    <p:sldId id="327" r:id="rId18"/>
    <p:sldId id="328" r:id="rId19"/>
    <p:sldId id="330" r:id="rId2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00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87011" autoAdjust="0"/>
  </p:normalViewPr>
  <p:slideViewPr>
    <p:cSldViewPr>
      <p:cViewPr varScale="1">
        <p:scale>
          <a:sx n="68" d="100"/>
          <a:sy n="68" d="100"/>
        </p:scale>
        <p:origin x="564" y="6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EF0DB-371A-48ED-9107-118BCFC741BA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83D7A-9E42-4548-990C-7D2596BB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1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43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viết</a:t>
            </a:r>
            <a:r>
              <a:rPr lang="en-US" baseline="0"/>
              <a:t> bảng con</a:t>
            </a:r>
          </a:p>
          <a:p>
            <a:r>
              <a:rPr lang="en-US" baseline="0"/>
              <a:t>HS viết vở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83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/>
              <a:t>Chú</a:t>
            </a:r>
            <a:r>
              <a:rPr lang="en-US" baseline="0"/>
              <a:t> ý HD HS:</a:t>
            </a:r>
          </a:p>
          <a:p>
            <a:pPr marL="0" indent="0">
              <a:buFontTx/>
              <a:buNone/>
            </a:pPr>
            <a:r>
              <a:rPr lang="en-US" baseline="0"/>
              <a:t>- Hiểu nghĩa của câu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Viết hoa chữ đầu câu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Khoảng cách giữa các chữ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Kĩ thuật nối chữ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Độ cao các con chữ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9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Viết</a:t>
            </a:r>
            <a:r>
              <a:rPr lang="en-US" baseline="0"/>
              <a:t> vào bảng con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9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Viết</a:t>
            </a:r>
            <a:r>
              <a:rPr lang="en-US" baseline="0"/>
              <a:t> vào bảng con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9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0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Chữ</a:t>
            </a:r>
            <a:r>
              <a:rPr lang="en-US" baseline="0"/>
              <a:t> hoa D gồm mấy nét? 3 nét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Chữ</a:t>
            </a:r>
            <a:r>
              <a:rPr lang="en-US" baseline="0"/>
              <a:t> hoa A cỡ chữ nhỏ cũng có 3 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Chữ</a:t>
            </a:r>
            <a:r>
              <a:rPr lang="en-US" baseline="0"/>
              <a:t> hoa A gồm mấy nét?</a:t>
            </a:r>
          </a:p>
          <a:p>
            <a:r>
              <a:rPr lang="en-US" baseline="0"/>
              <a:t>Chữ hoa A có 3 nét (tham khảo SGV)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2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8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3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200463" y="1514767"/>
            <a:ext cx="5760913" cy="2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9576" b="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07438" y="4340717"/>
            <a:ext cx="6546963" cy="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025611" y="5267674"/>
            <a:ext cx="4049396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4"/>
          </a:p>
        </p:txBody>
      </p:sp>
      <p:sp>
        <p:nvSpPr>
          <p:cNvPr id="12" name="Google Shape;12;p2"/>
          <p:cNvSpPr/>
          <p:nvPr/>
        </p:nvSpPr>
        <p:spPr>
          <a:xfrm>
            <a:off x="-1747239" y="5320884"/>
            <a:ext cx="2439108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4"/>
          </a:p>
        </p:txBody>
      </p:sp>
      <p:sp>
        <p:nvSpPr>
          <p:cNvPr id="13" name="Google Shape;13;p2"/>
          <p:cNvSpPr/>
          <p:nvPr/>
        </p:nvSpPr>
        <p:spPr>
          <a:xfrm>
            <a:off x="10736806" y="-552379"/>
            <a:ext cx="2876918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4"/>
          </a:p>
        </p:txBody>
      </p:sp>
      <p:sp>
        <p:nvSpPr>
          <p:cNvPr id="14" name="Google Shape;14;p2"/>
          <p:cNvSpPr/>
          <p:nvPr/>
        </p:nvSpPr>
        <p:spPr>
          <a:xfrm rot="-2426310">
            <a:off x="-2707596" y="-1517893"/>
            <a:ext cx="4973583" cy="3417047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4"/>
          </a:p>
        </p:txBody>
      </p:sp>
      <p:sp>
        <p:nvSpPr>
          <p:cNvPr id="15" name="Google Shape;15;p2"/>
          <p:cNvSpPr/>
          <p:nvPr/>
        </p:nvSpPr>
        <p:spPr>
          <a:xfrm>
            <a:off x="2777346" y="6470035"/>
            <a:ext cx="5357260" cy="2190564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4"/>
          </a:p>
        </p:txBody>
      </p:sp>
      <p:sp>
        <p:nvSpPr>
          <p:cNvPr id="16" name="Google Shape;16;p2"/>
          <p:cNvSpPr/>
          <p:nvPr/>
        </p:nvSpPr>
        <p:spPr>
          <a:xfrm rot="315047" flipH="1">
            <a:off x="3731800" y="-1127548"/>
            <a:ext cx="5357010" cy="153250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4"/>
          </a:p>
        </p:txBody>
      </p:sp>
    </p:spTree>
    <p:extLst>
      <p:ext uri="{BB962C8B-B14F-4D97-AF65-F5344CB8AC3E}">
        <p14:creationId xmlns:p14="http://schemas.microsoft.com/office/powerpoint/2010/main" val="3820524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037049" y="3568933"/>
            <a:ext cx="3283856" cy="8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037048" y="4651533"/>
            <a:ext cx="3039661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2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7037049" y="1846433"/>
            <a:ext cx="2621499" cy="1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/>
          <p:nvPr/>
        </p:nvSpPr>
        <p:spPr>
          <a:xfrm>
            <a:off x="9598085" y="5940707"/>
            <a:ext cx="4049396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4"/>
          </a:p>
        </p:txBody>
      </p:sp>
      <p:sp>
        <p:nvSpPr>
          <p:cNvPr id="22" name="Google Shape;22;p3"/>
          <p:cNvSpPr/>
          <p:nvPr/>
        </p:nvSpPr>
        <p:spPr>
          <a:xfrm>
            <a:off x="10441638" y="-566179"/>
            <a:ext cx="2876918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4"/>
          </a:p>
        </p:txBody>
      </p:sp>
      <p:sp>
        <p:nvSpPr>
          <p:cNvPr id="23" name="Google Shape;23;p3"/>
          <p:cNvSpPr/>
          <p:nvPr/>
        </p:nvSpPr>
        <p:spPr>
          <a:xfrm>
            <a:off x="-6" y="6296638"/>
            <a:ext cx="5357260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4"/>
          </a:p>
        </p:txBody>
      </p:sp>
      <p:sp>
        <p:nvSpPr>
          <p:cNvPr id="24" name="Google Shape;24;p3"/>
          <p:cNvSpPr/>
          <p:nvPr/>
        </p:nvSpPr>
        <p:spPr>
          <a:xfrm rot="-3863724">
            <a:off x="-3592684" y="148963"/>
            <a:ext cx="5370415" cy="3024410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4"/>
          </a:p>
        </p:txBody>
      </p:sp>
      <p:sp>
        <p:nvSpPr>
          <p:cNvPr id="25" name="Google Shape;25;p3"/>
          <p:cNvSpPr/>
          <p:nvPr/>
        </p:nvSpPr>
        <p:spPr>
          <a:xfrm rot="684159">
            <a:off x="2556659" y="-2261393"/>
            <a:ext cx="5357359" cy="3031927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4"/>
          </a:p>
        </p:txBody>
      </p:sp>
    </p:spTree>
    <p:extLst>
      <p:ext uri="{BB962C8B-B14F-4D97-AF65-F5344CB8AC3E}">
        <p14:creationId xmlns:p14="http://schemas.microsoft.com/office/powerpoint/2010/main" val="1430159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950410" y="1344833"/>
            <a:ext cx="10251376" cy="47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56057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596"/>
            </a:lvl1pPr>
            <a:lvl2pPr marL="1216152" lvl="1" indent="-42227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824228" lvl="2" indent="-42227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2432304" lvl="3" indent="-42227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3040380" lvl="4" indent="-42227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3648456" lvl="5" indent="-42227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4256532" lvl="6" indent="-42227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4864608" lvl="7" indent="-42227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5472684" lvl="8" indent="-42227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/>
          <p:nvPr/>
        </p:nvSpPr>
        <p:spPr>
          <a:xfrm rot="6085008">
            <a:off x="10127873" y="2956577"/>
            <a:ext cx="5370403" cy="3024395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4"/>
          </a:p>
        </p:txBody>
      </p:sp>
      <p:sp>
        <p:nvSpPr>
          <p:cNvPr id="30" name="Google Shape;30;p4"/>
          <p:cNvSpPr/>
          <p:nvPr/>
        </p:nvSpPr>
        <p:spPr>
          <a:xfrm>
            <a:off x="-991284" y="-2237621"/>
            <a:ext cx="4973462" cy="3416964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4"/>
          </a:p>
        </p:txBody>
      </p:sp>
      <p:sp>
        <p:nvSpPr>
          <p:cNvPr id="31" name="Google Shape;31;p4"/>
          <p:cNvSpPr/>
          <p:nvPr/>
        </p:nvSpPr>
        <p:spPr>
          <a:xfrm>
            <a:off x="-53634" y="6386100"/>
            <a:ext cx="2571622" cy="139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4"/>
          </a:p>
        </p:txBody>
      </p:sp>
    </p:spTree>
    <p:extLst>
      <p:ext uri="{BB962C8B-B14F-4D97-AF65-F5344CB8AC3E}">
        <p14:creationId xmlns:p14="http://schemas.microsoft.com/office/powerpoint/2010/main" val="3202130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 rot="1036562">
            <a:off x="9861076" y="-277326"/>
            <a:ext cx="3919352" cy="3591123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4"/>
          </a:p>
        </p:txBody>
      </p:sp>
      <p:sp>
        <p:nvSpPr>
          <p:cNvPr id="117" name="Google Shape;117;p15"/>
          <p:cNvSpPr/>
          <p:nvPr/>
        </p:nvSpPr>
        <p:spPr>
          <a:xfrm rot="-10256595">
            <a:off x="-1191802" y="6105572"/>
            <a:ext cx="7890693" cy="3417149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4"/>
          </a:p>
        </p:txBody>
      </p:sp>
      <p:sp>
        <p:nvSpPr>
          <p:cNvPr id="118" name="Google Shape;118;p15"/>
          <p:cNvSpPr/>
          <p:nvPr/>
        </p:nvSpPr>
        <p:spPr>
          <a:xfrm rot="7101805">
            <a:off x="-2140498" y="-1014642"/>
            <a:ext cx="4453991" cy="2670508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4"/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4264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/>
          <p:nvPr/>
        </p:nvSpPr>
        <p:spPr>
          <a:xfrm rot="8999889">
            <a:off x="10197480" y="5047604"/>
            <a:ext cx="3313037" cy="2775933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4"/>
          </a:p>
        </p:txBody>
      </p:sp>
      <p:sp>
        <p:nvSpPr>
          <p:cNvPr id="292" name="Google Shape;292;p32"/>
          <p:cNvSpPr/>
          <p:nvPr/>
        </p:nvSpPr>
        <p:spPr>
          <a:xfrm>
            <a:off x="10684236" y="-728279"/>
            <a:ext cx="2876918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4"/>
          </a:p>
        </p:txBody>
      </p:sp>
      <p:sp>
        <p:nvSpPr>
          <p:cNvPr id="293" name="Google Shape;293;p32"/>
          <p:cNvSpPr/>
          <p:nvPr/>
        </p:nvSpPr>
        <p:spPr>
          <a:xfrm>
            <a:off x="-68897" y="6356803"/>
            <a:ext cx="4382741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4"/>
          </a:p>
        </p:txBody>
      </p:sp>
      <p:sp>
        <p:nvSpPr>
          <p:cNvPr id="294" name="Google Shape;294;p32"/>
          <p:cNvSpPr/>
          <p:nvPr/>
        </p:nvSpPr>
        <p:spPr>
          <a:xfrm rot="-3863648">
            <a:off x="-2716619" y="113888"/>
            <a:ext cx="4400988" cy="2478417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4"/>
          </a:p>
        </p:txBody>
      </p:sp>
    </p:spTree>
    <p:extLst>
      <p:ext uri="{BB962C8B-B14F-4D97-AF65-F5344CB8AC3E}">
        <p14:creationId xmlns:p14="http://schemas.microsoft.com/office/powerpoint/2010/main" val="2558010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8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4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7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2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0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1E5F-9BD5-49A2-BB11-37556073DA36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2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3962" y="303967"/>
            <a:ext cx="9348016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3962" y="2488933"/>
            <a:ext cx="5896177" cy="2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E486C4-4F7F-5FAF-456D-5F2124743A5F}"/>
              </a:ext>
            </a:extLst>
          </p:cNvPr>
          <p:cNvSpPr txBox="1"/>
          <p:nvPr userDrawn="1"/>
        </p:nvSpPr>
        <p:spPr>
          <a:xfrm>
            <a:off x="3490119" y="80010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</p:txBody>
      </p:sp>
    </p:spTree>
    <p:extLst>
      <p:ext uri="{BB962C8B-B14F-4D97-AF65-F5344CB8AC3E}">
        <p14:creationId xmlns:p14="http://schemas.microsoft.com/office/powerpoint/2010/main" val="3332474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042" y="2743200"/>
            <a:ext cx="7970838" cy="1371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80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48267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 idx="4294967295"/>
          </p:nvPr>
        </p:nvSpPr>
        <p:spPr>
          <a:xfrm>
            <a:off x="2636838" y="671513"/>
            <a:ext cx="9525000" cy="1143000"/>
          </a:xfrm>
        </p:spPr>
        <p:txBody>
          <a:bodyPr>
            <a:normAutofit/>
          </a:bodyPr>
          <a:lstStyle/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 viết mẫu chữ hoa 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nhỏ)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Google Shape;747;p69"/>
          <p:cNvSpPr/>
          <p:nvPr/>
        </p:nvSpPr>
        <p:spPr>
          <a:xfrm>
            <a:off x="1782982" y="420053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2</a:t>
            </a:r>
            <a:endParaRPr sz="4800">
              <a:latin typeface="Arial Rounded MT Bold" pitchFamily="34" charset="0"/>
            </a:endParaRPr>
          </a:p>
        </p:txBody>
      </p:sp>
      <p:pic>
        <p:nvPicPr>
          <p:cNvPr id="5" name="Đ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0581" y="1756972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9719" y="1537729"/>
            <a:ext cx="5998308" cy="4872475"/>
            <a:chOff x="3261519" y="1037303"/>
            <a:chExt cx="5998308" cy="48724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4" b="10000"/>
            <a:stretch/>
          </p:blipFill>
          <p:spPr>
            <a:xfrm>
              <a:off x="3261519" y="1037303"/>
              <a:ext cx="5998308" cy="487247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800759" y="2505790"/>
              <a:ext cx="16611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solidFill>
                    <a:schemeClr val="bg1"/>
                  </a:solidFill>
                  <a:latin typeface="HP001 5 hàng" pitchFamily="34" charset="0"/>
                  <a:ea typeface="Arial-Rounded" pitchFamily="34" charset="0"/>
                  <a:cs typeface="Arial-Rounded" pitchFamily="34" charset="0"/>
                </a:rPr>
                <a:t>Đ</a:t>
              </a:r>
              <a:endParaRPr lang="en-US" sz="9600">
                <a:solidFill>
                  <a:schemeClr val="bg1"/>
                </a:solidFill>
                <a:latin typeface="HP001 4H" pitchFamily="34" charset="-127"/>
                <a:ea typeface="HP001 4H" pitchFamily="34" charset="-127"/>
              </a:endParaRPr>
            </a:p>
          </p:txBody>
        </p:sp>
      </p:grpSp>
      <p:sp>
        <p:nvSpPr>
          <p:cNvPr id="6" name="Title 4"/>
          <p:cNvSpPr>
            <a:spLocks noGrp="1"/>
          </p:cNvSpPr>
          <p:nvPr>
            <p:ph type="title" idx="4294967295"/>
          </p:nvPr>
        </p:nvSpPr>
        <p:spPr>
          <a:xfrm>
            <a:off x="2804319" y="557473"/>
            <a:ext cx="9525000" cy="1143000"/>
          </a:xfrm>
        </p:spPr>
        <p:txBody>
          <a:bodyPr>
            <a:normAutofit/>
          </a:bodyPr>
          <a:lstStyle/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chữ hoa 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Google Shape;747;p69"/>
          <p:cNvSpPr/>
          <p:nvPr/>
        </p:nvSpPr>
        <p:spPr>
          <a:xfrm>
            <a:off x="1813878" y="360630"/>
            <a:ext cx="822960" cy="82296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3</a:t>
            </a:r>
            <a:endParaRPr sz="4800">
              <a:latin typeface="Arial Rounded MT Bold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1" t="26230" r="25920" b="21721"/>
          <a:stretch/>
        </p:blipFill>
        <p:spPr bwMode="auto">
          <a:xfrm>
            <a:off x="6180803" y="1905000"/>
            <a:ext cx="5793455" cy="348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520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59734" r="9868" b="5277"/>
          <a:stretch/>
        </p:blipFill>
        <p:spPr bwMode="auto">
          <a:xfrm>
            <a:off x="1" y="1823580"/>
            <a:ext cx="12161837" cy="29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908969" y="671550"/>
            <a:ext cx="952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câu ứng dụng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Google Shape;747;p69"/>
          <p:cNvSpPr/>
          <p:nvPr/>
        </p:nvSpPr>
        <p:spPr>
          <a:xfrm>
            <a:off x="994569" y="714769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4</a:t>
            </a:r>
            <a:endParaRPr sz="4800">
              <a:latin typeface="Arial Rounded MT Bol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17529" y="1814550"/>
            <a:ext cx="0" cy="299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36279" y="320040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8029" y="3205245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82109" y="3217795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1771559" y="3107960"/>
            <a:ext cx="99631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Đi jŎ wgày đàng, hǌ jŎ sàng </a:t>
            </a:r>
            <a:r>
              <a:rPr lang="el-GR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δ</a:t>
            </a:r>
            <a:r>
              <a:rPr lang="vi-VN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Ū</a:t>
            </a:r>
            <a:r>
              <a:rPr lang="en-US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5400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07079" y="3202805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21349" y="3203223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1679" y="3202805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32519" y="3869960"/>
            <a:ext cx="6382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1604523" y="3234844"/>
            <a:ext cx="457200" cy="4300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37559" y="320646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1775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19" grpId="0"/>
      <p:bldP spid="19" grpId="1"/>
      <p:bldP spid="22" grpId="0"/>
      <p:bldP spid="2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10000"/>
          <a:stretch/>
        </p:blipFill>
        <p:spPr>
          <a:xfrm>
            <a:off x="2497399" y="67935"/>
            <a:ext cx="7983748" cy="648526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547435"/>
              </p:ext>
            </p:extLst>
          </p:nvPr>
        </p:nvGraphicFramePr>
        <p:xfrm>
          <a:off x="2775291" y="938682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72006" y="1921240"/>
            <a:ext cx="411391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0">
                <a:solidFill>
                  <a:schemeClr val="bg1"/>
                </a:solidFill>
                <a:latin typeface="HP001 5 hàng" pitchFamily="34" charset="0"/>
                <a:ea typeface="HP001 4H" pitchFamily="34" charset="-127"/>
              </a:rPr>
              <a:t>Đi</a:t>
            </a:r>
          </a:p>
        </p:txBody>
      </p:sp>
    </p:spTree>
    <p:extLst>
      <p:ext uri="{BB962C8B-B14F-4D97-AF65-F5344CB8AC3E}">
        <p14:creationId xmlns:p14="http://schemas.microsoft.com/office/powerpoint/2010/main" val="3017466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000" r="24076" b="31967"/>
          <a:stretch/>
        </p:blipFill>
        <p:spPr bwMode="auto">
          <a:xfrm>
            <a:off x="1432719" y="1143000"/>
            <a:ext cx="9601200" cy="456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402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65944" y="1447800"/>
            <a:ext cx="6176963" cy="114300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855582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774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4B1E41-4251-85FF-0780-7F5638E2A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80A732-4B04-CB96-E575-1BC90AB9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08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00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4" b="16402"/>
          <a:stretch/>
        </p:blipFill>
        <p:spPr>
          <a:xfrm>
            <a:off x="2116757" y="685800"/>
            <a:ext cx="7928324" cy="516708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356943"/>
              </p:ext>
            </p:extLst>
          </p:nvPr>
        </p:nvGraphicFramePr>
        <p:xfrm>
          <a:off x="3766778" y="1552060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85519" y="3088066"/>
            <a:ext cx="3505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0">
                <a:solidFill>
                  <a:schemeClr val="bg1"/>
                </a:solidFill>
                <a:latin typeface="HP001 5 hàng" pitchFamily="34" charset="0"/>
                <a:ea typeface="HP001 4H" pitchFamily="34" charset="-127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7189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4" b="16402"/>
          <a:stretch/>
        </p:blipFill>
        <p:spPr>
          <a:xfrm>
            <a:off x="2116757" y="685800"/>
            <a:ext cx="7928324" cy="516708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345224"/>
              </p:ext>
            </p:extLst>
          </p:nvPr>
        </p:nvGraphicFramePr>
        <p:xfrm>
          <a:off x="3766778" y="1552060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85519" y="3088066"/>
            <a:ext cx="3505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0">
                <a:solidFill>
                  <a:schemeClr val="bg1"/>
                </a:solidFill>
                <a:latin typeface="HP001 5 hàng" pitchFamily="34" charset="0"/>
                <a:ea typeface="HP001 4H" pitchFamily="34" charset="-127"/>
              </a:rPr>
              <a:t>Dắt</a:t>
            </a:r>
          </a:p>
        </p:txBody>
      </p:sp>
    </p:spTree>
    <p:extLst>
      <p:ext uri="{BB962C8B-B14F-4D97-AF65-F5344CB8AC3E}">
        <p14:creationId xmlns:p14="http://schemas.microsoft.com/office/powerpoint/2010/main" val="3255094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5" t="84400"/>
          <a:stretch/>
        </p:blipFill>
        <p:spPr>
          <a:xfrm flipV="1">
            <a:off x="405396" y="-96168"/>
            <a:ext cx="11801917" cy="192513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40" y="2679872"/>
            <a:ext cx="9459222" cy="156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2048369" y="-1738723"/>
            <a:ext cx="5701198" cy="3982120"/>
            <a:chOff x="-3782475" y="-1860243"/>
            <a:chExt cx="4286503" cy="2986590"/>
          </a:xfrm>
        </p:grpSpPr>
        <p:sp>
          <p:nvSpPr>
            <p:cNvPr id="6" name="Oval 5"/>
            <p:cNvSpPr/>
            <p:nvPr/>
          </p:nvSpPr>
          <p:spPr>
            <a:xfrm>
              <a:off x="-3782475" y="-1860243"/>
              <a:ext cx="4286503" cy="2986590"/>
            </a:xfrm>
            <a:prstGeom prst="ellipse">
              <a:avLst/>
            </a:prstGeom>
            <a:solidFill>
              <a:srgbClr val="778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-2994971" y="-1498365"/>
              <a:ext cx="3092023" cy="25971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-2816609" y="-1226468"/>
              <a:ext cx="2761261" cy="2308560"/>
            </a:xfrm>
            <a:prstGeom prst="ellipse">
              <a:avLst/>
            </a:prstGeom>
            <a:solidFill>
              <a:srgbClr val="FCFF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1941" y="475221"/>
            <a:ext cx="2563006" cy="110799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8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 </a:t>
            </a:r>
            <a:r>
              <a:rPr lang="en-US" sz="6400" b="1">
                <a:solidFill>
                  <a:schemeClr val="tx1"/>
                </a:solidFill>
                <a:latin typeface="Akronism" pitchFamily="2" charset="0"/>
                <a:ea typeface="Arabia" pitchFamily="2" charset="0"/>
                <a:cs typeface="Arabia" pitchFamily="2" charset="0"/>
              </a:rPr>
              <a:t>6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13487" y="2413000"/>
            <a:ext cx="1861301" cy="1828800"/>
            <a:chOff x="1212273" y="1084984"/>
            <a:chExt cx="992332" cy="992332"/>
          </a:xfrm>
        </p:grpSpPr>
        <p:sp>
          <p:nvSpPr>
            <p:cNvPr id="17" name="Oval 16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83E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32988" y="2479701"/>
            <a:ext cx="1579625" cy="176458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</a:p>
          <a:p>
            <a:pPr algn="ctr"/>
            <a:r>
              <a:rPr lang="en-US" sz="5300">
                <a:solidFill>
                  <a:schemeClr val="bg1"/>
                </a:solidFill>
                <a:latin typeface="Akronism" pitchFamily="2" charset="0"/>
                <a:ea typeface="Arial-Rounded" pitchFamily="34" charset="0"/>
                <a:cs typeface="Arial-Rounded" pitchFamily="34" charset="0"/>
              </a:rPr>
              <a:t>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04948" y="2939169"/>
            <a:ext cx="7025647" cy="86157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 TRỐNG TRƯỜNG EM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80" y="4055288"/>
            <a:ext cx="2904118" cy="2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3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8647" y="1274618"/>
            <a:ext cx="1660524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 3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72" y="4267199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152795" y="2375144"/>
            <a:ext cx="9572228" cy="1638604"/>
            <a:chOff x="762000" y="133350"/>
            <a:chExt cx="7467600" cy="2514600"/>
          </a:xfrm>
        </p:grpSpPr>
        <p:sp>
          <p:nvSpPr>
            <p:cNvPr id="8" name="Rounded Rectangle 7"/>
            <p:cNvSpPr/>
            <p:nvPr/>
          </p:nvSpPr>
          <p:spPr>
            <a:xfrm>
              <a:off x="762000" y="133350"/>
              <a:ext cx="7467600" cy="2514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29835" y="435638"/>
              <a:ext cx="7154723" cy="1984929"/>
            </a:xfrm>
            <a:prstGeom prst="roundRect">
              <a:avLst/>
            </a:prstGeom>
            <a:ln>
              <a:noFill/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4000" b="1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altLang="en-US" sz="5400" b="1" i="1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105417" y="2753953"/>
            <a:ext cx="7696200" cy="1143000"/>
          </a:xfrm>
        </p:spPr>
        <p:txBody>
          <a:bodyPr/>
          <a:lstStyle/>
          <a:p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CHỮ HOA </a:t>
            </a:r>
            <a:r>
              <a:rPr lang="en-US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Đ</a:t>
            </a:r>
            <a:endParaRPr lang="en-US" sz="5400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2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186891" y="318924"/>
            <a:ext cx="7710488" cy="1143000"/>
          </a:xfrm>
        </p:spPr>
        <p:txBody>
          <a:bodyPr>
            <a:normAutofit/>
          </a:bodyPr>
          <a:lstStyle/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vừa)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3246306" y="183916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311776" y="507426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311776" y="447713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11776" y="3831505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11776" y="321359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11776" y="2572044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78521" y="2376055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78521" y="3019874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78521" y="3640062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78521" y="4287960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01915" y="4837887"/>
            <a:ext cx="969334" cy="44762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</a:p>
          <a:p>
            <a:pPr algn="ctr"/>
            <a:r>
              <a:rPr lang="en-US" sz="1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 đậm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96482" y="1948589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563227" y="1752600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636128"/>
              </p:ext>
            </p:extLst>
          </p:nvPr>
        </p:nvGraphicFramePr>
        <p:xfrm>
          <a:off x="3997576" y="1932710"/>
          <a:ext cx="5120640" cy="3840480"/>
        </p:xfrm>
        <a:graphic>
          <a:graphicData uri="http://schemas.openxmlformats.org/drawingml/2006/table">
            <a:tbl>
              <a:tblPr firstRow="1" bandRow="1"/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65519" y="2361122"/>
            <a:ext cx="166116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500">
                <a:latin typeface="HP001 5 hàng" pitchFamily="34" charset="0"/>
                <a:ea typeface="HP001 4H" pitchFamily="34" charset="-127"/>
              </a:rPr>
              <a:t>Đ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476020" y="4481993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476020" y="3841913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476020" y="3200448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476020" y="2556987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476020" y="1931964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69507" y="5152064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09587" y="5152064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49667" y="5152064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89747" y="5152064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4</a:t>
            </a:r>
          </a:p>
        </p:txBody>
      </p:sp>
      <p:sp>
        <p:nvSpPr>
          <p:cNvPr id="35" name="Double Brace 34"/>
          <p:cNvSpPr/>
          <p:nvPr/>
        </p:nvSpPr>
        <p:spPr>
          <a:xfrm>
            <a:off x="7820890" y="1963715"/>
            <a:ext cx="1950339" cy="3129734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890918" y="2813400"/>
            <a:ext cx="2057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 cao 5 ô li</a:t>
            </a:r>
          </a:p>
        </p:txBody>
      </p:sp>
      <p:sp>
        <p:nvSpPr>
          <p:cNvPr id="37" name="Double Brace 34"/>
          <p:cNvSpPr/>
          <p:nvPr/>
        </p:nvSpPr>
        <p:spPr>
          <a:xfrm rot="5400000">
            <a:off x="5576982" y="3860489"/>
            <a:ext cx="1950339" cy="2526323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586299" y="5920661"/>
            <a:ext cx="5885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 rộng 4 ô li</a:t>
            </a:r>
          </a:p>
        </p:txBody>
      </p:sp>
      <p:sp>
        <p:nvSpPr>
          <p:cNvPr id="39" name="Double Brace 34"/>
          <p:cNvSpPr/>
          <p:nvPr/>
        </p:nvSpPr>
        <p:spPr>
          <a:xfrm rot="10800000">
            <a:off x="1949714" y="1931964"/>
            <a:ext cx="1950339" cy="3129734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0" y="1765717"/>
            <a:ext cx="20733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 ước tên gọi các đường kẻ</a:t>
            </a:r>
          </a:p>
        </p:txBody>
      </p:sp>
    </p:spTree>
    <p:extLst>
      <p:ext uri="{BB962C8B-B14F-4D97-AF65-F5344CB8AC3E}">
        <p14:creationId xmlns:p14="http://schemas.microsoft.com/office/powerpoint/2010/main" val="73956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5" grpId="0" animBg="1"/>
      <p:bldP spid="36" grpId="0"/>
      <p:bldP spid="37" grpId="0" animBg="1"/>
      <p:bldP spid="38" grpId="0"/>
      <p:bldP spid="39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143071"/>
              </p:ext>
            </p:extLst>
          </p:nvPr>
        </p:nvGraphicFramePr>
        <p:xfrm>
          <a:off x="3474879" y="1679964"/>
          <a:ext cx="5120640" cy="3840480"/>
        </p:xfrm>
        <a:graphic>
          <a:graphicData uri="http://schemas.openxmlformats.org/drawingml/2006/table">
            <a:tbl>
              <a:tblPr firstRow="1" bandRow="1"/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2971" y="2132522"/>
            <a:ext cx="166116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>
                <a:latin typeface="HP001 5 hàng" pitchFamily="34" charset="0"/>
                <a:ea typeface="HP001 4H" pitchFamily="34" charset="-127"/>
              </a:rPr>
              <a:t>Đ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9" b="92248" l="9942" r="897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34" y="1334478"/>
            <a:ext cx="3258005" cy="3686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46" b="97701" l="7362" r="98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430" y="1280410"/>
            <a:ext cx="2989622" cy="372327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602321" y="3565160"/>
            <a:ext cx="859598" cy="0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8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712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032919" y="554775"/>
            <a:ext cx="7708900" cy="1143000"/>
          </a:xfrm>
        </p:spPr>
        <p:txBody>
          <a:bodyPr>
            <a:normAutofit/>
          </a:bodyPr>
          <a:lstStyle/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nhỏ)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966119" y="381990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88715"/>
              </p:ext>
            </p:extLst>
          </p:nvPr>
        </p:nvGraphicFramePr>
        <p:xfrm>
          <a:off x="3418836" y="1742210"/>
          <a:ext cx="5120640" cy="3840480"/>
        </p:xfrm>
        <a:graphic>
          <a:graphicData uri="http://schemas.openxmlformats.org/drawingml/2006/table">
            <a:tbl>
              <a:tblPr firstRow="1" bandRow="1"/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22069" y="3541010"/>
            <a:ext cx="166116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>
                <a:latin typeface="HP001 5 hàng" pitchFamily="34" charset="0"/>
                <a:ea typeface="HP001 4H" pitchFamily="34" charset="-127"/>
              </a:rPr>
              <a:t>Đ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27479" y="4292170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27479" y="3652090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07239" y="4933149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47319" y="4933149"/>
            <a:ext cx="640080" cy="64008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35" name="Double Brace 34"/>
          <p:cNvSpPr/>
          <p:nvPr/>
        </p:nvSpPr>
        <p:spPr>
          <a:xfrm>
            <a:off x="6949979" y="3324487"/>
            <a:ext cx="1950339" cy="1606048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900318" y="3067050"/>
            <a:ext cx="20574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 cao 2 ô li rưỡi</a:t>
            </a:r>
          </a:p>
        </p:txBody>
      </p:sp>
      <p:sp>
        <p:nvSpPr>
          <p:cNvPr id="37" name="Double Brace 34"/>
          <p:cNvSpPr/>
          <p:nvPr/>
        </p:nvSpPr>
        <p:spPr>
          <a:xfrm rot="5400000">
            <a:off x="4539966" y="4458067"/>
            <a:ext cx="1611850" cy="1283015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032919" y="5821859"/>
            <a:ext cx="486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 rộng 2 ô li</a:t>
            </a: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6627479" y="3024732"/>
            <a:ext cx="640080" cy="640080"/>
            <a:chOff x="7328483" y="5520493"/>
            <a:chExt cx="640080" cy="640080"/>
          </a:xfrm>
        </p:grpSpPr>
        <p:sp>
          <p:nvSpPr>
            <p:cNvPr id="42" name="Rectangle 41"/>
            <p:cNvSpPr/>
            <p:nvPr/>
          </p:nvSpPr>
          <p:spPr>
            <a:xfrm>
              <a:off x="7328483" y="5520493"/>
              <a:ext cx="640080" cy="64008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641100" y="5536731"/>
              <a:ext cx="0" cy="6088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349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4" grpId="0" animBg="1"/>
      <p:bldP spid="35" grpId="0" animBg="1"/>
      <p:bldP spid="36" grpId="0"/>
      <p:bldP spid="37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463800" y="609600"/>
            <a:ext cx="9698038" cy="1143000"/>
          </a:xfrm>
        </p:spPr>
        <p:txBody>
          <a:bodyPr>
            <a:normAutofit/>
          </a:bodyPr>
          <a:lstStyle/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 viết mẫu chữ hoa 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(cỡ chữ vừa)</a:t>
            </a:r>
          </a:p>
        </p:txBody>
      </p:sp>
      <p:sp>
        <p:nvSpPr>
          <p:cNvPr id="3" name="Google Shape;747;p69"/>
          <p:cNvSpPr/>
          <p:nvPr/>
        </p:nvSpPr>
        <p:spPr>
          <a:xfrm>
            <a:off x="1356519" y="393554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2</a:t>
            </a:r>
            <a:endParaRPr sz="4800">
              <a:latin typeface="Arial Rounded MT Bold" pitchFamily="34" charset="0"/>
            </a:endParaRPr>
          </a:p>
        </p:txBody>
      </p:sp>
      <p:pic>
        <p:nvPicPr>
          <p:cNvPr id="2" name="Hướng dẫn viết chữa Đ hoa - Instructions for capital letter Đ - 大写字母Đ的说明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7119" y="1501905"/>
            <a:ext cx="6729082" cy="48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6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268</Words>
  <Application>Microsoft Office PowerPoint</Application>
  <PresentationFormat>Custom</PresentationFormat>
  <Paragraphs>90</Paragraphs>
  <Slides>18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Akronism</vt:lpstr>
      <vt:lpstr>Arial</vt:lpstr>
      <vt:lpstr>Arial Rounded MT Bold</vt:lpstr>
      <vt:lpstr>Arial-Rounded</vt:lpstr>
      <vt:lpstr>Calibri</vt:lpstr>
      <vt:lpstr>Chewy</vt:lpstr>
      <vt:lpstr>HP001 4 hàng</vt:lpstr>
      <vt:lpstr>HP001 4H</vt:lpstr>
      <vt:lpstr>HP001 5 hàng</vt:lpstr>
      <vt:lpstr>Roboto</vt:lpstr>
      <vt:lpstr>Times New Roman</vt:lpstr>
      <vt:lpstr>Office Theme</vt:lpstr>
      <vt:lpstr>Take a Walk Today by Slidesgo</vt:lpstr>
      <vt:lpstr>TIẾNG VIỆT 2</vt:lpstr>
      <vt:lpstr>PowerPoint Presentation</vt:lpstr>
      <vt:lpstr>PowerPoint Presentation</vt:lpstr>
      <vt:lpstr>PowerPoint Presentation</vt:lpstr>
      <vt:lpstr>VIẾT CHỮ HOA Đ</vt:lpstr>
      <vt:lpstr>Quan sát chữ hoa Đ (cỡ chữ vừa)</vt:lpstr>
      <vt:lpstr>PowerPoint Presentation</vt:lpstr>
      <vt:lpstr>Quan sát chữ hoa Đ (cỡ chữ nhỏ)</vt:lpstr>
      <vt:lpstr>Quan sát  viết mẫu chữ hoa Đ (cỡ chữ vừa)</vt:lpstr>
      <vt:lpstr>Quan sát  viết mẫu chữ hoa Đ (cỡ chữ nhỏ)</vt:lpstr>
      <vt:lpstr>Viết chữ hoa C </vt:lpstr>
      <vt:lpstr>PowerPoint Presentation</vt:lpstr>
      <vt:lpstr>PowerPoint Presentation</vt:lpstr>
      <vt:lpstr>PowerPoint Presentation</vt:lpstr>
      <vt:lpstr>Dặn dò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</dc:title>
  <dc:creator>PC</dc:creator>
  <cp:lastModifiedBy>Admin</cp:lastModifiedBy>
  <cp:revision>141</cp:revision>
  <dcterms:created xsi:type="dcterms:W3CDTF">2021-08-11T02:27:04Z</dcterms:created>
  <dcterms:modified xsi:type="dcterms:W3CDTF">2025-05-21T05:17:05Z</dcterms:modified>
</cp:coreProperties>
</file>