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41"/>
  </p:notesMasterIdLst>
  <p:sldIdLst>
    <p:sldId id="256" r:id="rId2"/>
    <p:sldId id="258" r:id="rId3"/>
    <p:sldId id="286" r:id="rId4"/>
    <p:sldId id="287" r:id="rId5"/>
    <p:sldId id="259" r:id="rId6"/>
    <p:sldId id="261" r:id="rId7"/>
    <p:sldId id="288" r:id="rId8"/>
    <p:sldId id="263" r:id="rId9"/>
    <p:sldId id="289" r:id="rId10"/>
    <p:sldId id="260" r:id="rId11"/>
    <p:sldId id="264" r:id="rId12"/>
    <p:sldId id="262" r:id="rId13"/>
    <p:sldId id="292" r:id="rId14"/>
    <p:sldId id="290" r:id="rId15"/>
    <p:sldId id="265" r:id="rId16"/>
    <p:sldId id="291" r:id="rId17"/>
    <p:sldId id="294" r:id="rId18"/>
    <p:sldId id="295" r:id="rId19"/>
    <p:sldId id="296" r:id="rId20"/>
    <p:sldId id="297" r:id="rId21"/>
    <p:sldId id="298" r:id="rId22"/>
    <p:sldId id="300" r:id="rId23"/>
    <p:sldId id="299" r:id="rId24"/>
    <p:sldId id="301" r:id="rId25"/>
    <p:sldId id="302" r:id="rId26"/>
    <p:sldId id="303" r:id="rId27"/>
    <p:sldId id="304" r:id="rId28"/>
    <p:sldId id="305" r:id="rId29"/>
    <p:sldId id="315" r:id="rId30"/>
    <p:sldId id="306" r:id="rId31"/>
    <p:sldId id="307" r:id="rId32"/>
    <p:sldId id="268" r:id="rId33"/>
    <p:sldId id="308" r:id="rId34"/>
    <p:sldId id="309" r:id="rId35"/>
    <p:sldId id="310" r:id="rId36"/>
    <p:sldId id="311" r:id="rId37"/>
    <p:sldId id="313" r:id="rId38"/>
    <p:sldId id="312" r:id="rId39"/>
    <p:sldId id="314" r:id="rId40"/>
  </p:sldIdLst>
  <p:sldSz cx="9144000" cy="5143500" type="screen16x9"/>
  <p:notesSz cx="6858000" cy="9144000"/>
  <p:embeddedFontLst>
    <p:embeddedFont>
      <p:font typeface="Calibri" pitchFamily="34" charset="0"/>
      <p:regular r:id="rId42"/>
      <p:bold r:id="rId43"/>
      <p:italic r:id="rId44"/>
      <p:boldItalic r:id="rId45"/>
    </p:embeddedFont>
    <p:embeddedFont>
      <p:font typeface="Roboto Slab" charset="0"/>
      <p:regular r:id="rId46"/>
      <p:bold r:id="rId47"/>
    </p:embeddedFont>
    <p:embeddedFont>
      <p:font typeface="Tahoma" pitchFamily="34" charset="0"/>
      <p:regular r:id="rId48"/>
      <p:bold r:id="rId49"/>
    </p:embeddedFont>
    <p:embeddedFont>
      <p:font typeface="Roboto" charset="0"/>
      <p:regular r:id="rId50"/>
      <p:bold r:id="rId51"/>
      <p:italic r:id="rId52"/>
      <p:boldItalic r:id="rId53"/>
    </p:embeddedFont>
    <p:embeddedFont>
      <p:font typeface="Muli"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7A570FA9-D75E-4CC5-BEC2-1B616FA9FC0C}">
  <a:tblStyle styleId="{7A570FA9-D75E-4CC5-BEC2-1B616FA9FC0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 xmlns:p14="http://schemas.microsoft.com/office/powerpoint/2010/main" val="84630623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996294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cd36154fc_19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cd36154fc_19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18278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522358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0608245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471031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4111523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14062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313800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50910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25593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1B138-603D-4CB5-82EC-7402B084C245}"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a:t>
            </a:fld>
            <a:endParaRPr lang="en"/>
          </a:p>
        </p:txBody>
      </p:sp>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1B138-603D-4CB5-82EC-7402B084C245}"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a:t>
            </a:fld>
            <a:endParaRPr lang="en"/>
          </a:p>
        </p:txBody>
      </p:sp>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1B138-603D-4CB5-82EC-7402B084C245}"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a:t>
            </a:fld>
            <a:endParaRPr lang="en"/>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5" name="Google Shape;15;p2"/>
          <p:cNvSpPr txBox="1">
            <a:spLocks noGrp="1"/>
          </p:cNvSpPr>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4"/>
        <p:cNvGrpSpPr/>
        <p:nvPr/>
      </p:nvGrpSpPr>
      <p:grpSpPr>
        <a:xfrm>
          <a:off x="0" y="0"/>
          <a:ext cx="0" cy="0"/>
          <a:chOff x="0" y="0"/>
          <a:chExt cx="0" cy="0"/>
        </a:xfrm>
      </p:grpSpPr>
      <p:sp>
        <p:nvSpPr>
          <p:cNvPr id="51" name="Google Shape;51;p6"/>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52" name="Google Shape;52;p6"/>
          <p:cNvSpPr txBox="1">
            <a:spLocks noGrp="1"/>
          </p:cNvSpPr>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3" name="Google Shape;53;p6"/>
          <p:cNvSpPr txBox="1">
            <a:spLocks noGrp="1"/>
          </p:cNvSpPr>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54" name="Google Shape;54;p6"/>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style A">
  <p:cSld name="Blank style A">
    <p:spTree>
      <p:nvGrpSpPr>
        <p:cNvPr id="1" name="Shape 91"/>
        <p:cNvGrpSpPr/>
        <p:nvPr/>
      </p:nvGrpSpPr>
      <p:grpSpPr>
        <a:xfrm>
          <a:off x="0" y="0"/>
          <a:ext cx="0" cy="0"/>
          <a:chOff x="0" y="0"/>
          <a:chExt cx="0" cy="0"/>
        </a:xfrm>
      </p:grpSpPr>
      <p:sp>
        <p:nvSpPr>
          <p:cNvPr id="97" name="Google Shape;97;p11"/>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
        <p:cNvGrpSpPr/>
        <p:nvPr/>
      </p:nvGrpSpPr>
      <p:grpSpPr>
        <a:xfrm>
          <a:off x="0" y="0"/>
          <a:ext cx="0" cy="0"/>
          <a:chOff x="0" y="0"/>
          <a:chExt cx="0" cy="0"/>
        </a:xfrm>
      </p:grpSpPr>
      <p:sp>
        <p:nvSpPr>
          <p:cNvPr id="32" name="Google Shape;32;p4"/>
          <p:cNvSpPr txBox="1">
            <a:spLocks noGrp="1"/>
          </p:cNvSpPr>
          <p:nvPr>
            <p:ph type="body" idx="1"/>
          </p:nvPr>
        </p:nvSpPr>
        <p:spPr>
          <a:xfrm>
            <a:off x="1556175" y="2300275"/>
            <a:ext cx="6031800" cy="6051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Clr>
                <a:srgbClr val="FFFFFF"/>
              </a:buClr>
              <a:buSzPts val="2000"/>
              <a:buChar char="▪"/>
              <a:defRPr sz="2000">
                <a:solidFill>
                  <a:srgbClr val="FFFFFF"/>
                </a:solidFill>
              </a:defRPr>
            </a:lvl1pPr>
            <a:lvl2pPr marL="914400" lvl="1" indent="-355600" algn="ctr" rtl="0">
              <a:spcBef>
                <a:spcPts val="0"/>
              </a:spcBef>
              <a:spcAft>
                <a:spcPts val="0"/>
              </a:spcAft>
              <a:buClr>
                <a:srgbClr val="FFFFFF"/>
              </a:buClr>
              <a:buSzPts val="2000"/>
              <a:buChar char="▫"/>
              <a:defRPr sz="2000">
                <a:solidFill>
                  <a:srgbClr val="FFFFFF"/>
                </a:solidFill>
              </a:defRPr>
            </a:lvl2pPr>
            <a:lvl3pPr marL="1371600" lvl="2" indent="-355600" algn="ctr" rtl="0">
              <a:spcBef>
                <a:spcPts val="0"/>
              </a:spcBef>
              <a:spcAft>
                <a:spcPts val="0"/>
              </a:spcAft>
              <a:buClr>
                <a:srgbClr val="FFFFFF"/>
              </a:buClr>
              <a:buSzPts val="2000"/>
              <a:buChar char="■"/>
              <a:defRPr sz="2000">
                <a:solidFill>
                  <a:srgbClr val="FFFFFF"/>
                </a:solidFill>
              </a:defRPr>
            </a:lvl3pPr>
            <a:lvl4pPr marL="1828800" lvl="3" indent="-355600" algn="ctr" rtl="0">
              <a:spcBef>
                <a:spcPts val="0"/>
              </a:spcBef>
              <a:spcAft>
                <a:spcPts val="0"/>
              </a:spcAft>
              <a:buClr>
                <a:srgbClr val="FFFFFF"/>
              </a:buClr>
              <a:buSzPts val="2000"/>
              <a:buChar char="●"/>
              <a:defRPr sz="2000">
                <a:solidFill>
                  <a:srgbClr val="FFFFFF"/>
                </a:solidFill>
              </a:defRPr>
            </a:lvl4pPr>
            <a:lvl5pPr marL="2286000" lvl="4" indent="-355600" algn="ctr" rtl="0">
              <a:spcBef>
                <a:spcPts val="0"/>
              </a:spcBef>
              <a:spcAft>
                <a:spcPts val="0"/>
              </a:spcAft>
              <a:buClr>
                <a:srgbClr val="FFFFFF"/>
              </a:buClr>
              <a:buSzPts val="2000"/>
              <a:buChar char="○"/>
              <a:defRPr sz="2000">
                <a:solidFill>
                  <a:srgbClr val="FFFFFF"/>
                </a:solidFill>
              </a:defRPr>
            </a:lvl5pPr>
            <a:lvl6pPr marL="2743200" lvl="5" indent="-355600" algn="ctr" rtl="0">
              <a:spcBef>
                <a:spcPts val="0"/>
              </a:spcBef>
              <a:spcAft>
                <a:spcPts val="0"/>
              </a:spcAft>
              <a:buClr>
                <a:srgbClr val="FFFFFF"/>
              </a:buClr>
              <a:buSzPts val="2000"/>
              <a:buChar char="■"/>
              <a:defRPr sz="2000">
                <a:solidFill>
                  <a:srgbClr val="FFFFFF"/>
                </a:solidFill>
              </a:defRPr>
            </a:lvl6pPr>
            <a:lvl7pPr marL="3200400" lvl="6" indent="-355600" algn="ctr" rtl="0">
              <a:spcBef>
                <a:spcPts val="0"/>
              </a:spcBef>
              <a:spcAft>
                <a:spcPts val="0"/>
              </a:spcAft>
              <a:buClr>
                <a:srgbClr val="FFFFFF"/>
              </a:buClr>
              <a:buSzPts val="2000"/>
              <a:buChar char="●"/>
              <a:defRPr sz="2000">
                <a:solidFill>
                  <a:srgbClr val="FFFFFF"/>
                </a:solidFill>
              </a:defRPr>
            </a:lvl7pPr>
            <a:lvl8pPr marL="3657600" lvl="7" indent="-355600" algn="ctr" rtl="0">
              <a:spcBef>
                <a:spcPts val="0"/>
              </a:spcBef>
              <a:spcAft>
                <a:spcPts val="0"/>
              </a:spcAft>
              <a:buClr>
                <a:srgbClr val="FFFFFF"/>
              </a:buClr>
              <a:buSzPts val="2000"/>
              <a:buChar char="○"/>
              <a:defRPr sz="2000">
                <a:solidFill>
                  <a:srgbClr val="FFFFFF"/>
                </a:solidFill>
              </a:defRPr>
            </a:lvl8pPr>
            <a:lvl9pPr marL="4114800" lvl="8" indent="-355600" algn="ctr">
              <a:spcBef>
                <a:spcPts val="0"/>
              </a:spcBef>
              <a:spcAft>
                <a:spcPts val="0"/>
              </a:spcAft>
              <a:buClr>
                <a:srgbClr val="FFFFFF"/>
              </a:buClr>
              <a:buSzPts val="2000"/>
              <a:buChar char="■"/>
              <a:defRPr sz="2000">
                <a:solidFill>
                  <a:srgbClr val="FFFFFF"/>
                </a:solidFill>
              </a:defRPr>
            </a:lvl9pPr>
          </a:lstStyle>
          <a:p>
            <a:endParaRPr/>
          </a:p>
        </p:txBody>
      </p:sp>
      <p:sp>
        <p:nvSpPr>
          <p:cNvPr id="33" name="Google Shape;33;p4"/>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14454"/>
              </a:buClr>
              <a:buSzPts val="4800"/>
              <a:buNone/>
              <a:defRPr sz="4800">
                <a:solidFill>
                  <a:srgbClr val="114454"/>
                </a:solidFill>
              </a:defRPr>
            </a:lvl1pPr>
            <a:lvl2pPr lvl="1" rtl="0">
              <a:spcBef>
                <a:spcPts val="0"/>
              </a:spcBef>
              <a:spcAft>
                <a:spcPts val="0"/>
              </a:spcAft>
              <a:buClr>
                <a:srgbClr val="114454"/>
              </a:buClr>
              <a:buSzPts val="4800"/>
              <a:buNone/>
              <a:defRPr sz="4800">
                <a:solidFill>
                  <a:srgbClr val="114454"/>
                </a:solidFill>
              </a:defRPr>
            </a:lvl2pPr>
            <a:lvl3pPr lvl="2" rtl="0">
              <a:spcBef>
                <a:spcPts val="0"/>
              </a:spcBef>
              <a:spcAft>
                <a:spcPts val="0"/>
              </a:spcAft>
              <a:buClr>
                <a:srgbClr val="114454"/>
              </a:buClr>
              <a:buSzPts val="4800"/>
              <a:buNone/>
              <a:defRPr sz="4800">
                <a:solidFill>
                  <a:srgbClr val="114454"/>
                </a:solidFill>
              </a:defRPr>
            </a:lvl3pPr>
            <a:lvl4pPr lvl="3" rtl="0">
              <a:spcBef>
                <a:spcPts val="0"/>
              </a:spcBef>
              <a:spcAft>
                <a:spcPts val="0"/>
              </a:spcAft>
              <a:buClr>
                <a:srgbClr val="114454"/>
              </a:buClr>
              <a:buSzPts val="4800"/>
              <a:buNone/>
              <a:defRPr sz="4800">
                <a:solidFill>
                  <a:srgbClr val="114454"/>
                </a:solidFill>
              </a:defRPr>
            </a:lvl4pPr>
            <a:lvl5pPr lvl="4" rtl="0">
              <a:spcBef>
                <a:spcPts val="0"/>
              </a:spcBef>
              <a:spcAft>
                <a:spcPts val="0"/>
              </a:spcAft>
              <a:buClr>
                <a:srgbClr val="114454"/>
              </a:buClr>
              <a:buSzPts val="4800"/>
              <a:buNone/>
              <a:defRPr sz="4800">
                <a:solidFill>
                  <a:srgbClr val="114454"/>
                </a:solidFill>
              </a:defRPr>
            </a:lvl5pPr>
            <a:lvl6pPr lvl="5" rtl="0">
              <a:spcBef>
                <a:spcPts val="0"/>
              </a:spcBef>
              <a:spcAft>
                <a:spcPts val="0"/>
              </a:spcAft>
              <a:buClr>
                <a:srgbClr val="114454"/>
              </a:buClr>
              <a:buSzPts val="4800"/>
              <a:buNone/>
              <a:defRPr sz="4800">
                <a:solidFill>
                  <a:srgbClr val="114454"/>
                </a:solidFill>
              </a:defRPr>
            </a:lvl6pPr>
            <a:lvl7pPr lvl="6" rtl="0">
              <a:spcBef>
                <a:spcPts val="0"/>
              </a:spcBef>
              <a:spcAft>
                <a:spcPts val="0"/>
              </a:spcAft>
              <a:buClr>
                <a:srgbClr val="114454"/>
              </a:buClr>
              <a:buSzPts val="4800"/>
              <a:buNone/>
              <a:defRPr sz="4800">
                <a:solidFill>
                  <a:srgbClr val="114454"/>
                </a:solidFill>
              </a:defRPr>
            </a:lvl7pPr>
            <a:lvl8pPr lvl="7" rtl="0">
              <a:spcBef>
                <a:spcPts val="0"/>
              </a:spcBef>
              <a:spcAft>
                <a:spcPts val="0"/>
              </a:spcAft>
              <a:buClr>
                <a:srgbClr val="114454"/>
              </a:buClr>
              <a:buSzPts val="4800"/>
              <a:buNone/>
              <a:defRPr sz="4800">
                <a:solidFill>
                  <a:srgbClr val="114454"/>
                </a:solidFill>
              </a:defRPr>
            </a:lvl8pPr>
            <a:lvl9pPr lvl="8" rtl="0">
              <a:spcBef>
                <a:spcPts val="0"/>
              </a:spcBef>
              <a:spcAft>
                <a:spcPts val="0"/>
              </a:spcAft>
              <a:buClr>
                <a:srgbClr val="114454"/>
              </a:buClr>
              <a:buSzPts val="4800"/>
              <a:buNone/>
              <a:defRPr sz="4800">
                <a:solidFill>
                  <a:srgbClr val="114454"/>
                </a:solidFill>
              </a:defRPr>
            </a:lvl9pPr>
          </a:lstStyle>
          <a:p>
            <a:endParaRPr/>
          </a:p>
        </p:txBody>
      </p:sp>
      <p:sp>
        <p:nvSpPr>
          <p:cNvPr id="18" name="Google Shape;18;p3"/>
          <p:cNvSpPr txBox="1">
            <a:spLocks noGrp="1"/>
          </p:cNvSpPr>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4BF6E"/>
              </a:buClr>
              <a:buSzPts val="1800"/>
              <a:buNone/>
              <a:defRPr sz="1800" b="1">
                <a:solidFill>
                  <a:srgbClr val="94BF6E"/>
                </a:solidFill>
              </a:defRPr>
            </a:lvl1pPr>
            <a:lvl2pPr lvl="1" rtl="0">
              <a:spcBef>
                <a:spcPts val="0"/>
              </a:spcBef>
              <a:spcAft>
                <a:spcPts val="0"/>
              </a:spcAft>
              <a:buClr>
                <a:srgbClr val="94BF6E"/>
              </a:buClr>
              <a:buSzPts val="1800"/>
              <a:buNone/>
              <a:defRPr sz="1800" b="1">
                <a:solidFill>
                  <a:srgbClr val="94BF6E"/>
                </a:solidFill>
              </a:defRPr>
            </a:lvl2pPr>
            <a:lvl3pPr lvl="2" rtl="0">
              <a:spcBef>
                <a:spcPts val="0"/>
              </a:spcBef>
              <a:spcAft>
                <a:spcPts val="0"/>
              </a:spcAft>
              <a:buClr>
                <a:srgbClr val="94BF6E"/>
              </a:buClr>
              <a:buSzPts val="1800"/>
              <a:buNone/>
              <a:defRPr sz="1800" b="1">
                <a:solidFill>
                  <a:srgbClr val="94BF6E"/>
                </a:solidFill>
              </a:defRPr>
            </a:lvl3pPr>
            <a:lvl4pPr lvl="3" rtl="0">
              <a:spcBef>
                <a:spcPts val="0"/>
              </a:spcBef>
              <a:spcAft>
                <a:spcPts val="0"/>
              </a:spcAft>
              <a:buClr>
                <a:srgbClr val="94BF6E"/>
              </a:buClr>
              <a:buSzPts val="1800"/>
              <a:buNone/>
              <a:defRPr b="1">
                <a:solidFill>
                  <a:srgbClr val="94BF6E"/>
                </a:solidFill>
              </a:defRPr>
            </a:lvl4pPr>
            <a:lvl5pPr lvl="4" rtl="0">
              <a:spcBef>
                <a:spcPts val="0"/>
              </a:spcBef>
              <a:spcAft>
                <a:spcPts val="0"/>
              </a:spcAft>
              <a:buClr>
                <a:srgbClr val="94BF6E"/>
              </a:buClr>
              <a:buSzPts val="1800"/>
              <a:buNone/>
              <a:defRPr b="1">
                <a:solidFill>
                  <a:srgbClr val="94BF6E"/>
                </a:solidFill>
              </a:defRPr>
            </a:lvl5pPr>
            <a:lvl6pPr lvl="5" rtl="0">
              <a:spcBef>
                <a:spcPts val="0"/>
              </a:spcBef>
              <a:spcAft>
                <a:spcPts val="0"/>
              </a:spcAft>
              <a:buClr>
                <a:srgbClr val="94BF6E"/>
              </a:buClr>
              <a:buSzPts val="1800"/>
              <a:buNone/>
              <a:defRPr b="1">
                <a:solidFill>
                  <a:srgbClr val="94BF6E"/>
                </a:solidFill>
              </a:defRPr>
            </a:lvl6pPr>
            <a:lvl7pPr lvl="6" rtl="0">
              <a:spcBef>
                <a:spcPts val="0"/>
              </a:spcBef>
              <a:spcAft>
                <a:spcPts val="0"/>
              </a:spcAft>
              <a:buClr>
                <a:srgbClr val="94BF6E"/>
              </a:buClr>
              <a:buSzPts val="1800"/>
              <a:buNone/>
              <a:defRPr b="1">
                <a:solidFill>
                  <a:srgbClr val="94BF6E"/>
                </a:solidFill>
              </a:defRPr>
            </a:lvl7pPr>
            <a:lvl8pPr lvl="7" rtl="0">
              <a:spcBef>
                <a:spcPts val="0"/>
              </a:spcBef>
              <a:spcAft>
                <a:spcPts val="0"/>
              </a:spcAft>
              <a:buClr>
                <a:srgbClr val="94BF6E"/>
              </a:buClr>
              <a:buSzPts val="1800"/>
              <a:buNone/>
              <a:defRPr b="1">
                <a:solidFill>
                  <a:srgbClr val="94BF6E"/>
                </a:solidFill>
              </a:defRPr>
            </a:lvl8pPr>
            <a:lvl9pPr lvl="8" rtl="0">
              <a:spcBef>
                <a:spcPts val="0"/>
              </a:spcBef>
              <a:spcAft>
                <a:spcPts val="0"/>
              </a:spcAft>
              <a:buClr>
                <a:srgbClr val="94BF6E"/>
              </a:buClr>
              <a:buSzPts val="1800"/>
              <a:buNone/>
              <a:defRPr b="1">
                <a:solidFill>
                  <a:srgbClr val="94BF6E"/>
                </a:solidFill>
              </a:defRPr>
            </a:lvl9pPr>
          </a:lstStyle>
          <a:p>
            <a:endParaRPr/>
          </a:p>
        </p:txBody>
      </p:sp>
      <p:sp>
        <p:nvSpPr>
          <p:cNvPr id="24" name="Google Shape;24;p3"/>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4"/>
        <p:cNvGrpSpPr/>
        <p:nvPr/>
      </p:nvGrpSpPr>
      <p:grpSpPr>
        <a:xfrm>
          <a:off x="0" y="0"/>
          <a:ext cx="0" cy="0"/>
          <a:chOff x="0" y="0"/>
          <a:chExt cx="0" cy="0"/>
        </a:xfrm>
      </p:grpSpPr>
      <p:sp>
        <p:nvSpPr>
          <p:cNvPr id="41" name="Google Shape;41;p5"/>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42" name="Google Shape;42;p5"/>
          <p:cNvSpPr txBox="1">
            <a:spLocks noGrp="1"/>
          </p:cNvSpPr>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a:endParaRPr/>
          </a:p>
        </p:txBody>
      </p:sp>
      <p:sp>
        <p:nvSpPr>
          <p:cNvPr id="43" name="Google Shape;43;p5"/>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5"/>
        <p:cNvGrpSpPr/>
        <p:nvPr/>
      </p:nvGrpSpPr>
      <p:grpSpPr>
        <a:xfrm>
          <a:off x="0" y="0"/>
          <a:ext cx="0" cy="0"/>
          <a:chOff x="0" y="0"/>
          <a:chExt cx="0" cy="0"/>
        </a:xfrm>
      </p:grpSpPr>
      <p:sp>
        <p:nvSpPr>
          <p:cNvPr id="62" name="Google Shape;62;p7"/>
          <p:cNvSpPr txBox="1">
            <a:spLocks noGrp="1"/>
          </p:cNvSpPr>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63" name="Google Shape;63;p7"/>
          <p:cNvSpPr txBox="1">
            <a:spLocks noGrp="1"/>
          </p:cNvSpPr>
          <p:nvPr>
            <p:ph type="body" idx="1"/>
          </p:nvPr>
        </p:nvSpPr>
        <p:spPr>
          <a:xfrm>
            <a:off x="1146025"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4" name="Google Shape;64;p7"/>
          <p:cNvSpPr txBox="1">
            <a:spLocks noGrp="1"/>
          </p:cNvSpPr>
          <p:nvPr>
            <p:ph type="body" idx="2"/>
          </p:nvPr>
        </p:nvSpPr>
        <p:spPr>
          <a:xfrm>
            <a:off x="3679388"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7"/>
          <p:cNvSpPr txBox="1">
            <a:spLocks noGrp="1"/>
          </p:cNvSpPr>
          <p:nvPr>
            <p:ph type="body" idx="3"/>
          </p:nvPr>
        </p:nvSpPr>
        <p:spPr>
          <a:xfrm>
            <a:off x="6212750"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7"/>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9"/>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a:endParaRPr/>
          </a:p>
        </p:txBody>
      </p:sp>
      <p:sp>
        <p:nvSpPr>
          <p:cNvPr id="83" name="Google Shape;83;p9"/>
          <p:cNvSpPr txBox="1">
            <a:spLocks noGrp="1"/>
          </p:cNvSpPr>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1B138-603D-4CB5-82EC-7402B084C245}"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a:t>
            </a:fld>
            <a:endParaRPr lang="en"/>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1B138-603D-4CB5-82EC-7402B084C245}" type="datetimeFigureOut">
              <a:rPr lang="en-US" smtClean="0"/>
              <a:pPr/>
              <a:t>11/29/2024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a:t>
            </a:fld>
            <a:endParaRPr lang="en"/>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1B138-603D-4CB5-82EC-7402B084C245}"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a:t>
            </a:fld>
            <a:endParaRPr lang="en"/>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1B138-603D-4CB5-82EC-7402B084C245}" type="datetimeFigureOut">
              <a:rPr lang="en-US" smtClean="0"/>
              <a:pPr/>
              <a:t>11/29/2024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a:t>
            </a:fld>
            <a:endParaRPr lang="en"/>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1B138-603D-4CB5-82EC-7402B084C245}" type="datetimeFigureOut">
              <a:rPr lang="en-US" smtClean="0"/>
              <a:pPr/>
              <a:t>11/29/2024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a:t>
            </a:fld>
            <a:endParaRPr lang="en"/>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1B138-603D-4CB5-82EC-7402B084C245}" type="datetimeFigureOut">
              <a:rPr lang="en-US" smtClean="0"/>
              <a:pPr/>
              <a:t>11/29/2024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a:t>
            </a:fld>
            <a:endParaRPr lang="en"/>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1B138-603D-4CB5-82EC-7402B084C245}"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a:t>
            </a:fld>
            <a:endParaRPr lang="en"/>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1B138-603D-4CB5-82EC-7402B084C245}" type="datetimeFigureOut">
              <a:rPr lang="en-US" smtClean="0"/>
              <a:pPr/>
              <a:t>11/29/2024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a:t>
            </a:fld>
            <a:endParaRPr lang="en"/>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E1B138-603D-4CB5-82EC-7402B084C245}" type="datetimeFigureOut">
              <a:rPr lang="en-US" smtClean="0"/>
              <a:pPr/>
              <a:t>11/29/2024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a:t>
            </a:fld>
            <a:endParaRPr lang="e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thruBlk="1"/>
  </p:transition>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txBox="1">
            <a:spLocks noGrp="1"/>
          </p:cNvSpPr>
          <p:nvPr>
            <p:ph type="ctrTitle"/>
          </p:nvPr>
        </p:nvSpPr>
        <p:spPr>
          <a:xfrm>
            <a:off x="0" y="1674242"/>
            <a:ext cx="9144000" cy="179049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400" dirty="0" smtClean="0">
                <a:latin typeface="+mj-lt"/>
              </a:rPr>
              <a:t>BÀI 8: TRUNG QUỐC TỪ </a:t>
            </a:r>
            <a:br>
              <a:rPr lang="en" sz="3400" dirty="0" smtClean="0">
                <a:latin typeface="+mj-lt"/>
              </a:rPr>
            </a:br>
            <a:r>
              <a:rPr lang="en" sz="3400" dirty="0" smtClean="0">
                <a:latin typeface="+mj-lt"/>
              </a:rPr>
              <a:t>THỜI CỔ ĐẠI ĐẾN THẾ KỈ VII</a:t>
            </a:r>
            <a:br>
              <a:rPr lang="en" sz="3400" dirty="0" smtClean="0">
                <a:latin typeface="+mj-lt"/>
              </a:rPr>
            </a:br>
            <a:r>
              <a:rPr lang="en" sz="2800" i="1" dirty="0" smtClean="0">
                <a:latin typeface="+mj-lt"/>
              </a:rPr>
              <a:t>(2 tiết)</a:t>
            </a:r>
            <a:endParaRPr sz="2800" i="1" dirty="0">
              <a:latin typeface="+mj-lt"/>
            </a:endParaRPr>
          </a:p>
        </p:txBody>
      </p:sp>
      <p:grpSp>
        <p:nvGrpSpPr>
          <p:cNvPr id="110" name="Google Shape;110;p13"/>
          <p:cNvGrpSpPr/>
          <p:nvPr/>
        </p:nvGrpSpPr>
        <p:grpSpPr>
          <a:xfrm>
            <a:off x="753267" y="1029785"/>
            <a:ext cx="964541" cy="1011307"/>
            <a:chOff x="5961125" y="1623900"/>
            <a:chExt cx="427450" cy="448175"/>
          </a:xfrm>
        </p:grpSpPr>
        <p:sp>
          <p:nvSpPr>
            <p:cNvPr id="111" name="Google Shape;111;p13"/>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3"/>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3"/>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wipe(down)">
                                      <p:cBhvr>
                                        <p:cTn id="7"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a:spLocks noGrp="1"/>
          </p:cNvSpPr>
          <p:nvPr>
            <p:ph type="body" idx="1"/>
          </p:nvPr>
        </p:nvSpPr>
        <p:spPr>
          <a:xfrm>
            <a:off x="724204" y="439432"/>
            <a:ext cx="7754112" cy="605100"/>
          </a:xfrm>
          <a:prstGeom prst="rect">
            <a:avLst/>
          </a:prstGeom>
        </p:spPr>
        <p:txBody>
          <a:bodyPr spcFirstLastPara="1" wrap="square" lIns="91425" tIns="91425" rIns="91425" bIns="91425" anchor="ctr" anchorCtr="0">
            <a:noAutofit/>
          </a:bodyPr>
          <a:lstStyle/>
          <a:p>
            <a:pPr marL="0" lvl="0" indent="0" algn="ctr" rtl="0">
              <a:lnSpc>
                <a:spcPts val="3200"/>
              </a:lnSpc>
              <a:spcBef>
                <a:spcPts val="600"/>
              </a:spcBef>
              <a:spcAft>
                <a:spcPts val="0"/>
              </a:spcAft>
              <a:buNone/>
            </a:pPr>
            <a:r>
              <a:rPr lang="en" sz="2200" b="1" dirty="0">
                <a:latin typeface="+mj-lt"/>
              </a:rPr>
              <a:t>2</a:t>
            </a:r>
            <a:r>
              <a:rPr lang="en" sz="2200" b="1" dirty="0" smtClean="0">
                <a:latin typeface="+mj-lt"/>
              </a:rPr>
              <a:t>. </a:t>
            </a:r>
            <a:r>
              <a:rPr lang="en-US" sz="2200" b="1" dirty="0" smtClean="0">
                <a:latin typeface="+mj-lt"/>
              </a:rPr>
              <a:t>QUÁ </a:t>
            </a:r>
            <a:r>
              <a:rPr lang="en" sz="2200" b="1" dirty="0" smtClean="0">
                <a:latin typeface="+mj-lt"/>
              </a:rPr>
              <a:t>TRÌNH THỐNG NHẤT VÀ SỰ XÁC LẬP CHẾ ĐỘ PHONG KIẾN DƯỚI THỜI TẦN THỦY HOÀNG</a:t>
            </a:r>
            <a:endParaRPr sz="2200" b="1" dirty="0">
              <a:latin typeface="+mj-lt"/>
            </a:endParaRPr>
          </a:p>
        </p:txBody>
      </p:sp>
      <p:sp>
        <p:nvSpPr>
          <p:cNvPr id="155" name="Google Shape;155;p17"/>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10</a:t>
            </a:fld>
            <a:endParaRPr/>
          </a:p>
        </p:txBody>
      </p:sp>
      <p:sp>
        <p:nvSpPr>
          <p:cNvPr id="2" name="Rectangle 1"/>
          <p:cNvSpPr/>
          <p:nvPr/>
        </p:nvSpPr>
        <p:spPr>
          <a:xfrm>
            <a:off x="-72996" y="1257124"/>
            <a:ext cx="4484482" cy="2783134"/>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fr-FR" sz="1900" dirty="0">
                <a:solidFill>
                  <a:schemeClr val="bg1"/>
                </a:solidFill>
              </a:rPr>
              <a:t>Từ khoảng </a:t>
            </a:r>
            <a:r>
              <a:rPr lang="fr-FR" sz="1900" dirty="0" smtClean="0">
                <a:solidFill>
                  <a:schemeClr val="bg1"/>
                </a:solidFill>
              </a:rPr>
              <a:t>TNK III - </a:t>
            </a:r>
            <a:r>
              <a:rPr lang="fr-FR" sz="1900" dirty="0">
                <a:solidFill>
                  <a:schemeClr val="bg1"/>
                </a:solidFill>
              </a:rPr>
              <a:t>cuối </a:t>
            </a:r>
            <a:r>
              <a:rPr lang="fr-FR" sz="1900" dirty="0" smtClean="0">
                <a:solidFill>
                  <a:schemeClr val="bg1"/>
                </a:solidFill>
              </a:rPr>
              <a:t>TNK II </a:t>
            </a:r>
            <a:r>
              <a:rPr lang="fr-FR" sz="1900" dirty="0">
                <a:solidFill>
                  <a:schemeClr val="bg1"/>
                </a:solidFill>
              </a:rPr>
              <a:t>TCN, nhà Hạ, Thương, Chu lần lượt thay nhau cầm quyền ở Trung Quốc. </a:t>
            </a:r>
            <a:endParaRPr lang="fr-FR" sz="1900" dirty="0" smtClean="0">
              <a:solidFill>
                <a:schemeClr val="bg1"/>
              </a:solidFill>
            </a:endParaRPr>
          </a:p>
          <a:p>
            <a:pPr marL="342900" indent="-342900" algn="just">
              <a:lnSpc>
                <a:spcPts val="2600"/>
              </a:lnSpc>
              <a:spcBef>
                <a:spcPts val="200"/>
              </a:spcBef>
              <a:spcAft>
                <a:spcPts val="200"/>
              </a:spcAft>
              <a:buFont typeface="Wingdings" panose="05000000000000000000" pitchFamily="2" charset="2"/>
              <a:buChar char="§"/>
            </a:pPr>
            <a:r>
              <a:rPr lang="fr-FR" sz="1900" dirty="0" smtClean="0">
                <a:solidFill>
                  <a:schemeClr val="bg1"/>
                </a:solidFill>
              </a:rPr>
              <a:t>Khoảng TK VIII </a:t>
            </a:r>
            <a:r>
              <a:rPr lang="fr-FR" sz="1900" dirty="0">
                <a:solidFill>
                  <a:schemeClr val="bg1"/>
                </a:solidFill>
              </a:rPr>
              <a:t>TCN, nhà Chu suy yếu, các nước ở lưu vực Hoàng Hà, Trường Giang nổi dậy </a:t>
            </a:r>
            <a:r>
              <a:rPr lang="fr-FR" sz="1900" dirty="0" smtClean="0">
                <a:solidFill>
                  <a:schemeClr val="bg1"/>
                </a:solidFill>
              </a:rPr>
              <a:t>trong </a:t>
            </a:r>
            <a:r>
              <a:rPr lang="fr-FR" sz="1900" dirty="0">
                <a:solidFill>
                  <a:schemeClr val="bg1"/>
                </a:solidFill>
              </a:rPr>
              <a:t>suốt 5 thế kỉ tiếp theo, sử sách gọi là thời Xuân Thu - Chiến Quốc.</a:t>
            </a:r>
            <a:endParaRPr lang="en-US" sz="1900" dirty="0">
              <a:solidFill>
                <a:schemeClr val="bg1"/>
              </a:solidFill>
            </a:endParaRPr>
          </a:p>
        </p:txBody>
      </p:sp>
      <p:sp>
        <p:nvSpPr>
          <p:cNvPr id="4" name="Rectangle 3"/>
          <p:cNvSpPr/>
          <p:nvPr/>
        </p:nvSpPr>
        <p:spPr>
          <a:xfrm>
            <a:off x="7541969" y="3357704"/>
            <a:ext cx="1535123" cy="369332"/>
          </a:xfrm>
          <a:prstGeom prst="rect">
            <a:avLst/>
          </a:prstGeom>
        </p:spPr>
        <p:txBody>
          <a:bodyPr wrap="square">
            <a:spAutoFit/>
          </a:bodyPr>
          <a:lstStyle/>
          <a:p>
            <a:pPr algn="ctr"/>
            <a:r>
              <a:rPr lang="nl-NL" sz="1800" dirty="0" smtClean="0">
                <a:solidFill>
                  <a:schemeClr val="bg1"/>
                </a:solidFill>
                <a:ea typeface="Calibri" panose="020F0502020204030204" pitchFamily="34" charset="0"/>
                <a:cs typeface="Times New Roman" panose="02020603050405020304" pitchFamily="18" charset="0"/>
              </a:rPr>
              <a:t>Nhà Hạ</a:t>
            </a:r>
            <a:endParaRPr lang="en-US" sz="1800" dirty="0"/>
          </a:p>
        </p:txBody>
      </p:sp>
      <p:pic>
        <p:nvPicPr>
          <p:cNvPr id="6" name="Picture 5"/>
          <p:cNvPicPr>
            <a:picLocks noChangeAspect="1"/>
          </p:cNvPicPr>
          <p:nvPr/>
        </p:nvPicPr>
        <p:blipFill>
          <a:blip r:embed="rId3"/>
          <a:stretch>
            <a:fillRect/>
          </a:stretch>
        </p:blipFill>
        <p:spPr>
          <a:xfrm>
            <a:off x="7541970" y="1257124"/>
            <a:ext cx="1535123" cy="2133632"/>
          </a:xfrm>
          <a:prstGeom prst="rect">
            <a:avLst/>
          </a:prstGeom>
        </p:spPr>
      </p:pic>
      <p:pic>
        <p:nvPicPr>
          <p:cNvPr id="7" name="Picture 6"/>
          <p:cNvPicPr>
            <a:picLocks noChangeAspect="1"/>
          </p:cNvPicPr>
          <p:nvPr/>
        </p:nvPicPr>
        <p:blipFill>
          <a:blip r:embed="rId4"/>
          <a:stretch>
            <a:fillRect/>
          </a:stretch>
        </p:blipFill>
        <p:spPr>
          <a:xfrm>
            <a:off x="6195973" y="1646152"/>
            <a:ext cx="1243583" cy="1744604"/>
          </a:xfrm>
          <a:prstGeom prst="rect">
            <a:avLst/>
          </a:prstGeom>
        </p:spPr>
      </p:pic>
      <p:sp>
        <p:nvSpPr>
          <p:cNvPr id="8" name="Rectangle 7"/>
          <p:cNvSpPr/>
          <p:nvPr/>
        </p:nvSpPr>
        <p:spPr>
          <a:xfrm>
            <a:off x="5937978" y="3374230"/>
            <a:ext cx="1759572" cy="369332"/>
          </a:xfrm>
          <a:prstGeom prst="rect">
            <a:avLst/>
          </a:prstGeom>
        </p:spPr>
        <p:txBody>
          <a:bodyPr wrap="square">
            <a:spAutoFit/>
          </a:bodyPr>
          <a:lstStyle/>
          <a:p>
            <a:pPr algn="ctr"/>
            <a:r>
              <a:rPr lang="nl-NL" sz="1800" dirty="0" smtClean="0">
                <a:solidFill>
                  <a:schemeClr val="bg1"/>
                </a:solidFill>
                <a:ea typeface="Calibri" panose="020F0502020204030204" pitchFamily="34" charset="0"/>
                <a:cs typeface="Times New Roman" panose="02020603050405020304" pitchFamily="18" charset="0"/>
              </a:rPr>
              <a:t>Nhà Thương</a:t>
            </a:r>
            <a:endParaRPr lang="en-US" sz="1800" dirty="0">
              <a:solidFill>
                <a:schemeClr val="bg1"/>
              </a:solidFill>
            </a:endParaRPr>
          </a:p>
        </p:txBody>
      </p:sp>
      <p:pic>
        <p:nvPicPr>
          <p:cNvPr id="9" name="Picture 8"/>
          <p:cNvPicPr>
            <a:picLocks noChangeAspect="1"/>
          </p:cNvPicPr>
          <p:nvPr/>
        </p:nvPicPr>
        <p:blipFill>
          <a:blip r:embed="rId5"/>
          <a:stretch>
            <a:fillRect/>
          </a:stretch>
        </p:blipFill>
        <p:spPr>
          <a:xfrm>
            <a:off x="4558435" y="2229079"/>
            <a:ext cx="1535123" cy="1676276"/>
          </a:xfrm>
          <a:prstGeom prst="rect">
            <a:avLst/>
          </a:prstGeom>
        </p:spPr>
      </p:pic>
      <p:sp>
        <p:nvSpPr>
          <p:cNvPr id="10" name="Rectangle 9"/>
          <p:cNvSpPr/>
          <p:nvPr/>
        </p:nvSpPr>
        <p:spPr>
          <a:xfrm>
            <a:off x="4484483" y="3963877"/>
            <a:ext cx="1711489" cy="369332"/>
          </a:xfrm>
          <a:prstGeom prst="rect">
            <a:avLst/>
          </a:prstGeom>
        </p:spPr>
        <p:txBody>
          <a:bodyPr wrap="square">
            <a:spAutoFit/>
          </a:bodyPr>
          <a:lstStyle/>
          <a:p>
            <a:pPr algn="ctr"/>
            <a:r>
              <a:rPr lang="nl-NL" sz="1800" dirty="0">
                <a:solidFill>
                  <a:schemeClr val="bg1"/>
                </a:solidFill>
                <a:ea typeface="Calibri" panose="020F0502020204030204" pitchFamily="34" charset="0"/>
                <a:cs typeface="Times New Roman" panose="02020603050405020304" pitchFamily="18" charset="0"/>
              </a:rPr>
              <a:t>Nhà </a:t>
            </a:r>
            <a:r>
              <a:rPr lang="nl-NL" sz="1800" dirty="0" smtClean="0">
                <a:solidFill>
                  <a:schemeClr val="bg1"/>
                </a:solidFill>
                <a:ea typeface="Calibri" panose="020F0502020204030204" pitchFamily="34" charset="0"/>
                <a:cs typeface="Times New Roman" panose="02020603050405020304" pitchFamily="18" charset="0"/>
              </a:rPr>
              <a:t>Chu</a:t>
            </a:r>
            <a:endParaRPr lang="en-US" sz="1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4">
                                            <p:txEl>
                                              <p:pRg st="0" end="0"/>
                                            </p:txEl>
                                          </p:spTgt>
                                        </p:tgtEl>
                                        <p:attrNameLst>
                                          <p:attrName>style.visibility</p:attrName>
                                        </p:attrNameLst>
                                      </p:cBhvr>
                                      <p:to>
                                        <p:strVal val="visible"/>
                                      </p:to>
                                    </p:set>
                                    <p:animEffect transition="in" filter="fade">
                                      <p:cBhvr>
                                        <p:cTn id="7" dur="1000"/>
                                        <p:tgtEl>
                                          <p:spTgt spid="154">
                                            <p:txEl>
                                              <p:pRg st="0" end="0"/>
                                            </p:txEl>
                                          </p:spTgt>
                                        </p:tgtEl>
                                      </p:cBhvr>
                                    </p:animEffect>
                                    <p:anim calcmode="lin" valueType="num">
                                      <p:cBhvr>
                                        <p:cTn id="8" dur="1000" fill="hold"/>
                                        <p:tgtEl>
                                          <p:spTgt spid="15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build="p"/>
      <p:bldP spid="2" grpId="0"/>
      <p:bldP spid="4"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1"/>
          <p:cNvSpPr txBox="1">
            <a:spLocks noGrp="1"/>
          </p:cNvSpPr>
          <p:nvPr>
            <p:ph type="title"/>
          </p:nvPr>
        </p:nvSpPr>
        <p:spPr>
          <a:xfrm>
            <a:off x="804672" y="530725"/>
            <a:ext cx="3774643"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dirty="0" smtClean="0">
                <a:latin typeface="+mj-lt"/>
              </a:rPr>
              <a:t>Quan sát Hình 8.3</a:t>
            </a:r>
            <a:endParaRPr sz="2400" dirty="0">
              <a:latin typeface="+mj-lt"/>
            </a:endParaRPr>
          </a:p>
        </p:txBody>
      </p:sp>
      <p:sp>
        <p:nvSpPr>
          <p:cNvPr id="218" name="Google Shape;218;p21"/>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11</a:t>
            </a:fld>
            <a:endParaRPr/>
          </a:p>
        </p:txBody>
      </p:sp>
      <p:sp>
        <p:nvSpPr>
          <p:cNvPr id="5" name="Rectangle 4"/>
          <p:cNvSpPr/>
          <p:nvPr/>
        </p:nvSpPr>
        <p:spPr>
          <a:xfrm>
            <a:off x="395019" y="2140070"/>
            <a:ext cx="4498849" cy="2067233"/>
          </a:xfrm>
          <a:prstGeom prst="rect">
            <a:avLst/>
          </a:prstGeom>
        </p:spPr>
        <p:txBody>
          <a:bodyPr wrap="square">
            <a:spAutoFit/>
          </a:bodyPr>
          <a:lstStyle/>
          <a:p>
            <a:pPr algn="just">
              <a:lnSpc>
                <a:spcPts val="2400"/>
              </a:lnSpc>
            </a:pPr>
            <a:r>
              <a:rPr lang="fr-FR" sz="2000" b="1" dirty="0">
                <a:solidFill>
                  <a:schemeClr val="accent4">
                    <a:lumMod val="50000"/>
                  </a:schemeClr>
                </a:solidFill>
              </a:rPr>
              <a:t>Nửa sau thế kỉ III TCN, nhà Tần dần lớn mạnh, lần lượt đánh bại các nước khác và thống nhất Trung Quốc vào năm 221 TCN. Vua nước Tần lấy hiệu là Tần Thuỷ Hoàng Đế. </a:t>
            </a:r>
            <a:endParaRPr lang="en-US" sz="2000" b="1" dirty="0">
              <a:solidFill>
                <a:schemeClr val="accent4">
                  <a:lumMod val="50000"/>
                </a:schemeClr>
              </a:solidFill>
            </a:endParaRPr>
          </a:p>
          <a:p>
            <a:pPr algn="just">
              <a:lnSpc>
                <a:spcPts val="2600"/>
              </a:lnSpc>
              <a:spcBef>
                <a:spcPts val="800"/>
              </a:spcBef>
              <a:spcAft>
                <a:spcPts val="800"/>
              </a:spcAft>
            </a:pPr>
            <a:endParaRPr lang="en-US" sz="2000" dirty="0">
              <a:solidFill>
                <a:srgbClr val="002060"/>
              </a:solidFill>
              <a:effectLst/>
              <a:latin typeface="+mj-lt"/>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4961879" y="530725"/>
            <a:ext cx="3848518" cy="4377774"/>
          </a:xfrm>
          <a:prstGeom prst="rect">
            <a:avLst/>
          </a:prstGeom>
        </p:spPr>
      </p:pic>
      <p:grpSp>
        <p:nvGrpSpPr>
          <p:cNvPr id="6" name="Google Shape;533;p40"/>
          <p:cNvGrpSpPr/>
          <p:nvPr/>
        </p:nvGrpSpPr>
        <p:grpSpPr>
          <a:xfrm>
            <a:off x="493368" y="889432"/>
            <a:ext cx="311304" cy="311286"/>
            <a:chOff x="1923675" y="1633650"/>
            <a:chExt cx="436000" cy="435975"/>
          </a:xfrm>
        </p:grpSpPr>
        <p:sp>
          <p:nvSpPr>
            <p:cNvPr id="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down)">
                                      <p:cBhvr>
                                        <p:cTn id="10" dur="500"/>
                                        <p:tgtEl>
                                          <p:spTgt spid="20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6" name="Google Shape;176;p19"/>
          <p:cNvSpPr/>
          <p:nvPr/>
        </p:nvSpPr>
        <p:spPr>
          <a:xfrm>
            <a:off x="7734876" y="0"/>
            <a:ext cx="264875" cy="20722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9"/>
          <p:cNvGrpSpPr/>
          <p:nvPr/>
        </p:nvGrpSpPr>
        <p:grpSpPr>
          <a:xfrm>
            <a:off x="7252836" y="197803"/>
            <a:ext cx="1626813" cy="1332983"/>
            <a:chOff x="6643075" y="3664250"/>
            <a:chExt cx="407950" cy="407975"/>
          </a:xfrm>
        </p:grpSpPr>
        <p:sp>
          <p:nvSpPr>
            <p:cNvPr id="178" name="Google Shape;178;p19"/>
            <p:cNvSpPr/>
            <p:nvPr/>
          </p:nvSpPr>
          <p:spPr>
            <a:xfrm>
              <a:off x="6794075" y="3815250"/>
              <a:ext cx="211300" cy="211300"/>
            </a:xfrm>
            <a:custGeom>
              <a:avLst/>
              <a:gdLst/>
              <a:ahLst/>
              <a:cxnLst/>
              <a:rect l="l" t="t" r="r" b="b"/>
              <a:pathLst>
                <a:path w="8452" h="8452" fill="none" extrusionOk="0">
                  <a:moveTo>
                    <a:pt x="0" y="8135"/>
                  </a:moveTo>
                  <a:lnTo>
                    <a:pt x="0" y="8135"/>
                  </a:lnTo>
                  <a:lnTo>
                    <a:pt x="438" y="8257"/>
                  </a:lnTo>
                  <a:lnTo>
                    <a:pt x="852" y="8354"/>
                  </a:lnTo>
                  <a:lnTo>
                    <a:pt x="1291" y="8403"/>
                  </a:lnTo>
                  <a:lnTo>
                    <a:pt x="1729" y="8452"/>
                  </a:lnTo>
                  <a:lnTo>
                    <a:pt x="2168" y="8452"/>
                  </a:lnTo>
                  <a:lnTo>
                    <a:pt x="2606" y="8427"/>
                  </a:lnTo>
                  <a:lnTo>
                    <a:pt x="3020" y="8378"/>
                  </a:lnTo>
                  <a:lnTo>
                    <a:pt x="3458" y="8281"/>
                  </a:lnTo>
                  <a:lnTo>
                    <a:pt x="3872" y="8184"/>
                  </a:lnTo>
                  <a:lnTo>
                    <a:pt x="4311" y="8037"/>
                  </a:lnTo>
                  <a:lnTo>
                    <a:pt x="4701" y="7867"/>
                  </a:lnTo>
                  <a:lnTo>
                    <a:pt x="5115" y="7672"/>
                  </a:lnTo>
                  <a:lnTo>
                    <a:pt x="5504" y="7429"/>
                  </a:lnTo>
                  <a:lnTo>
                    <a:pt x="5870" y="7185"/>
                  </a:lnTo>
                  <a:lnTo>
                    <a:pt x="6235" y="6893"/>
                  </a:lnTo>
                  <a:lnTo>
                    <a:pt x="6576" y="6576"/>
                  </a:lnTo>
                  <a:lnTo>
                    <a:pt x="6576" y="6576"/>
                  </a:lnTo>
                  <a:lnTo>
                    <a:pt x="6892" y="6235"/>
                  </a:lnTo>
                  <a:lnTo>
                    <a:pt x="7185" y="5870"/>
                  </a:lnTo>
                  <a:lnTo>
                    <a:pt x="7428" y="5505"/>
                  </a:lnTo>
                  <a:lnTo>
                    <a:pt x="7672" y="5115"/>
                  </a:lnTo>
                  <a:lnTo>
                    <a:pt x="7867" y="4701"/>
                  </a:lnTo>
                  <a:lnTo>
                    <a:pt x="8037" y="4311"/>
                  </a:lnTo>
                  <a:lnTo>
                    <a:pt x="8183" y="3873"/>
                  </a:lnTo>
                  <a:lnTo>
                    <a:pt x="8281" y="3459"/>
                  </a:lnTo>
                  <a:lnTo>
                    <a:pt x="8378" y="3020"/>
                  </a:lnTo>
                  <a:lnTo>
                    <a:pt x="8427" y="2606"/>
                  </a:lnTo>
                  <a:lnTo>
                    <a:pt x="8451" y="2168"/>
                  </a:lnTo>
                  <a:lnTo>
                    <a:pt x="8451" y="1730"/>
                  </a:lnTo>
                  <a:lnTo>
                    <a:pt x="8402" y="1291"/>
                  </a:lnTo>
                  <a:lnTo>
                    <a:pt x="8354" y="853"/>
                  </a:lnTo>
                  <a:lnTo>
                    <a:pt x="8256" y="439"/>
                  </a:lnTo>
                  <a:lnTo>
                    <a:pt x="8135" y="0"/>
                  </a:lnTo>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9"/>
            <p:cNvSpPr/>
            <p:nvPr/>
          </p:nvSpPr>
          <p:spPr>
            <a:xfrm>
              <a:off x="6643075" y="3664250"/>
              <a:ext cx="407950" cy="407975"/>
            </a:xfrm>
            <a:custGeom>
              <a:avLst/>
              <a:gdLst/>
              <a:ahLst/>
              <a:cxnLst/>
              <a:rect l="l" t="t" r="r" b="b"/>
              <a:pathLst>
                <a:path w="16318" h="16319" fill="none" extrusionOk="0">
                  <a:moveTo>
                    <a:pt x="16074" y="244"/>
                  </a:moveTo>
                  <a:lnTo>
                    <a:pt x="16074" y="244"/>
                  </a:lnTo>
                  <a:lnTo>
                    <a:pt x="15928" y="122"/>
                  </a:lnTo>
                  <a:lnTo>
                    <a:pt x="15758" y="49"/>
                  </a:lnTo>
                  <a:lnTo>
                    <a:pt x="15538" y="0"/>
                  </a:lnTo>
                  <a:lnTo>
                    <a:pt x="15319" y="0"/>
                  </a:lnTo>
                  <a:lnTo>
                    <a:pt x="15051" y="25"/>
                  </a:lnTo>
                  <a:lnTo>
                    <a:pt x="14759" y="73"/>
                  </a:lnTo>
                  <a:lnTo>
                    <a:pt x="14442" y="171"/>
                  </a:lnTo>
                  <a:lnTo>
                    <a:pt x="14102" y="293"/>
                  </a:lnTo>
                  <a:lnTo>
                    <a:pt x="13736" y="439"/>
                  </a:lnTo>
                  <a:lnTo>
                    <a:pt x="13347" y="609"/>
                  </a:lnTo>
                  <a:lnTo>
                    <a:pt x="12957" y="828"/>
                  </a:lnTo>
                  <a:lnTo>
                    <a:pt x="12543" y="1048"/>
                  </a:lnTo>
                  <a:lnTo>
                    <a:pt x="11666" y="1608"/>
                  </a:lnTo>
                  <a:lnTo>
                    <a:pt x="10716" y="2265"/>
                  </a:lnTo>
                  <a:lnTo>
                    <a:pt x="10716" y="2265"/>
                  </a:lnTo>
                  <a:lnTo>
                    <a:pt x="10278" y="2095"/>
                  </a:lnTo>
                  <a:lnTo>
                    <a:pt x="9815" y="1949"/>
                  </a:lnTo>
                  <a:lnTo>
                    <a:pt x="9352" y="1851"/>
                  </a:lnTo>
                  <a:lnTo>
                    <a:pt x="8890" y="1778"/>
                  </a:lnTo>
                  <a:lnTo>
                    <a:pt x="8427" y="1730"/>
                  </a:lnTo>
                  <a:lnTo>
                    <a:pt x="7940" y="1730"/>
                  </a:lnTo>
                  <a:lnTo>
                    <a:pt x="7477" y="1778"/>
                  </a:lnTo>
                  <a:lnTo>
                    <a:pt x="7014" y="1827"/>
                  </a:lnTo>
                  <a:lnTo>
                    <a:pt x="6551" y="1924"/>
                  </a:lnTo>
                  <a:lnTo>
                    <a:pt x="6089" y="2070"/>
                  </a:lnTo>
                  <a:lnTo>
                    <a:pt x="5650" y="2241"/>
                  </a:lnTo>
                  <a:lnTo>
                    <a:pt x="5212" y="2436"/>
                  </a:lnTo>
                  <a:lnTo>
                    <a:pt x="4774" y="2679"/>
                  </a:lnTo>
                  <a:lnTo>
                    <a:pt x="4384" y="2972"/>
                  </a:lnTo>
                  <a:lnTo>
                    <a:pt x="3994" y="3264"/>
                  </a:lnTo>
                  <a:lnTo>
                    <a:pt x="3605" y="3605"/>
                  </a:lnTo>
                  <a:lnTo>
                    <a:pt x="3605" y="3605"/>
                  </a:lnTo>
                  <a:lnTo>
                    <a:pt x="3264" y="3995"/>
                  </a:lnTo>
                  <a:lnTo>
                    <a:pt x="2971" y="4384"/>
                  </a:lnTo>
                  <a:lnTo>
                    <a:pt x="2679" y="4774"/>
                  </a:lnTo>
                  <a:lnTo>
                    <a:pt x="2436" y="5212"/>
                  </a:lnTo>
                  <a:lnTo>
                    <a:pt x="2241" y="5651"/>
                  </a:lnTo>
                  <a:lnTo>
                    <a:pt x="2070" y="6089"/>
                  </a:lnTo>
                  <a:lnTo>
                    <a:pt x="1924" y="6552"/>
                  </a:lnTo>
                  <a:lnTo>
                    <a:pt x="1827" y="7015"/>
                  </a:lnTo>
                  <a:lnTo>
                    <a:pt x="1778" y="7477"/>
                  </a:lnTo>
                  <a:lnTo>
                    <a:pt x="1729" y="7940"/>
                  </a:lnTo>
                  <a:lnTo>
                    <a:pt x="1729" y="8427"/>
                  </a:lnTo>
                  <a:lnTo>
                    <a:pt x="1778" y="8890"/>
                  </a:lnTo>
                  <a:lnTo>
                    <a:pt x="1851" y="9353"/>
                  </a:lnTo>
                  <a:lnTo>
                    <a:pt x="1948" y="9815"/>
                  </a:lnTo>
                  <a:lnTo>
                    <a:pt x="2095" y="10278"/>
                  </a:lnTo>
                  <a:lnTo>
                    <a:pt x="2265" y="10716"/>
                  </a:lnTo>
                  <a:lnTo>
                    <a:pt x="2265" y="10716"/>
                  </a:lnTo>
                  <a:lnTo>
                    <a:pt x="1607" y="11666"/>
                  </a:lnTo>
                  <a:lnTo>
                    <a:pt x="1047" y="12543"/>
                  </a:lnTo>
                  <a:lnTo>
                    <a:pt x="828" y="12957"/>
                  </a:lnTo>
                  <a:lnTo>
                    <a:pt x="609" y="13347"/>
                  </a:lnTo>
                  <a:lnTo>
                    <a:pt x="438" y="13737"/>
                  </a:lnTo>
                  <a:lnTo>
                    <a:pt x="292" y="14102"/>
                  </a:lnTo>
                  <a:lnTo>
                    <a:pt x="170" y="14443"/>
                  </a:lnTo>
                  <a:lnTo>
                    <a:pt x="73" y="14759"/>
                  </a:lnTo>
                  <a:lnTo>
                    <a:pt x="24" y="15052"/>
                  </a:lnTo>
                  <a:lnTo>
                    <a:pt x="0" y="15320"/>
                  </a:lnTo>
                  <a:lnTo>
                    <a:pt x="0" y="15539"/>
                  </a:lnTo>
                  <a:lnTo>
                    <a:pt x="49" y="15758"/>
                  </a:lnTo>
                  <a:lnTo>
                    <a:pt x="122" y="15928"/>
                  </a:lnTo>
                  <a:lnTo>
                    <a:pt x="244" y="16075"/>
                  </a:lnTo>
                  <a:lnTo>
                    <a:pt x="244" y="16075"/>
                  </a:lnTo>
                  <a:lnTo>
                    <a:pt x="341" y="16172"/>
                  </a:lnTo>
                  <a:lnTo>
                    <a:pt x="487" y="16245"/>
                  </a:lnTo>
                  <a:lnTo>
                    <a:pt x="633" y="16294"/>
                  </a:lnTo>
                  <a:lnTo>
                    <a:pt x="804" y="16318"/>
                  </a:lnTo>
                  <a:lnTo>
                    <a:pt x="974" y="16318"/>
                  </a:lnTo>
                  <a:lnTo>
                    <a:pt x="1169" y="16318"/>
                  </a:lnTo>
                  <a:lnTo>
                    <a:pt x="1388" y="16269"/>
                  </a:lnTo>
                  <a:lnTo>
                    <a:pt x="1632" y="16221"/>
                  </a:lnTo>
                  <a:lnTo>
                    <a:pt x="2143" y="16075"/>
                  </a:lnTo>
                  <a:lnTo>
                    <a:pt x="2703" y="15831"/>
                  </a:lnTo>
                  <a:lnTo>
                    <a:pt x="3312" y="15539"/>
                  </a:lnTo>
                  <a:lnTo>
                    <a:pt x="3946" y="15149"/>
                  </a:lnTo>
                  <a:lnTo>
                    <a:pt x="4652" y="14711"/>
                  </a:lnTo>
                  <a:lnTo>
                    <a:pt x="5358" y="14224"/>
                  </a:lnTo>
                  <a:lnTo>
                    <a:pt x="6113" y="13663"/>
                  </a:lnTo>
                  <a:lnTo>
                    <a:pt x="6892" y="13055"/>
                  </a:lnTo>
                  <a:lnTo>
                    <a:pt x="7696" y="12397"/>
                  </a:lnTo>
                  <a:lnTo>
                    <a:pt x="8500" y="11691"/>
                  </a:lnTo>
                  <a:lnTo>
                    <a:pt x="9304" y="10936"/>
                  </a:lnTo>
                  <a:lnTo>
                    <a:pt x="10132" y="10132"/>
                  </a:lnTo>
                  <a:lnTo>
                    <a:pt x="10132" y="10132"/>
                  </a:lnTo>
                  <a:lnTo>
                    <a:pt x="10935" y="9304"/>
                  </a:lnTo>
                  <a:lnTo>
                    <a:pt x="11690" y="8500"/>
                  </a:lnTo>
                  <a:lnTo>
                    <a:pt x="12397" y="7696"/>
                  </a:lnTo>
                  <a:lnTo>
                    <a:pt x="13054" y="6893"/>
                  </a:lnTo>
                  <a:lnTo>
                    <a:pt x="13663" y="6113"/>
                  </a:lnTo>
                  <a:lnTo>
                    <a:pt x="14223" y="5358"/>
                  </a:lnTo>
                  <a:lnTo>
                    <a:pt x="14710" y="4652"/>
                  </a:lnTo>
                  <a:lnTo>
                    <a:pt x="15149" y="3946"/>
                  </a:lnTo>
                  <a:lnTo>
                    <a:pt x="15538" y="3313"/>
                  </a:lnTo>
                  <a:lnTo>
                    <a:pt x="15831" y="2704"/>
                  </a:lnTo>
                  <a:lnTo>
                    <a:pt x="16074" y="2144"/>
                  </a:lnTo>
                  <a:lnTo>
                    <a:pt x="16220" y="1632"/>
                  </a:lnTo>
                  <a:lnTo>
                    <a:pt x="16269" y="1389"/>
                  </a:lnTo>
                  <a:lnTo>
                    <a:pt x="16318" y="1169"/>
                  </a:lnTo>
                  <a:lnTo>
                    <a:pt x="16318" y="975"/>
                  </a:lnTo>
                  <a:lnTo>
                    <a:pt x="16318" y="804"/>
                  </a:lnTo>
                  <a:lnTo>
                    <a:pt x="16293" y="634"/>
                  </a:lnTo>
                  <a:lnTo>
                    <a:pt x="16245" y="487"/>
                  </a:lnTo>
                  <a:lnTo>
                    <a:pt x="16172" y="341"/>
                  </a:lnTo>
                  <a:lnTo>
                    <a:pt x="16074" y="244"/>
                  </a:lnTo>
                  <a:lnTo>
                    <a:pt x="16074" y="244"/>
                  </a:lnTo>
                  <a:close/>
                  <a:moveTo>
                    <a:pt x="1827" y="13810"/>
                  </a:moveTo>
                  <a:lnTo>
                    <a:pt x="1827" y="13810"/>
                  </a:lnTo>
                  <a:lnTo>
                    <a:pt x="1754" y="13737"/>
                  </a:lnTo>
                  <a:lnTo>
                    <a:pt x="1729" y="13639"/>
                  </a:lnTo>
                  <a:lnTo>
                    <a:pt x="1681" y="13542"/>
                  </a:lnTo>
                  <a:lnTo>
                    <a:pt x="1681" y="13444"/>
                  </a:lnTo>
                  <a:lnTo>
                    <a:pt x="1681" y="13176"/>
                  </a:lnTo>
                  <a:lnTo>
                    <a:pt x="1754" y="12884"/>
                  </a:lnTo>
                  <a:lnTo>
                    <a:pt x="1875" y="12519"/>
                  </a:lnTo>
                  <a:lnTo>
                    <a:pt x="2046" y="12153"/>
                  </a:lnTo>
                  <a:lnTo>
                    <a:pt x="2265" y="11715"/>
                  </a:lnTo>
                  <a:lnTo>
                    <a:pt x="2533" y="11277"/>
                  </a:lnTo>
                  <a:lnTo>
                    <a:pt x="2533" y="11277"/>
                  </a:lnTo>
                  <a:lnTo>
                    <a:pt x="2752" y="11642"/>
                  </a:lnTo>
                  <a:lnTo>
                    <a:pt x="3020" y="12007"/>
                  </a:lnTo>
                  <a:lnTo>
                    <a:pt x="3288" y="12373"/>
                  </a:lnTo>
                  <a:lnTo>
                    <a:pt x="3605" y="12714"/>
                  </a:lnTo>
                  <a:lnTo>
                    <a:pt x="3605" y="12714"/>
                  </a:lnTo>
                  <a:lnTo>
                    <a:pt x="3897" y="12957"/>
                  </a:lnTo>
                  <a:lnTo>
                    <a:pt x="4165" y="13201"/>
                  </a:lnTo>
                  <a:lnTo>
                    <a:pt x="4165" y="13201"/>
                  </a:lnTo>
                  <a:lnTo>
                    <a:pt x="3751" y="13444"/>
                  </a:lnTo>
                  <a:lnTo>
                    <a:pt x="3361" y="13639"/>
                  </a:lnTo>
                  <a:lnTo>
                    <a:pt x="3020" y="13785"/>
                  </a:lnTo>
                  <a:lnTo>
                    <a:pt x="2679" y="13883"/>
                  </a:lnTo>
                  <a:lnTo>
                    <a:pt x="2411" y="13956"/>
                  </a:lnTo>
                  <a:lnTo>
                    <a:pt x="2168" y="13956"/>
                  </a:lnTo>
                  <a:lnTo>
                    <a:pt x="2070" y="13931"/>
                  </a:lnTo>
                  <a:lnTo>
                    <a:pt x="1973" y="13907"/>
                  </a:lnTo>
                  <a:lnTo>
                    <a:pt x="1900" y="13858"/>
                  </a:lnTo>
                  <a:lnTo>
                    <a:pt x="1827" y="13810"/>
                  </a:lnTo>
                  <a:lnTo>
                    <a:pt x="1827" y="13810"/>
                  </a:lnTo>
                  <a:close/>
                  <a:moveTo>
                    <a:pt x="8159" y="4482"/>
                  </a:moveTo>
                  <a:lnTo>
                    <a:pt x="8159" y="4482"/>
                  </a:lnTo>
                  <a:lnTo>
                    <a:pt x="8037" y="4482"/>
                  </a:lnTo>
                  <a:lnTo>
                    <a:pt x="7940" y="4433"/>
                  </a:lnTo>
                  <a:lnTo>
                    <a:pt x="7842" y="4384"/>
                  </a:lnTo>
                  <a:lnTo>
                    <a:pt x="7745" y="4311"/>
                  </a:lnTo>
                  <a:lnTo>
                    <a:pt x="7672" y="4238"/>
                  </a:lnTo>
                  <a:lnTo>
                    <a:pt x="7623" y="4141"/>
                  </a:lnTo>
                  <a:lnTo>
                    <a:pt x="7574" y="4019"/>
                  </a:lnTo>
                  <a:lnTo>
                    <a:pt x="7574" y="3897"/>
                  </a:lnTo>
                  <a:lnTo>
                    <a:pt x="7574" y="3897"/>
                  </a:lnTo>
                  <a:lnTo>
                    <a:pt x="7574" y="3775"/>
                  </a:lnTo>
                  <a:lnTo>
                    <a:pt x="7623" y="3678"/>
                  </a:lnTo>
                  <a:lnTo>
                    <a:pt x="7672" y="3580"/>
                  </a:lnTo>
                  <a:lnTo>
                    <a:pt x="7745" y="3483"/>
                  </a:lnTo>
                  <a:lnTo>
                    <a:pt x="7842" y="3410"/>
                  </a:lnTo>
                  <a:lnTo>
                    <a:pt x="7940" y="3361"/>
                  </a:lnTo>
                  <a:lnTo>
                    <a:pt x="8037" y="3337"/>
                  </a:lnTo>
                  <a:lnTo>
                    <a:pt x="8159" y="3313"/>
                  </a:lnTo>
                  <a:lnTo>
                    <a:pt x="8159" y="3313"/>
                  </a:lnTo>
                  <a:lnTo>
                    <a:pt x="8281" y="3337"/>
                  </a:lnTo>
                  <a:lnTo>
                    <a:pt x="8378" y="3361"/>
                  </a:lnTo>
                  <a:lnTo>
                    <a:pt x="8476" y="3410"/>
                  </a:lnTo>
                  <a:lnTo>
                    <a:pt x="8573" y="3483"/>
                  </a:lnTo>
                  <a:lnTo>
                    <a:pt x="8646" y="3580"/>
                  </a:lnTo>
                  <a:lnTo>
                    <a:pt x="8695" y="3678"/>
                  </a:lnTo>
                  <a:lnTo>
                    <a:pt x="8743" y="3775"/>
                  </a:lnTo>
                  <a:lnTo>
                    <a:pt x="8743" y="3897"/>
                  </a:lnTo>
                  <a:lnTo>
                    <a:pt x="8743" y="3897"/>
                  </a:lnTo>
                  <a:lnTo>
                    <a:pt x="8743" y="4019"/>
                  </a:lnTo>
                  <a:lnTo>
                    <a:pt x="8695" y="4141"/>
                  </a:lnTo>
                  <a:lnTo>
                    <a:pt x="8646" y="4238"/>
                  </a:lnTo>
                  <a:lnTo>
                    <a:pt x="8573" y="4311"/>
                  </a:lnTo>
                  <a:lnTo>
                    <a:pt x="8476" y="4384"/>
                  </a:lnTo>
                  <a:lnTo>
                    <a:pt x="8378" y="4433"/>
                  </a:lnTo>
                  <a:lnTo>
                    <a:pt x="8281" y="4482"/>
                  </a:lnTo>
                  <a:lnTo>
                    <a:pt x="8159" y="4482"/>
                  </a:lnTo>
                  <a:lnTo>
                    <a:pt x="8159" y="4482"/>
                  </a:lnTo>
                  <a:close/>
                  <a:moveTo>
                    <a:pt x="9133" y="5943"/>
                  </a:moveTo>
                  <a:lnTo>
                    <a:pt x="9133" y="5943"/>
                  </a:lnTo>
                  <a:lnTo>
                    <a:pt x="9036" y="5943"/>
                  </a:lnTo>
                  <a:lnTo>
                    <a:pt x="8963" y="5919"/>
                  </a:lnTo>
                  <a:lnTo>
                    <a:pt x="8841" y="5846"/>
                  </a:lnTo>
                  <a:lnTo>
                    <a:pt x="8768" y="5724"/>
                  </a:lnTo>
                  <a:lnTo>
                    <a:pt x="8743" y="5651"/>
                  </a:lnTo>
                  <a:lnTo>
                    <a:pt x="8743" y="5553"/>
                  </a:lnTo>
                  <a:lnTo>
                    <a:pt x="8743" y="5553"/>
                  </a:lnTo>
                  <a:lnTo>
                    <a:pt x="8743" y="5480"/>
                  </a:lnTo>
                  <a:lnTo>
                    <a:pt x="8768" y="5407"/>
                  </a:lnTo>
                  <a:lnTo>
                    <a:pt x="8841" y="5285"/>
                  </a:lnTo>
                  <a:lnTo>
                    <a:pt x="8963" y="5212"/>
                  </a:lnTo>
                  <a:lnTo>
                    <a:pt x="9036" y="5188"/>
                  </a:lnTo>
                  <a:lnTo>
                    <a:pt x="9133" y="5164"/>
                  </a:lnTo>
                  <a:lnTo>
                    <a:pt x="9133" y="5164"/>
                  </a:lnTo>
                  <a:lnTo>
                    <a:pt x="9206" y="5188"/>
                  </a:lnTo>
                  <a:lnTo>
                    <a:pt x="9279" y="5212"/>
                  </a:lnTo>
                  <a:lnTo>
                    <a:pt x="9401" y="5285"/>
                  </a:lnTo>
                  <a:lnTo>
                    <a:pt x="9474" y="5407"/>
                  </a:lnTo>
                  <a:lnTo>
                    <a:pt x="9498" y="5480"/>
                  </a:lnTo>
                  <a:lnTo>
                    <a:pt x="9523" y="5553"/>
                  </a:lnTo>
                  <a:lnTo>
                    <a:pt x="9523" y="5553"/>
                  </a:lnTo>
                  <a:lnTo>
                    <a:pt x="9498" y="5651"/>
                  </a:lnTo>
                  <a:lnTo>
                    <a:pt x="9474" y="5724"/>
                  </a:lnTo>
                  <a:lnTo>
                    <a:pt x="9401" y="5846"/>
                  </a:lnTo>
                  <a:lnTo>
                    <a:pt x="9279" y="5919"/>
                  </a:lnTo>
                  <a:lnTo>
                    <a:pt x="9206" y="5943"/>
                  </a:lnTo>
                  <a:lnTo>
                    <a:pt x="9133" y="5943"/>
                  </a:lnTo>
                  <a:lnTo>
                    <a:pt x="9133" y="5943"/>
                  </a:lnTo>
                  <a:close/>
                  <a:moveTo>
                    <a:pt x="9986" y="4409"/>
                  </a:moveTo>
                  <a:lnTo>
                    <a:pt x="9986" y="4409"/>
                  </a:lnTo>
                  <a:lnTo>
                    <a:pt x="9888" y="4409"/>
                  </a:lnTo>
                  <a:lnTo>
                    <a:pt x="9815" y="4384"/>
                  </a:lnTo>
                  <a:lnTo>
                    <a:pt x="9693" y="4287"/>
                  </a:lnTo>
                  <a:lnTo>
                    <a:pt x="9620" y="4165"/>
                  </a:lnTo>
                  <a:lnTo>
                    <a:pt x="9596" y="4092"/>
                  </a:lnTo>
                  <a:lnTo>
                    <a:pt x="9596" y="4019"/>
                  </a:lnTo>
                  <a:lnTo>
                    <a:pt x="9596" y="4019"/>
                  </a:lnTo>
                  <a:lnTo>
                    <a:pt x="9596" y="3946"/>
                  </a:lnTo>
                  <a:lnTo>
                    <a:pt x="9620" y="3873"/>
                  </a:lnTo>
                  <a:lnTo>
                    <a:pt x="9693" y="3751"/>
                  </a:lnTo>
                  <a:lnTo>
                    <a:pt x="9815" y="3654"/>
                  </a:lnTo>
                  <a:lnTo>
                    <a:pt x="9888" y="3629"/>
                  </a:lnTo>
                  <a:lnTo>
                    <a:pt x="9986" y="3629"/>
                  </a:lnTo>
                  <a:lnTo>
                    <a:pt x="9986" y="3629"/>
                  </a:lnTo>
                  <a:lnTo>
                    <a:pt x="10059" y="3629"/>
                  </a:lnTo>
                  <a:lnTo>
                    <a:pt x="10132" y="3654"/>
                  </a:lnTo>
                  <a:lnTo>
                    <a:pt x="10253" y="3751"/>
                  </a:lnTo>
                  <a:lnTo>
                    <a:pt x="10327" y="3873"/>
                  </a:lnTo>
                  <a:lnTo>
                    <a:pt x="10351" y="3946"/>
                  </a:lnTo>
                  <a:lnTo>
                    <a:pt x="10375" y="4019"/>
                  </a:lnTo>
                  <a:lnTo>
                    <a:pt x="10375" y="4019"/>
                  </a:lnTo>
                  <a:lnTo>
                    <a:pt x="10351" y="4092"/>
                  </a:lnTo>
                  <a:lnTo>
                    <a:pt x="10327" y="4165"/>
                  </a:lnTo>
                  <a:lnTo>
                    <a:pt x="10253" y="4287"/>
                  </a:lnTo>
                  <a:lnTo>
                    <a:pt x="10132" y="4384"/>
                  </a:lnTo>
                  <a:lnTo>
                    <a:pt x="10059" y="4409"/>
                  </a:lnTo>
                  <a:lnTo>
                    <a:pt x="9986" y="4409"/>
                  </a:lnTo>
                  <a:lnTo>
                    <a:pt x="9986" y="4409"/>
                  </a:lnTo>
                  <a:close/>
                  <a:moveTo>
                    <a:pt x="13200" y="4165"/>
                  </a:moveTo>
                  <a:lnTo>
                    <a:pt x="13200" y="4165"/>
                  </a:lnTo>
                  <a:lnTo>
                    <a:pt x="12957" y="3897"/>
                  </a:lnTo>
                  <a:lnTo>
                    <a:pt x="12713" y="3605"/>
                  </a:lnTo>
                  <a:lnTo>
                    <a:pt x="12713" y="3605"/>
                  </a:lnTo>
                  <a:lnTo>
                    <a:pt x="12372" y="3288"/>
                  </a:lnTo>
                  <a:lnTo>
                    <a:pt x="12007" y="3020"/>
                  </a:lnTo>
                  <a:lnTo>
                    <a:pt x="11642" y="2752"/>
                  </a:lnTo>
                  <a:lnTo>
                    <a:pt x="11276" y="2533"/>
                  </a:lnTo>
                  <a:lnTo>
                    <a:pt x="11276" y="2533"/>
                  </a:lnTo>
                  <a:lnTo>
                    <a:pt x="11715" y="2265"/>
                  </a:lnTo>
                  <a:lnTo>
                    <a:pt x="12153" y="2046"/>
                  </a:lnTo>
                  <a:lnTo>
                    <a:pt x="12518" y="1876"/>
                  </a:lnTo>
                  <a:lnTo>
                    <a:pt x="12884" y="1754"/>
                  </a:lnTo>
                  <a:lnTo>
                    <a:pt x="13176" y="1681"/>
                  </a:lnTo>
                  <a:lnTo>
                    <a:pt x="13444" y="1681"/>
                  </a:lnTo>
                  <a:lnTo>
                    <a:pt x="13541" y="1681"/>
                  </a:lnTo>
                  <a:lnTo>
                    <a:pt x="13639" y="1730"/>
                  </a:lnTo>
                  <a:lnTo>
                    <a:pt x="13736" y="1754"/>
                  </a:lnTo>
                  <a:lnTo>
                    <a:pt x="13809" y="1827"/>
                  </a:lnTo>
                  <a:lnTo>
                    <a:pt x="13809" y="1827"/>
                  </a:lnTo>
                  <a:lnTo>
                    <a:pt x="13858" y="1900"/>
                  </a:lnTo>
                  <a:lnTo>
                    <a:pt x="13907" y="1973"/>
                  </a:lnTo>
                  <a:lnTo>
                    <a:pt x="13931" y="2070"/>
                  </a:lnTo>
                  <a:lnTo>
                    <a:pt x="13955" y="2168"/>
                  </a:lnTo>
                  <a:lnTo>
                    <a:pt x="13955" y="2411"/>
                  </a:lnTo>
                  <a:lnTo>
                    <a:pt x="13882" y="2679"/>
                  </a:lnTo>
                  <a:lnTo>
                    <a:pt x="13785" y="3020"/>
                  </a:lnTo>
                  <a:lnTo>
                    <a:pt x="13639" y="3361"/>
                  </a:lnTo>
                  <a:lnTo>
                    <a:pt x="13444" y="3751"/>
                  </a:lnTo>
                  <a:lnTo>
                    <a:pt x="13200" y="4165"/>
                  </a:lnTo>
                  <a:lnTo>
                    <a:pt x="13200" y="4165"/>
                  </a:lnTo>
                  <a:close/>
                </a:path>
              </a:pathLst>
            </a:custGeom>
            <a:solidFill>
              <a:srgbClr val="94BF6E"/>
            </a:solidFill>
            <a:ln w="19050" cap="rnd"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 name="Google Shape;180;p19"/>
          <p:cNvGrpSpPr/>
          <p:nvPr/>
        </p:nvGrpSpPr>
        <p:grpSpPr>
          <a:xfrm>
            <a:off x="857182" y="390426"/>
            <a:ext cx="734154" cy="601483"/>
            <a:chOff x="576250" y="4319400"/>
            <a:chExt cx="442075" cy="442050"/>
          </a:xfrm>
        </p:grpSpPr>
        <p:sp>
          <p:nvSpPr>
            <p:cNvPr id="181" name="Google Shape;18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 name="Google Shape;185;p19"/>
          <p:cNvSpPr/>
          <p:nvPr/>
        </p:nvSpPr>
        <p:spPr>
          <a:xfrm>
            <a:off x="7067832" y="572504"/>
            <a:ext cx="437740" cy="34245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9"/>
          <p:cNvSpPr/>
          <p:nvPr/>
        </p:nvSpPr>
        <p:spPr>
          <a:xfrm rot="2384392">
            <a:off x="8327599" y="1659534"/>
            <a:ext cx="264873" cy="20721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9"/>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12</a:t>
            </a:fld>
            <a:endParaRPr/>
          </a:p>
        </p:txBody>
      </p:sp>
      <p:sp>
        <p:nvSpPr>
          <p:cNvPr id="2" name="Rectangle 1"/>
          <p:cNvSpPr/>
          <p:nvPr/>
        </p:nvSpPr>
        <p:spPr>
          <a:xfrm>
            <a:off x="1679819" y="266859"/>
            <a:ext cx="5388013" cy="830997"/>
          </a:xfrm>
          <a:prstGeom prst="rect">
            <a:avLst/>
          </a:prstGeom>
        </p:spPr>
        <p:txBody>
          <a:bodyPr wrap="none">
            <a:spAutoFit/>
          </a:bodyPr>
          <a:lstStyle/>
          <a:p>
            <a:pPr algn="ctr"/>
            <a:r>
              <a:rPr lang="nl-NL" sz="2400" b="1" dirty="0" smtClean="0">
                <a:solidFill>
                  <a:schemeClr val="accent4">
                    <a:lumMod val="75000"/>
                  </a:schemeClr>
                </a:solidFill>
                <a:ea typeface="Calibri" panose="020F0502020204030204" pitchFamily="34" charset="0"/>
                <a:cs typeface="Times New Roman" panose="02020603050405020304" pitchFamily="18" charset="0"/>
              </a:rPr>
              <a:t>Sơ đồ tóm tắt quá </a:t>
            </a:r>
            <a:r>
              <a:rPr lang="nl-NL" sz="2400" b="1" dirty="0">
                <a:solidFill>
                  <a:schemeClr val="accent4">
                    <a:lumMod val="75000"/>
                  </a:schemeClr>
                </a:solidFill>
                <a:ea typeface="Calibri" panose="020F0502020204030204" pitchFamily="34" charset="0"/>
                <a:cs typeface="Times New Roman" panose="02020603050405020304" pitchFamily="18" charset="0"/>
              </a:rPr>
              <a:t>trình thống nhất </a:t>
            </a:r>
            <a:endParaRPr lang="nl-NL" sz="2400" b="1" dirty="0" smtClean="0">
              <a:solidFill>
                <a:schemeClr val="accent4">
                  <a:lumMod val="75000"/>
                </a:schemeClr>
              </a:solidFill>
              <a:ea typeface="Calibri" panose="020F0502020204030204" pitchFamily="34" charset="0"/>
              <a:cs typeface="Times New Roman" panose="02020603050405020304" pitchFamily="18" charset="0"/>
            </a:endParaRPr>
          </a:p>
          <a:p>
            <a:pPr algn="ctr"/>
            <a:r>
              <a:rPr lang="nl-NL" sz="2400" b="1" dirty="0" smtClean="0">
                <a:solidFill>
                  <a:schemeClr val="accent4">
                    <a:lumMod val="75000"/>
                  </a:schemeClr>
                </a:solidFill>
                <a:ea typeface="Calibri" panose="020F0502020204030204" pitchFamily="34" charset="0"/>
                <a:cs typeface="Times New Roman" panose="02020603050405020304" pitchFamily="18" charset="0"/>
              </a:rPr>
              <a:t>Trung </a:t>
            </a:r>
            <a:r>
              <a:rPr lang="nl-NL" sz="2400" b="1" dirty="0">
                <a:solidFill>
                  <a:schemeClr val="accent4">
                    <a:lumMod val="75000"/>
                  </a:schemeClr>
                </a:solidFill>
                <a:ea typeface="Calibri" panose="020F0502020204030204" pitchFamily="34" charset="0"/>
                <a:cs typeface="Times New Roman" panose="02020603050405020304" pitchFamily="18" charset="0"/>
              </a:rPr>
              <a:t>Quốc </a:t>
            </a:r>
            <a:r>
              <a:rPr lang="nl-NL" sz="2400" b="1" dirty="0" smtClean="0">
                <a:solidFill>
                  <a:schemeClr val="accent4">
                    <a:lumMod val="75000"/>
                  </a:schemeClr>
                </a:solidFill>
                <a:ea typeface="Calibri" panose="020F0502020204030204" pitchFamily="34" charset="0"/>
                <a:cs typeface="Times New Roman" panose="02020603050405020304" pitchFamily="18" charset="0"/>
              </a:rPr>
              <a:t>của </a:t>
            </a:r>
            <a:r>
              <a:rPr lang="nl-NL" sz="2400" b="1" dirty="0">
                <a:solidFill>
                  <a:schemeClr val="accent4">
                    <a:lumMod val="75000"/>
                  </a:schemeClr>
                </a:solidFill>
                <a:ea typeface="Calibri" panose="020F0502020204030204" pitchFamily="34" charset="0"/>
                <a:cs typeface="Times New Roman" panose="02020603050405020304" pitchFamily="18" charset="0"/>
              </a:rPr>
              <a:t>Tần Thủy </a:t>
            </a:r>
            <a:r>
              <a:rPr lang="nl-NL" sz="2400" b="1" dirty="0" smtClean="0">
                <a:solidFill>
                  <a:schemeClr val="accent4">
                    <a:lumMod val="75000"/>
                  </a:schemeClr>
                </a:solidFill>
                <a:ea typeface="Calibri" panose="020F0502020204030204" pitchFamily="34" charset="0"/>
                <a:cs typeface="Times New Roman" panose="02020603050405020304" pitchFamily="18" charset="0"/>
              </a:rPr>
              <a:t>Hoàng </a:t>
            </a:r>
            <a:endParaRPr lang="en-US" sz="2400" b="1" dirty="0">
              <a:solidFill>
                <a:schemeClr val="accent4">
                  <a:lumMod val="75000"/>
                </a:schemeClr>
              </a:solidFill>
              <a:ea typeface="Calibri" panose="020F0502020204030204" pitchFamily="34" charset="0"/>
              <a:cs typeface="Times New Roman" panose="02020603050405020304" pitchFamily="18" charset="0"/>
            </a:endParaRPr>
          </a:p>
        </p:txBody>
      </p:sp>
      <p:sp>
        <p:nvSpPr>
          <p:cNvPr id="17" name="TextBox 18"/>
          <p:cNvSpPr txBox="1"/>
          <p:nvPr/>
        </p:nvSpPr>
        <p:spPr>
          <a:xfrm>
            <a:off x="423328" y="1609462"/>
            <a:ext cx="2841847" cy="2116285"/>
          </a:xfrm>
          <a:prstGeom prst="rect">
            <a:avLst/>
          </a:prstGeom>
          <a:noFill/>
        </p:spPr>
        <p:txBody>
          <a:bodyPr wrap="square" lIns="45720" rIns="45720" rtlCol="0">
            <a:spAutoFit/>
          </a:bodyPr>
          <a:lstStyle/>
          <a:p>
            <a:pPr algn="just">
              <a:lnSpc>
                <a:spcPts val="2600"/>
              </a:lnSpc>
              <a:spcBef>
                <a:spcPts val="200"/>
              </a:spcBef>
              <a:spcAft>
                <a:spcPts val="200"/>
              </a:spcAft>
            </a:pPr>
            <a:r>
              <a:rPr lang="nl-NL" sz="1900" dirty="0" smtClean="0"/>
              <a:t>- </a:t>
            </a:r>
            <a:r>
              <a:rPr lang="nl-NL" sz="1900" dirty="0" smtClean="0">
                <a:solidFill>
                  <a:schemeClr val="accent5">
                    <a:lumMod val="50000"/>
                  </a:schemeClr>
                </a:solidFill>
              </a:rPr>
              <a:t>Trên </a:t>
            </a:r>
            <a:r>
              <a:rPr lang="nl-NL" sz="1900" dirty="0">
                <a:solidFill>
                  <a:schemeClr val="accent5">
                    <a:lumMod val="50000"/>
                  </a:schemeClr>
                </a:solidFill>
              </a:rPr>
              <a:t>lưu vực Hoàng Hà, Trường Giang </a:t>
            </a:r>
            <a:r>
              <a:rPr lang="nl-NL" sz="1900" dirty="0" smtClean="0">
                <a:solidFill>
                  <a:schemeClr val="accent5">
                    <a:lumMod val="50000"/>
                  </a:schemeClr>
                </a:solidFill>
              </a:rPr>
              <a:t>tồn </a:t>
            </a:r>
            <a:r>
              <a:rPr lang="nl-NL" sz="1900" dirty="0">
                <a:solidFill>
                  <a:schemeClr val="accent5">
                    <a:lumMod val="50000"/>
                  </a:schemeClr>
                </a:solidFill>
              </a:rPr>
              <a:t>tại hàng trăm tiểu quốc. </a:t>
            </a:r>
          </a:p>
          <a:p>
            <a:pPr algn="just">
              <a:lnSpc>
                <a:spcPts val="2600"/>
              </a:lnSpc>
              <a:spcBef>
                <a:spcPts val="200"/>
              </a:spcBef>
              <a:spcAft>
                <a:spcPts val="200"/>
              </a:spcAft>
            </a:pPr>
            <a:r>
              <a:rPr lang="nl-NL" sz="1900" dirty="0" smtClean="0">
                <a:solidFill>
                  <a:schemeClr val="accent5">
                    <a:lumMod val="50000"/>
                  </a:schemeClr>
                </a:solidFill>
              </a:rPr>
              <a:t>- Giữa các nước thường </a:t>
            </a:r>
            <a:r>
              <a:rPr lang="nl-NL" sz="1900" dirty="0">
                <a:solidFill>
                  <a:schemeClr val="accent5">
                    <a:lumMod val="50000"/>
                  </a:schemeClr>
                </a:solidFill>
              </a:rPr>
              <a:t>xuyên xảy ra chiến tranh nhằm thôn tính lẫn nhau.</a:t>
            </a:r>
            <a:endParaRPr lang="en-US" sz="1900" dirty="0">
              <a:solidFill>
                <a:schemeClr val="accent5">
                  <a:lumMod val="50000"/>
                </a:schemeClr>
              </a:solidFill>
            </a:endParaRPr>
          </a:p>
        </p:txBody>
      </p:sp>
      <p:sp>
        <p:nvSpPr>
          <p:cNvPr id="18" name="Rounded Rectangle 17"/>
          <p:cNvSpPr/>
          <p:nvPr/>
        </p:nvSpPr>
        <p:spPr>
          <a:xfrm>
            <a:off x="490818" y="4020351"/>
            <a:ext cx="2406699" cy="815107"/>
          </a:xfrm>
          <a:prstGeom prst="roundRect">
            <a:avLst>
              <a:gd name="adj" fmla="val 10000"/>
            </a:avLst>
          </a:prstGeom>
          <a:solidFill>
            <a:schemeClr val="accent1">
              <a:lumMod val="50000"/>
            </a:schemeClr>
          </a:solidFill>
          <a:ln>
            <a:noFill/>
          </a:ln>
          <a:effectLst>
            <a:outerShdw blurRad="50800" dist="63500" dir="18900000" algn="bl" rotWithShape="0">
              <a:prstClr val="black">
                <a:alpha val="51000"/>
              </a:prst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a:lstStyle/>
          <a:p>
            <a:pPr algn="ctr"/>
            <a:endParaRPr lang="en-US" sz="2000" dirty="0"/>
          </a:p>
        </p:txBody>
      </p:sp>
      <p:sp>
        <p:nvSpPr>
          <p:cNvPr id="19" name="Rounded Rectangle 18"/>
          <p:cNvSpPr/>
          <p:nvPr/>
        </p:nvSpPr>
        <p:spPr>
          <a:xfrm>
            <a:off x="3633589" y="4009694"/>
            <a:ext cx="2515325" cy="775867"/>
          </a:xfrm>
          <a:prstGeom prst="roundRect">
            <a:avLst>
              <a:gd name="adj" fmla="val 10000"/>
            </a:avLst>
          </a:prstGeom>
          <a:solidFill>
            <a:schemeClr val="accent3">
              <a:lumMod val="75000"/>
            </a:schemeClr>
          </a:solidFill>
          <a:ln>
            <a:noFill/>
          </a:ln>
          <a:effectLst>
            <a:outerShdw blurRad="50800" dist="63500" dir="18900000" algn="bl" rotWithShape="0">
              <a:prstClr val="black">
                <a:alpha val="51000"/>
              </a:prst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a:lstStyle/>
          <a:p>
            <a:endParaRPr lang="en-US" sz="1800" dirty="0"/>
          </a:p>
        </p:txBody>
      </p:sp>
      <p:grpSp>
        <p:nvGrpSpPr>
          <p:cNvPr id="20" name="Group 19"/>
          <p:cNvGrpSpPr/>
          <p:nvPr/>
        </p:nvGrpSpPr>
        <p:grpSpPr>
          <a:xfrm>
            <a:off x="6464070" y="3981663"/>
            <a:ext cx="2541612" cy="803282"/>
            <a:chOff x="6164610" y="0"/>
            <a:chExt cx="2444929" cy="665684"/>
          </a:xfrm>
          <a:solidFill>
            <a:schemeClr val="accent4">
              <a:lumMod val="50000"/>
            </a:schemeClr>
          </a:solidFill>
          <a:scene3d>
            <a:camera prst="orthographicFront">
              <a:rot lat="0" lon="0" rev="0"/>
            </a:camera>
            <a:lightRig rig="threePt" dir="t">
              <a:rot lat="0" lon="0" rev="1200000"/>
            </a:lightRig>
          </a:scene3d>
        </p:grpSpPr>
        <p:sp>
          <p:nvSpPr>
            <p:cNvPr id="21" name="Rounded Rectangle 20"/>
            <p:cNvSpPr/>
            <p:nvPr/>
          </p:nvSpPr>
          <p:spPr>
            <a:xfrm>
              <a:off x="6164610" y="0"/>
              <a:ext cx="2444929" cy="665684"/>
            </a:xfrm>
            <a:prstGeom prst="roundRect">
              <a:avLst>
                <a:gd name="adj" fmla="val 10000"/>
              </a:avLst>
            </a:prstGeom>
            <a:grp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22" name="Rounded Rectangle 4"/>
            <p:cNvSpPr/>
            <p:nvPr/>
          </p:nvSpPr>
          <p:spPr>
            <a:xfrm>
              <a:off x="6333165" y="19496"/>
              <a:ext cx="2141278" cy="578071"/>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ea typeface="+mn-ea"/>
                  <a:cs typeface="Arial" pitchFamily="34" charset="0"/>
                </a:rPr>
                <a:t>Lên ngôi hoàng, đặt niên hiệu</a:t>
              </a:r>
              <a:endParaRPr lang="en-US" sz="1800" b="1" kern="1200" dirty="0" smtClean="0">
                <a:solidFill>
                  <a:sysClr val="window" lastClr="FFFFFF"/>
                </a:solidFill>
                <a:latin typeface="Calibri"/>
                <a:ea typeface="+mn-ea"/>
                <a:cs typeface="+mn-cs"/>
              </a:endParaRPr>
            </a:p>
          </p:txBody>
        </p:sp>
      </p:grpSp>
      <p:sp>
        <p:nvSpPr>
          <p:cNvPr id="23" name="Rectangle 22"/>
          <p:cNvSpPr/>
          <p:nvPr/>
        </p:nvSpPr>
        <p:spPr>
          <a:xfrm>
            <a:off x="3507112" y="1613873"/>
            <a:ext cx="2886373" cy="1426031"/>
          </a:xfrm>
          <a:prstGeom prst="rect">
            <a:avLst/>
          </a:prstGeom>
        </p:spPr>
        <p:txBody>
          <a:bodyPr wrap="square">
            <a:spAutoFit/>
          </a:bodyPr>
          <a:lstStyle/>
          <a:p>
            <a:pPr algn="just">
              <a:lnSpc>
                <a:spcPts val="2600"/>
              </a:lnSpc>
            </a:pPr>
            <a:r>
              <a:rPr lang="nl-NL" sz="1900" dirty="0" smtClean="0">
                <a:solidFill>
                  <a:schemeClr val="accent3">
                    <a:lumMod val="50000"/>
                  </a:schemeClr>
                </a:solidFill>
              </a:rPr>
              <a:t>Đến cuối </a:t>
            </a:r>
            <a:r>
              <a:rPr lang="nl-NL" sz="1900" dirty="0">
                <a:solidFill>
                  <a:schemeClr val="accent3">
                    <a:lumMod val="50000"/>
                  </a:schemeClr>
                </a:solidFill>
              </a:rPr>
              <a:t>thời nhà Chu, </a:t>
            </a:r>
            <a:r>
              <a:rPr lang="nl-NL" sz="1900" dirty="0" smtClean="0">
                <a:solidFill>
                  <a:schemeClr val="accent3">
                    <a:lumMod val="50000"/>
                  </a:schemeClr>
                </a:solidFill>
              </a:rPr>
              <a:t>Doanh Chính đã lần lượt đánh </a:t>
            </a:r>
            <a:r>
              <a:rPr lang="nl-NL" sz="1900" dirty="0">
                <a:solidFill>
                  <a:schemeClr val="accent3">
                    <a:lumMod val="50000"/>
                  </a:schemeClr>
                </a:solidFill>
              </a:rPr>
              <a:t>chiếm các </a:t>
            </a:r>
            <a:r>
              <a:rPr lang="nl-NL" sz="1900" dirty="0" smtClean="0">
                <a:solidFill>
                  <a:schemeClr val="accent3">
                    <a:lumMod val="50000"/>
                  </a:schemeClr>
                </a:solidFill>
              </a:rPr>
              <a:t>nước, </a:t>
            </a:r>
            <a:r>
              <a:rPr lang="nl-NL" sz="1900" dirty="0">
                <a:solidFill>
                  <a:schemeClr val="accent3">
                    <a:lumMod val="50000"/>
                  </a:schemeClr>
                </a:solidFill>
              </a:rPr>
              <a:t>thống nhất Trung Quốc. </a:t>
            </a:r>
            <a:endParaRPr lang="en-US" sz="1900" dirty="0">
              <a:solidFill>
                <a:schemeClr val="accent3">
                  <a:lumMod val="50000"/>
                </a:schemeClr>
              </a:solidFill>
            </a:endParaRPr>
          </a:p>
        </p:txBody>
      </p:sp>
      <p:sp>
        <p:nvSpPr>
          <p:cNvPr id="24" name="Rectangle 23"/>
          <p:cNvSpPr/>
          <p:nvPr/>
        </p:nvSpPr>
        <p:spPr>
          <a:xfrm>
            <a:off x="6451289" y="1613873"/>
            <a:ext cx="2657584" cy="1692771"/>
          </a:xfrm>
          <a:prstGeom prst="rect">
            <a:avLst/>
          </a:prstGeom>
        </p:spPr>
        <p:txBody>
          <a:bodyPr wrap="square">
            <a:spAutoFit/>
          </a:bodyPr>
          <a:lstStyle/>
          <a:p>
            <a:pPr algn="just">
              <a:lnSpc>
                <a:spcPts val="2600"/>
              </a:lnSpc>
            </a:pPr>
            <a:r>
              <a:rPr lang="fr-FR" sz="1900" dirty="0" smtClean="0">
                <a:solidFill>
                  <a:schemeClr val="accent4">
                    <a:lumMod val="50000"/>
                  </a:schemeClr>
                </a:solidFill>
              </a:rPr>
              <a:t>Năm </a:t>
            </a:r>
            <a:r>
              <a:rPr lang="fr-FR" sz="1900" dirty="0">
                <a:solidFill>
                  <a:schemeClr val="accent4">
                    <a:lumMod val="50000"/>
                  </a:schemeClr>
                </a:solidFill>
              </a:rPr>
              <a:t>221 </a:t>
            </a:r>
            <a:r>
              <a:rPr lang="fr-FR" sz="1900" dirty="0" smtClean="0">
                <a:solidFill>
                  <a:schemeClr val="accent4">
                    <a:lumMod val="50000"/>
                  </a:schemeClr>
                </a:solidFill>
              </a:rPr>
              <a:t>TCN. Vua </a:t>
            </a:r>
            <a:r>
              <a:rPr lang="fr-FR" sz="1900" dirty="0">
                <a:solidFill>
                  <a:schemeClr val="accent4">
                    <a:lumMod val="50000"/>
                  </a:schemeClr>
                </a:solidFill>
              </a:rPr>
              <a:t>nước Tần lấy hiệu là Tần Thuỷ Hoàng Đế. </a:t>
            </a:r>
            <a:endParaRPr lang="en-US" sz="1900" dirty="0">
              <a:solidFill>
                <a:schemeClr val="accent4">
                  <a:lumMod val="50000"/>
                </a:schemeClr>
              </a:solidFill>
            </a:endParaRPr>
          </a:p>
          <a:p>
            <a:pPr marL="117475" indent="-117475" algn="just">
              <a:buFont typeface="Arial" pitchFamily="34" charset="0"/>
              <a:buChar char="•"/>
            </a:pPr>
            <a:endParaRPr lang="en-US" sz="1900" dirty="0">
              <a:solidFill>
                <a:schemeClr val="accent2">
                  <a:lumMod val="25000"/>
                </a:schemeClr>
              </a:solidFill>
            </a:endParaRPr>
          </a:p>
          <a:p>
            <a:pPr marL="117475" indent="-117475" algn="just">
              <a:buFont typeface="Arial" pitchFamily="34" charset="0"/>
              <a:buChar char="•"/>
            </a:pPr>
            <a:endParaRPr lang="nl-NL" sz="2000" dirty="0">
              <a:solidFill>
                <a:schemeClr val="accent2">
                  <a:lumMod val="25000"/>
                </a:schemeClr>
              </a:solidFill>
            </a:endParaRPr>
          </a:p>
        </p:txBody>
      </p:sp>
      <p:sp>
        <p:nvSpPr>
          <p:cNvPr id="25" name="Rounded Rectangle 4"/>
          <p:cNvSpPr/>
          <p:nvPr/>
        </p:nvSpPr>
        <p:spPr>
          <a:xfrm>
            <a:off x="597898" y="4114746"/>
            <a:ext cx="2252059" cy="626690"/>
          </a:xfrm>
          <a:prstGeom prst="rect">
            <a:avLst/>
          </a:prstGeom>
          <a:scene3d>
            <a:camera prst="orthographicFront">
              <a:rot lat="0" lon="0" rev="0"/>
            </a:camera>
            <a:lightRig rig="threePt"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cs typeface="Arial" pitchFamily="34" charset="0"/>
              </a:rPr>
              <a:t>Chiến tranh</a:t>
            </a:r>
            <a:endParaRPr lang="en-US" sz="1800" b="1" kern="1200" dirty="0" smtClean="0">
              <a:solidFill>
                <a:sysClr val="window" lastClr="FFFFFF"/>
              </a:solidFill>
              <a:latin typeface="Calibri"/>
              <a:ea typeface="+mn-ea"/>
              <a:cs typeface="+mn-cs"/>
            </a:endParaRPr>
          </a:p>
        </p:txBody>
      </p:sp>
      <p:sp>
        <p:nvSpPr>
          <p:cNvPr id="26" name="Rounded Rectangle 4"/>
          <p:cNvSpPr/>
          <p:nvPr/>
        </p:nvSpPr>
        <p:spPr>
          <a:xfrm>
            <a:off x="3507112" y="4095249"/>
            <a:ext cx="2641802" cy="626690"/>
          </a:xfrm>
          <a:prstGeom prst="rect">
            <a:avLst/>
          </a:prstGeom>
          <a:scene3d>
            <a:camera prst="orthographicFront">
              <a:rot lat="0" lon="0" rev="0"/>
            </a:camera>
            <a:lightRig rig="threePt"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spcBef>
                <a:spcPct val="0"/>
              </a:spcBef>
            </a:pPr>
            <a:r>
              <a:rPr lang="en-US" sz="1800" b="1" kern="1200" dirty="0" smtClean="0">
                <a:solidFill>
                  <a:sysClr val="window" lastClr="FFFFFF"/>
                </a:solidFill>
                <a:latin typeface="Arial" pitchFamily="34" charset="0"/>
                <a:ea typeface="+mn-ea"/>
                <a:cs typeface="Arial" pitchFamily="34" charset="0"/>
              </a:rPr>
              <a:t>Thống nhất </a:t>
            </a:r>
          </a:p>
          <a:p>
            <a:pPr lvl="0" algn="ctr" defTabSz="800100">
              <a:spcBef>
                <a:spcPct val="0"/>
              </a:spcBef>
            </a:pPr>
            <a:r>
              <a:rPr lang="en-US" sz="1800" b="1" kern="1200" dirty="0" smtClean="0">
                <a:solidFill>
                  <a:sysClr val="window" lastClr="FFFFFF"/>
                </a:solidFill>
                <a:latin typeface="Arial" pitchFamily="34" charset="0"/>
                <a:ea typeface="+mn-ea"/>
                <a:cs typeface="Arial" pitchFamily="34" charset="0"/>
              </a:rPr>
              <a:t>Trung Quốc</a:t>
            </a:r>
            <a:endParaRPr lang="en-US" sz="1800" b="1" kern="1200" dirty="0" smtClean="0">
              <a:solidFill>
                <a:sysClr val="window" lastClr="FFFFFF"/>
              </a:solidFill>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ircle(in)">
                                      <p:cBhvr>
                                        <p:cTn id="12" dur="2000"/>
                                        <p:tgtEl>
                                          <p:spTgt spid="2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circle(in)">
                                      <p:cBhvr>
                                        <p:cTn id="25" dur="2000"/>
                                        <p:tgtEl>
                                          <p:spTgt spid="26"/>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circle(in)">
                                      <p:cBhvr>
                                        <p:cTn id="28" dur="20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circle(in)">
                                      <p:cBhvr>
                                        <p:cTn id="33" dur="20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ircle(in)">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circle(in)">
                                      <p:cBhvr>
                                        <p:cTn id="43"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18" grpId="0" animBg="1"/>
      <p:bldP spid="19" grpId="0" animBg="1"/>
      <p:bldP spid="23" grpId="0"/>
      <p:bldP spid="24" grpId="0"/>
      <p:bldP spid="25" grpId="0"/>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13</a:t>
            </a:fld>
            <a:endParaRPr lang="en"/>
          </a:p>
        </p:txBody>
      </p:sp>
      <p:sp>
        <p:nvSpPr>
          <p:cNvPr id="6" name="Rectangle 5"/>
          <p:cNvSpPr/>
          <p:nvPr/>
        </p:nvSpPr>
        <p:spPr>
          <a:xfrm>
            <a:off x="1063338" y="691475"/>
            <a:ext cx="1039067" cy="461665"/>
          </a:xfrm>
          <a:prstGeom prst="rect">
            <a:avLst/>
          </a:prstGeom>
        </p:spPr>
        <p:txBody>
          <a:bodyPr wrap="none">
            <a:spAutoFit/>
          </a:bodyPr>
          <a:lstStyle/>
          <a:p>
            <a:r>
              <a:rPr lang="en-US" sz="2400" b="1" dirty="0" smtClean="0">
                <a:solidFill>
                  <a:schemeClr val="bg1"/>
                </a:solidFill>
              </a:rPr>
              <a:t>Lưu ý</a:t>
            </a:r>
            <a:endParaRPr lang="en-US" sz="2400" b="1" dirty="0">
              <a:solidFill>
                <a:schemeClr val="bg1"/>
              </a:solidFill>
            </a:endParaRPr>
          </a:p>
        </p:txBody>
      </p:sp>
      <p:sp>
        <p:nvSpPr>
          <p:cNvPr id="7" name="Rectangle 6"/>
          <p:cNvSpPr/>
          <p:nvPr/>
        </p:nvSpPr>
        <p:spPr>
          <a:xfrm>
            <a:off x="7557" y="1954136"/>
            <a:ext cx="3468674" cy="1631216"/>
          </a:xfrm>
          <a:prstGeom prst="rect">
            <a:avLst/>
          </a:prstGeom>
        </p:spPr>
        <p:txBody>
          <a:bodyPr wrap="square">
            <a:spAutoFit/>
          </a:bodyPr>
          <a:lstStyle/>
          <a:p>
            <a:pPr algn="just">
              <a:lnSpc>
                <a:spcPts val="2400"/>
              </a:lnSpc>
              <a:spcBef>
                <a:spcPts val="800"/>
              </a:spcBef>
              <a:spcAft>
                <a:spcPts val="800"/>
              </a:spcAft>
            </a:pPr>
            <a:r>
              <a:rPr lang="nl-NL" sz="2000" dirty="0" smtClean="0">
                <a:solidFill>
                  <a:schemeClr val="tx1"/>
                </a:solidFill>
                <a:latin typeface="+mj-lt"/>
                <a:ea typeface="Calibri" panose="020F0502020204030204" pitchFamily="34" charset="0"/>
                <a:cs typeface="Times New Roman" panose="02020603050405020304" pitchFamily="18" charset="0"/>
              </a:rPr>
              <a:t>Thống </a:t>
            </a:r>
            <a:r>
              <a:rPr lang="nl-NL" sz="2000" dirty="0">
                <a:solidFill>
                  <a:schemeClr val="tx1"/>
                </a:solidFill>
                <a:latin typeface="+mj-lt"/>
                <a:ea typeface="Calibri" panose="020F0502020204030204" pitchFamily="34" charset="0"/>
                <a:cs typeface="Times New Roman" panose="02020603050405020304" pitchFamily="18" charset="0"/>
              </a:rPr>
              <a:t>nhất về mặt lãnh thổ chỉ là </a:t>
            </a:r>
            <a:r>
              <a:rPr lang="nl-NL" sz="2000" dirty="0" smtClean="0">
                <a:solidFill>
                  <a:schemeClr val="tx1"/>
                </a:solidFill>
                <a:latin typeface="+mj-lt"/>
                <a:ea typeface="Calibri" panose="020F0502020204030204" pitchFamily="34" charset="0"/>
                <a:cs typeface="Times New Roman" panose="02020603050405020304" pitchFamily="18" charset="0"/>
              </a:rPr>
              <a:t>việc đặt </a:t>
            </a:r>
            <a:r>
              <a:rPr lang="nl-NL" sz="2000" dirty="0">
                <a:solidFill>
                  <a:schemeClr val="tx1"/>
                </a:solidFill>
                <a:latin typeface="+mj-lt"/>
                <a:ea typeface="Calibri" panose="020F0502020204030204" pitchFamily="34" charset="0"/>
                <a:cs typeface="Times New Roman" panose="02020603050405020304" pitchFamily="18" charset="0"/>
              </a:rPr>
              <a:t>nền móng cho những hoạt động tiếp theo của Tần Thuỷ Hoàng nhằm thống nhất toàn diện Trung Quốc.</a:t>
            </a:r>
            <a:endParaRPr lang="en-US" sz="2000" dirty="0">
              <a:solidFill>
                <a:schemeClr val="tx1"/>
              </a:solidFill>
              <a:effectLst/>
              <a:latin typeface="+mj-lt"/>
              <a:ea typeface="Calibri" panose="020F0502020204030204" pitchFamily="34"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3714581" y="528992"/>
            <a:ext cx="5009807" cy="4027894"/>
          </a:xfrm>
          <a:prstGeom prst="rect">
            <a:avLst/>
          </a:prstGeom>
        </p:spPr>
      </p:pic>
      <p:sp>
        <p:nvSpPr>
          <p:cNvPr id="9" name="Rectangle 8"/>
          <p:cNvSpPr/>
          <p:nvPr/>
        </p:nvSpPr>
        <p:spPr>
          <a:xfrm>
            <a:off x="3714582" y="4673623"/>
            <a:ext cx="5009806" cy="369332"/>
          </a:xfrm>
          <a:prstGeom prst="rect">
            <a:avLst/>
          </a:prstGeom>
        </p:spPr>
        <p:txBody>
          <a:bodyPr wrap="square">
            <a:spAutoFit/>
          </a:bodyPr>
          <a:lstStyle/>
          <a:p>
            <a:pPr algn="ctr"/>
            <a:r>
              <a:rPr lang="nl-NL" sz="1800" b="1" dirty="0" smtClean="0">
                <a:solidFill>
                  <a:schemeClr val="accent5">
                    <a:lumMod val="50000"/>
                  </a:schemeClr>
                </a:solidFill>
                <a:ea typeface="Calibri" panose="020F0502020204030204" pitchFamily="34" charset="0"/>
                <a:cs typeface="Times New Roman" panose="02020603050405020304" pitchFamily="18" charset="0"/>
              </a:rPr>
              <a:t>Lăng mộ Tần Thủy Hoàng</a:t>
            </a:r>
            <a:endParaRPr lang="en-US" sz="1800" b="1" dirty="0">
              <a:solidFill>
                <a:schemeClr val="accent5">
                  <a:lumMod val="50000"/>
                </a:schemeClr>
              </a:solidFill>
            </a:endParaRPr>
          </a:p>
        </p:txBody>
      </p:sp>
      <p:grpSp>
        <p:nvGrpSpPr>
          <p:cNvPr id="10" name="Google Shape;533;p40"/>
          <p:cNvGrpSpPr/>
          <p:nvPr/>
        </p:nvGrpSpPr>
        <p:grpSpPr>
          <a:xfrm>
            <a:off x="752034" y="766664"/>
            <a:ext cx="311304" cy="311286"/>
            <a:chOff x="1923675" y="1633650"/>
            <a:chExt cx="436000" cy="435975"/>
          </a:xfrm>
        </p:grpSpPr>
        <p:sp>
          <p:nvSpPr>
            <p:cNvPr id="11"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5"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7004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34010"/>
            <a:ext cx="3462084" cy="739394"/>
          </a:xfrm>
        </p:spPr>
        <p:txBody>
          <a:bodyPr/>
          <a:lstStyle/>
          <a:p>
            <a:pPr algn="ctr"/>
            <a:r>
              <a:rPr lang="en-US" sz="3000" dirty="0" smtClean="0">
                <a:solidFill>
                  <a:schemeClr val="bg1"/>
                </a:solidFill>
                <a:latin typeface="+mj-lt"/>
              </a:rPr>
              <a:t>Mở rộng</a:t>
            </a:r>
            <a:endParaRPr lang="en-US" sz="3000" dirty="0">
              <a:solidFill>
                <a:schemeClr val="bg1"/>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14</a:t>
            </a:fld>
            <a:endParaRPr lang="en"/>
          </a:p>
        </p:txBody>
      </p:sp>
      <p:sp>
        <p:nvSpPr>
          <p:cNvPr id="5" name="Rectangle 4"/>
          <p:cNvSpPr/>
          <p:nvPr/>
        </p:nvSpPr>
        <p:spPr>
          <a:xfrm>
            <a:off x="3628339" y="534010"/>
            <a:ext cx="5413248" cy="4196020"/>
          </a:xfrm>
          <a:prstGeom prst="rect">
            <a:avLst/>
          </a:prstGeom>
        </p:spPr>
        <p:txBody>
          <a:bodyPr wrap="square">
            <a:spAutoFit/>
          </a:bodyPr>
          <a:lstStyle/>
          <a:p>
            <a:pPr marL="342900" indent="-342900" algn="just">
              <a:lnSpc>
                <a:spcPts val="2400"/>
              </a:lnSpc>
              <a:spcBef>
                <a:spcPts val="800"/>
              </a:spcBef>
              <a:spcAft>
                <a:spcPts val="800"/>
              </a:spcAft>
              <a:buFont typeface="Wingdings" panose="05000000000000000000" pitchFamily="2" charset="2"/>
              <a:buChar char="§"/>
            </a:pP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Tần Thủy Hoàng sinh ngày </a:t>
            </a:r>
            <a:r>
              <a:rPr lang="nl-NL" sz="2000" dirty="0" smtClean="0">
                <a:solidFill>
                  <a:schemeClr val="accent1">
                    <a:lumMod val="50000"/>
                  </a:schemeClr>
                </a:solidFill>
                <a:latin typeface="+mj-lt"/>
                <a:ea typeface="Calibri" panose="020F0502020204030204" pitchFamily="34" charset="0"/>
                <a:cs typeface="Times New Roman" panose="02020603050405020304" pitchFamily="18" charset="0"/>
              </a:rPr>
              <a:t>18/2/259 </a:t>
            </a: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TCN, mất ngày </a:t>
            </a:r>
            <a:r>
              <a:rPr lang="nl-NL" sz="2000" dirty="0" smtClean="0">
                <a:solidFill>
                  <a:schemeClr val="accent1">
                    <a:lumMod val="50000"/>
                  </a:schemeClr>
                </a:solidFill>
                <a:latin typeface="+mj-lt"/>
                <a:ea typeface="Calibri" panose="020F0502020204030204" pitchFamily="34" charset="0"/>
                <a:cs typeface="Times New Roman" panose="02020603050405020304" pitchFamily="18" charset="0"/>
              </a:rPr>
              <a:t>11/7/210 TCN</a:t>
            </a: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 </a:t>
            </a:r>
            <a:endParaRPr lang="nl-NL" sz="2000" dirty="0" smtClean="0">
              <a:solidFill>
                <a:schemeClr val="accent1">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400"/>
              </a:lnSpc>
              <a:spcBef>
                <a:spcPts val="800"/>
              </a:spcBef>
              <a:spcAft>
                <a:spcPts val="800"/>
              </a:spcAft>
              <a:buFont typeface="Wingdings" panose="05000000000000000000" pitchFamily="2" charset="2"/>
              <a:buChar char="§"/>
            </a:pPr>
            <a:r>
              <a:rPr lang="nl-NL" sz="2000" dirty="0" smtClean="0">
                <a:solidFill>
                  <a:schemeClr val="accent1">
                    <a:lumMod val="50000"/>
                  </a:schemeClr>
                </a:solidFill>
                <a:latin typeface="+mj-lt"/>
                <a:ea typeface="Calibri" panose="020F0502020204030204" pitchFamily="34" charset="0"/>
                <a:cs typeface="Times New Roman" panose="02020603050405020304" pitchFamily="18" charset="0"/>
              </a:rPr>
              <a:t>Ông </a:t>
            </a: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là vị vua thứ 36 của nước Tần, đồng thời là Hoàng đế đầu tiên thống nhất Trung Hoa sau khi tiêu diệt các nước chư hầu, chấm dứt thời kỳ Chiến Quốc vào năm 221 TCN. </a:t>
            </a:r>
            <a:endParaRPr lang="nl-NL" sz="2000" dirty="0" smtClean="0">
              <a:solidFill>
                <a:schemeClr val="accent1">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400"/>
              </a:lnSpc>
              <a:spcBef>
                <a:spcPts val="800"/>
              </a:spcBef>
              <a:spcAft>
                <a:spcPts val="800"/>
              </a:spcAft>
              <a:buFont typeface="Wingdings" panose="05000000000000000000" pitchFamily="2" charset="2"/>
              <a:buChar char="§"/>
            </a:pP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Đ</a:t>
            </a:r>
            <a:r>
              <a:rPr lang="nl-NL" sz="2000" dirty="0" smtClean="0">
                <a:solidFill>
                  <a:schemeClr val="accent1">
                    <a:lumMod val="50000"/>
                  </a:schemeClr>
                </a:solidFill>
                <a:latin typeface="+mj-lt"/>
                <a:ea typeface="Calibri" panose="020F0502020204030204" pitchFamily="34" charset="0"/>
                <a:cs typeface="Times New Roman" panose="02020603050405020304" pitchFamily="18" charset="0"/>
              </a:rPr>
              <a:t>ể </a:t>
            </a:r>
            <a:r>
              <a:rPr lang="nl-NL" sz="2000" dirty="0">
                <a:solidFill>
                  <a:schemeClr val="accent1">
                    <a:lumMod val="50000"/>
                  </a:schemeClr>
                </a:solidFill>
                <a:latin typeface="+mj-lt"/>
                <a:ea typeface="Calibri" panose="020F0502020204030204" pitchFamily="34" charset="0"/>
                <a:cs typeface="Times New Roman" panose="02020603050405020304" pitchFamily="18" charset="0"/>
              </a:rPr>
              <a:t>đánh dấu mốc cho việc thống nhất Trung Hoa và chứng tỏ nhà Tần còn vĩ đại hơn các triều đại trước, ông tự tạo ra một danh hiệu mới là "Hoàng đế" và tự gọi mình là Thủy Hoàng đế.</a:t>
            </a:r>
            <a:endParaRPr lang="en-US" sz="2000" dirty="0">
              <a:solidFill>
                <a:schemeClr val="accent1">
                  <a:lumMod val="50000"/>
                </a:schemeClr>
              </a:solidFill>
              <a:effectLst/>
              <a:latin typeface="+mj-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71182" y="1273404"/>
            <a:ext cx="2319719" cy="2991917"/>
          </a:xfrm>
          <a:prstGeom prst="rect">
            <a:avLst/>
          </a:prstGeom>
        </p:spPr>
      </p:pic>
    </p:spTree>
    <p:extLst>
      <p:ext uri="{BB962C8B-B14F-4D97-AF65-F5344CB8AC3E}">
        <p14:creationId xmlns="" xmlns:p14="http://schemas.microsoft.com/office/powerpoint/2010/main" val="420304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2"/>
          <p:cNvSpPr txBox="1">
            <a:spLocks noGrp="1"/>
          </p:cNvSpPr>
          <p:nvPr>
            <p:ph type="title"/>
          </p:nvPr>
        </p:nvSpPr>
        <p:spPr>
          <a:xfrm>
            <a:off x="358445" y="530725"/>
            <a:ext cx="399638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smtClean="0">
                <a:latin typeface="+mj-lt"/>
              </a:rPr>
              <a:t>Thảo luận và trả lời câu hỏi</a:t>
            </a:r>
            <a:endParaRPr sz="2200" dirty="0">
              <a:latin typeface="+mj-lt"/>
            </a:endParaRPr>
          </a:p>
        </p:txBody>
      </p:sp>
      <p:sp>
        <p:nvSpPr>
          <p:cNvPr id="232" name="Google Shape;232;p22"/>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15</a:t>
            </a:fld>
            <a:endParaRPr/>
          </a:p>
        </p:txBody>
      </p:sp>
      <p:sp>
        <p:nvSpPr>
          <p:cNvPr id="2" name="Rectangle 1"/>
          <p:cNvSpPr/>
          <p:nvPr/>
        </p:nvSpPr>
        <p:spPr>
          <a:xfrm>
            <a:off x="4549246" y="270991"/>
            <a:ext cx="4594754" cy="1708160"/>
          </a:xfrm>
          <a:prstGeom prst="rect">
            <a:avLst/>
          </a:prstGeom>
        </p:spPr>
        <p:txBody>
          <a:bodyPr wrap="square">
            <a:spAutoFit/>
          </a:bodyPr>
          <a:lstStyle/>
          <a:p>
            <a:pPr marL="342900" indent="-342900" algn="just">
              <a:lnSpc>
                <a:spcPts val="2400"/>
              </a:lnSpc>
              <a:spcBef>
                <a:spcPts val="300"/>
              </a:spcBef>
              <a:spcAft>
                <a:spcPts val="300"/>
              </a:spcAft>
              <a:buFont typeface="Wingdings" panose="05000000000000000000" pitchFamily="2" charset="2"/>
              <a:buChar char="§"/>
            </a:pPr>
            <a:r>
              <a:rPr lang="nl-NL" sz="1800" i="1" dirty="0">
                <a:latin typeface="+mj-lt"/>
                <a:ea typeface="Calibri" panose="020F0502020204030204" pitchFamily="34" charset="0"/>
                <a:cs typeface="Times New Roman" panose="02020603050405020304" pitchFamily="18" charset="0"/>
              </a:rPr>
              <a:t>Nêu nguyên nhân vì sao Tần Doanh Chính thống nhất được lãnh thổ Trung </a:t>
            </a:r>
            <a:r>
              <a:rPr lang="nl-NL" sz="1800" i="1" dirty="0" smtClean="0">
                <a:latin typeface="+mj-lt"/>
                <a:ea typeface="Calibri" panose="020F0502020204030204" pitchFamily="34" charset="0"/>
                <a:cs typeface="Times New Roman" panose="02020603050405020304" pitchFamily="18" charset="0"/>
              </a:rPr>
              <a:t>Quốc?</a:t>
            </a:r>
          </a:p>
          <a:p>
            <a:pPr marL="342900" indent="-342900" algn="just">
              <a:lnSpc>
                <a:spcPts val="2400"/>
              </a:lnSpc>
              <a:spcBef>
                <a:spcPts val="300"/>
              </a:spcBef>
              <a:spcAft>
                <a:spcPts val="300"/>
              </a:spcAft>
              <a:buFont typeface="Wingdings" panose="05000000000000000000" pitchFamily="2" charset="2"/>
              <a:buChar char="§"/>
            </a:pPr>
            <a:r>
              <a:rPr lang="nl-NL" sz="1800" i="1" dirty="0" smtClean="0">
                <a:latin typeface="+mj-lt"/>
                <a:ea typeface="Calibri" panose="020F0502020204030204" pitchFamily="34" charset="0"/>
                <a:cs typeface="Times New Roman" panose="02020603050405020304" pitchFamily="18" charset="0"/>
              </a:rPr>
              <a:t>So sánh lãnh thổ Trung Quốc thời nhà Tần và lãnh thổ Trung Quốc ngày nay.</a:t>
            </a:r>
            <a:endParaRPr lang="en-US" sz="1800" i="1" dirty="0">
              <a:latin typeface="+mj-lt"/>
            </a:endParaRPr>
          </a:p>
        </p:txBody>
      </p:sp>
      <p:sp>
        <p:nvSpPr>
          <p:cNvPr id="3" name="Rectangle 2"/>
          <p:cNvSpPr/>
          <p:nvPr/>
        </p:nvSpPr>
        <p:spPr>
          <a:xfrm>
            <a:off x="358444" y="2367447"/>
            <a:ext cx="5091379" cy="2451953"/>
          </a:xfrm>
          <a:prstGeom prst="rect">
            <a:avLst/>
          </a:prstGeom>
        </p:spPr>
        <p:txBody>
          <a:bodyPr wrap="square">
            <a:spAutoFit/>
          </a:bodyPr>
          <a:lstStyle/>
          <a:p>
            <a:pPr marL="342900" indent="-342900" algn="just">
              <a:lnSpc>
                <a:spcPts val="2400"/>
              </a:lnSpc>
              <a:spcBef>
                <a:spcPts val="800"/>
              </a:spcBef>
              <a:spcAft>
                <a:spcPts val="800"/>
              </a:spcAft>
              <a:buFont typeface="Wingdings" panose="05000000000000000000" pitchFamily="2" charset="2"/>
              <a:buChar char="§"/>
            </a:pPr>
            <a:r>
              <a:rPr lang="nl-NL" sz="2000" b="1" dirty="0" smtClean="0">
                <a:solidFill>
                  <a:schemeClr val="accent1">
                    <a:lumMod val="50000"/>
                  </a:schemeClr>
                </a:solidFill>
                <a:latin typeface="+mj-lt"/>
                <a:ea typeface="Calibri" panose="020F0502020204030204" pitchFamily="34" charset="0"/>
                <a:cs typeface="Times New Roman" panose="02020603050405020304" pitchFamily="18" charset="0"/>
              </a:rPr>
              <a:t>Nước </a:t>
            </a:r>
            <a:r>
              <a:rPr lang="nl-NL" sz="2000" b="1" dirty="0">
                <a:solidFill>
                  <a:schemeClr val="accent1">
                    <a:lumMod val="50000"/>
                  </a:schemeClr>
                </a:solidFill>
                <a:latin typeface="+mj-lt"/>
                <a:ea typeface="Calibri" panose="020F0502020204030204" pitchFamily="34" charset="0"/>
                <a:cs typeface="Times New Roman" panose="02020603050405020304" pitchFamily="18" charset="0"/>
              </a:rPr>
              <a:t>Tần có tiềm lực kinh tế và quân sự mạnh nhất</a:t>
            </a:r>
            <a:r>
              <a:rPr lang="nl-NL" sz="2000" b="1" dirty="0" smtClean="0">
                <a:solidFill>
                  <a:schemeClr val="accent1">
                    <a:lumMod val="50000"/>
                  </a:schemeClr>
                </a:solidFill>
                <a:latin typeface="+mj-lt"/>
                <a:ea typeface="Calibri" panose="020F0502020204030204" pitchFamily="34" charset="0"/>
                <a:cs typeface="Times New Roman" panose="02020603050405020304" pitchFamily="18" charset="0"/>
              </a:rPr>
              <a:t>.</a:t>
            </a:r>
          </a:p>
          <a:p>
            <a:pPr marL="342900" indent="-342900" algn="just">
              <a:lnSpc>
                <a:spcPts val="2400"/>
              </a:lnSpc>
              <a:spcBef>
                <a:spcPts val="800"/>
              </a:spcBef>
              <a:spcAft>
                <a:spcPts val="800"/>
              </a:spcAft>
              <a:buFont typeface="Wingdings" panose="05000000000000000000" pitchFamily="2" charset="2"/>
              <a:buChar char="§"/>
            </a:pPr>
            <a:r>
              <a:rPr lang="nl-NL" sz="2000" b="1" dirty="0" smtClean="0">
                <a:solidFill>
                  <a:schemeClr val="accent1">
                    <a:lumMod val="50000"/>
                  </a:schemeClr>
                </a:solidFill>
                <a:latin typeface="+mj-lt"/>
                <a:ea typeface="Calibri" panose="020F0502020204030204" pitchFamily="34" charset="0"/>
                <a:cs typeface="Times New Roman" panose="02020603050405020304" pitchFamily="18" charset="0"/>
              </a:rPr>
              <a:t>Lãnh thổ Trung Quốc thời nhà Tần nhỏ hơn lãnh thổ Trung Quốc ngày nay rất nhiều. Lãnh thổ Trung Quốc rộng lớn như ngày nay là do quá trình mở rộng trải qua nhiều triều đại.</a:t>
            </a:r>
            <a:endParaRPr lang="en-US" sz="2000" b="1" dirty="0">
              <a:solidFill>
                <a:schemeClr val="accent1">
                  <a:lumMod val="50000"/>
                </a:schemeClr>
              </a:solidFill>
              <a:effectLst/>
              <a:latin typeface="+mj-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5644244" y="2415168"/>
            <a:ext cx="3108693" cy="2273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anim calcmode="lin" valueType="num">
                                      <p:cBhvr>
                                        <p:cTn id="8" dur="1000" fill="hold"/>
                                        <p:tgtEl>
                                          <p:spTgt spid="223"/>
                                        </p:tgtEl>
                                        <p:attrNameLst>
                                          <p:attrName>ppt_x</p:attrName>
                                        </p:attrNameLst>
                                      </p:cBhvr>
                                      <p:tavLst>
                                        <p:tav tm="0">
                                          <p:val>
                                            <p:strVal val="#ppt_x"/>
                                          </p:val>
                                        </p:tav>
                                        <p:tav tm="100000">
                                          <p:val>
                                            <p:strVal val="#ppt_x"/>
                                          </p:val>
                                        </p:tav>
                                      </p:tavLst>
                                    </p:anim>
                                    <p:anim calcmode="lin" valueType="num">
                                      <p:cBhvr>
                                        <p:cTn id="9" dur="1000" fill="hold"/>
                                        <p:tgtEl>
                                          <p:spTgt spid="2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16</a:t>
            </a:fld>
            <a:endParaRPr lang="en"/>
          </a:p>
        </p:txBody>
      </p:sp>
      <p:sp>
        <p:nvSpPr>
          <p:cNvPr id="9" name="Google Shape;269;p30"/>
          <p:cNvSpPr/>
          <p:nvPr/>
        </p:nvSpPr>
        <p:spPr>
          <a:xfrm>
            <a:off x="485687" y="2201875"/>
            <a:ext cx="5751085" cy="573900"/>
          </a:xfrm>
          <a:prstGeom prst="homePlate">
            <a:avLst>
              <a:gd name="adj" fmla="val 50000"/>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0;p30"/>
          <p:cNvSpPr/>
          <p:nvPr/>
        </p:nvSpPr>
        <p:spPr>
          <a:xfrm>
            <a:off x="579218" y="1779564"/>
            <a:ext cx="1304704" cy="1450200"/>
          </a:xfrm>
          <a:prstGeom prst="ellipse">
            <a:avLst/>
          </a:prstGeom>
          <a:solidFill>
            <a:schemeClr val="accent4"/>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bg1"/>
                </a:solidFill>
                <a:latin typeface="+mj-lt"/>
                <a:ea typeface="Roboto"/>
                <a:cs typeface="Roboto"/>
                <a:sym typeface="Roboto"/>
              </a:rPr>
              <a:t>Đo lường</a:t>
            </a:r>
            <a:endParaRPr sz="1800" b="1" dirty="0">
              <a:solidFill>
                <a:schemeClr val="bg1"/>
              </a:solidFill>
              <a:latin typeface="+mj-lt"/>
              <a:ea typeface="Roboto"/>
              <a:cs typeface="Roboto"/>
              <a:sym typeface="Roboto"/>
            </a:endParaRPr>
          </a:p>
        </p:txBody>
      </p:sp>
      <p:sp>
        <p:nvSpPr>
          <p:cNvPr id="11" name="Google Shape;271;p30"/>
          <p:cNvSpPr/>
          <p:nvPr/>
        </p:nvSpPr>
        <p:spPr>
          <a:xfrm>
            <a:off x="3306359" y="1853610"/>
            <a:ext cx="1304704" cy="1450200"/>
          </a:xfrm>
          <a:prstGeom prst="ellipse">
            <a:avLst/>
          </a:prstGeom>
          <a:solidFill>
            <a:schemeClr val="accent1">
              <a:lumMod val="75000"/>
            </a:scheme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lvl="0" algn="ctr"/>
            <a:r>
              <a:rPr lang="en-US" sz="1800" b="1" dirty="0" smtClean="0">
                <a:solidFill>
                  <a:srgbClr val="FFFFFF"/>
                </a:solidFill>
                <a:latin typeface="+mj-lt"/>
                <a:ea typeface="Roboto"/>
                <a:cs typeface="Roboto"/>
                <a:sym typeface="Roboto"/>
              </a:rPr>
              <a:t>Chữ viết</a:t>
            </a:r>
            <a:endParaRPr lang="en-US" sz="1800" b="1" dirty="0">
              <a:solidFill>
                <a:srgbClr val="FFFFFF"/>
              </a:solidFill>
              <a:latin typeface="+mj-lt"/>
              <a:ea typeface="Roboto"/>
              <a:cs typeface="Roboto"/>
              <a:sym typeface="Roboto"/>
            </a:endParaRPr>
          </a:p>
        </p:txBody>
      </p:sp>
      <p:sp>
        <p:nvSpPr>
          <p:cNvPr id="12" name="Google Shape;272;p30"/>
          <p:cNvSpPr/>
          <p:nvPr/>
        </p:nvSpPr>
        <p:spPr>
          <a:xfrm>
            <a:off x="4682984" y="1861962"/>
            <a:ext cx="1304704" cy="1450200"/>
          </a:xfrm>
          <a:prstGeom prst="ellipse">
            <a:avLst/>
          </a:prstGeom>
          <a:solidFill>
            <a:schemeClr val="accent1">
              <a:lumMod val="50000"/>
            </a:schemeClr>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bg1"/>
                </a:solidFill>
                <a:latin typeface="+mj-lt"/>
                <a:ea typeface="Roboto"/>
                <a:cs typeface="Roboto"/>
                <a:sym typeface="Roboto"/>
              </a:rPr>
              <a:t>Pháp luật</a:t>
            </a:r>
            <a:endParaRPr sz="1800" b="1" dirty="0">
              <a:solidFill>
                <a:schemeClr val="bg1"/>
              </a:solidFill>
              <a:latin typeface="+mj-lt"/>
              <a:ea typeface="Roboto"/>
              <a:cs typeface="Roboto"/>
              <a:sym typeface="Roboto"/>
            </a:endParaRPr>
          </a:p>
        </p:txBody>
      </p:sp>
      <p:sp>
        <p:nvSpPr>
          <p:cNvPr id="6" name="Rectangle 5"/>
          <p:cNvSpPr/>
          <p:nvPr/>
        </p:nvSpPr>
        <p:spPr>
          <a:xfrm>
            <a:off x="123550" y="504002"/>
            <a:ext cx="6616598" cy="759182"/>
          </a:xfrm>
          <a:prstGeom prst="rect">
            <a:avLst/>
          </a:prstGeom>
        </p:spPr>
        <p:txBody>
          <a:bodyPr wrap="square">
            <a:spAutoFit/>
          </a:bodyPr>
          <a:lstStyle/>
          <a:p>
            <a:pPr algn="just">
              <a:lnSpc>
                <a:spcPts val="2600"/>
              </a:lnSpc>
            </a:pPr>
            <a:r>
              <a:rPr lang="fr-FR" sz="2000" i="1" dirty="0" smtClean="0">
                <a:solidFill>
                  <a:schemeClr val="bg1"/>
                </a:solidFill>
                <a:latin typeface="+mj-lt"/>
                <a:ea typeface="Calibri" panose="020F0502020204030204" pitchFamily="34" charset="0"/>
                <a:cs typeface="Times New Roman" panose="02020603050405020304" pitchFamily="18" charset="0"/>
              </a:rPr>
              <a:t>     Tần </a:t>
            </a:r>
            <a:r>
              <a:rPr lang="fr-FR" sz="2000" i="1" dirty="0">
                <a:solidFill>
                  <a:schemeClr val="bg1"/>
                </a:solidFill>
                <a:latin typeface="+mj-lt"/>
                <a:ea typeface="Calibri" panose="020F0502020204030204" pitchFamily="34" charset="0"/>
                <a:cs typeface="Times New Roman" panose="02020603050405020304" pitchFamily="18" charset="0"/>
              </a:rPr>
              <a:t>Thủy Hoàng đã thực hiện những </a:t>
            </a:r>
            <a:endParaRPr lang="fr-FR" sz="2000" i="1" dirty="0" smtClean="0">
              <a:solidFill>
                <a:schemeClr val="bg1"/>
              </a:solidFill>
              <a:latin typeface="+mj-lt"/>
              <a:ea typeface="Calibri" panose="020F0502020204030204" pitchFamily="34" charset="0"/>
              <a:cs typeface="Times New Roman" panose="02020603050405020304" pitchFamily="18" charset="0"/>
            </a:endParaRPr>
          </a:p>
          <a:p>
            <a:pPr algn="just">
              <a:lnSpc>
                <a:spcPts val="2600"/>
              </a:lnSpc>
            </a:pPr>
            <a:r>
              <a:rPr lang="fr-FR" sz="2000" i="1" dirty="0" smtClean="0">
                <a:solidFill>
                  <a:schemeClr val="bg1"/>
                </a:solidFill>
                <a:latin typeface="+mj-lt"/>
                <a:ea typeface="Calibri" panose="020F0502020204030204" pitchFamily="34" charset="0"/>
                <a:cs typeface="Times New Roman" panose="02020603050405020304" pitchFamily="18" charset="0"/>
              </a:rPr>
              <a:t>chính </a:t>
            </a:r>
            <a:r>
              <a:rPr lang="fr-FR" sz="2000" i="1" dirty="0">
                <a:solidFill>
                  <a:schemeClr val="bg1"/>
                </a:solidFill>
                <a:latin typeface="+mj-lt"/>
                <a:ea typeface="Calibri" panose="020F0502020204030204" pitchFamily="34" charset="0"/>
                <a:cs typeface="Times New Roman" panose="02020603050405020304" pitchFamily="18" charset="0"/>
              </a:rPr>
              <a:t>sách </a:t>
            </a:r>
            <a:r>
              <a:rPr lang="fr-FR" sz="2000" i="1" dirty="0" smtClean="0">
                <a:solidFill>
                  <a:schemeClr val="bg1"/>
                </a:solidFill>
                <a:latin typeface="+mj-lt"/>
                <a:ea typeface="Calibri" panose="020F0502020204030204" pitchFamily="34" charset="0"/>
                <a:cs typeface="Times New Roman" panose="02020603050405020304" pitchFamily="18" charset="0"/>
              </a:rPr>
              <a:t>gì sau </a:t>
            </a:r>
            <a:r>
              <a:rPr lang="fr-FR" sz="2000" i="1" dirty="0">
                <a:solidFill>
                  <a:schemeClr val="bg1"/>
                </a:solidFill>
                <a:latin typeface="+mj-lt"/>
                <a:ea typeface="Calibri" panose="020F0502020204030204" pitchFamily="34" charset="0"/>
                <a:cs typeface="Times New Roman" panose="02020603050405020304" pitchFamily="18" charset="0"/>
              </a:rPr>
              <a:t>khi thống nhất đất nước?</a:t>
            </a:r>
            <a:endParaRPr lang="en-US" sz="2000" i="1" dirty="0">
              <a:solidFill>
                <a:schemeClr val="bg1"/>
              </a:solidFill>
              <a:effectLst/>
              <a:latin typeface="+mj-lt"/>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6576963" y="913782"/>
            <a:ext cx="2319719" cy="2991917"/>
          </a:xfrm>
          <a:prstGeom prst="rect">
            <a:avLst/>
          </a:prstGeom>
        </p:spPr>
      </p:pic>
      <p:sp>
        <p:nvSpPr>
          <p:cNvPr id="7" name="Rectangle 6"/>
          <p:cNvSpPr/>
          <p:nvPr/>
        </p:nvSpPr>
        <p:spPr>
          <a:xfrm>
            <a:off x="430816" y="3565993"/>
            <a:ext cx="5751085" cy="354969"/>
          </a:xfrm>
          <a:prstGeom prst="rect">
            <a:avLst/>
          </a:prstGeom>
        </p:spPr>
        <p:txBody>
          <a:bodyPr wrap="square">
            <a:spAutoFit/>
          </a:bodyPr>
          <a:lstStyle/>
          <a:p>
            <a:pPr algn="ctr">
              <a:lnSpc>
                <a:spcPts val="1700"/>
              </a:lnSpc>
              <a:spcBef>
                <a:spcPts val="700"/>
              </a:spcBef>
              <a:spcAft>
                <a:spcPts val="700"/>
              </a:spcAft>
            </a:pPr>
            <a:r>
              <a:rPr lang="en-US" sz="3000" b="1" dirty="0" smtClean="0">
                <a:solidFill>
                  <a:schemeClr val="tx1"/>
                </a:solidFill>
                <a:latin typeface="Times New Roman" panose="02020603050405020304" pitchFamily="18" charset="0"/>
                <a:ea typeface="Calibri" panose="020F0502020204030204" pitchFamily="34" charset="0"/>
                <a:cs typeface="Times New Roman" panose="02020603050405020304" pitchFamily="18" charset="0"/>
              </a:rPr>
              <a:t>Dùng chung cho cả nước</a:t>
            </a:r>
            <a:endParaRPr lang="en-US" sz="3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270;p30"/>
          <p:cNvSpPr/>
          <p:nvPr/>
        </p:nvSpPr>
        <p:spPr>
          <a:xfrm>
            <a:off x="1929734" y="1861962"/>
            <a:ext cx="1304704" cy="1450200"/>
          </a:xfrm>
          <a:prstGeom prst="ellipse">
            <a:avLst/>
          </a:prstGeom>
          <a:solidFill>
            <a:schemeClr val="accent1"/>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chemeClr val="bg1"/>
                </a:solidFill>
                <a:latin typeface="+mj-lt"/>
                <a:ea typeface="Roboto"/>
                <a:cs typeface="Roboto"/>
                <a:sym typeface="Roboto"/>
              </a:rPr>
              <a:t>Tiền tệ</a:t>
            </a:r>
            <a:endParaRPr sz="1800" b="1" dirty="0">
              <a:solidFill>
                <a:schemeClr val="bg1"/>
              </a:solidFill>
              <a:latin typeface="+mj-lt"/>
              <a:ea typeface="Roboto"/>
              <a:cs typeface="Roboto"/>
              <a:sym typeface="Roboto"/>
            </a:endParaRPr>
          </a:p>
        </p:txBody>
      </p:sp>
      <p:grpSp>
        <p:nvGrpSpPr>
          <p:cNvPr id="16" name="Google Shape;533;p40"/>
          <p:cNvGrpSpPr/>
          <p:nvPr/>
        </p:nvGrpSpPr>
        <p:grpSpPr>
          <a:xfrm>
            <a:off x="174383" y="520338"/>
            <a:ext cx="311304" cy="311286"/>
            <a:chOff x="1923675" y="1633650"/>
            <a:chExt cx="436000" cy="435975"/>
          </a:xfrm>
        </p:grpSpPr>
        <p:sp>
          <p:nvSpPr>
            <p:cNvPr id="1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2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109653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circle(in)">
                                      <p:cBhvr>
                                        <p:cTn id="3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6" grpId="0"/>
      <p:bldP spid="7"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17</a:t>
            </a:fld>
            <a:endParaRPr lang="en"/>
          </a:p>
        </p:txBody>
      </p:sp>
      <p:sp>
        <p:nvSpPr>
          <p:cNvPr id="4" name="Rectangle 3"/>
          <p:cNvSpPr/>
          <p:nvPr/>
        </p:nvSpPr>
        <p:spPr>
          <a:xfrm>
            <a:off x="298150" y="634201"/>
            <a:ext cx="5020000" cy="5170646"/>
          </a:xfrm>
          <a:prstGeom prst="rect">
            <a:avLst/>
          </a:prstGeom>
        </p:spPr>
        <p:txBody>
          <a:bodyPr wrap="square">
            <a:spAutoFit/>
          </a:bodyPr>
          <a:lstStyle/>
          <a:p>
            <a:pPr algn="just">
              <a:lnSpc>
                <a:spcPts val="2600"/>
              </a:lnSpc>
              <a:spcBef>
                <a:spcPts val="800"/>
              </a:spcBef>
              <a:spcAft>
                <a:spcPts val="800"/>
              </a:spcAft>
            </a:pPr>
            <a:r>
              <a:rPr lang="nl-NL" sz="2000" b="1" dirty="0">
                <a:solidFill>
                  <a:schemeClr val="accent4">
                    <a:lumMod val="50000"/>
                  </a:schemeClr>
                </a:solidFill>
                <a:latin typeface="+mj-lt"/>
                <a:ea typeface="Calibri" panose="020F0502020204030204" pitchFamily="34" charset="0"/>
                <a:cs typeface="Times New Roman" panose="02020603050405020304" pitchFamily="18" charset="0"/>
              </a:rPr>
              <a:t>Do sự phát triển của sản xuất, xã hội Trung Quốc cũng phân hoá sâu sắc. Các giai cấp mới xuất hiện</a:t>
            </a:r>
            <a:r>
              <a:rPr lang="nl-NL" sz="2000" b="1" dirty="0" smtClean="0">
                <a:solidFill>
                  <a:schemeClr val="accent4">
                    <a:lumMod val="50000"/>
                  </a:schemeClr>
                </a:solidFill>
                <a:latin typeface="+mj-lt"/>
                <a:ea typeface="Calibri" panose="020F0502020204030204" pitchFamily="34" charset="0"/>
                <a:cs typeface="Times New Roman" panose="02020603050405020304" pitchFamily="18" charset="0"/>
              </a:rPr>
              <a:t>.</a:t>
            </a:r>
          </a:p>
          <a:p>
            <a:pPr algn="just">
              <a:lnSpc>
                <a:spcPts val="2600"/>
              </a:lnSpc>
              <a:spcBef>
                <a:spcPts val="800"/>
              </a:spcBef>
              <a:spcAft>
                <a:spcPts val="800"/>
              </a:spcAft>
            </a:pPr>
            <a:r>
              <a:rPr lang="nl-NL" sz="2000" dirty="0" smtClean="0"/>
              <a:t>Quan </a:t>
            </a:r>
            <a:r>
              <a:rPr lang="nl-NL" sz="2000" dirty="0"/>
              <a:t>sát Sơ đồ 9.5 và cho biết: </a:t>
            </a:r>
            <a:endParaRPr lang="nl-NL" sz="2000" dirty="0" smtClean="0"/>
          </a:p>
          <a:p>
            <a:pPr marL="342900" indent="-342900" algn="just">
              <a:buFont typeface="Wingdings" panose="05000000000000000000" pitchFamily="2" charset="2"/>
              <a:buChar char="§"/>
            </a:pPr>
            <a:r>
              <a:rPr lang="nl-NL" sz="2000" i="1" dirty="0" smtClean="0"/>
              <a:t>Xã </a:t>
            </a:r>
            <a:r>
              <a:rPr lang="nl-NL" sz="2000" i="1" dirty="0"/>
              <a:t>hội cổ đại Trung Quốc gồm những giai cấp nào? </a:t>
            </a:r>
            <a:endParaRPr lang="en-US" sz="2000" i="1" dirty="0"/>
          </a:p>
          <a:p>
            <a:pPr marL="342900" indent="-342900" algn="just">
              <a:buFont typeface="Wingdings" panose="05000000000000000000" pitchFamily="2" charset="2"/>
              <a:buChar char="§"/>
            </a:pPr>
            <a:r>
              <a:rPr lang="nl-NL" sz="2000" i="1" dirty="0" smtClean="0"/>
              <a:t>Xã </a:t>
            </a:r>
            <a:r>
              <a:rPr lang="nl-NL" sz="2000" i="1" dirty="0"/>
              <a:t>hội phong kiến Trung Quốc gồm những giai cấp </a:t>
            </a:r>
            <a:r>
              <a:rPr lang="nl-NL" sz="2000" i="1" dirty="0" smtClean="0"/>
              <a:t>chính nào</a:t>
            </a:r>
            <a:r>
              <a:rPr lang="nl-NL" sz="2000" i="1" dirty="0"/>
              <a:t>? Các giai cấp đó hình thành từ những giai cấp nào trong xã hội cổ đại? </a:t>
            </a:r>
            <a:endParaRPr lang="en-US" sz="2000" i="1" dirty="0"/>
          </a:p>
          <a:p>
            <a:pPr marL="342900" indent="-342900" algn="just">
              <a:buFont typeface="Wingdings" panose="05000000000000000000" pitchFamily="2" charset="2"/>
              <a:buChar char="§"/>
            </a:pPr>
            <a:r>
              <a:rPr lang="nl-NL" sz="2000" i="1" dirty="0" smtClean="0"/>
              <a:t>Quan </a:t>
            </a:r>
            <a:r>
              <a:rPr lang="nl-NL" sz="2000" i="1" dirty="0"/>
              <a:t>hệ giữa hai giai cấp cơ bản của xã hội phong kiến dựa trên cơ sở nào?</a:t>
            </a:r>
            <a:endParaRPr lang="en-US" sz="2000" i="1" dirty="0"/>
          </a:p>
          <a:p>
            <a:pPr algn="just">
              <a:lnSpc>
                <a:spcPts val="2600"/>
              </a:lnSpc>
              <a:spcBef>
                <a:spcPts val="800"/>
              </a:spcBef>
              <a:spcAft>
                <a:spcPts val="800"/>
              </a:spcAft>
            </a:pPr>
            <a:endParaRPr lang="en-US" sz="2400" dirty="0"/>
          </a:p>
          <a:p>
            <a:pPr algn="just">
              <a:lnSpc>
                <a:spcPts val="2600"/>
              </a:lnSpc>
              <a:spcBef>
                <a:spcPts val="800"/>
              </a:spcBef>
              <a:spcAft>
                <a:spcPts val="800"/>
              </a:spcAft>
            </a:pPr>
            <a:endParaRPr lang="en-US" sz="2200" dirty="0">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5552236" y="634201"/>
            <a:ext cx="3591763" cy="4185199"/>
          </a:xfrm>
          <a:prstGeom prst="rect">
            <a:avLst/>
          </a:prstGeom>
        </p:spPr>
      </p:pic>
    </p:spTree>
    <p:extLst>
      <p:ext uri="{BB962C8B-B14F-4D97-AF65-F5344CB8AC3E}">
        <p14:creationId xmlns="" xmlns:p14="http://schemas.microsoft.com/office/powerpoint/2010/main" val="2717528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barn(inVertical)">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574" y="589076"/>
            <a:ext cx="3789274" cy="1028700"/>
          </a:xfrm>
        </p:spPr>
        <p:txBody>
          <a:bodyPr/>
          <a:lstStyle/>
          <a:p>
            <a:pPr algn="ctr"/>
            <a:r>
              <a:rPr lang="nl-NL" sz="2000" dirty="0">
                <a:latin typeface="+mj-lt"/>
              </a:rPr>
              <a:t>Những giai cấp mới trong xã hội phong kiến </a:t>
            </a:r>
            <a:r>
              <a:rPr lang="nl-NL" sz="2000" dirty="0" smtClean="0">
                <a:latin typeface="+mj-lt"/>
              </a:rPr>
              <a:t>Trung Quốc</a:t>
            </a:r>
            <a:br>
              <a:rPr lang="nl-NL" sz="2000" dirty="0" smtClean="0">
                <a:latin typeface="+mj-lt"/>
              </a:rPr>
            </a:br>
            <a:r>
              <a:rPr lang="nl-NL" sz="2000" dirty="0" smtClean="0">
                <a:latin typeface="+mj-lt"/>
              </a:rPr>
              <a:t> </a:t>
            </a:r>
            <a:r>
              <a:rPr lang="nl-NL" sz="2000" dirty="0">
                <a:latin typeface="+mj-lt"/>
              </a:rPr>
              <a:t>được hình thành</a:t>
            </a:r>
            <a:endParaRPr lang="en-US" sz="20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18</a:t>
            </a:fld>
            <a:endParaRPr lang="en"/>
          </a:p>
        </p:txBody>
      </p:sp>
      <p:sp>
        <p:nvSpPr>
          <p:cNvPr id="5" name="TextBox 18"/>
          <p:cNvSpPr txBox="1"/>
          <p:nvPr/>
        </p:nvSpPr>
        <p:spPr>
          <a:xfrm>
            <a:off x="394069" y="1737180"/>
            <a:ext cx="2729522" cy="707886"/>
          </a:xfrm>
          <a:prstGeom prst="rect">
            <a:avLst/>
          </a:prstGeom>
          <a:noFill/>
        </p:spPr>
        <p:txBody>
          <a:bodyPr wrap="square" lIns="45720" rIns="45720" rtlCol="0">
            <a:spAutoFit/>
          </a:bodyPr>
          <a:lstStyle/>
          <a:p>
            <a:pPr marL="342900" indent="-342900" algn="just">
              <a:buFont typeface="Wingdings" panose="05000000000000000000" pitchFamily="2" charset="2"/>
              <a:buChar char="§"/>
            </a:pPr>
            <a:r>
              <a:rPr lang="nl-NL" sz="2000" dirty="0" smtClean="0">
                <a:solidFill>
                  <a:schemeClr val="accent4">
                    <a:lumMod val="50000"/>
                  </a:schemeClr>
                </a:solidFill>
              </a:rPr>
              <a:t>Quý tộc, quan lại. </a:t>
            </a:r>
          </a:p>
          <a:p>
            <a:pPr marL="342900" indent="-342900" algn="just">
              <a:buFont typeface="Wingdings" panose="05000000000000000000" pitchFamily="2" charset="2"/>
              <a:buChar char="§"/>
            </a:pPr>
            <a:r>
              <a:rPr lang="nl-NL" sz="2000" dirty="0" smtClean="0">
                <a:solidFill>
                  <a:schemeClr val="accent4">
                    <a:lumMod val="50000"/>
                  </a:schemeClr>
                </a:solidFill>
              </a:rPr>
              <a:t>Nông </a:t>
            </a:r>
            <a:r>
              <a:rPr lang="nl-NL" sz="2000" dirty="0">
                <a:solidFill>
                  <a:schemeClr val="accent4">
                    <a:lumMod val="50000"/>
                  </a:schemeClr>
                </a:solidFill>
              </a:rPr>
              <a:t>dân công xã.</a:t>
            </a:r>
            <a:endParaRPr lang="en-US" sz="1900" dirty="0">
              <a:solidFill>
                <a:schemeClr val="accent4">
                  <a:lumMod val="50000"/>
                </a:schemeClr>
              </a:solidFill>
            </a:endParaRPr>
          </a:p>
        </p:txBody>
      </p:sp>
      <p:sp>
        <p:nvSpPr>
          <p:cNvPr id="6" name="Rounded Rectangle 5"/>
          <p:cNvSpPr/>
          <p:nvPr/>
        </p:nvSpPr>
        <p:spPr>
          <a:xfrm>
            <a:off x="716892" y="3973142"/>
            <a:ext cx="2406699" cy="1027136"/>
          </a:xfrm>
          <a:prstGeom prst="roundRect">
            <a:avLst>
              <a:gd name="adj" fmla="val 10000"/>
            </a:avLst>
          </a:prstGeom>
          <a:solidFill>
            <a:schemeClr val="accent1">
              <a:lumMod val="50000"/>
            </a:schemeClr>
          </a:solidFill>
          <a:ln>
            <a:noFill/>
          </a:ln>
          <a:effectLst>
            <a:outerShdw blurRad="50800" dist="63500" dir="18900000" algn="bl" rotWithShape="0">
              <a:prstClr val="black">
                <a:alpha val="51000"/>
              </a:prst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a:lstStyle/>
          <a:p>
            <a:pPr algn="ctr"/>
            <a:endParaRPr lang="en-US" sz="2000" dirty="0"/>
          </a:p>
        </p:txBody>
      </p:sp>
      <p:sp>
        <p:nvSpPr>
          <p:cNvPr id="7" name="Rounded Rectangle 6"/>
          <p:cNvSpPr/>
          <p:nvPr/>
        </p:nvSpPr>
        <p:spPr>
          <a:xfrm>
            <a:off x="3623427" y="4012877"/>
            <a:ext cx="2515325" cy="1034610"/>
          </a:xfrm>
          <a:prstGeom prst="roundRect">
            <a:avLst>
              <a:gd name="adj" fmla="val 10000"/>
            </a:avLst>
          </a:prstGeom>
          <a:solidFill>
            <a:schemeClr val="accent3">
              <a:lumMod val="75000"/>
            </a:schemeClr>
          </a:solidFill>
          <a:ln>
            <a:noFill/>
          </a:ln>
          <a:effectLst>
            <a:outerShdw blurRad="50800" dist="63500" dir="18900000" algn="bl" rotWithShape="0">
              <a:prstClr val="black">
                <a:alpha val="51000"/>
              </a:prstClr>
            </a:outerShdw>
          </a:effectLst>
          <a:scene3d>
            <a:camera prst="orthographicFront">
              <a:rot lat="0" lon="0" rev="0"/>
            </a:camera>
            <a:lightRig rig="threePt" dir="t">
              <a:rot lat="0" lon="0" rev="1200000"/>
            </a:lightRig>
          </a:scene3d>
          <a:sp3d>
            <a:bevelT w="63500" h="25400"/>
          </a:sp3d>
        </p:spPr>
        <p:style>
          <a:lnRef idx="0">
            <a:scrgbClr r="0" g="0" b="0"/>
          </a:lnRef>
          <a:fillRef idx="3">
            <a:scrgbClr r="0" g="0" b="0"/>
          </a:fillRef>
          <a:effectRef idx="3">
            <a:scrgbClr r="0" g="0" b="0"/>
          </a:effectRef>
          <a:fontRef idx="minor">
            <a:schemeClr val="lt1"/>
          </a:fontRef>
        </p:style>
        <p:txBody>
          <a:bodyPr/>
          <a:lstStyle/>
          <a:p>
            <a:endParaRPr lang="en-US" sz="1800" dirty="0"/>
          </a:p>
        </p:txBody>
      </p:sp>
      <p:grpSp>
        <p:nvGrpSpPr>
          <p:cNvPr id="8" name="Group 7"/>
          <p:cNvGrpSpPr/>
          <p:nvPr/>
        </p:nvGrpSpPr>
        <p:grpSpPr>
          <a:xfrm>
            <a:off x="6409185" y="3973142"/>
            <a:ext cx="2605262" cy="1065825"/>
            <a:chOff x="6164610" y="0"/>
            <a:chExt cx="2444929" cy="665684"/>
          </a:xfrm>
          <a:solidFill>
            <a:schemeClr val="accent4">
              <a:lumMod val="50000"/>
            </a:schemeClr>
          </a:solidFill>
          <a:scene3d>
            <a:camera prst="orthographicFront">
              <a:rot lat="0" lon="0" rev="0"/>
            </a:camera>
            <a:lightRig rig="threePt" dir="t">
              <a:rot lat="0" lon="0" rev="1200000"/>
            </a:lightRig>
          </a:scene3d>
        </p:grpSpPr>
        <p:sp>
          <p:nvSpPr>
            <p:cNvPr id="9" name="Rounded Rectangle 8"/>
            <p:cNvSpPr/>
            <p:nvPr/>
          </p:nvSpPr>
          <p:spPr>
            <a:xfrm>
              <a:off x="6164610" y="0"/>
              <a:ext cx="2444929" cy="665684"/>
            </a:xfrm>
            <a:prstGeom prst="roundRect">
              <a:avLst>
                <a:gd name="adj" fmla="val 10000"/>
              </a:avLst>
            </a:prstGeom>
            <a:grpFill/>
            <a:ln>
              <a:noFill/>
            </a:ln>
            <a:effectLst>
              <a:outerShdw blurRad="50800" dist="63500" dir="18900000" algn="bl" rotWithShape="0">
                <a:prstClr val="black">
                  <a:alpha val="51000"/>
                </a:prstClr>
              </a:outerShdw>
            </a:effectLst>
            <a:sp3d>
              <a:bevelT w="63500" h="25400"/>
            </a:sp3d>
          </p:spPr>
          <p:style>
            <a:lnRef idx="0">
              <a:scrgbClr r="0" g="0" b="0"/>
            </a:lnRef>
            <a:fillRef idx="3">
              <a:scrgbClr r="0" g="0" b="0"/>
            </a:fillRef>
            <a:effectRef idx="3">
              <a:scrgbClr r="0" g="0" b="0"/>
            </a:effectRef>
            <a:fontRef idx="minor">
              <a:schemeClr val="lt1"/>
            </a:fontRef>
          </p:style>
        </p:sp>
        <p:sp>
          <p:nvSpPr>
            <p:cNvPr id="10" name="Rounded Rectangle 4"/>
            <p:cNvSpPr/>
            <p:nvPr/>
          </p:nvSpPr>
          <p:spPr>
            <a:xfrm>
              <a:off x="6333165" y="19496"/>
              <a:ext cx="2141278" cy="578071"/>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ea typeface="+mn-ea"/>
                  <a:cs typeface="Arial" pitchFamily="34" charset="0"/>
                </a:rPr>
                <a:t>Quan hệ giữa hai giai cấp cơ bản của xã hội phong kiến</a:t>
              </a:r>
              <a:endParaRPr lang="en-US" sz="1800" b="1" kern="1200" dirty="0" smtClean="0">
                <a:solidFill>
                  <a:sysClr val="window" lastClr="FFFFFF"/>
                </a:solidFill>
                <a:latin typeface="Calibri"/>
                <a:ea typeface="+mn-ea"/>
                <a:cs typeface="+mn-cs"/>
              </a:endParaRPr>
            </a:p>
          </p:txBody>
        </p:sp>
      </p:grpSp>
      <p:sp>
        <p:nvSpPr>
          <p:cNvPr id="11" name="Rectangle 10"/>
          <p:cNvSpPr/>
          <p:nvPr/>
        </p:nvSpPr>
        <p:spPr>
          <a:xfrm>
            <a:off x="2874076" y="1737180"/>
            <a:ext cx="3597582" cy="1938992"/>
          </a:xfrm>
          <a:prstGeom prst="rect">
            <a:avLst/>
          </a:prstGeom>
        </p:spPr>
        <p:txBody>
          <a:bodyPr wrap="square">
            <a:spAutoFit/>
          </a:bodyPr>
          <a:lstStyle/>
          <a:p>
            <a:pPr marL="342900" indent="-342900" algn="just">
              <a:buFont typeface="Wingdings" panose="05000000000000000000" pitchFamily="2" charset="2"/>
              <a:buChar char="§"/>
            </a:pPr>
            <a:r>
              <a:rPr lang="nl-NL" sz="2000" dirty="0">
                <a:solidFill>
                  <a:schemeClr val="accent3">
                    <a:lumMod val="75000"/>
                  </a:schemeClr>
                </a:solidFill>
              </a:rPr>
              <a:t>Địa </a:t>
            </a:r>
            <a:r>
              <a:rPr lang="nl-NL" sz="2000" dirty="0" smtClean="0">
                <a:solidFill>
                  <a:schemeClr val="accent3">
                    <a:lumMod val="75000"/>
                  </a:schemeClr>
                </a:solidFill>
              </a:rPr>
              <a:t>chủ: </a:t>
            </a:r>
            <a:r>
              <a:rPr lang="nl-NL" sz="2000" dirty="0">
                <a:solidFill>
                  <a:schemeClr val="accent3">
                    <a:lumMod val="75000"/>
                  </a:schemeClr>
                </a:solidFill>
              </a:rPr>
              <a:t>được hình thành từ giai cấp quý </a:t>
            </a:r>
            <a:r>
              <a:rPr lang="nl-NL" sz="2000" dirty="0" smtClean="0">
                <a:solidFill>
                  <a:schemeClr val="accent3">
                    <a:lumMod val="75000"/>
                  </a:schemeClr>
                </a:solidFill>
              </a:rPr>
              <a:t>tộc, </a:t>
            </a:r>
            <a:r>
              <a:rPr lang="nl-NL" sz="2000" dirty="0">
                <a:solidFill>
                  <a:schemeClr val="accent3">
                    <a:lumMod val="75000"/>
                  </a:schemeClr>
                </a:solidFill>
              </a:rPr>
              <a:t>quan </a:t>
            </a:r>
            <a:r>
              <a:rPr lang="nl-NL" sz="2000" dirty="0" smtClean="0">
                <a:solidFill>
                  <a:schemeClr val="accent3">
                    <a:lumMod val="75000"/>
                  </a:schemeClr>
                </a:solidFill>
              </a:rPr>
              <a:t>lại. </a:t>
            </a:r>
          </a:p>
          <a:p>
            <a:pPr marL="342900" indent="-342900" algn="just">
              <a:buFont typeface="Wingdings" panose="05000000000000000000" pitchFamily="2" charset="2"/>
              <a:buChar char="§"/>
            </a:pPr>
            <a:r>
              <a:rPr lang="nl-NL" sz="2000" dirty="0">
                <a:solidFill>
                  <a:schemeClr val="accent3">
                    <a:lumMod val="75000"/>
                  </a:schemeClr>
                </a:solidFill>
              </a:rPr>
              <a:t>Nông dân lĩnh canh (tá điền</a:t>
            </a:r>
            <a:r>
              <a:rPr lang="nl-NL" sz="2000" dirty="0" smtClean="0">
                <a:solidFill>
                  <a:schemeClr val="accent3">
                    <a:lumMod val="75000"/>
                  </a:schemeClr>
                </a:solidFill>
              </a:rPr>
              <a:t>): </a:t>
            </a:r>
            <a:r>
              <a:rPr lang="nl-NL" sz="2000" dirty="0">
                <a:solidFill>
                  <a:schemeClr val="accent3">
                    <a:lumMod val="75000"/>
                  </a:schemeClr>
                </a:solidFill>
              </a:rPr>
              <a:t>được hình thành từ giai cấp nông dân công </a:t>
            </a:r>
            <a:r>
              <a:rPr lang="nl-NL" sz="2000" dirty="0" smtClean="0">
                <a:solidFill>
                  <a:schemeClr val="accent3">
                    <a:lumMod val="75000"/>
                  </a:schemeClr>
                </a:solidFill>
              </a:rPr>
              <a:t>xã.</a:t>
            </a:r>
            <a:endParaRPr lang="en-US" sz="1900" dirty="0">
              <a:solidFill>
                <a:schemeClr val="accent3">
                  <a:lumMod val="75000"/>
                </a:schemeClr>
              </a:solidFill>
            </a:endParaRPr>
          </a:p>
        </p:txBody>
      </p:sp>
      <p:sp>
        <p:nvSpPr>
          <p:cNvPr id="12" name="Rectangle 11"/>
          <p:cNvSpPr/>
          <p:nvPr/>
        </p:nvSpPr>
        <p:spPr>
          <a:xfrm>
            <a:off x="6409185" y="1737180"/>
            <a:ext cx="2823269" cy="1000274"/>
          </a:xfrm>
          <a:prstGeom prst="rect">
            <a:avLst/>
          </a:prstGeom>
        </p:spPr>
        <p:txBody>
          <a:bodyPr wrap="square">
            <a:spAutoFit/>
          </a:bodyPr>
          <a:lstStyle/>
          <a:p>
            <a:pPr marL="342900" indent="-342900">
              <a:buFont typeface="Wingdings" panose="05000000000000000000" pitchFamily="2" charset="2"/>
              <a:buChar char="§"/>
            </a:pPr>
            <a:r>
              <a:rPr lang="nl-NL" sz="2000" dirty="0" smtClean="0">
                <a:solidFill>
                  <a:schemeClr val="accent4">
                    <a:lumMod val="50000"/>
                  </a:schemeClr>
                </a:solidFill>
              </a:rPr>
              <a:t>Bóc lột </a:t>
            </a:r>
            <a:r>
              <a:rPr lang="nl-NL" sz="2000" dirty="0">
                <a:solidFill>
                  <a:schemeClr val="accent4">
                    <a:lumMod val="50000"/>
                  </a:schemeClr>
                </a:solidFill>
              </a:rPr>
              <a:t>bằng nạp tô.</a:t>
            </a:r>
            <a:endParaRPr lang="en-US" sz="2000" dirty="0">
              <a:solidFill>
                <a:schemeClr val="accent4">
                  <a:lumMod val="50000"/>
                </a:schemeClr>
              </a:solidFill>
            </a:endParaRPr>
          </a:p>
          <a:p>
            <a:pPr marL="117475" indent="-117475" algn="just">
              <a:buFont typeface="Arial" pitchFamily="34" charset="0"/>
              <a:buChar char="•"/>
            </a:pPr>
            <a:endParaRPr lang="en-US" sz="1900" dirty="0">
              <a:solidFill>
                <a:schemeClr val="accent4">
                  <a:lumMod val="50000"/>
                </a:schemeClr>
              </a:solidFill>
            </a:endParaRPr>
          </a:p>
          <a:p>
            <a:pPr marL="117475" indent="-117475" algn="just">
              <a:buFont typeface="Arial" pitchFamily="34" charset="0"/>
              <a:buChar char="•"/>
            </a:pPr>
            <a:endParaRPr lang="nl-NL" sz="2000" dirty="0">
              <a:solidFill>
                <a:schemeClr val="accent2">
                  <a:lumMod val="25000"/>
                </a:schemeClr>
              </a:solidFill>
            </a:endParaRPr>
          </a:p>
        </p:txBody>
      </p:sp>
      <p:sp>
        <p:nvSpPr>
          <p:cNvPr id="13" name="Rounded Rectangle 4"/>
          <p:cNvSpPr/>
          <p:nvPr/>
        </p:nvSpPr>
        <p:spPr>
          <a:xfrm>
            <a:off x="794211" y="4145501"/>
            <a:ext cx="2252059" cy="626690"/>
          </a:xfrm>
          <a:prstGeom prst="rect">
            <a:avLst/>
          </a:prstGeom>
          <a:scene3d>
            <a:camera prst="orthographicFront">
              <a:rot lat="0" lon="0" rev="0"/>
            </a:camera>
            <a:lightRig rig="threePt"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solidFill>
                  <a:sysClr val="window" lastClr="FFFFFF"/>
                </a:solidFill>
                <a:latin typeface="Arial" pitchFamily="34" charset="0"/>
                <a:cs typeface="Arial" pitchFamily="34" charset="0"/>
              </a:rPr>
              <a:t>Xã hội cổ đại</a:t>
            </a:r>
            <a:endParaRPr lang="en-US" sz="1800" b="1" kern="1200" dirty="0" smtClean="0">
              <a:solidFill>
                <a:sysClr val="window" lastClr="FFFFFF"/>
              </a:solidFill>
              <a:latin typeface="Calibri"/>
              <a:ea typeface="+mn-ea"/>
              <a:cs typeface="+mn-cs"/>
            </a:endParaRPr>
          </a:p>
        </p:txBody>
      </p:sp>
      <p:sp>
        <p:nvSpPr>
          <p:cNvPr id="14" name="Rounded Rectangle 4"/>
          <p:cNvSpPr/>
          <p:nvPr/>
        </p:nvSpPr>
        <p:spPr>
          <a:xfrm>
            <a:off x="3623427" y="4162306"/>
            <a:ext cx="2641802" cy="626690"/>
          </a:xfrm>
          <a:prstGeom prst="rect">
            <a:avLst/>
          </a:prstGeom>
          <a:scene3d>
            <a:camera prst="orthographicFront">
              <a:rot lat="0" lon="0" rev="0"/>
            </a:camera>
            <a:lightRig rig="threePt" dir="t">
              <a:rot lat="0" lon="0" rev="1200000"/>
            </a:lightRig>
          </a:scene3d>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spcBef>
                <a:spcPct val="0"/>
              </a:spcBef>
            </a:pPr>
            <a:r>
              <a:rPr lang="en-US" sz="1800" b="1" kern="1200" dirty="0" smtClean="0">
                <a:solidFill>
                  <a:sysClr val="window" lastClr="FFFFFF"/>
                </a:solidFill>
                <a:latin typeface="Arial" pitchFamily="34" charset="0"/>
                <a:ea typeface="+mn-ea"/>
                <a:cs typeface="Arial" pitchFamily="34" charset="0"/>
              </a:rPr>
              <a:t>Xã hội phong kiến</a:t>
            </a:r>
            <a:endParaRPr lang="en-US" sz="1800" b="1" kern="1200" dirty="0" smtClean="0">
              <a:solidFill>
                <a:sysClr val="window" lastClr="FFFFFF"/>
              </a:solidFill>
              <a:latin typeface="Calibri"/>
              <a:ea typeface="+mn-ea"/>
              <a:cs typeface="+mn-cs"/>
            </a:endParaRPr>
          </a:p>
        </p:txBody>
      </p:sp>
      <p:grpSp>
        <p:nvGrpSpPr>
          <p:cNvPr id="15" name="Google Shape;533;p40"/>
          <p:cNvGrpSpPr/>
          <p:nvPr/>
        </p:nvGrpSpPr>
        <p:grpSpPr>
          <a:xfrm>
            <a:off x="298150" y="716890"/>
            <a:ext cx="411424" cy="386536"/>
            <a:chOff x="1923675" y="1633650"/>
            <a:chExt cx="436000" cy="435975"/>
          </a:xfrm>
        </p:grpSpPr>
        <p:sp>
          <p:nvSpPr>
            <p:cNvPr id="16"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2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65487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par>
                                <p:cTn id="25" presetID="2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barn(inVertical)">
                                      <p:cBhvr>
                                        <p:cTn id="37" dur="500"/>
                                        <p:tgtEl>
                                          <p:spTgt spid="11">
                                            <p:txEl>
                                              <p:pRg st="0" end="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barn(inVertical)">
                                      <p:cBhvr>
                                        <p:cTn id="40" dur="5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barn(inVertical)">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P spid="7" grpId="0" animBg="1"/>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53915" y="1675182"/>
            <a:ext cx="7770706" cy="1844671"/>
          </a:xfrm>
        </p:spPr>
        <p:txBody>
          <a:bodyPr/>
          <a:lstStyle/>
          <a:p>
            <a:pPr marL="101600" indent="0" algn="just">
              <a:lnSpc>
                <a:spcPts val="3000"/>
              </a:lnSpc>
              <a:buNone/>
            </a:pPr>
            <a:r>
              <a:rPr lang="nl-NL" sz="2200" b="1" dirty="0">
                <a:latin typeface="+mj-lt"/>
              </a:rPr>
              <a:t>Quan hệ bóc lột giữa địa chủ với nông dân bằng địa tô ngày càng chiếm địa vị thống trị. </a:t>
            </a:r>
            <a:r>
              <a:rPr lang="en-US" sz="2200" b="1" dirty="0" smtClean="0">
                <a:latin typeface="+mj-lt"/>
              </a:rPr>
              <a:t>Xã hội phong kiến bước đầu được hình thành dưới thần Thủy Hoàng.</a:t>
            </a:r>
            <a:endParaRPr lang="en-US" sz="22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19</a:t>
            </a:fld>
            <a:endParaRPr lang="en"/>
          </a:p>
        </p:txBody>
      </p:sp>
      <p:grpSp>
        <p:nvGrpSpPr>
          <p:cNvPr id="4" name="Google Shape;533;p40"/>
          <p:cNvGrpSpPr/>
          <p:nvPr/>
        </p:nvGrpSpPr>
        <p:grpSpPr>
          <a:xfrm>
            <a:off x="526750" y="2050390"/>
            <a:ext cx="411424" cy="386536"/>
            <a:chOff x="1923675" y="1633650"/>
            <a:chExt cx="436000" cy="435975"/>
          </a:xfrm>
        </p:grpSpPr>
        <p:sp>
          <p:nvSpPr>
            <p:cNvPr id="5"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6"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7"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8"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latin typeface="+mj-lt"/>
              </a:endParaRPr>
            </a:p>
          </p:txBody>
        </p:sp>
        <p:sp>
          <p:nvSpPr>
            <p:cNvPr id="9"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sp>
          <p:nvSpPr>
            <p:cNvPr id="10"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j-lt"/>
              </a:endParaRPr>
            </a:p>
          </p:txBody>
        </p:sp>
      </p:grpSp>
    </p:spTree>
    <p:extLst>
      <p:ext uri="{BB962C8B-B14F-4D97-AF65-F5344CB8AC3E}">
        <p14:creationId xmlns="" xmlns:p14="http://schemas.microsoft.com/office/powerpoint/2010/main" val="311534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1" name="Google Shape;141;p15"/>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2</a:t>
            </a:fld>
            <a:endParaRPr/>
          </a:p>
        </p:txBody>
      </p:sp>
      <p:sp>
        <p:nvSpPr>
          <p:cNvPr id="2" name="Rectangle 1"/>
          <p:cNvSpPr/>
          <p:nvPr/>
        </p:nvSpPr>
        <p:spPr>
          <a:xfrm>
            <a:off x="298150" y="487897"/>
            <a:ext cx="6089904" cy="779124"/>
          </a:xfrm>
          <a:prstGeom prst="rect">
            <a:avLst/>
          </a:prstGeom>
        </p:spPr>
        <p:txBody>
          <a:bodyPr wrap="square">
            <a:spAutoFit/>
          </a:bodyPr>
          <a:lstStyle/>
          <a:p>
            <a:pPr algn="just">
              <a:lnSpc>
                <a:spcPts val="2800"/>
              </a:lnSpc>
              <a:spcBef>
                <a:spcPts val="800"/>
              </a:spcBef>
              <a:spcAft>
                <a:spcPts val="800"/>
              </a:spcAft>
            </a:pPr>
            <a:r>
              <a:rPr lang="fr-FR" sz="2000" i="1" dirty="0">
                <a:solidFill>
                  <a:schemeClr val="bg1"/>
                </a:solidFill>
                <a:latin typeface="+mj-lt"/>
                <a:ea typeface="Calibri" panose="020F0502020204030204" pitchFamily="34" charset="0"/>
                <a:cs typeface="Times New Roman" panose="02020603050405020304" pitchFamily="18" charset="0"/>
              </a:rPr>
              <a:t>Em có biết Trung Quốc tạo ra vật này làm gì </a:t>
            </a:r>
            <a:r>
              <a:rPr lang="fr-FR" sz="2000" i="1" dirty="0" smtClean="0">
                <a:solidFill>
                  <a:schemeClr val="bg1"/>
                </a:solidFill>
                <a:latin typeface="+mj-lt"/>
                <a:ea typeface="Calibri" panose="020F0502020204030204" pitchFamily="34" charset="0"/>
                <a:cs typeface="Times New Roman" panose="02020603050405020304" pitchFamily="18" charset="0"/>
              </a:rPr>
              <a:t>không? Về </a:t>
            </a:r>
            <a:r>
              <a:rPr lang="fr-FR" sz="2000" i="1" dirty="0">
                <a:solidFill>
                  <a:schemeClr val="bg1"/>
                </a:solidFill>
                <a:latin typeface="+mj-lt"/>
                <a:ea typeface="Calibri" panose="020F0502020204030204" pitchFamily="34" charset="0"/>
                <a:cs typeface="Times New Roman" panose="02020603050405020304" pitchFamily="18" charset="0"/>
              </a:rPr>
              <a:t>sau nó được kế thừa trong lĩnh vực nào?</a:t>
            </a:r>
            <a:endParaRPr lang="en-US" sz="2000" i="1" dirty="0">
              <a:solidFill>
                <a:schemeClr val="bg1"/>
              </a:solidFill>
              <a:effectLst/>
              <a:latin typeface="+mj-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009499" y="1411833"/>
            <a:ext cx="6949440" cy="3407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20</a:t>
            </a:fld>
            <a:endParaRPr lang="en"/>
          </a:p>
        </p:txBody>
      </p:sp>
      <p:sp>
        <p:nvSpPr>
          <p:cNvPr id="5" name="Rectangle 4"/>
          <p:cNvSpPr/>
          <p:nvPr/>
        </p:nvSpPr>
        <p:spPr>
          <a:xfrm>
            <a:off x="123550" y="1765978"/>
            <a:ext cx="3295950" cy="1939698"/>
          </a:xfrm>
          <a:prstGeom prst="rect">
            <a:avLst/>
          </a:prstGeom>
        </p:spPr>
        <p:txBody>
          <a:bodyPr wrap="square">
            <a:spAutoFit/>
          </a:bodyPr>
          <a:lstStyle/>
          <a:p>
            <a:pPr algn="just">
              <a:lnSpc>
                <a:spcPts val="2600"/>
              </a:lnSpc>
              <a:spcBef>
                <a:spcPts val="800"/>
              </a:spcBef>
              <a:spcAft>
                <a:spcPts val="800"/>
              </a:spcAft>
            </a:pPr>
            <a:r>
              <a:rPr lang="nl-NL" sz="2000" dirty="0" smtClean="0">
                <a:solidFill>
                  <a:schemeClr val="bg1"/>
                </a:solidFill>
                <a:latin typeface="+mj-lt"/>
                <a:ea typeface="Calibri" panose="020F0502020204030204" pitchFamily="34" charset="0"/>
                <a:cs typeface="Times New Roman" panose="02020603050405020304" pitchFamily="18" charset="0"/>
              </a:rPr>
              <a:t>Nhà </a:t>
            </a:r>
            <a:r>
              <a:rPr lang="nl-NL" sz="2000" dirty="0">
                <a:solidFill>
                  <a:schemeClr val="bg1"/>
                </a:solidFill>
                <a:latin typeface="+mj-lt"/>
                <a:ea typeface="Calibri" panose="020F0502020204030204" pitchFamily="34" charset="0"/>
                <a:cs typeface="Times New Roman" panose="02020603050405020304" pitchFamily="18" charset="0"/>
              </a:rPr>
              <a:t>Tần </a:t>
            </a:r>
            <a:r>
              <a:rPr lang="nl-NL" sz="2000" dirty="0" smtClean="0">
                <a:solidFill>
                  <a:schemeClr val="bg1"/>
                </a:solidFill>
                <a:latin typeface="+mj-lt"/>
                <a:ea typeface="Calibri" panose="020F0502020204030204" pitchFamily="34" charset="0"/>
                <a:cs typeface="Times New Roman" panose="02020603050405020304" pitchFamily="18" charset="0"/>
              </a:rPr>
              <a:t>chỉ tồn tại được trong khoảng 15 năm. </a:t>
            </a:r>
          </a:p>
          <a:p>
            <a:pPr algn="just">
              <a:lnSpc>
                <a:spcPts val="2600"/>
              </a:lnSpc>
              <a:spcBef>
                <a:spcPts val="800"/>
              </a:spcBef>
              <a:spcAft>
                <a:spcPts val="800"/>
              </a:spcAft>
            </a:pPr>
            <a:r>
              <a:rPr lang="nl-NL" sz="2000" dirty="0" smtClean="0">
                <a:solidFill>
                  <a:schemeClr val="bg1"/>
                </a:solidFill>
                <a:latin typeface="+mj-lt"/>
                <a:ea typeface="Calibri" panose="020F0502020204030204" pitchFamily="34" charset="0"/>
                <a:cs typeface="Times New Roman" panose="02020603050405020304" pitchFamily="18" charset="0"/>
              </a:rPr>
              <a:t>Năm 206, Lưu Bang lật đổ nhà Tần, mở đầu triều đạ nhà Hán. </a:t>
            </a:r>
            <a:endParaRPr lang="en-US" sz="2000" dirty="0">
              <a:solidFill>
                <a:schemeClr val="bg1"/>
              </a:solidFill>
              <a:effectLst/>
              <a:latin typeface="+mj-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581400" y="1211748"/>
            <a:ext cx="5252313" cy="3102902"/>
          </a:xfrm>
          <a:prstGeom prst="rect">
            <a:avLst/>
          </a:prstGeom>
        </p:spPr>
      </p:pic>
      <p:grpSp>
        <p:nvGrpSpPr>
          <p:cNvPr id="8" name="Google Shape;533;p40"/>
          <p:cNvGrpSpPr/>
          <p:nvPr/>
        </p:nvGrpSpPr>
        <p:grpSpPr>
          <a:xfrm>
            <a:off x="196550" y="1314450"/>
            <a:ext cx="368600" cy="360476"/>
            <a:chOff x="1923675" y="1633650"/>
            <a:chExt cx="436000" cy="435975"/>
          </a:xfrm>
        </p:grpSpPr>
        <p:sp>
          <p:nvSpPr>
            <p:cNvPr id="9"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361921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905122" y="405638"/>
            <a:ext cx="6680740" cy="867208"/>
          </a:xfrm>
        </p:spPr>
        <p:txBody>
          <a:bodyPr/>
          <a:lstStyle/>
          <a:p>
            <a:pPr marL="101600" indent="0">
              <a:buNone/>
            </a:pPr>
            <a:r>
              <a:rPr lang="en-US" sz="2200" b="1" dirty="0" smtClean="0">
                <a:latin typeface="+mj-lt"/>
              </a:rPr>
              <a:t>III. TỪ NHÀ HÁN, NAM – BẮC TRIỀU</a:t>
            </a:r>
          </a:p>
          <a:p>
            <a:pPr marL="101600" indent="0">
              <a:buNone/>
            </a:pPr>
            <a:r>
              <a:rPr lang="en-US" sz="2200" b="1" dirty="0" smtClean="0">
                <a:latin typeface="+mj-lt"/>
              </a:rPr>
              <a:t> ĐẾN NHÀ TÙY</a:t>
            </a:r>
            <a:endParaRPr lang="en-US" sz="22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21</a:t>
            </a:fld>
            <a:endParaRPr lang="en"/>
          </a:p>
        </p:txBody>
      </p:sp>
      <p:sp>
        <p:nvSpPr>
          <p:cNvPr id="4" name="Rectangle 3"/>
          <p:cNvSpPr/>
          <p:nvPr/>
        </p:nvSpPr>
        <p:spPr>
          <a:xfrm>
            <a:off x="142600" y="1430733"/>
            <a:ext cx="8866959" cy="1938992"/>
          </a:xfrm>
          <a:prstGeom prst="rect">
            <a:avLst/>
          </a:prstGeom>
        </p:spPr>
        <p:txBody>
          <a:bodyPr wrap="square">
            <a:spAutoFit/>
          </a:bodyPr>
          <a:lstStyle/>
          <a:p>
            <a:pPr algn="just"/>
            <a:r>
              <a:rPr lang="fr-FR" sz="2000" dirty="0" smtClean="0">
                <a:solidFill>
                  <a:schemeClr val="bg1"/>
                </a:solidFill>
              </a:rPr>
              <a:t>Quan sát Sơ đồ hình 9.6 và cho biết:</a:t>
            </a:r>
          </a:p>
          <a:p>
            <a:pPr marL="342900" indent="-342900" algn="just">
              <a:buFont typeface="Wingdings" panose="05000000000000000000" pitchFamily="2" charset="2"/>
              <a:buChar char="§"/>
            </a:pPr>
            <a:r>
              <a:rPr lang="nl-NL" sz="2000" i="1" dirty="0">
                <a:solidFill>
                  <a:schemeClr val="tx1"/>
                </a:solidFill>
              </a:rPr>
              <a:t>Kể tên các triều đại nào phong kiến từ nhà Hán đến nhà Tùy? </a:t>
            </a:r>
            <a:r>
              <a:rPr lang="nl-NL" sz="2000" i="1" dirty="0" smtClean="0">
                <a:solidFill>
                  <a:schemeClr val="tx1"/>
                </a:solidFill>
              </a:rPr>
              <a:t>Triều </a:t>
            </a:r>
            <a:r>
              <a:rPr lang="nl-NL" sz="2000" i="1" dirty="0">
                <a:solidFill>
                  <a:schemeClr val="tx1"/>
                </a:solidFill>
              </a:rPr>
              <a:t>đại nào kéo dài nhiều nhất? Triều đại nào tồn tại ngắn nhất</a:t>
            </a:r>
            <a:r>
              <a:rPr lang="nl-NL" sz="2000" i="1" dirty="0" smtClean="0">
                <a:solidFill>
                  <a:schemeClr val="tx1"/>
                </a:solidFill>
              </a:rPr>
              <a:t>?</a:t>
            </a:r>
          </a:p>
          <a:p>
            <a:pPr marL="342900" indent="-342900" algn="just">
              <a:buFont typeface="Wingdings" panose="05000000000000000000" pitchFamily="2" charset="2"/>
              <a:buChar char="§"/>
            </a:pPr>
            <a:r>
              <a:rPr lang="nl-NL" sz="2000" i="1" dirty="0">
                <a:solidFill>
                  <a:schemeClr val="tx1"/>
                </a:solidFill>
              </a:rPr>
              <a:t>Đặc điểm nổi bật của thời kì này là gì?</a:t>
            </a:r>
            <a:endParaRPr lang="nl-NL" sz="2000" i="1" dirty="0" smtClean="0">
              <a:solidFill>
                <a:schemeClr val="tx1"/>
              </a:solidFill>
            </a:endParaRPr>
          </a:p>
          <a:p>
            <a:pPr marL="342900" indent="-342900">
              <a:buFont typeface="Wingdings" panose="05000000000000000000" pitchFamily="2" charset="2"/>
              <a:buChar char="§"/>
            </a:pPr>
            <a:endParaRPr lang="en-US" sz="2000" dirty="0">
              <a:solidFill>
                <a:schemeClr val="bg1"/>
              </a:solidFill>
            </a:endParaRPr>
          </a:p>
          <a:p>
            <a:pPr marL="342900" indent="-342900">
              <a:buFont typeface="Wingdings" panose="05000000000000000000" pitchFamily="2" charset="2"/>
              <a:buChar char="§"/>
            </a:pPr>
            <a:endParaRPr lang="en-US" sz="2000" dirty="0">
              <a:solidFill>
                <a:schemeClr val="bg1"/>
              </a:solidFill>
            </a:endParaRPr>
          </a:p>
        </p:txBody>
      </p:sp>
      <p:pic>
        <p:nvPicPr>
          <p:cNvPr id="5" name="Picture 4"/>
          <p:cNvPicPr>
            <a:picLocks noChangeAspect="1"/>
          </p:cNvPicPr>
          <p:nvPr/>
        </p:nvPicPr>
        <p:blipFill>
          <a:blip r:embed="rId2"/>
          <a:stretch>
            <a:fillRect/>
          </a:stretch>
        </p:blipFill>
        <p:spPr>
          <a:xfrm>
            <a:off x="142601" y="3007721"/>
            <a:ext cx="8866958" cy="1673239"/>
          </a:xfrm>
          <a:prstGeom prst="rect">
            <a:avLst/>
          </a:prstGeom>
        </p:spPr>
      </p:pic>
    </p:spTree>
    <p:extLst>
      <p:ext uri="{BB962C8B-B14F-4D97-AF65-F5344CB8AC3E}">
        <p14:creationId xmlns="" xmlns:p14="http://schemas.microsoft.com/office/powerpoint/2010/main" val="375184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down)">
                                      <p:cBhvr>
                                        <p:cTn id="15" dur="500"/>
                                        <p:tgtEl>
                                          <p:spTgt spid="4">
                                            <p:txEl>
                                              <p:pRg st="0" end="0"/>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down)">
                                      <p:cBhvr>
                                        <p:cTn id="18" dur="500"/>
                                        <p:tgtEl>
                                          <p:spTgt spid="4">
                                            <p:txEl>
                                              <p:pRg st="1" end="1"/>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down)">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22</a:t>
            </a:fld>
            <a:endParaRPr lang="en"/>
          </a:p>
        </p:txBody>
      </p:sp>
      <p:sp>
        <p:nvSpPr>
          <p:cNvPr id="4" name="Rectangle 3"/>
          <p:cNvSpPr/>
          <p:nvPr/>
        </p:nvSpPr>
        <p:spPr>
          <a:xfrm>
            <a:off x="700545" y="1361087"/>
            <a:ext cx="8021783" cy="2786084"/>
          </a:xfrm>
          <a:prstGeom prst="rect">
            <a:avLst/>
          </a:prstGeom>
        </p:spPr>
        <p:txBody>
          <a:bodyPr wrap="square">
            <a:spAutoFit/>
          </a:bodyPr>
          <a:lstStyle/>
          <a:p>
            <a:pPr marL="342900" indent="-342900" algn="just">
              <a:lnSpc>
                <a:spcPts val="2600"/>
              </a:lnSpc>
              <a:spcBef>
                <a:spcPts val="500"/>
              </a:spcBef>
              <a:spcAft>
                <a:spcPts val="500"/>
              </a:spcAft>
              <a:buFont typeface="Wingdings" panose="05000000000000000000" pitchFamily="2" charset="2"/>
              <a:buChar char="§"/>
            </a:pPr>
            <a:r>
              <a:rPr lang="nl-NL" sz="2000" dirty="0" smtClean="0">
                <a:latin typeface="+mj-lt"/>
                <a:ea typeface="Calibri" panose="020F0502020204030204" pitchFamily="34" charset="0"/>
                <a:cs typeface="Times New Roman" panose="02020603050405020304" pitchFamily="18" charset="0"/>
              </a:rPr>
              <a:t>Từ </a:t>
            </a:r>
            <a:r>
              <a:rPr lang="nl-NL" sz="2000" dirty="0">
                <a:latin typeface="+mj-lt"/>
                <a:ea typeface="Calibri" panose="020F0502020204030204" pitchFamily="34" charset="0"/>
                <a:cs typeface="Times New Roman" panose="02020603050405020304" pitchFamily="18" charset="0"/>
              </a:rPr>
              <a:t>sau thời nhà Tần, </a:t>
            </a:r>
            <a:r>
              <a:rPr lang="en-US" sz="2000" dirty="0" smtClean="0">
                <a:latin typeface="+mj-lt"/>
                <a:ea typeface="Calibri" panose="020F0502020204030204" pitchFamily="34" charset="0"/>
                <a:cs typeface="Times New Roman" panose="02020603050405020304" pitchFamily="18" charset="0"/>
              </a:rPr>
              <a:t>lịch sử xã hội Trung Quốc trải qua các thời kì và các triều đại phong kiến nối tiếp nhau.</a:t>
            </a:r>
            <a:endParaRPr lang="en-US" sz="2000" dirty="0">
              <a:latin typeface="+mj-lt"/>
              <a:ea typeface="Calibri" panose="020F0502020204030204" pitchFamily="34" charset="0"/>
              <a:cs typeface="Times New Roman" panose="02020603050405020304" pitchFamily="18" charset="0"/>
            </a:endParaRPr>
          </a:p>
          <a:p>
            <a:pPr marL="342900" indent="-342900" algn="just">
              <a:lnSpc>
                <a:spcPts val="2600"/>
              </a:lnSpc>
              <a:spcBef>
                <a:spcPts val="500"/>
              </a:spcBef>
              <a:spcAft>
                <a:spcPts val="5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Triều </a:t>
            </a:r>
            <a:r>
              <a:rPr lang="nl-NL" sz="2000" dirty="0">
                <a:latin typeface="+mj-lt"/>
                <a:ea typeface="Calibri" panose="020F0502020204030204" pitchFamily="34" charset="0"/>
                <a:cs typeface="Times New Roman" panose="02020603050405020304" pitchFamily="18" charset="0"/>
              </a:rPr>
              <a:t>đại kéo dài nhiều nhất: nhà Hán.</a:t>
            </a:r>
            <a:endParaRPr lang="en-US" sz="2000" dirty="0">
              <a:latin typeface="+mj-lt"/>
              <a:ea typeface="Calibri" panose="020F0502020204030204" pitchFamily="34" charset="0"/>
              <a:cs typeface="Times New Roman" panose="02020603050405020304" pitchFamily="18" charset="0"/>
            </a:endParaRPr>
          </a:p>
          <a:p>
            <a:pPr marL="342900" indent="-342900" algn="just">
              <a:lnSpc>
                <a:spcPts val="2600"/>
              </a:lnSpc>
              <a:spcBef>
                <a:spcPts val="500"/>
              </a:spcBef>
              <a:spcAft>
                <a:spcPts val="5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Triều </a:t>
            </a:r>
            <a:r>
              <a:rPr lang="nl-NL" sz="2000" dirty="0">
                <a:latin typeface="+mj-lt"/>
                <a:ea typeface="Calibri" panose="020F0502020204030204" pitchFamily="34" charset="0"/>
                <a:cs typeface="Times New Roman" panose="02020603050405020304" pitchFamily="18" charset="0"/>
              </a:rPr>
              <a:t>đại tồn tại ngắn nhất: nhà Tùy. </a:t>
            </a:r>
            <a:endParaRPr lang="en-US" sz="2000" dirty="0">
              <a:latin typeface="+mj-lt"/>
              <a:ea typeface="Calibri" panose="020F0502020204030204" pitchFamily="34" charset="0"/>
              <a:cs typeface="Times New Roman" panose="02020603050405020304" pitchFamily="18" charset="0"/>
            </a:endParaRPr>
          </a:p>
          <a:p>
            <a:pPr marL="342900" indent="-342900" algn="just">
              <a:lnSpc>
                <a:spcPts val="2600"/>
              </a:lnSpc>
              <a:spcBef>
                <a:spcPts val="500"/>
              </a:spcBef>
              <a:spcAft>
                <a:spcPts val="500"/>
              </a:spcAft>
              <a:buFont typeface="Wingdings" panose="05000000000000000000" pitchFamily="2" charset="2"/>
              <a:buChar char="§"/>
            </a:pPr>
            <a:r>
              <a:rPr lang="nl-NL" sz="2000" dirty="0" smtClean="0">
                <a:latin typeface="+mj-lt"/>
                <a:ea typeface="Calibri" panose="020F0502020204030204" pitchFamily="34" charset="0"/>
                <a:cs typeface="Times New Roman" panose="02020603050405020304" pitchFamily="18" charset="0"/>
              </a:rPr>
              <a:t>Đặc </a:t>
            </a:r>
            <a:r>
              <a:rPr lang="nl-NL" sz="2000" dirty="0">
                <a:latin typeface="+mj-lt"/>
                <a:ea typeface="Calibri" panose="020F0502020204030204" pitchFamily="34" charset="0"/>
                <a:cs typeface="Times New Roman" panose="02020603050405020304" pitchFamily="18" charset="0"/>
              </a:rPr>
              <a:t>điểm nổi bật của thời kì này: Trung Quốc bước vào thời kì loạn lạc, thống nhất xen kẽ chia rẽ. Các triều đại phong kiến liên tiếp mở những cuộc chiến tranh xâm lược để mở rộng lãnh thổ. </a:t>
            </a:r>
            <a:endParaRPr lang="en-US" sz="2000" dirty="0">
              <a:effectLst/>
              <a:latin typeface="+mj-lt"/>
              <a:ea typeface="Calibri" panose="020F0502020204030204" pitchFamily="34" charset="0"/>
              <a:cs typeface="Times New Roman" panose="02020603050405020304" pitchFamily="18" charset="0"/>
            </a:endParaRPr>
          </a:p>
        </p:txBody>
      </p:sp>
      <p:sp>
        <p:nvSpPr>
          <p:cNvPr id="2" name="Rectangle 1"/>
          <p:cNvSpPr/>
          <p:nvPr/>
        </p:nvSpPr>
        <p:spPr>
          <a:xfrm>
            <a:off x="700546" y="652562"/>
            <a:ext cx="8021782" cy="430887"/>
          </a:xfrm>
          <a:prstGeom prst="rect">
            <a:avLst/>
          </a:prstGeom>
        </p:spPr>
        <p:txBody>
          <a:bodyPr wrap="square">
            <a:spAutoFit/>
          </a:bodyPr>
          <a:lstStyle/>
          <a:p>
            <a:r>
              <a:rPr lang="nl-NL" sz="2200" b="1" dirty="0" smtClean="0">
                <a:solidFill>
                  <a:schemeClr val="accent4">
                    <a:lumMod val="50000"/>
                  </a:schemeClr>
                </a:solidFill>
              </a:rPr>
              <a:t>     Các </a:t>
            </a:r>
            <a:r>
              <a:rPr lang="nl-NL" sz="2200" b="1" dirty="0">
                <a:solidFill>
                  <a:schemeClr val="accent4">
                    <a:lumMod val="50000"/>
                  </a:schemeClr>
                </a:solidFill>
              </a:rPr>
              <a:t>triều đại nào phong kiến từ nhà Hán đến nhà Tùy</a:t>
            </a:r>
            <a:endParaRPr lang="en-US" sz="2200" b="1" dirty="0">
              <a:solidFill>
                <a:schemeClr val="accent4">
                  <a:lumMod val="50000"/>
                </a:schemeClr>
              </a:solidFill>
            </a:endParaRPr>
          </a:p>
        </p:txBody>
      </p:sp>
      <p:grpSp>
        <p:nvGrpSpPr>
          <p:cNvPr id="5" name="Google Shape;533;p40"/>
          <p:cNvGrpSpPr/>
          <p:nvPr/>
        </p:nvGrpSpPr>
        <p:grpSpPr>
          <a:xfrm>
            <a:off x="838200" y="652562"/>
            <a:ext cx="311556" cy="363438"/>
            <a:chOff x="1923675" y="1633650"/>
            <a:chExt cx="436002" cy="435975"/>
          </a:xfrm>
        </p:grpSpPr>
        <p:sp>
          <p:nvSpPr>
            <p:cNvPr id="6" name="Google Shape;534;p40"/>
            <p:cNvSpPr/>
            <p:nvPr/>
          </p:nvSpPr>
          <p:spPr>
            <a:xfrm>
              <a:off x="2209252" y="1633650"/>
              <a:ext cx="150425" cy="150424"/>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chemeClr val="accent4">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 xmlns:p14="http://schemas.microsoft.com/office/powerpoint/2010/main" val="1024944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5" dur="500"/>
                                        <p:tgtEl>
                                          <p:spTgt spid="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8" dur="500"/>
                                        <p:tgtEl>
                                          <p:spTgt spid="4">
                                            <p:txEl>
                                              <p:pRg st="1" end="1"/>
                                            </p:txEl>
                                          </p:spTgt>
                                        </p:tgtEl>
                                      </p:cBhvr>
                                    </p:animEffect>
                                  </p:childTnLst>
                                </p:cTn>
                              </p:par>
                              <p:par>
                                <p:cTn id="19" presetID="14" presetClass="entr" presetSubtype="1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746" y="516094"/>
            <a:ext cx="4288988" cy="1028700"/>
          </a:xfrm>
        </p:spPr>
        <p:txBody>
          <a:bodyPr/>
          <a:lstStyle/>
          <a:p>
            <a:r>
              <a:rPr lang="en-US" sz="2200" dirty="0" smtClean="0">
                <a:latin typeface="+mj-lt"/>
              </a:rPr>
              <a:t>Thảo luận và trả lời câu hỏi</a:t>
            </a:r>
            <a:endParaRPr lang="en-US" sz="2200" dirty="0">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23</a:t>
            </a:fld>
            <a:endParaRPr lang="en"/>
          </a:p>
        </p:txBody>
      </p:sp>
      <p:grpSp>
        <p:nvGrpSpPr>
          <p:cNvPr id="6" name="Group 5"/>
          <p:cNvGrpSpPr/>
          <p:nvPr/>
        </p:nvGrpSpPr>
        <p:grpSpPr>
          <a:xfrm>
            <a:off x="415193" y="1777867"/>
            <a:ext cx="4339687" cy="2977013"/>
            <a:chOff x="1219200" y="1433286"/>
            <a:chExt cx="6853058" cy="4710912"/>
          </a:xfrm>
        </p:grpSpPr>
        <p:sp>
          <p:nvSpPr>
            <p:cNvPr id="7" name="Rounded Rectangle 6"/>
            <p:cNvSpPr/>
            <p:nvPr/>
          </p:nvSpPr>
          <p:spPr>
            <a:xfrm>
              <a:off x="1219200" y="2081907"/>
              <a:ext cx="6853058" cy="4062291"/>
            </a:xfrm>
            <a:prstGeom prst="roundRect">
              <a:avLst>
                <a:gd name="adj" fmla="val 6629"/>
              </a:avLst>
            </a:prstGeom>
            <a:solidFill>
              <a:schemeClr val="accent1"/>
            </a:solidFill>
            <a:ln w="25400" cap="flat" cmpd="sng" algn="ctr">
              <a:noFill/>
              <a:prstDash val="solid"/>
            </a:ln>
            <a:effectLst>
              <a:innerShdw blurRad="101600">
                <a:prstClr val="black"/>
              </a:innerShdw>
            </a:effectLst>
          </p:spPr>
          <p:txBody>
            <a:bodyPr anchor="ctr"/>
            <a:lstStyle/>
            <a:p>
              <a:pPr algn="ctr">
                <a:defRPr/>
              </a:pPr>
              <a:endParaRPr lang="en-US" kern="0">
                <a:solidFill>
                  <a:srgbClr val="000000">
                    <a:lumMod val="75000"/>
                    <a:lumOff val="25000"/>
                  </a:srgbClr>
                </a:solidFill>
                <a:cs typeface="Arial" charset="0"/>
              </a:endParaRPr>
            </a:p>
          </p:txBody>
        </p:sp>
        <p:sp>
          <p:nvSpPr>
            <p:cNvPr id="8" name="Rounded Rectangle 7"/>
            <p:cNvSpPr/>
            <p:nvPr/>
          </p:nvSpPr>
          <p:spPr>
            <a:xfrm>
              <a:off x="1395034" y="2245168"/>
              <a:ext cx="6501390" cy="3725739"/>
            </a:xfrm>
            <a:prstGeom prst="roundRect">
              <a:avLst>
                <a:gd name="adj" fmla="val 5426"/>
              </a:avLst>
            </a:prstGeom>
            <a:solidFill>
              <a:srgbClr val="FFFFFF">
                <a:lumMod val="95000"/>
              </a:srgbClr>
            </a:solidFill>
            <a:ln w="25400" cap="flat" cmpd="sng" algn="ctr">
              <a:noFill/>
              <a:prstDash val="solid"/>
            </a:ln>
            <a:effectLst>
              <a:innerShdw blurRad="101600">
                <a:prstClr val="black"/>
              </a:innerShdw>
            </a:effectLst>
          </p:spPr>
          <p:txBody>
            <a:bodyPr anchor="ctr"/>
            <a:lstStyle/>
            <a:p>
              <a:pPr algn="ctr">
                <a:defRPr/>
              </a:pPr>
              <a:endParaRPr lang="en-US" kern="0">
                <a:solidFill>
                  <a:srgbClr val="000000">
                    <a:lumMod val="75000"/>
                    <a:lumOff val="25000"/>
                  </a:srgbClr>
                </a:solidFill>
                <a:cs typeface="Arial" charset="0"/>
              </a:endParaRPr>
            </a:p>
          </p:txBody>
        </p:sp>
        <p:grpSp>
          <p:nvGrpSpPr>
            <p:cNvPr id="9" name="Group 7177"/>
            <p:cNvGrpSpPr>
              <a:grpSpLocks/>
            </p:cNvGrpSpPr>
            <p:nvPr/>
          </p:nvGrpSpPr>
          <p:grpSpPr bwMode="auto">
            <a:xfrm>
              <a:off x="2892533" y="1433286"/>
              <a:ext cx="3717799" cy="1092200"/>
              <a:chOff x="3371850" y="1509486"/>
              <a:chExt cx="2480086" cy="730346"/>
            </a:xfrm>
          </p:grpSpPr>
          <p:sp>
            <p:nvSpPr>
              <p:cNvPr id="13" name="Oval 12"/>
              <p:cNvSpPr/>
              <p:nvPr/>
            </p:nvSpPr>
            <p:spPr>
              <a:xfrm>
                <a:off x="5749028" y="2136676"/>
                <a:ext cx="102908" cy="10315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a:solidFill>
                    <a:srgbClr val="000000">
                      <a:lumMod val="75000"/>
                      <a:lumOff val="25000"/>
                    </a:srgbClr>
                  </a:solidFill>
                  <a:cs typeface="Arial" charset="0"/>
                </a:endParaRPr>
              </a:p>
            </p:txBody>
          </p:sp>
          <p:sp>
            <p:nvSpPr>
              <p:cNvPr id="14" name="Oval 13"/>
              <p:cNvSpPr/>
              <p:nvPr/>
            </p:nvSpPr>
            <p:spPr>
              <a:xfrm>
                <a:off x="3371850" y="2136676"/>
                <a:ext cx="102908" cy="10315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a:solidFill>
                    <a:srgbClr val="000000">
                      <a:lumMod val="75000"/>
                      <a:lumOff val="25000"/>
                    </a:srgbClr>
                  </a:solidFill>
                  <a:cs typeface="Arial" charset="0"/>
                </a:endParaRPr>
              </a:p>
            </p:txBody>
          </p:sp>
          <p:sp>
            <p:nvSpPr>
              <p:cNvPr id="15" name="Oval 14"/>
              <p:cNvSpPr/>
              <p:nvPr/>
            </p:nvSpPr>
            <p:spPr>
              <a:xfrm>
                <a:off x="4466997" y="1509486"/>
                <a:ext cx="276225" cy="276225"/>
              </a:xfrm>
              <a:prstGeom prst="ellipse">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16200000" scaled="1"/>
                <a:tileRect/>
              </a:gradFill>
              <a:ln w="25400" cap="flat" cmpd="sng" algn="ctr">
                <a:noFill/>
                <a:prstDash val="solid"/>
              </a:ln>
              <a:effectLst>
                <a:glow rad="25400">
                  <a:srgbClr val="DADADA">
                    <a:lumMod val="50000"/>
                    <a:alpha val="64000"/>
                  </a:srgbClr>
                </a:glow>
              </a:effectLst>
            </p:spPr>
            <p:txBody>
              <a:bodyPr anchor="ctr"/>
              <a:lstStyle/>
              <a:p>
                <a:pPr algn="ctr">
                  <a:defRPr/>
                </a:pPr>
                <a:endParaRPr lang="en-US" kern="0">
                  <a:solidFill>
                    <a:srgbClr val="000000">
                      <a:lumMod val="75000"/>
                      <a:lumOff val="25000"/>
                    </a:srgbClr>
                  </a:solidFill>
                  <a:cs typeface="Arial" charset="0"/>
                </a:endParaRPr>
              </a:p>
            </p:txBody>
          </p:sp>
          <p:cxnSp>
            <p:nvCxnSpPr>
              <p:cNvPr id="16" name="Straight Connector 15"/>
              <p:cNvCxnSpPr>
                <a:cxnSpLocks noChangeShapeType="1"/>
              </p:cNvCxnSpPr>
              <p:nvPr/>
            </p:nvCxnSpPr>
            <p:spPr bwMode="auto">
              <a:xfrm>
                <a:off x="4605102" y="1611489"/>
                <a:ext cx="1195222" cy="561701"/>
              </a:xfrm>
              <a:prstGeom prst="line">
                <a:avLst/>
              </a:prstGeom>
              <a:noFill/>
              <a:ln w="28575" algn="ctr">
                <a:solidFill>
                  <a:schemeClr val="accent1">
                    <a:lumMod val="75000"/>
                  </a:schemeClr>
                </a:solidFill>
                <a:round/>
                <a:headEnd/>
                <a:tailEnd/>
              </a:ln>
              <a:extLst>
                <a:ext uri="{909E8E84-426E-40DD-AFC4-6F175D3DCCD1}">
                  <a14:hiddenFill xmlns="" xmlns:a14="http://schemas.microsoft.com/office/drawing/2010/main">
                    <a:noFill/>
                  </a14:hiddenFill>
                </a:ext>
              </a:extLst>
            </p:spPr>
          </p:cxnSp>
          <p:cxnSp>
            <p:nvCxnSpPr>
              <p:cNvPr id="17" name="Straight Connector 16"/>
              <p:cNvCxnSpPr>
                <a:cxnSpLocks noChangeShapeType="1"/>
              </p:cNvCxnSpPr>
              <p:nvPr/>
            </p:nvCxnSpPr>
            <p:spPr bwMode="auto">
              <a:xfrm flipH="1">
                <a:off x="3413955" y="1611489"/>
                <a:ext cx="1196580" cy="561701"/>
              </a:xfrm>
              <a:prstGeom prst="line">
                <a:avLst/>
              </a:prstGeom>
              <a:noFill/>
              <a:ln w="28575" algn="ctr">
                <a:solidFill>
                  <a:schemeClr val="accent1">
                    <a:lumMod val="75000"/>
                  </a:schemeClr>
                </a:solidFill>
                <a:round/>
                <a:headEnd/>
                <a:tailEnd/>
              </a:ln>
              <a:extLst>
                <a:ext uri="{909E8E84-426E-40DD-AFC4-6F175D3DCCD1}">
                  <a14:hiddenFill xmlns="" xmlns:a14="http://schemas.microsoft.com/office/drawing/2010/main">
                    <a:noFill/>
                  </a14:hiddenFill>
                </a:ext>
              </a:extLst>
            </p:spPr>
          </p:cxnSp>
          <p:sp>
            <p:nvSpPr>
              <p:cNvPr id="18" name="Oval 17"/>
              <p:cNvSpPr/>
              <p:nvPr/>
            </p:nvSpPr>
            <p:spPr>
              <a:xfrm>
                <a:off x="4551283" y="1585985"/>
                <a:ext cx="107651" cy="107651"/>
              </a:xfrm>
              <a:prstGeom prst="ellipse">
                <a:avLst/>
              </a:prstGeom>
              <a:solidFill>
                <a:srgbClr val="FFFFFF">
                  <a:lumMod val="85000"/>
                  <a:alpha val="85000"/>
                </a:srgbClr>
              </a:solidFill>
              <a:ln w="9525" cap="flat" cmpd="sng" algn="ctr">
                <a:solidFill>
                  <a:srgbClr val="DADADA">
                    <a:lumMod val="25000"/>
                    <a:alpha val="64000"/>
                  </a:srgbClr>
                </a:solidFill>
                <a:prstDash val="solid"/>
              </a:ln>
              <a:effectLst/>
              <a:scene3d>
                <a:camera prst="orthographicFront"/>
                <a:lightRig rig="threePt" dir="t"/>
              </a:scene3d>
              <a:sp3d>
                <a:bevelT w="114300" prst="hardEdge"/>
              </a:sp3d>
            </p:spPr>
            <p:txBody>
              <a:bodyPr anchor="ctr"/>
              <a:lstStyle/>
              <a:p>
                <a:pPr algn="ctr">
                  <a:defRPr/>
                </a:pPr>
                <a:endParaRPr lang="en-US" kern="0">
                  <a:solidFill>
                    <a:srgbClr val="000000">
                      <a:lumMod val="75000"/>
                      <a:lumOff val="25000"/>
                    </a:srgbClr>
                  </a:solidFill>
                  <a:cs typeface="Arial" charset="0"/>
                </a:endParaRPr>
              </a:p>
            </p:txBody>
          </p:sp>
        </p:grpSp>
        <p:grpSp>
          <p:nvGrpSpPr>
            <p:cNvPr id="10" name="Group 9"/>
            <p:cNvGrpSpPr>
              <a:grpSpLocks/>
            </p:cNvGrpSpPr>
            <p:nvPr/>
          </p:nvGrpSpPr>
          <p:grpSpPr bwMode="auto">
            <a:xfrm>
              <a:off x="1423458" y="2642113"/>
              <a:ext cx="6485683" cy="3064341"/>
              <a:chOff x="905025" y="918386"/>
              <a:chExt cx="7451425" cy="3519640"/>
            </a:xfrm>
          </p:grpSpPr>
          <p:pic>
            <p:nvPicPr>
              <p:cNvPr id="11" name="Picture 345" descr="shadow_1_m"/>
              <p:cNvPicPr>
                <a:picLocks noChangeAspect="1" noChangeArrowheads="1"/>
              </p:cNvPicPr>
              <p:nvPr/>
            </p:nvPicPr>
            <p:blipFill>
              <a:blip r:embed="rId2">
                <a:extLst>
                  <a:ext uri="{28A0092B-C50C-407E-A947-70E740481C1C}">
                    <a14:useLocalDpi xmlns="" xmlns:a14="http://schemas.microsoft.com/office/drawing/2010/main" val="0"/>
                  </a:ext>
                </a:extLst>
              </a:blip>
              <a:srcRect t="61411"/>
              <a:stretch>
                <a:fillRect/>
              </a:stretch>
            </p:blipFill>
            <p:spPr bwMode="gray">
              <a:xfrm>
                <a:off x="905025" y="4332913"/>
                <a:ext cx="7451425" cy="105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 name="Rounded Rectangle 11"/>
              <p:cNvSpPr/>
              <p:nvPr/>
            </p:nvSpPr>
            <p:spPr>
              <a:xfrm>
                <a:off x="1162190" y="918386"/>
                <a:ext cx="6897410" cy="3411724"/>
              </a:xfrm>
              <a:prstGeom prst="roundRect">
                <a:avLst>
                  <a:gd name="adj" fmla="val 6758"/>
                </a:avLst>
              </a:prstGeom>
              <a:solidFill>
                <a:srgbClr val="FFFFFF"/>
              </a:solidFill>
              <a:ln w="25400" cap="flat" cmpd="sng" algn="ctr">
                <a:noFill/>
                <a:prstDash val="solid"/>
              </a:ln>
              <a:effectLst>
                <a:outerShdw blurRad="63500" sx="102000" sy="102000" algn="ctr" rotWithShape="0">
                  <a:prstClr val="black">
                    <a:alpha val="7000"/>
                  </a:prstClr>
                </a:outerShdw>
              </a:effectLst>
            </p:spPr>
            <p:txBody>
              <a:bodyPr anchor="ctr"/>
              <a:lstStyle/>
              <a:p>
                <a:pPr algn="ctr">
                  <a:defRPr/>
                </a:pPr>
                <a:endParaRPr lang="en-US" kern="0">
                  <a:solidFill>
                    <a:srgbClr val="000000">
                      <a:lumMod val="75000"/>
                      <a:lumOff val="25000"/>
                    </a:srgbClr>
                  </a:solidFill>
                  <a:cs typeface="Arial" charset="0"/>
                </a:endParaRPr>
              </a:p>
            </p:txBody>
          </p:sp>
        </p:grpSp>
      </p:grpSp>
      <p:sp>
        <p:nvSpPr>
          <p:cNvPr id="19" name="Rectangle 18"/>
          <p:cNvSpPr/>
          <p:nvPr/>
        </p:nvSpPr>
        <p:spPr>
          <a:xfrm>
            <a:off x="686282" y="2697987"/>
            <a:ext cx="3801687" cy="1631216"/>
          </a:xfrm>
          <a:prstGeom prst="rect">
            <a:avLst/>
          </a:prstGeom>
        </p:spPr>
        <p:txBody>
          <a:bodyPr wrap="square">
            <a:spAutoFit/>
          </a:bodyPr>
          <a:lstStyle/>
          <a:p>
            <a:pPr algn="just"/>
            <a:r>
              <a:rPr lang="nl-NL" sz="2000" dirty="0">
                <a:solidFill>
                  <a:schemeClr val="accent1">
                    <a:lumMod val="50000"/>
                  </a:schemeClr>
                </a:solidFill>
              </a:rPr>
              <a:t>Em có biết những triều đại Trung Quốc nào đã xâm lược nước ta không? Nhà Hán có sự kiện gì liên quan đến lịch sử Việt Nam?</a:t>
            </a:r>
            <a:endParaRPr lang="en-US" sz="2000" dirty="0">
              <a:solidFill>
                <a:schemeClr val="accent1">
                  <a:lumMod val="50000"/>
                </a:schemeClr>
              </a:solidFill>
            </a:endParaRPr>
          </a:p>
        </p:txBody>
      </p:sp>
      <p:sp>
        <p:nvSpPr>
          <p:cNvPr id="20" name="Rectangle 19"/>
          <p:cNvSpPr/>
          <p:nvPr/>
        </p:nvSpPr>
        <p:spPr>
          <a:xfrm>
            <a:off x="4890637" y="1777867"/>
            <a:ext cx="4085935" cy="2759730"/>
          </a:xfrm>
          <a:prstGeom prst="rect">
            <a:avLst/>
          </a:prstGeom>
        </p:spPr>
        <p:txBody>
          <a:bodyPr wrap="square">
            <a:spAutoFit/>
          </a:bodyPr>
          <a:lstStyle/>
          <a:p>
            <a:pPr marL="342900" indent="-342900" algn="just">
              <a:lnSpc>
                <a:spcPts val="2400"/>
              </a:lnSpc>
              <a:spcBef>
                <a:spcPts val="800"/>
              </a:spcBef>
              <a:spcAft>
                <a:spcPts val="800"/>
              </a:spcAft>
              <a:buFont typeface="Wingdings" panose="05000000000000000000" pitchFamily="2" charset="2"/>
              <a:buChar char="§"/>
            </a:pPr>
            <a:r>
              <a:rPr lang="nl-NL" sz="2000" dirty="0" smtClean="0">
                <a:solidFill>
                  <a:schemeClr val="accent6">
                    <a:lumMod val="50000"/>
                  </a:schemeClr>
                </a:solidFill>
                <a:latin typeface="+mj-lt"/>
                <a:ea typeface="Calibri" panose="020F0502020204030204" pitchFamily="34" charset="0"/>
                <a:cs typeface="Times New Roman" panose="02020603050405020304" pitchFamily="18" charset="0"/>
              </a:rPr>
              <a:t>Những </a:t>
            </a:r>
            <a:r>
              <a:rPr lang="nl-NL" sz="2000" dirty="0">
                <a:solidFill>
                  <a:schemeClr val="accent6">
                    <a:lumMod val="50000"/>
                  </a:schemeClr>
                </a:solidFill>
                <a:latin typeface="+mj-lt"/>
                <a:ea typeface="Calibri" panose="020F0502020204030204" pitchFamily="34" charset="0"/>
                <a:cs typeface="Times New Roman" panose="02020603050405020304" pitchFamily="18" charset="0"/>
              </a:rPr>
              <a:t>triều đại Trung Quốc nào đã xâm lược nước ta</a:t>
            </a:r>
            <a:r>
              <a:rPr lang="en-US" sz="2000" dirty="0">
                <a:solidFill>
                  <a:schemeClr val="accent6">
                    <a:lumMod val="50000"/>
                  </a:schemeClr>
                </a:solidFill>
                <a:latin typeface="+mj-lt"/>
                <a:ea typeface="Calibri" panose="020F0502020204030204" pitchFamily="34" charset="0"/>
                <a:cs typeface="Times New Roman" panose="02020603050405020304" pitchFamily="18" charset="0"/>
              </a:rPr>
              <a:t>: </a:t>
            </a:r>
            <a:r>
              <a:rPr lang="nl-NL" sz="2000" dirty="0">
                <a:solidFill>
                  <a:schemeClr val="accent6">
                    <a:lumMod val="50000"/>
                  </a:schemeClr>
                </a:solidFill>
                <a:latin typeface="+mj-lt"/>
                <a:ea typeface="Calibri" panose="020F0502020204030204" pitchFamily="34" charset="0"/>
                <a:cs typeface="Times New Roman" panose="02020603050405020304" pitchFamily="18" charset="0"/>
              </a:rPr>
              <a:t>nhà Triệu, nhà Hán, nhà Nam Hán,...</a:t>
            </a:r>
            <a:endParaRPr lang="en-US" sz="2000" dirty="0">
              <a:solidFill>
                <a:schemeClr val="accent6">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400"/>
              </a:lnSpc>
              <a:spcBef>
                <a:spcPts val="800"/>
              </a:spcBef>
              <a:spcAft>
                <a:spcPts val="800"/>
              </a:spcAft>
              <a:buFont typeface="Wingdings" panose="05000000000000000000" pitchFamily="2" charset="2"/>
              <a:buChar char="§"/>
            </a:pPr>
            <a:r>
              <a:rPr lang="nl-NL" sz="2000" dirty="0" smtClean="0">
                <a:solidFill>
                  <a:schemeClr val="accent6">
                    <a:lumMod val="50000"/>
                  </a:schemeClr>
                </a:solidFill>
                <a:latin typeface="+mj-lt"/>
                <a:ea typeface="Calibri" panose="020F0502020204030204" pitchFamily="34" charset="0"/>
                <a:cs typeface="Times New Roman" panose="02020603050405020304" pitchFamily="18" charset="0"/>
              </a:rPr>
              <a:t>Nhà </a:t>
            </a:r>
            <a:r>
              <a:rPr lang="nl-NL" sz="2000" dirty="0">
                <a:solidFill>
                  <a:schemeClr val="accent6">
                    <a:lumMod val="50000"/>
                  </a:schemeClr>
                </a:solidFill>
                <a:latin typeface="+mj-lt"/>
                <a:ea typeface="Calibri" panose="020F0502020204030204" pitchFamily="34" charset="0"/>
                <a:cs typeface="Times New Roman" panose="02020603050405020304" pitchFamily="18" charset="0"/>
              </a:rPr>
              <a:t>Hán có sự kiện liên quan đến lịch sử Việt Nam: nhà Hán đô hộ nước ta, Hai Bà Trưng phất cờ khởi nghĩa. </a:t>
            </a:r>
            <a:r>
              <a:rPr lang="nl-NL" sz="2000" b="1" i="1" dirty="0">
                <a:solidFill>
                  <a:schemeClr val="accent6">
                    <a:lumMod val="50000"/>
                  </a:schemeClr>
                </a:solidFill>
                <a:latin typeface="+mj-lt"/>
                <a:ea typeface="Calibri" panose="020F0502020204030204" pitchFamily="34" charset="0"/>
                <a:cs typeface="Times New Roman" panose="02020603050405020304" pitchFamily="18" charset="0"/>
              </a:rPr>
              <a:t> </a:t>
            </a:r>
            <a:endParaRPr lang="en-US" sz="2000" dirty="0">
              <a:solidFill>
                <a:schemeClr val="accent6">
                  <a:lumMod val="5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408182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80">
                                          <p:stCondLst>
                                            <p:cond delay="0"/>
                                          </p:stCondLst>
                                        </p:cTn>
                                        <p:tgtEl>
                                          <p:spTgt spid="20"/>
                                        </p:tgtEl>
                                      </p:cBhvr>
                                    </p:animEffect>
                                    <p:anim calcmode="lin" valueType="num">
                                      <p:cBhvr>
                                        <p:cTn id="2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6" dur="26">
                                          <p:stCondLst>
                                            <p:cond delay="650"/>
                                          </p:stCondLst>
                                        </p:cTn>
                                        <p:tgtEl>
                                          <p:spTgt spid="20"/>
                                        </p:tgtEl>
                                      </p:cBhvr>
                                      <p:to x="100000" y="60000"/>
                                    </p:animScale>
                                    <p:animScale>
                                      <p:cBhvr>
                                        <p:cTn id="27" dur="166" decel="50000">
                                          <p:stCondLst>
                                            <p:cond delay="676"/>
                                          </p:stCondLst>
                                        </p:cTn>
                                        <p:tgtEl>
                                          <p:spTgt spid="20"/>
                                        </p:tgtEl>
                                      </p:cBhvr>
                                      <p:to x="100000" y="100000"/>
                                    </p:animScale>
                                    <p:animScale>
                                      <p:cBhvr>
                                        <p:cTn id="28" dur="26">
                                          <p:stCondLst>
                                            <p:cond delay="1312"/>
                                          </p:stCondLst>
                                        </p:cTn>
                                        <p:tgtEl>
                                          <p:spTgt spid="20"/>
                                        </p:tgtEl>
                                      </p:cBhvr>
                                      <p:to x="100000" y="80000"/>
                                    </p:animScale>
                                    <p:animScale>
                                      <p:cBhvr>
                                        <p:cTn id="29" dur="166" decel="50000">
                                          <p:stCondLst>
                                            <p:cond delay="1338"/>
                                          </p:stCondLst>
                                        </p:cTn>
                                        <p:tgtEl>
                                          <p:spTgt spid="20"/>
                                        </p:tgtEl>
                                      </p:cBhvr>
                                      <p:to x="100000" y="100000"/>
                                    </p:animScale>
                                    <p:animScale>
                                      <p:cBhvr>
                                        <p:cTn id="30" dur="26">
                                          <p:stCondLst>
                                            <p:cond delay="1642"/>
                                          </p:stCondLst>
                                        </p:cTn>
                                        <p:tgtEl>
                                          <p:spTgt spid="20"/>
                                        </p:tgtEl>
                                      </p:cBhvr>
                                      <p:to x="100000" y="90000"/>
                                    </p:animScale>
                                    <p:animScale>
                                      <p:cBhvr>
                                        <p:cTn id="31" dur="166" decel="50000">
                                          <p:stCondLst>
                                            <p:cond delay="1668"/>
                                          </p:stCondLst>
                                        </p:cTn>
                                        <p:tgtEl>
                                          <p:spTgt spid="20"/>
                                        </p:tgtEl>
                                      </p:cBhvr>
                                      <p:to x="100000" y="100000"/>
                                    </p:animScale>
                                    <p:animScale>
                                      <p:cBhvr>
                                        <p:cTn id="32" dur="26">
                                          <p:stCondLst>
                                            <p:cond delay="1808"/>
                                          </p:stCondLst>
                                        </p:cTn>
                                        <p:tgtEl>
                                          <p:spTgt spid="20"/>
                                        </p:tgtEl>
                                      </p:cBhvr>
                                      <p:to x="100000" y="95000"/>
                                    </p:animScale>
                                    <p:animScale>
                                      <p:cBhvr>
                                        <p:cTn id="33"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58665" y="395021"/>
            <a:ext cx="6031800" cy="944901"/>
          </a:xfrm>
        </p:spPr>
        <p:txBody>
          <a:bodyPr/>
          <a:lstStyle/>
          <a:p>
            <a:pPr marL="101600" indent="0">
              <a:lnSpc>
                <a:spcPts val="2500"/>
              </a:lnSpc>
              <a:spcBef>
                <a:spcPts val="200"/>
              </a:spcBef>
              <a:spcAft>
                <a:spcPts val="200"/>
              </a:spcAft>
              <a:buNone/>
            </a:pPr>
            <a:r>
              <a:rPr lang="en-US" sz="2300" b="1" smtClean="0">
                <a:latin typeface="+mj-lt"/>
              </a:rPr>
              <a:t>4. </a:t>
            </a:r>
            <a:r>
              <a:rPr lang="en-US" sz="2300" b="1" dirty="0" smtClean="0">
                <a:latin typeface="+mj-lt"/>
              </a:rPr>
              <a:t>THÀNH TỰU TIÊU BIỂU </a:t>
            </a:r>
          </a:p>
          <a:p>
            <a:pPr marL="101600" indent="0">
              <a:lnSpc>
                <a:spcPts val="2500"/>
              </a:lnSpc>
              <a:spcBef>
                <a:spcPts val="200"/>
              </a:spcBef>
              <a:spcAft>
                <a:spcPts val="200"/>
              </a:spcAft>
              <a:buNone/>
            </a:pPr>
            <a:r>
              <a:rPr lang="en-US" sz="2300" b="1" dirty="0" smtClean="0">
                <a:latin typeface="+mj-lt"/>
              </a:rPr>
              <a:t>CỦA NỀN VĂN MINH TRUNG QUỐC</a:t>
            </a:r>
            <a:endParaRPr lang="en-US" sz="23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24</a:t>
            </a:fld>
            <a:endParaRPr lang="en"/>
          </a:p>
        </p:txBody>
      </p:sp>
      <p:sp>
        <p:nvSpPr>
          <p:cNvPr id="4" name="Rounded Rectangle 3"/>
          <p:cNvSpPr/>
          <p:nvPr/>
        </p:nvSpPr>
        <p:spPr>
          <a:xfrm>
            <a:off x="123550" y="1692452"/>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Tư tưởng</a:t>
            </a:r>
          </a:p>
          <a:p>
            <a:pPr algn="ctr"/>
            <a:endParaRPr lang="en-US" dirty="0"/>
          </a:p>
          <a:p>
            <a:pPr algn="ctr"/>
            <a:endParaRPr lang="en-US" dirty="0"/>
          </a:p>
        </p:txBody>
      </p:sp>
      <p:sp>
        <p:nvSpPr>
          <p:cNvPr id="5" name="Rounded Rectangle 4"/>
          <p:cNvSpPr/>
          <p:nvPr/>
        </p:nvSpPr>
        <p:spPr>
          <a:xfrm>
            <a:off x="522704" y="2845228"/>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Chữ viết</a:t>
            </a:r>
          </a:p>
          <a:p>
            <a:pPr algn="ctr"/>
            <a:endParaRPr lang="en-US" dirty="0"/>
          </a:p>
          <a:p>
            <a:pPr algn="ctr"/>
            <a:endParaRPr lang="en-US" dirty="0"/>
          </a:p>
        </p:txBody>
      </p:sp>
      <p:sp>
        <p:nvSpPr>
          <p:cNvPr id="6" name="Rounded Rectangle 5"/>
          <p:cNvSpPr/>
          <p:nvPr/>
        </p:nvSpPr>
        <p:spPr>
          <a:xfrm>
            <a:off x="1963799" y="4047849"/>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Văn học</a:t>
            </a:r>
          </a:p>
          <a:p>
            <a:pPr algn="ctr"/>
            <a:endParaRPr lang="en-US" dirty="0"/>
          </a:p>
          <a:p>
            <a:pPr algn="ctr"/>
            <a:endParaRPr lang="en-US" dirty="0"/>
          </a:p>
        </p:txBody>
      </p:sp>
      <p:sp>
        <p:nvSpPr>
          <p:cNvPr id="7" name="Rounded Rectangle 6"/>
          <p:cNvSpPr/>
          <p:nvPr/>
        </p:nvSpPr>
        <p:spPr>
          <a:xfrm>
            <a:off x="3982296" y="4047849"/>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Sử học</a:t>
            </a:r>
          </a:p>
          <a:p>
            <a:pPr algn="ctr"/>
            <a:endParaRPr lang="en-US" dirty="0"/>
          </a:p>
          <a:p>
            <a:pPr algn="ctr"/>
            <a:endParaRPr lang="en-US" dirty="0"/>
          </a:p>
        </p:txBody>
      </p:sp>
      <p:sp>
        <p:nvSpPr>
          <p:cNvPr id="8" name="Rounded Rectangle 7"/>
          <p:cNvSpPr/>
          <p:nvPr/>
        </p:nvSpPr>
        <p:spPr>
          <a:xfrm>
            <a:off x="5949370" y="4047848"/>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Y học</a:t>
            </a:r>
          </a:p>
          <a:p>
            <a:pPr algn="ctr"/>
            <a:endParaRPr lang="en-US" dirty="0"/>
          </a:p>
          <a:p>
            <a:pPr algn="ctr"/>
            <a:endParaRPr lang="en-US" dirty="0"/>
          </a:p>
        </p:txBody>
      </p:sp>
      <p:sp>
        <p:nvSpPr>
          <p:cNvPr id="9" name="Rounded Rectangle 8"/>
          <p:cNvSpPr/>
          <p:nvPr/>
        </p:nvSpPr>
        <p:spPr>
          <a:xfrm>
            <a:off x="7022165" y="2845228"/>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Kĩ thuật</a:t>
            </a:r>
          </a:p>
          <a:p>
            <a:pPr algn="ctr"/>
            <a:endParaRPr lang="en-US" dirty="0"/>
          </a:p>
          <a:p>
            <a:pPr algn="ctr"/>
            <a:endParaRPr lang="en-US" dirty="0"/>
          </a:p>
        </p:txBody>
      </p:sp>
      <p:pic>
        <p:nvPicPr>
          <p:cNvPr id="10" name="Picture 9"/>
          <p:cNvPicPr>
            <a:picLocks noChangeAspect="1"/>
          </p:cNvPicPr>
          <p:nvPr/>
        </p:nvPicPr>
        <p:blipFill>
          <a:blip r:embed="rId2"/>
          <a:stretch>
            <a:fillRect/>
          </a:stretch>
        </p:blipFill>
        <p:spPr>
          <a:xfrm>
            <a:off x="2711358" y="1594712"/>
            <a:ext cx="3563247" cy="2098267"/>
          </a:xfrm>
          <a:prstGeom prst="rect">
            <a:avLst/>
          </a:prstGeom>
        </p:spPr>
      </p:pic>
      <p:sp>
        <p:nvSpPr>
          <p:cNvPr id="11" name="Rounded Rectangle 10"/>
          <p:cNvSpPr/>
          <p:nvPr/>
        </p:nvSpPr>
        <p:spPr>
          <a:xfrm>
            <a:off x="7485715" y="1692451"/>
            <a:ext cx="1441095" cy="746151"/>
          </a:xfrm>
          <a:prstGeom prst="roundRect">
            <a:avLst/>
          </a:prstGeom>
          <a:no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a:p>
          <a:p>
            <a:pPr algn="ctr"/>
            <a:r>
              <a:rPr lang="en-US" sz="2000" dirty="0" smtClean="0"/>
              <a:t>Kiến trúc</a:t>
            </a:r>
          </a:p>
          <a:p>
            <a:pPr algn="ctr"/>
            <a:endParaRPr lang="en-US" dirty="0"/>
          </a:p>
          <a:p>
            <a:pPr algn="ctr"/>
            <a:endParaRPr lang="en-US" dirty="0"/>
          </a:p>
        </p:txBody>
      </p:sp>
    </p:spTree>
    <p:extLst>
      <p:ext uri="{BB962C8B-B14F-4D97-AF65-F5344CB8AC3E}">
        <p14:creationId xmlns="" xmlns:p14="http://schemas.microsoft.com/office/powerpoint/2010/main" val="156034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circle(in)">
                                      <p:cBhvr>
                                        <p:cTn id="10" dur="20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Tư tưởng</a:t>
            </a:r>
            <a:endParaRPr lang="en-US" sz="2400" dirty="0">
              <a:latin typeface="+mj-lt"/>
            </a:endParaRPr>
          </a:p>
        </p:txBody>
      </p:sp>
      <p:sp>
        <p:nvSpPr>
          <p:cNvPr id="3" name="Slide Number Placeholder 2"/>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25</a:t>
            </a:fld>
            <a:endParaRPr lang="en"/>
          </a:p>
        </p:txBody>
      </p:sp>
      <p:sp>
        <p:nvSpPr>
          <p:cNvPr id="4" name="Rectangle 3"/>
          <p:cNvSpPr/>
          <p:nvPr/>
        </p:nvSpPr>
        <p:spPr>
          <a:xfrm>
            <a:off x="416501" y="2196146"/>
            <a:ext cx="4832650" cy="2144177"/>
          </a:xfrm>
          <a:prstGeom prst="rect">
            <a:avLst/>
          </a:prstGeom>
        </p:spPr>
        <p:txBody>
          <a:bodyPr wrap="square">
            <a:spAutoFit/>
          </a:bodyPr>
          <a:lstStyle/>
          <a:p>
            <a:pPr marL="342900" indent="-342900" algn="just">
              <a:lnSpc>
                <a:spcPts val="2600"/>
              </a:lnSpc>
              <a:spcBef>
                <a:spcPts val="200"/>
              </a:spcBef>
              <a:spcAft>
                <a:spcPts val="200"/>
              </a:spcAft>
              <a:buFont typeface="Wingdings" panose="05000000000000000000" pitchFamily="2" charset="2"/>
              <a:buChar char="§"/>
            </a:pPr>
            <a:r>
              <a:rPr lang="fr-FR" sz="2000" dirty="0" smtClean="0"/>
              <a:t>Nhiều </a:t>
            </a:r>
            <a:r>
              <a:rPr lang="fr-FR" sz="2000" dirty="0"/>
              <a:t>học thuyết tư tưởng chính trị  và triết học. Nổi bật nhất là bốn phái: Nho gia, Pháp gia, Đạo gia, Mặc gia. </a:t>
            </a:r>
            <a:endParaRPr lang="en-US" sz="2000" dirty="0"/>
          </a:p>
          <a:p>
            <a:pPr marL="342900" indent="-342900" algn="just">
              <a:lnSpc>
                <a:spcPts val="2600"/>
              </a:lnSpc>
              <a:spcBef>
                <a:spcPts val="200"/>
              </a:spcBef>
              <a:spcAft>
                <a:spcPts val="200"/>
              </a:spcAft>
              <a:buFont typeface="Wingdings" panose="05000000000000000000" pitchFamily="2" charset="2"/>
              <a:buChar char="§"/>
            </a:pPr>
            <a:r>
              <a:rPr lang="fr-FR" sz="2000" dirty="0" smtClean="0"/>
              <a:t>Khổng </a:t>
            </a:r>
            <a:r>
              <a:rPr lang="fr-FR" sz="2000" dirty="0"/>
              <a:t>Tử là người có học vấn uyên bác, trong quá trình dạy học, ông luôn đặt đạo đức lên hàng đầu. </a:t>
            </a:r>
            <a:endParaRPr lang="en-US" sz="2000" dirty="0"/>
          </a:p>
        </p:txBody>
      </p:sp>
      <p:grpSp>
        <p:nvGrpSpPr>
          <p:cNvPr id="6" name="Google Shape;533;p40"/>
          <p:cNvGrpSpPr/>
          <p:nvPr/>
        </p:nvGrpSpPr>
        <p:grpSpPr>
          <a:xfrm>
            <a:off x="482300" y="864837"/>
            <a:ext cx="368600" cy="360476"/>
            <a:chOff x="1923675" y="1633650"/>
            <a:chExt cx="436000" cy="435975"/>
          </a:xfrm>
        </p:grpSpPr>
        <p:sp>
          <p:nvSpPr>
            <p:cNvPr id="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p:cNvPicPr>
            <a:picLocks noChangeAspect="1"/>
          </p:cNvPicPr>
          <p:nvPr/>
        </p:nvPicPr>
        <p:blipFill>
          <a:blip r:embed="rId2"/>
          <a:stretch>
            <a:fillRect/>
          </a:stretch>
        </p:blipFill>
        <p:spPr>
          <a:xfrm>
            <a:off x="5537199" y="1842659"/>
            <a:ext cx="3241675" cy="2609850"/>
          </a:xfrm>
          <a:prstGeom prst="rect">
            <a:avLst/>
          </a:prstGeom>
        </p:spPr>
      </p:pic>
    </p:spTree>
    <p:extLst>
      <p:ext uri="{BB962C8B-B14F-4D97-AF65-F5344CB8AC3E}">
        <p14:creationId xmlns="" xmlns:p14="http://schemas.microsoft.com/office/powerpoint/2010/main" val="366271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Chữ viết</a:t>
            </a:r>
            <a:endParaRPr lang="en-US" sz="2400" dirty="0">
              <a:latin typeface="+mj-lt"/>
            </a:endParaRPr>
          </a:p>
        </p:txBody>
      </p:sp>
      <p:sp>
        <p:nvSpPr>
          <p:cNvPr id="3" name="Slide Number Placeholder 2"/>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26</a:t>
            </a:fld>
            <a:endParaRPr lang="en"/>
          </a:p>
        </p:txBody>
      </p:sp>
      <p:sp>
        <p:nvSpPr>
          <p:cNvPr id="4" name="Rectangle 3"/>
          <p:cNvSpPr/>
          <p:nvPr/>
        </p:nvSpPr>
        <p:spPr>
          <a:xfrm>
            <a:off x="2139650" y="2136409"/>
            <a:ext cx="4661500" cy="1477328"/>
          </a:xfrm>
          <a:prstGeom prst="rect">
            <a:avLst/>
          </a:prstGeom>
        </p:spPr>
        <p:txBody>
          <a:bodyPr wrap="square">
            <a:spAutoFit/>
          </a:bodyPr>
          <a:lstStyle/>
          <a:p>
            <a:pPr marL="342900" indent="-342900">
              <a:lnSpc>
                <a:spcPts val="2600"/>
              </a:lnSpc>
              <a:spcBef>
                <a:spcPts val="200"/>
              </a:spcBef>
              <a:spcAft>
                <a:spcPts val="200"/>
              </a:spcAft>
              <a:buFont typeface="Wingdings" panose="05000000000000000000" pitchFamily="2" charset="2"/>
              <a:buChar char="§"/>
            </a:pPr>
            <a:r>
              <a:rPr lang="fr-FR" sz="2000" dirty="0">
                <a:solidFill>
                  <a:schemeClr val="accent1">
                    <a:lumMod val="50000"/>
                  </a:schemeClr>
                </a:solidFill>
              </a:rPr>
              <a:t>Chữ được khắc trên mai rùa, xương thú (giáp cốt), sau khắc trên chuông, đỉnh đồng (kim văn).</a:t>
            </a:r>
            <a:endParaRPr lang="en-US" sz="2000" dirty="0">
              <a:solidFill>
                <a:schemeClr val="accent1">
                  <a:lumMod val="50000"/>
                </a:schemeClr>
              </a:solidFill>
            </a:endParaRPr>
          </a:p>
          <a:p>
            <a:pPr marL="342900" indent="-342900">
              <a:lnSpc>
                <a:spcPts val="2600"/>
              </a:lnSpc>
              <a:spcBef>
                <a:spcPts val="200"/>
              </a:spcBef>
              <a:spcAft>
                <a:spcPts val="200"/>
              </a:spcAft>
              <a:buFont typeface="Wingdings" panose="05000000000000000000" pitchFamily="2" charset="2"/>
              <a:buChar char="§"/>
            </a:pPr>
            <a:r>
              <a:rPr lang="fr-FR" sz="2000" dirty="0" smtClean="0">
                <a:solidFill>
                  <a:schemeClr val="accent1">
                    <a:lumMod val="50000"/>
                  </a:schemeClr>
                </a:solidFill>
              </a:rPr>
              <a:t>Phổ </a:t>
            </a:r>
            <a:r>
              <a:rPr lang="fr-FR" sz="2000" dirty="0">
                <a:solidFill>
                  <a:schemeClr val="accent1">
                    <a:lumMod val="50000"/>
                  </a:schemeClr>
                </a:solidFill>
              </a:rPr>
              <a:t>biến là viết trên các thẻ tre, trúc.</a:t>
            </a:r>
            <a:endParaRPr lang="en-US" sz="2000" dirty="0">
              <a:solidFill>
                <a:schemeClr val="accent1">
                  <a:lumMod val="50000"/>
                </a:schemeClr>
              </a:solidFill>
              <a:effectLst/>
              <a:latin typeface="+mj-lt"/>
              <a:ea typeface="Calibri" panose="020F0502020204030204" pitchFamily="34" charset="0"/>
              <a:cs typeface="Times New Roman" panose="02020603050405020304" pitchFamily="18" charset="0"/>
            </a:endParaRPr>
          </a:p>
        </p:txBody>
      </p:sp>
      <p:grpSp>
        <p:nvGrpSpPr>
          <p:cNvPr id="6" name="Google Shape;533;p40"/>
          <p:cNvGrpSpPr/>
          <p:nvPr/>
        </p:nvGrpSpPr>
        <p:grpSpPr>
          <a:xfrm>
            <a:off x="482300" y="864837"/>
            <a:ext cx="368600" cy="360476"/>
            <a:chOff x="1923675" y="1633650"/>
            <a:chExt cx="436000" cy="435975"/>
          </a:xfrm>
        </p:grpSpPr>
        <p:sp>
          <p:nvSpPr>
            <p:cNvPr id="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p:cNvPicPr>
            <a:picLocks noChangeAspect="1"/>
          </p:cNvPicPr>
          <p:nvPr/>
        </p:nvPicPr>
        <p:blipFill>
          <a:blip r:embed="rId2"/>
          <a:stretch>
            <a:fillRect/>
          </a:stretch>
        </p:blipFill>
        <p:spPr>
          <a:xfrm>
            <a:off x="6801150" y="1311775"/>
            <a:ext cx="2179637" cy="1910155"/>
          </a:xfrm>
          <a:prstGeom prst="rect">
            <a:avLst/>
          </a:prstGeom>
        </p:spPr>
      </p:pic>
      <p:pic>
        <p:nvPicPr>
          <p:cNvPr id="14" name="Picture 13"/>
          <p:cNvPicPr>
            <a:picLocks noChangeAspect="1"/>
          </p:cNvPicPr>
          <p:nvPr/>
        </p:nvPicPr>
        <p:blipFill>
          <a:blip r:embed="rId3"/>
          <a:stretch>
            <a:fillRect/>
          </a:stretch>
        </p:blipFill>
        <p:spPr>
          <a:xfrm>
            <a:off x="342600" y="3467687"/>
            <a:ext cx="1927446" cy="1254444"/>
          </a:xfrm>
          <a:prstGeom prst="rect">
            <a:avLst/>
          </a:prstGeom>
        </p:spPr>
      </p:pic>
    </p:spTree>
    <p:extLst>
      <p:ext uri="{BB962C8B-B14F-4D97-AF65-F5344CB8AC3E}">
        <p14:creationId xmlns="" xmlns:p14="http://schemas.microsoft.com/office/powerpoint/2010/main" val="221273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circle(in)">
                                      <p:cBhvr>
                                        <p:cTn id="15" dur="2000"/>
                                        <p:tgtEl>
                                          <p:spTgt spid="4">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circle(in)">
                                      <p:cBhvr>
                                        <p:cTn id="18" dur="20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par>
                                <p:cTn id="24" presetID="14" presetClass="entr" presetSubtype="1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Văn học</a:t>
            </a:r>
            <a:endParaRPr lang="en-US" sz="2400" dirty="0">
              <a:latin typeface="+mj-lt"/>
            </a:endParaRPr>
          </a:p>
        </p:txBody>
      </p:sp>
      <p:sp>
        <p:nvSpPr>
          <p:cNvPr id="3" name="Slide Number Placeholder 2"/>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27</a:t>
            </a:fld>
            <a:endParaRPr lang="en"/>
          </a:p>
        </p:txBody>
      </p:sp>
      <p:sp>
        <p:nvSpPr>
          <p:cNvPr id="4" name="Rectangle 3"/>
          <p:cNvSpPr/>
          <p:nvPr/>
        </p:nvSpPr>
        <p:spPr>
          <a:xfrm>
            <a:off x="850900" y="2148449"/>
            <a:ext cx="4305600" cy="1810752"/>
          </a:xfrm>
          <a:prstGeom prst="rect">
            <a:avLst/>
          </a:prstGeom>
        </p:spPr>
        <p:txBody>
          <a:bodyPr wrap="square">
            <a:spAutoFit/>
          </a:bodyPr>
          <a:lstStyle/>
          <a:p>
            <a:pPr marL="342900" indent="-342900">
              <a:lnSpc>
                <a:spcPts val="2600"/>
              </a:lnSpc>
              <a:spcBef>
                <a:spcPts val="200"/>
              </a:spcBef>
              <a:spcAft>
                <a:spcPts val="200"/>
              </a:spcAft>
              <a:buFont typeface="Wingdings" panose="05000000000000000000" pitchFamily="2" charset="2"/>
              <a:buChar char="§"/>
            </a:pPr>
            <a:r>
              <a:rPr lang="fr-FR" sz="2000" dirty="0" smtClean="0"/>
              <a:t>Thời Xuân Thu: Kinh </a:t>
            </a:r>
            <a:r>
              <a:rPr lang="fr-FR" sz="2000" dirty="0"/>
              <a:t>Thi là tác phẩm văn học nổi tiếng </a:t>
            </a:r>
            <a:r>
              <a:rPr lang="fr-FR" sz="2000" dirty="0" smtClean="0"/>
              <a:t>nhất.</a:t>
            </a:r>
          </a:p>
          <a:p>
            <a:pPr marL="342900" indent="-342900">
              <a:lnSpc>
                <a:spcPts val="2600"/>
              </a:lnSpc>
              <a:spcBef>
                <a:spcPts val="200"/>
              </a:spcBef>
              <a:spcAft>
                <a:spcPts val="200"/>
              </a:spcAft>
              <a:buFont typeface="Wingdings" panose="05000000000000000000" pitchFamily="2" charset="2"/>
              <a:buChar char="§"/>
            </a:pPr>
            <a:r>
              <a:rPr lang="fr-FR" sz="2000" dirty="0" smtClean="0"/>
              <a:t>Thời </a:t>
            </a:r>
            <a:r>
              <a:rPr lang="fr-FR" sz="2000" dirty="0"/>
              <a:t>Chiến </a:t>
            </a:r>
            <a:r>
              <a:rPr lang="fr-FR" sz="2000" dirty="0" smtClean="0"/>
              <a:t>Quốc: các </a:t>
            </a:r>
            <a:r>
              <a:rPr lang="fr-FR" sz="2000" dirty="0"/>
              <a:t>sáng tác của Khuất Nguyên như: Li tao, Cửu ca, Thiên vấn,...</a:t>
            </a:r>
            <a:endParaRPr lang="en-US" sz="2000" dirty="0"/>
          </a:p>
        </p:txBody>
      </p:sp>
      <p:grpSp>
        <p:nvGrpSpPr>
          <p:cNvPr id="7" name="Google Shape;533;p40"/>
          <p:cNvGrpSpPr/>
          <p:nvPr/>
        </p:nvGrpSpPr>
        <p:grpSpPr>
          <a:xfrm>
            <a:off x="482300" y="864837"/>
            <a:ext cx="368600" cy="360476"/>
            <a:chOff x="1923675" y="1633650"/>
            <a:chExt cx="436000" cy="435975"/>
          </a:xfrm>
        </p:grpSpPr>
        <p:sp>
          <p:nvSpPr>
            <p:cNvPr id="9"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 name="Picture 14"/>
          <p:cNvPicPr>
            <a:picLocks noChangeAspect="1"/>
          </p:cNvPicPr>
          <p:nvPr/>
        </p:nvPicPr>
        <p:blipFill>
          <a:blip r:embed="rId2"/>
          <a:stretch>
            <a:fillRect/>
          </a:stretch>
        </p:blipFill>
        <p:spPr>
          <a:xfrm>
            <a:off x="5491782" y="704561"/>
            <a:ext cx="3009849" cy="3792826"/>
          </a:xfrm>
          <a:prstGeom prst="rect">
            <a:avLst/>
          </a:prstGeom>
        </p:spPr>
      </p:pic>
    </p:spTree>
    <p:extLst>
      <p:ext uri="{BB962C8B-B14F-4D97-AF65-F5344CB8AC3E}">
        <p14:creationId xmlns="" xmlns:p14="http://schemas.microsoft.com/office/powerpoint/2010/main" val="268088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Sử học</a:t>
            </a:r>
            <a:endParaRPr lang="en-US" sz="2400" dirty="0">
              <a:latin typeface="+mj-lt"/>
            </a:endParaRPr>
          </a:p>
        </p:txBody>
      </p:sp>
      <p:sp>
        <p:nvSpPr>
          <p:cNvPr id="3" name="Slide Number Placeholder 2"/>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28</a:t>
            </a:fld>
            <a:endParaRPr lang="en"/>
          </a:p>
        </p:txBody>
      </p:sp>
      <p:sp>
        <p:nvSpPr>
          <p:cNvPr id="4" name="Rectangle 3"/>
          <p:cNvSpPr/>
          <p:nvPr/>
        </p:nvSpPr>
        <p:spPr>
          <a:xfrm>
            <a:off x="2496865" y="2114514"/>
            <a:ext cx="4113485" cy="1195199"/>
          </a:xfrm>
          <a:prstGeom prst="rect">
            <a:avLst/>
          </a:prstGeom>
        </p:spPr>
        <p:txBody>
          <a:bodyPr wrap="square">
            <a:spAutoFit/>
          </a:bodyPr>
          <a:lstStyle/>
          <a:p>
            <a:pPr>
              <a:lnSpc>
                <a:spcPts val="2600"/>
              </a:lnSpc>
              <a:spcBef>
                <a:spcPts val="200"/>
              </a:spcBef>
              <a:spcAft>
                <a:spcPts val="200"/>
              </a:spcAft>
            </a:pPr>
            <a:r>
              <a:rPr lang="fr-FR" sz="2000" dirty="0" smtClean="0"/>
              <a:t>Các tác phẩm tiêu biểu:</a:t>
            </a:r>
          </a:p>
          <a:p>
            <a:pPr marL="342900" indent="-342900">
              <a:lnSpc>
                <a:spcPts val="2600"/>
              </a:lnSpc>
              <a:spcBef>
                <a:spcPts val="200"/>
              </a:spcBef>
              <a:spcAft>
                <a:spcPts val="200"/>
              </a:spcAft>
              <a:buFont typeface="Wingdings" panose="05000000000000000000" pitchFamily="2" charset="2"/>
              <a:buChar char="§"/>
            </a:pPr>
            <a:r>
              <a:rPr lang="fr-FR" sz="2000" dirty="0" smtClean="0"/>
              <a:t>Sử </a:t>
            </a:r>
            <a:r>
              <a:rPr lang="fr-FR" sz="2000" dirty="0"/>
              <a:t>kí của Tự Mã </a:t>
            </a:r>
            <a:r>
              <a:rPr lang="fr-FR" sz="2000" dirty="0" smtClean="0"/>
              <a:t>Thiên.</a:t>
            </a:r>
          </a:p>
          <a:p>
            <a:pPr marL="342900" indent="-342900">
              <a:lnSpc>
                <a:spcPts val="2600"/>
              </a:lnSpc>
              <a:spcBef>
                <a:spcPts val="200"/>
              </a:spcBef>
              <a:spcAft>
                <a:spcPts val="200"/>
              </a:spcAft>
              <a:buFont typeface="Wingdings" panose="05000000000000000000" pitchFamily="2" charset="2"/>
              <a:buChar char="§"/>
            </a:pPr>
            <a:r>
              <a:rPr lang="fr-FR" sz="2000" dirty="0" smtClean="0"/>
              <a:t>Tam </a:t>
            </a:r>
            <a:r>
              <a:rPr lang="fr-FR" sz="2000" dirty="0"/>
              <a:t>quốc chí của Trần Thọ.</a:t>
            </a:r>
            <a:endParaRPr lang="en-US" sz="2000" dirty="0"/>
          </a:p>
        </p:txBody>
      </p:sp>
      <p:grpSp>
        <p:nvGrpSpPr>
          <p:cNvPr id="10" name="Google Shape;533;p40"/>
          <p:cNvGrpSpPr/>
          <p:nvPr/>
        </p:nvGrpSpPr>
        <p:grpSpPr>
          <a:xfrm>
            <a:off x="615740" y="863922"/>
            <a:ext cx="368600" cy="360476"/>
            <a:chOff x="1923675" y="1633650"/>
            <a:chExt cx="436000" cy="435975"/>
          </a:xfrm>
        </p:grpSpPr>
        <p:sp>
          <p:nvSpPr>
            <p:cNvPr id="11"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5"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2"/>
          <a:stretch>
            <a:fillRect/>
          </a:stretch>
        </p:blipFill>
        <p:spPr>
          <a:xfrm>
            <a:off x="6610350" y="1165238"/>
            <a:ext cx="2082800" cy="2559880"/>
          </a:xfrm>
          <a:prstGeom prst="rect">
            <a:avLst/>
          </a:prstGeom>
        </p:spPr>
      </p:pic>
      <p:pic>
        <p:nvPicPr>
          <p:cNvPr id="6" name="Picture 5"/>
          <p:cNvPicPr>
            <a:picLocks noChangeAspect="1"/>
          </p:cNvPicPr>
          <p:nvPr/>
        </p:nvPicPr>
        <p:blipFill>
          <a:blip r:embed="rId3"/>
          <a:stretch>
            <a:fillRect/>
          </a:stretch>
        </p:blipFill>
        <p:spPr>
          <a:xfrm>
            <a:off x="625018" y="2091307"/>
            <a:ext cx="1708178" cy="2436812"/>
          </a:xfrm>
          <a:prstGeom prst="rect">
            <a:avLst/>
          </a:prstGeom>
        </p:spPr>
      </p:pic>
    </p:spTree>
    <p:extLst>
      <p:ext uri="{BB962C8B-B14F-4D97-AF65-F5344CB8AC3E}">
        <p14:creationId xmlns="" xmlns:p14="http://schemas.microsoft.com/office/powerpoint/2010/main" val="120164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par>
                                <p:cTn id="25" presetID="16" presetClass="entr" presetSubtype="2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Y học</a:t>
            </a:r>
            <a:endParaRPr lang="en-US" sz="2400" dirty="0">
              <a:latin typeface="+mj-lt"/>
            </a:endParaRPr>
          </a:p>
        </p:txBody>
      </p:sp>
      <p:sp>
        <p:nvSpPr>
          <p:cNvPr id="3" name="Slide Number Placeholder 2"/>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29</a:t>
            </a:fld>
            <a:endParaRPr lang="en"/>
          </a:p>
        </p:txBody>
      </p:sp>
      <p:grpSp>
        <p:nvGrpSpPr>
          <p:cNvPr id="7" name="Google Shape;533;p40"/>
          <p:cNvGrpSpPr/>
          <p:nvPr/>
        </p:nvGrpSpPr>
        <p:grpSpPr>
          <a:xfrm>
            <a:off x="615740" y="863922"/>
            <a:ext cx="368600" cy="360476"/>
            <a:chOff x="1923675" y="1633650"/>
            <a:chExt cx="436000" cy="435975"/>
          </a:xfrm>
        </p:grpSpPr>
        <p:sp>
          <p:nvSpPr>
            <p:cNvPr id="8"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p:cNvSpPr/>
          <p:nvPr/>
        </p:nvSpPr>
        <p:spPr>
          <a:xfrm>
            <a:off x="304773" y="1918070"/>
            <a:ext cx="4742022" cy="707886"/>
          </a:xfrm>
          <a:prstGeom prst="rect">
            <a:avLst/>
          </a:prstGeom>
        </p:spPr>
        <p:txBody>
          <a:bodyPr wrap="square">
            <a:spAutoFit/>
          </a:bodyPr>
          <a:lstStyle/>
          <a:p>
            <a:r>
              <a:rPr lang="nl-NL" sz="2000" dirty="0" smtClean="0"/>
              <a:t>Sớm phát triển với cách </a:t>
            </a:r>
            <a:r>
              <a:rPr lang="nl-NL" sz="2000" dirty="0"/>
              <a:t>chữa bệnh bằng thảo </a:t>
            </a:r>
            <a:r>
              <a:rPr lang="nl-NL" sz="2000" dirty="0" smtClean="0"/>
              <a:t>dược, </a:t>
            </a:r>
            <a:r>
              <a:rPr lang="nl-NL" sz="2000" dirty="0"/>
              <a:t>châm cứu, bấm </a:t>
            </a:r>
            <a:r>
              <a:rPr lang="nl-NL" sz="2000" dirty="0" smtClean="0"/>
              <a:t>huyệt</a:t>
            </a:r>
            <a:r>
              <a:rPr lang="nl-NL" sz="2000" dirty="0"/>
              <a:t>.</a:t>
            </a:r>
            <a:endParaRPr lang="en-US" sz="2000" dirty="0"/>
          </a:p>
        </p:txBody>
      </p:sp>
      <p:pic>
        <p:nvPicPr>
          <p:cNvPr id="15" name="Picture 14"/>
          <p:cNvPicPr>
            <a:picLocks noChangeAspect="1"/>
          </p:cNvPicPr>
          <p:nvPr/>
        </p:nvPicPr>
        <p:blipFill>
          <a:blip r:embed="rId2"/>
          <a:stretch>
            <a:fillRect/>
          </a:stretch>
        </p:blipFill>
        <p:spPr>
          <a:xfrm>
            <a:off x="5372099" y="1288281"/>
            <a:ext cx="2730043" cy="1585834"/>
          </a:xfrm>
          <a:prstGeom prst="rect">
            <a:avLst/>
          </a:prstGeom>
        </p:spPr>
      </p:pic>
      <p:pic>
        <p:nvPicPr>
          <p:cNvPr id="16" name="Picture 15"/>
          <p:cNvPicPr>
            <a:picLocks noChangeAspect="1"/>
          </p:cNvPicPr>
          <p:nvPr/>
        </p:nvPicPr>
        <p:blipFill>
          <a:blip r:embed="rId3"/>
          <a:stretch>
            <a:fillRect/>
          </a:stretch>
        </p:blipFill>
        <p:spPr>
          <a:xfrm>
            <a:off x="1093287" y="2984601"/>
            <a:ext cx="2691817" cy="2048257"/>
          </a:xfrm>
          <a:prstGeom prst="rect">
            <a:avLst/>
          </a:prstGeom>
        </p:spPr>
      </p:pic>
      <p:pic>
        <p:nvPicPr>
          <p:cNvPr id="17" name="Picture 16"/>
          <p:cNvPicPr>
            <a:picLocks noChangeAspect="1"/>
          </p:cNvPicPr>
          <p:nvPr/>
        </p:nvPicPr>
        <p:blipFill>
          <a:blip r:embed="rId4"/>
          <a:stretch>
            <a:fillRect/>
          </a:stretch>
        </p:blipFill>
        <p:spPr>
          <a:xfrm>
            <a:off x="4580241" y="3122273"/>
            <a:ext cx="2564701" cy="1697127"/>
          </a:xfrm>
          <a:prstGeom prst="rect">
            <a:avLst/>
          </a:prstGeom>
        </p:spPr>
      </p:pic>
    </p:spTree>
    <p:extLst>
      <p:ext uri="{BB962C8B-B14F-4D97-AF65-F5344CB8AC3E}">
        <p14:creationId xmlns="" xmlns:p14="http://schemas.microsoft.com/office/powerpoint/2010/main" val="3249994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circle(in)">
                                      <p:cBhvr>
                                        <p:cTn id="23" dur="2000"/>
                                        <p:tgtEl>
                                          <p:spTgt spid="17"/>
                                        </p:tgtEl>
                                      </p:cBhvr>
                                    </p:animEffect>
                                  </p:childTnLst>
                                </p:cTn>
                              </p:par>
                              <p:par>
                                <p:cTn id="24" presetID="6"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circle(in)">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a:t>
            </a:fld>
            <a:endParaRPr lang="en"/>
          </a:p>
        </p:txBody>
      </p:sp>
      <p:sp>
        <p:nvSpPr>
          <p:cNvPr id="3" name="Rectangle 2"/>
          <p:cNvSpPr/>
          <p:nvPr/>
        </p:nvSpPr>
        <p:spPr>
          <a:xfrm>
            <a:off x="232312" y="1109845"/>
            <a:ext cx="6365998" cy="2811732"/>
          </a:xfrm>
          <a:prstGeom prst="rect">
            <a:avLst/>
          </a:prstGeom>
        </p:spPr>
        <p:txBody>
          <a:bodyPr wrap="square">
            <a:spAutoFit/>
          </a:bodyPr>
          <a:lstStyle/>
          <a:p>
            <a:pPr marL="342900" indent="-342900" algn="just">
              <a:lnSpc>
                <a:spcPts val="2600"/>
              </a:lnSpc>
              <a:spcBef>
                <a:spcPts val="300"/>
              </a:spcBef>
              <a:spcAft>
                <a:spcPts val="300"/>
              </a:spcAft>
              <a:buFont typeface="Wingdings" panose="05000000000000000000" pitchFamily="2" charset="2"/>
              <a:buChar char="§"/>
            </a:pPr>
            <a:r>
              <a:rPr lang="en-US" sz="2000" dirty="0" smtClean="0">
                <a:solidFill>
                  <a:schemeClr val="accent4">
                    <a:lumMod val="50000"/>
                  </a:schemeClr>
                </a:solidFill>
                <a:latin typeface="+mj-lt"/>
                <a:ea typeface="Calibri" panose="020F0502020204030204" pitchFamily="34" charset="0"/>
              </a:rPr>
              <a:t>Từ </a:t>
            </a:r>
            <a:r>
              <a:rPr lang="en-US" sz="2000" dirty="0">
                <a:solidFill>
                  <a:schemeClr val="accent4">
                    <a:lumMod val="50000"/>
                  </a:schemeClr>
                </a:solidFill>
                <a:latin typeface="+mj-lt"/>
                <a:ea typeface="Calibri" panose="020F0502020204030204" pitchFamily="34" charset="0"/>
              </a:rPr>
              <a:t>thời xa xưa người Trung Quốc đã chế tạo ra la bàn để xác định phương hướng. Họ còn là chủ nhân của một nền văn minh phát triển với nhiều thành tựu mà cho đến ngày nay nhân loại vẫn đang được thừa hưởng. </a:t>
            </a:r>
            <a:endParaRPr lang="en-US" sz="2000" dirty="0" smtClean="0">
              <a:solidFill>
                <a:schemeClr val="accent4">
                  <a:lumMod val="50000"/>
                </a:schemeClr>
              </a:solidFill>
              <a:latin typeface="+mj-lt"/>
              <a:ea typeface="Calibri" panose="020F0502020204030204" pitchFamily="34" charset="0"/>
            </a:endParaRPr>
          </a:p>
          <a:p>
            <a:pPr marL="342900" indent="-342900" algn="just">
              <a:lnSpc>
                <a:spcPts val="2600"/>
              </a:lnSpc>
              <a:spcBef>
                <a:spcPts val="300"/>
              </a:spcBef>
              <a:spcAft>
                <a:spcPts val="300"/>
              </a:spcAft>
              <a:buFont typeface="Wingdings" panose="05000000000000000000" pitchFamily="2" charset="2"/>
              <a:buChar char="§"/>
            </a:pPr>
            <a:r>
              <a:rPr lang="en-US" sz="2000" dirty="0">
                <a:solidFill>
                  <a:schemeClr val="accent4">
                    <a:lumMod val="50000"/>
                  </a:schemeClr>
                </a:solidFill>
                <a:latin typeface="+mj-lt"/>
                <a:ea typeface="Calibri" panose="020F0502020204030204" pitchFamily="34" charset="0"/>
              </a:rPr>
              <a:t>Đ</a:t>
            </a:r>
            <a:r>
              <a:rPr lang="en-US" sz="2000" dirty="0" smtClean="0">
                <a:solidFill>
                  <a:schemeClr val="accent4">
                    <a:lumMod val="50000"/>
                  </a:schemeClr>
                </a:solidFill>
                <a:latin typeface="+mj-lt"/>
                <a:ea typeface="Calibri" panose="020F0502020204030204" pitchFamily="34" charset="0"/>
              </a:rPr>
              <a:t>iều </a:t>
            </a:r>
            <a:r>
              <a:rPr lang="en-US" sz="2000" dirty="0">
                <a:solidFill>
                  <a:schemeClr val="accent4">
                    <a:lumMod val="50000"/>
                  </a:schemeClr>
                </a:solidFill>
                <a:latin typeface="+mj-lt"/>
                <a:ea typeface="Calibri" panose="020F0502020204030204" pitchFamily="34" charset="0"/>
              </a:rPr>
              <a:t>kiện nào đã giúp người Trung Quốc cổ đại tạo dựng được nền văn minh rực rỡ như vậy? </a:t>
            </a:r>
            <a:r>
              <a:rPr lang="en-US" sz="2000" dirty="0" smtClean="0">
                <a:solidFill>
                  <a:schemeClr val="accent4">
                    <a:lumMod val="50000"/>
                  </a:schemeClr>
                </a:solidFill>
                <a:latin typeface="+mj-lt"/>
                <a:ea typeface="Calibri" panose="020F0502020204030204" pitchFamily="34" charset="0"/>
              </a:rPr>
              <a:t>Những </a:t>
            </a:r>
            <a:r>
              <a:rPr lang="en-US" sz="2000" dirty="0">
                <a:solidFill>
                  <a:schemeClr val="accent4">
                    <a:lumMod val="50000"/>
                  </a:schemeClr>
                </a:solidFill>
                <a:latin typeface="+mj-lt"/>
                <a:ea typeface="Calibri" panose="020F0502020204030204" pitchFamily="34" charset="0"/>
              </a:rPr>
              <a:t>giá trị to lớn mà họ truyền lại đến ngày nay là gì? </a:t>
            </a:r>
            <a:endParaRPr lang="en-US" sz="2000" dirty="0">
              <a:solidFill>
                <a:schemeClr val="accent4">
                  <a:lumMod val="50000"/>
                </a:schemeClr>
              </a:solidFill>
              <a:latin typeface="+mj-lt"/>
            </a:endParaRPr>
          </a:p>
        </p:txBody>
      </p:sp>
      <p:pic>
        <p:nvPicPr>
          <p:cNvPr id="4" name="Picture 3"/>
          <p:cNvPicPr>
            <a:picLocks noChangeAspect="1"/>
          </p:cNvPicPr>
          <p:nvPr/>
        </p:nvPicPr>
        <p:blipFill>
          <a:blip r:embed="rId2"/>
          <a:stretch>
            <a:fillRect/>
          </a:stretch>
        </p:blipFill>
        <p:spPr>
          <a:xfrm>
            <a:off x="6664148" y="572569"/>
            <a:ext cx="2341292" cy="3886283"/>
          </a:xfrm>
          <a:prstGeom prst="rect">
            <a:avLst/>
          </a:prstGeom>
        </p:spPr>
      </p:pic>
    </p:spTree>
    <p:extLst>
      <p:ext uri="{BB962C8B-B14F-4D97-AF65-F5344CB8AC3E}">
        <p14:creationId xmlns="" xmlns:p14="http://schemas.microsoft.com/office/powerpoint/2010/main" val="428258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Kĩ thuật</a:t>
            </a:r>
            <a:endParaRPr lang="en-US" sz="2400" dirty="0">
              <a:latin typeface="+mj-lt"/>
            </a:endParaRPr>
          </a:p>
        </p:txBody>
      </p:sp>
      <p:sp>
        <p:nvSpPr>
          <p:cNvPr id="3" name="Slide Number Placeholder 2"/>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30</a:t>
            </a:fld>
            <a:endParaRPr lang="en"/>
          </a:p>
        </p:txBody>
      </p:sp>
      <p:sp>
        <p:nvSpPr>
          <p:cNvPr id="4" name="Rectangle 3"/>
          <p:cNvSpPr/>
          <p:nvPr/>
        </p:nvSpPr>
        <p:spPr>
          <a:xfrm>
            <a:off x="401834" y="2197672"/>
            <a:ext cx="4900555" cy="1887696"/>
          </a:xfrm>
          <a:prstGeom prst="rect">
            <a:avLst/>
          </a:prstGeom>
        </p:spPr>
        <p:txBody>
          <a:bodyPr wrap="square">
            <a:spAutoFit/>
          </a:bodyPr>
          <a:lstStyle/>
          <a:p>
            <a:pPr marL="342900" indent="-342900" algn="just">
              <a:lnSpc>
                <a:spcPts val="2800"/>
              </a:lnSpc>
              <a:buFont typeface="Wingdings" panose="05000000000000000000" pitchFamily="2" charset="2"/>
              <a:buChar char="§"/>
            </a:pPr>
            <a:r>
              <a:rPr lang="nl-NL" sz="2000" dirty="0" smtClean="0"/>
              <a:t>Đặt nền tảng cho các phát minh quan trọng: thiết </a:t>
            </a:r>
            <a:r>
              <a:rPr lang="nl-NL" sz="2000" dirty="0"/>
              <a:t>bị đo động đất, kĩ thuật dệt tơ lụa, làm giấy</a:t>
            </a:r>
            <a:r>
              <a:rPr lang="nl-NL" sz="2000" dirty="0" smtClean="0"/>
              <a:t>, la bàn...</a:t>
            </a:r>
          </a:p>
          <a:p>
            <a:pPr marL="342900" indent="-342900" algn="just">
              <a:lnSpc>
                <a:spcPts val="2800"/>
              </a:lnSpc>
              <a:buFont typeface="Wingdings" panose="05000000000000000000" pitchFamily="2" charset="2"/>
              <a:buChar char="§"/>
            </a:pPr>
            <a:r>
              <a:rPr lang="nl-NL" sz="2000" dirty="0" smtClean="0"/>
              <a:t>Trong số đó có những phát minh vẫn còn được sử dụng đến ngày nay. </a:t>
            </a:r>
            <a:endParaRPr lang="en-US" sz="2000" dirty="0"/>
          </a:p>
        </p:txBody>
      </p:sp>
      <p:grpSp>
        <p:nvGrpSpPr>
          <p:cNvPr id="7" name="Google Shape;533;p40"/>
          <p:cNvGrpSpPr/>
          <p:nvPr/>
        </p:nvGrpSpPr>
        <p:grpSpPr>
          <a:xfrm>
            <a:off x="615740" y="863922"/>
            <a:ext cx="368600" cy="360476"/>
            <a:chOff x="1923675" y="1633650"/>
            <a:chExt cx="436000" cy="435975"/>
          </a:xfrm>
        </p:grpSpPr>
        <p:sp>
          <p:nvSpPr>
            <p:cNvPr id="8"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2"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p:cNvPicPr>
            <a:picLocks noChangeAspect="1"/>
          </p:cNvPicPr>
          <p:nvPr/>
        </p:nvPicPr>
        <p:blipFill>
          <a:blip r:embed="rId2"/>
          <a:stretch>
            <a:fillRect/>
          </a:stretch>
        </p:blipFill>
        <p:spPr>
          <a:xfrm>
            <a:off x="7334111" y="1504981"/>
            <a:ext cx="1739899" cy="1636539"/>
          </a:xfrm>
          <a:prstGeom prst="rect">
            <a:avLst/>
          </a:prstGeom>
        </p:spPr>
      </p:pic>
      <p:pic>
        <p:nvPicPr>
          <p:cNvPr id="14" name="Picture 13"/>
          <p:cNvPicPr>
            <a:picLocks noChangeAspect="1"/>
          </p:cNvPicPr>
          <p:nvPr/>
        </p:nvPicPr>
        <p:blipFill>
          <a:blip r:embed="rId3"/>
          <a:stretch>
            <a:fillRect/>
          </a:stretch>
        </p:blipFill>
        <p:spPr>
          <a:xfrm>
            <a:off x="5508952" y="3141520"/>
            <a:ext cx="1618596" cy="1592447"/>
          </a:xfrm>
          <a:prstGeom prst="rect">
            <a:avLst/>
          </a:prstGeom>
        </p:spPr>
      </p:pic>
    </p:spTree>
    <p:extLst>
      <p:ext uri="{BB962C8B-B14F-4D97-AF65-F5344CB8AC3E}">
        <p14:creationId xmlns="" xmlns:p14="http://schemas.microsoft.com/office/powerpoint/2010/main" val="333436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par>
                                <p:cTn id="21" presetID="6"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Kiến trúc</a:t>
            </a:r>
            <a:endParaRPr lang="en-US" sz="2400" dirty="0">
              <a:latin typeface="+mj-lt"/>
            </a:endParaRPr>
          </a:p>
        </p:txBody>
      </p:sp>
      <p:sp>
        <p:nvSpPr>
          <p:cNvPr id="3" name="Slide Number Placeholder 2"/>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31</a:t>
            </a:fld>
            <a:endParaRPr lang="en"/>
          </a:p>
        </p:txBody>
      </p:sp>
      <p:sp>
        <p:nvSpPr>
          <p:cNvPr id="4" name="Rectangle 3"/>
          <p:cNvSpPr/>
          <p:nvPr/>
        </p:nvSpPr>
        <p:spPr>
          <a:xfrm>
            <a:off x="510580" y="2381418"/>
            <a:ext cx="4631499" cy="1015663"/>
          </a:xfrm>
          <a:prstGeom prst="rect">
            <a:avLst/>
          </a:prstGeom>
        </p:spPr>
        <p:txBody>
          <a:bodyPr wrap="square">
            <a:spAutoFit/>
          </a:bodyPr>
          <a:lstStyle/>
          <a:p>
            <a:pPr algn="just"/>
            <a:r>
              <a:rPr lang="nl-NL" sz="2000" dirty="0" smtClean="0"/>
              <a:t>Xây dựng các công trình kiến trúc, các </a:t>
            </a:r>
            <a:r>
              <a:rPr lang="nl-NL" sz="2000" dirty="0"/>
              <a:t>cung điện, lăng tẩm nguy nga, lộng lẫy, đặc biệt là Vạn Lí Trường Thành. </a:t>
            </a:r>
            <a:endParaRPr lang="en-US" sz="2000" dirty="0"/>
          </a:p>
        </p:txBody>
      </p:sp>
      <p:grpSp>
        <p:nvGrpSpPr>
          <p:cNvPr id="6" name="Google Shape;533;p40"/>
          <p:cNvGrpSpPr/>
          <p:nvPr/>
        </p:nvGrpSpPr>
        <p:grpSpPr>
          <a:xfrm>
            <a:off x="615740" y="863922"/>
            <a:ext cx="368600" cy="360476"/>
            <a:chOff x="1923675" y="1633650"/>
            <a:chExt cx="436000" cy="435975"/>
          </a:xfrm>
        </p:grpSpPr>
        <p:sp>
          <p:nvSpPr>
            <p:cNvPr id="7"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11"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p:cNvPicPr>
            <a:picLocks noChangeAspect="1"/>
          </p:cNvPicPr>
          <p:nvPr/>
        </p:nvPicPr>
        <p:blipFill>
          <a:blip r:embed="rId2"/>
          <a:stretch>
            <a:fillRect/>
          </a:stretch>
        </p:blipFill>
        <p:spPr>
          <a:xfrm>
            <a:off x="5343921" y="1308099"/>
            <a:ext cx="3041650" cy="3162300"/>
          </a:xfrm>
          <a:prstGeom prst="rect">
            <a:avLst/>
          </a:prstGeom>
        </p:spPr>
      </p:pic>
    </p:spTree>
    <p:extLst>
      <p:ext uri="{BB962C8B-B14F-4D97-AF65-F5344CB8AC3E}">
        <p14:creationId xmlns="" xmlns:p14="http://schemas.microsoft.com/office/powerpoint/2010/main" val="3999940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312" name="Google Shape;312;p25"/>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32</a:t>
            </a:fld>
            <a:endParaRPr/>
          </a:p>
        </p:txBody>
      </p:sp>
      <p:sp>
        <p:nvSpPr>
          <p:cNvPr id="265" name="Google Shape;265;p25"/>
          <p:cNvSpPr txBox="1">
            <a:spLocks noGrp="1"/>
          </p:cNvSpPr>
          <p:nvPr>
            <p:ph type="title" idx="4294967295"/>
          </p:nvPr>
        </p:nvSpPr>
        <p:spPr>
          <a:xfrm>
            <a:off x="0" y="366713"/>
            <a:ext cx="4176713" cy="8842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dirty="0" smtClean="0">
                <a:solidFill>
                  <a:srgbClr val="124057"/>
                </a:solidFill>
                <a:latin typeface="+mj-lt"/>
              </a:rPr>
              <a:t>Thảo luận và trả lời câu hỏi</a:t>
            </a:r>
            <a:endParaRPr sz="2300" dirty="0">
              <a:solidFill>
                <a:srgbClr val="124057"/>
              </a:solidFill>
              <a:latin typeface="+mj-lt"/>
            </a:endParaRPr>
          </a:p>
        </p:txBody>
      </p:sp>
      <p:sp>
        <p:nvSpPr>
          <p:cNvPr id="268" name="Google Shape;268;p25"/>
          <p:cNvSpPr/>
          <p:nvPr/>
        </p:nvSpPr>
        <p:spPr>
          <a:xfrm>
            <a:off x="4061908" y="3115624"/>
            <a:ext cx="4665125" cy="1090615"/>
          </a:xfrm>
          <a:prstGeom prst="homePlate">
            <a:avLst>
              <a:gd name="adj" fmla="val 35440"/>
            </a:avLst>
          </a:prstGeom>
          <a:solidFill>
            <a:srgbClr val="16575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69" name="Google Shape;269;p25"/>
          <p:cNvSpPr/>
          <p:nvPr/>
        </p:nvSpPr>
        <p:spPr>
          <a:xfrm>
            <a:off x="4077477" y="2013104"/>
            <a:ext cx="4682710" cy="1102520"/>
          </a:xfrm>
          <a:prstGeom prst="homePlate">
            <a:avLst>
              <a:gd name="adj" fmla="val 35440"/>
            </a:avLst>
          </a:prstGeom>
          <a:solidFill>
            <a:srgbClr val="94BF6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SzPts val="1100"/>
              <a:buNone/>
            </a:pPr>
            <a:endParaRPr/>
          </a:p>
        </p:txBody>
      </p:sp>
      <p:sp>
        <p:nvSpPr>
          <p:cNvPr id="270" name="Google Shape;270;p25"/>
          <p:cNvSpPr/>
          <p:nvPr/>
        </p:nvSpPr>
        <p:spPr>
          <a:xfrm>
            <a:off x="3204058" y="1714278"/>
            <a:ext cx="878815" cy="1436914"/>
          </a:xfrm>
          <a:custGeom>
            <a:avLst/>
            <a:gdLst/>
            <a:ahLst/>
            <a:cxnLst/>
            <a:rect l="l" t="t" r="r" b="b"/>
            <a:pathLst>
              <a:path w="120000" h="120000" extrusionOk="0">
                <a:moveTo>
                  <a:pt x="33" y="0"/>
                </a:moveTo>
                <a:lnTo>
                  <a:pt x="120000" y="25236"/>
                </a:lnTo>
                <a:lnTo>
                  <a:pt x="120000" y="120000"/>
                </a:lnTo>
                <a:lnTo>
                  <a:pt x="311" y="103519"/>
                </a:lnTo>
                <a:cubicBezTo>
                  <a:pt x="497" y="69012"/>
                  <a:pt x="-151" y="34506"/>
                  <a:pt x="33" y="0"/>
                </a:cubicBezTo>
                <a:close/>
              </a:path>
            </a:pathLst>
          </a:custGeom>
          <a:solidFill>
            <a:srgbClr val="87AF6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1" name="Google Shape;271;p25"/>
          <p:cNvSpPr/>
          <p:nvPr/>
        </p:nvSpPr>
        <p:spPr>
          <a:xfrm>
            <a:off x="3177696" y="2958281"/>
            <a:ext cx="888600" cy="1247958"/>
          </a:xfrm>
          <a:custGeom>
            <a:avLst/>
            <a:gdLst/>
            <a:ahLst/>
            <a:cxnLst/>
            <a:rect l="l" t="t" r="r" b="b"/>
            <a:pathLst>
              <a:path w="120000" h="120000" extrusionOk="0">
                <a:moveTo>
                  <a:pt x="552" y="0"/>
                </a:moveTo>
                <a:lnTo>
                  <a:pt x="120000" y="17302"/>
                </a:lnTo>
                <a:lnTo>
                  <a:pt x="120000" y="119999"/>
                </a:lnTo>
                <a:lnTo>
                  <a:pt x="0" y="120000"/>
                </a:lnTo>
                <a:cubicBezTo>
                  <a:pt x="184" y="79999"/>
                  <a:pt x="368" y="40000"/>
                  <a:pt x="552" y="0"/>
                </a:cubicBezTo>
                <a:close/>
              </a:path>
            </a:pathLst>
          </a:custGeom>
          <a:solidFill>
            <a:srgbClr val="0F3D3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0" i="0" u="none" strike="noStrike" cap="none">
              <a:solidFill>
                <a:srgbClr val="FFFFFF"/>
              </a:solidFill>
              <a:latin typeface="Arial"/>
              <a:ea typeface="Arial"/>
              <a:cs typeface="Arial"/>
              <a:sym typeface="Arial"/>
            </a:endParaRPr>
          </a:p>
        </p:txBody>
      </p:sp>
      <p:sp>
        <p:nvSpPr>
          <p:cNvPr id="275" name="Google Shape;275;p25"/>
          <p:cNvSpPr/>
          <p:nvPr/>
        </p:nvSpPr>
        <p:spPr>
          <a:xfrm flipH="1">
            <a:off x="1402652" y="2954185"/>
            <a:ext cx="1801406" cy="1252054"/>
          </a:xfrm>
          <a:custGeom>
            <a:avLst/>
            <a:gdLst/>
            <a:ahLst/>
            <a:cxnLst/>
            <a:rect l="l" t="t" r="r" b="b"/>
            <a:pathLst>
              <a:path w="120000" h="120000" extrusionOk="0">
                <a:moveTo>
                  <a:pt x="80" y="0"/>
                </a:moveTo>
                <a:lnTo>
                  <a:pt x="120000" y="17383"/>
                </a:lnTo>
                <a:lnTo>
                  <a:pt x="120000" y="120000"/>
                </a:lnTo>
                <a:lnTo>
                  <a:pt x="80" y="119999"/>
                </a:lnTo>
                <a:cubicBezTo>
                  <a:pt x="-197" y="79999"/>
                  <a:pt x="358" y="40000"/>
                  <a:pt x="80" y="0"/>
                </a:cubicBezTo>
                <a:close/>
              </a:path>
            </a:pathLst>
          </a:custGeom>
          <a:solidFill>
            <a:srgbClr val="16575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0" i="0" u="none" strike="noStrike" cap="none" dirty="0" smtClean="0">
                <a:solidFill>
                  <a:srgbClr val="FFFFFF"/>
                </a:solidFill>
                <a:latin typeface="Arial"/>
                <a:ea typeface="Arial"/>
                <a:cs typeface="Arial"/>
                <a:sym typeface="Arial"/>
              </a:rPr>
              <a:t>Nhóm 2</a:t>
            </a:r>
            <a:endParaRPr sz="2400" b="0" i="0" u="none" strike="noStrike" cap="none" dirty="0">
              <a:solidFill>
                <a:srgbClr val="FFFFFF"/>
              </a:solidFill>
              <a:latin typeface="Arial"/>
              <a:ea typeface="Arial"/>
              <a:cs typeface="Arial"/>
              <a:sym typeface="Arial"/>
            </a:endParaRPr>
          </a:p>
        </p:txBody>
      </p:sp>
      <p:sp>
        <p:nvSpPr>
          <p:cNvPr id="276" name="Google Shape;276;p25"/>
          <p:cNvSpPr/>
          <p:nvPr/>
        </p:nvSpPr>
        <p:spPr>
          <a:xfrm flipH="1">
            <a:off x="1402653" y="1681225"/>
            <a:ext cx="1816974" cy="1469967"/>
          </a:xfrm>
          <a:custGeom>
            <a:avLst/>
            <a:gdLst/>
            <a:ahLst/>
            <a:cxnLst/>
            <a:rect l="l" t="t" r="r" b="b"/>
            <a:pathLst>
              <a:path w="120000" h="120000" extrusionOk="0">
                <a:moveTo>
                  <a:pt x="33" y="0"/>
                </a:moveTo>
                <a:lnTo>
                  <a:pt x="120000" y="25359"/>
                </a:lnTo>
                <a:lnTo>
                  <a:pt x="120000" y="120000"/>
                </a:lnTo>
                <a:lnTo>
                  <a:pt x="310" y="104052"/>
                </a:lnTo>
                <a:cubicBezTo>
                  <a:pt x="495" y="69019"/>
                  <a:pt x="-151" y="35032"/>
                  <a:pt x="33" y="0"/>
                </a:cubicBezTo>
                <a:close/>
              </a:path>
            </a:pathLst>
          </a:custGeom>
          <a:solidFill>
            <a:srgbClr val="94BF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i="0" u="none" strike="noStrike" cap="none" dirty="0" smtClean="0">
                <a:solidFill>
                  <a:schemeClr val="tx1"/>
                </a:solidFill>
                <a:latin typeface="Arial"/>
                <a:ea typeface="Arial"/>
                <a:cs typeface="Arial"/>
                <a:sym typeface="Arial"/>
              </a:rPr>
              <a:t>Nhóm 1</a:t>
            </a:r>
            <a:endParaRPr sz="2400" i="0" u="none" strike="noStrike" cap="none" dirty="0">
              <a:solidFill>
                <a:schemeClr val="tx1"/>
              </a:solidFill>
              <a:latin typeface="Arial"/>
              <a:ea typeface="Arial"/>
              <a:cs typeface="Arial"/>
              <a:sym typeface="Arial"/>
            </a:endParaRPr>
          </a:p>
        </p:txBody>
      </p:sp>
      <p:cxnSp>
        <p:nvCxnSpPr>
          <p:cNvPr id="280" name="Google Shape;280;p25"/>
          <p:cNvCxnSpPr/>
          <p:nvPr/>
        </p:nvCxnSpPr>
        <p:spPr>
          <a:xfrm>
            <a:off x="4475989" y="1682588"/>
            <a:ext cx="0" cy="393000"/>
          </a:xfrm>
          <a:prstGeom prst="straightConnector1">
            <a:avLst/>
          </a:prstGeom>
          <a:noFill/>
          <a:ln w="9525" cap="rnd" cmpd="sng">
            <a:solidFill>
              <a:srgbClr val="FFFFFF"/>
            </a:solidFill>
            <a:prstDash val="solid"/>
            <a:round/>
            <a:headEnd type="none" w="sm" len="sm"/>
            <a:tailEnd type="none" w="sm" len="sm"/>
          </a:ln>
        </p:spPr>
      </p:cxnSp>
      <p:sp>
        <p:nvSpPr>
          <p:cNvPr id="281" name="Google Shape;281;p25"/>
          <p:cNvSpPr txBox="1"/>
          <p:nvPr/>
        </p:nvSpPr>
        <p:spPr>
          <a:xfrm>
            <a:off x="4100080" y="2247659"/>
            <a:ext cx="4700106" cy="793252"/>
          </a:xfrm>
          <a:prstGeom prst="rect">
            <a:avLst/>
          </a:prstGeom>
          <a:noFill/>
          <a:ln>
            <a:noFill/>
          </a:ln>
        </p:spPr>
        <p:txBody>
          <a:bodyPr spcFirstLastPara="1" wrap="square" lIns="91425" tIns="45700" rIns="91425" bIns="45700" anchor="ctr" anchorCtr="0">
            <a:noAutofit/>
          </a:bodyPr>
          <a:lstStyle/>
          <a:p>
            <a:r>
              <a:rPr lang="nl-NL" sz="2000" dirty="0">
                <a:latin typeface="+mj-lt"/>
              </a:rPr>
              <a:t>Em có đồng ý với quan điểm “Tiên học lễ, hậu học văn” không? Lí giải sự lựa chọn của em?</a:t>
            </a:r>
            <a:endParaRPr lang="en-US" sz="2000" dirty="0">
              <a:latin typeface="+mj-lt"/>
            </a:endParaRPr>
          </a:p>
        </p:txBody>
      </p:sp>
      <p:cxnSp>
        <p:nvCxnSpPr>
          <p:cNvPr id="283" name="Google Shape;283;p25"/>
          <p:cNvCxnSpPr/>
          <p:nvPr/>
        </p:nvCxnSpPr>
        <p:spPr>
          <a:xfrm>
            <a:off x="4475988" y="2420358"/>
            <a:ext cx="0" cy="393000"/>
          </a:xfrm>
          <a:prstGeom prst="straightConnector1">
            <a:avLst/>
          </a:prstGeom>
          <a:noFill/>
          <a:ln w="9525" cap="rnd" cmpd="sng">
            <a:solidFill>
              <a:srgbClr val="FFFFFF"/>
            </a:solidFill>
            <a:prstDash val="solid"/>
            <a:round/>
            <a:headEnd type="none" w="sm" len="sm"/>
            <a:tailEnd type="none" w="sm" len="sm"/>
          </a:ln>
        </p:spPr>
      </p:cxnSp>
      <p:sp>
        <p:nvSpPr>
          <p:cNvPr id="284" name="Google Shape;284;p25"/>
          <p:cNvSpPr txBox="1"/>
          <p:nvPr/>
        </p:nvSpPr>
        <p:spPr>
          <a:xfrm>
            <a:off x="4100080" y="3415769"/>
            <a:ext cx="4660107" cy="460500"/>
          </a:xfrm>
          <a:prstGeom prst="rect">
            <a:avLst/>
          </a:prstGeom>
          <a:noFill/>
          <a:ln>
            <a:noFill/>
          </a:ln>
        </p:spPr>
        <p:txBody>
          <a:bodyPr spcFirstLastPara="1" wrap="square" lIns="91425" tIns="45700" rIns="91425" bIns="45700" anchor="ctr" anchorCtr="0">
            <a:noAutofit/>
          </a:bodyPr>
          <a:lstStyle/>
          <a:p>
            <a:r>
              <a:rPr lang="nl-NL" sz="2000" dirty="0">
                <a:solidFill>
                  <a:schemeClr val="bg1"/>
                </a:solidFill>
              </a:rPr>
              <a:t>Theo em, các triều đại Trung Quốc xây dựng Vạn lý trường thành để làm gì?</a:t>
            </a:r>
            <a:endParaRPr lang="en-US" sz="2000" dirty="0">
              <a:solidFill>
                <a:schemeClr val="bg1"/>
              </a:solidFill>
            </a:endParaRPr>
          </a:p>
        </p:txBody>
      </p:sp>
      <p:cxnSp>
        <p:nvCxnSpPr>
          <p:cNvPr id="286" name="Google Shape;286;p25"/>
          <p:cNvCxnSpPr/>
          <p:nvPr/>
        </p:nvCxnSpPr>
        <p:spPr>
          <a:xfrm>
            <a:off x="4475988" y="3179384"/>
            <a:ext cx="0" cy="393000"/>
          </a:xfrm>
          <a:prstGeom prst="straightConnector1">
            <a:avLst/>
          </a:prstGeom>
          <a:noFill/>
          <a:ln w="9525" cap="rnd" cmpd="sng">
            <a:solidFill>
              <a:srgbClr val="FFFFFF"/>
            </a:solidFill>
            <a:prstDash val="solid"/>
            <a:round/>
            <a:headEnd type="none" w="sm" len="sm"/>
            <a:tailEnd type="none" w="sm" len="sm"/>
          </a:ln>
        </p:spPr>
      </p:cxnSp>
      <p:cxnSp>
        <p:nvCxnSpPr>
          <p:cNvPr id="289" name="Google Shape;289;p25"/>
          <p:cNvCxnSpPr/>
          <p:nvPr/>
        </p:nvCxnSpPr>
        <p:spPr>
          <a:xfrm>
            <a:off x="4475986" y="3909976"/>
            <a:ext cx="0" cy="393000"/>
          </a:xfrm>
          <a:prstGeom prst="straightConnector1">
            <a:avLst/>
          </a:prstGeom>
          <a:noFill/>
          <a:ln w="9525" cap="rnd" cmpd="sng">
            <a:solidFill>
              <a:srgbClr val="FFFFFF"/>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barn(inVertical)">
                                      <p:cBhvr>
                                        <p:cTn id="7" dur="500"/>
                                        <p:tgtEl>
                                          <p:spTgt spid="26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8"/>
                                        </p:tgtEl>
                                        <p:attrNameLst>
                                          <p:attrName>style.visibility</p:attrName>
                                        </p:attrNameLst>
                                      </p:cBhvr>
                                      <p:to>
                                        <p:strVal val="visible"/>
                                      </p:to>
                                    </p:set>
                                    <p:animEffect transition="in" filter="circle(in)">
                                      <p:cBhvr>
                                        <p:cTn id="12" dur="2000"/>
                                        <p:tgtEl>
                                          <p:spTgt spid="26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84"/>
                                        </p:tgtEl>
                                        <p:attrNameLst>
                                          <p:attrName>style.visibility</p:attrName>
                                        </p:attrNameLst>
                                      </p:cBhvr>
                                      <p:to>
                                        <p:strVal val="visible"/>
                                      </p:to>
                                    </p:set>
                                    <p:animEffect transition="in" filter="circle(in)">
                                      <p:cBhvr>
                                        <p:cTn id="15" dur="2000"/>
                                        <p:tgtEl>
                                          <p:spTgt spid="28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81"/>
                                        </p:tgtEl>
                                        <p:attrNameLst>
                                          <p:attrName>style.visibility</p:attrName>
                                        </p:attrNameLst>
                                      </p:cBhvr>
                                      <p:to>
                                        <p:strVal val="visible"/>
                                      </p:to>
                                    </p:set>
                                    <p:animEffect transition="in" filter="circle(in)">
                                      <p:cBhvr>
                                        <p:cTn id="18" dur="2000"/>
                                        <p:tgtEl>
                                          <p:spTgt spid="28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269"/>
                                        </p:tgtEl>
                                        <p:attrNameLst>
                                          <p:attrName>style.visibility</p:attrName>
                                        </p:attrNameLst>
                                      </p:cBhvr>
                                      <p:to>
                                        <p:strVal val="visible"/>
                                      </p:to>
                                    </p:set>
                                    <p:animEffect transition="in" filter="circle(in)">
                                      <p:cBhvr>
                                        <p:cTn id="21" dur="2000"/>
                                        <p:tgtEl>
                                          <p:spTgt spid="26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70"/>
                                        </p:tgtEl>
                                        <p:attrNameLst>
                                          <p:attrName>style.visibility</p:attrName>
                                        </p:attrNameLst>
                                      </p:cBhvr>
                                      <p:to>
                                        <p:strVal val="visible"/>
                                      </p:to>
                                    </p:set>
                                    <p:animEffect transition="in" filter="circle(in)">
                                      <p:cBhvr>
                                        <p:cTn id="24" dur="2000"/>
                                        <p:tgtEl>
                                          <p:spTgt spid="270"/>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71"/>
                                        </p:tgtEl>
                                        <p:attrNameLst>
                                          <p:attrName>style.visibility</p:attrName>
                                        </p:attrNameLst>
                                      </p:cBhvr>
                                      <p:to>
                                        <p:strVal val="visible"/>
                                      </p:to>
                                    </p:set>
                                    <p:animEffect transition="in" filter="circle(in)">
                                      <p:cBhvr>
                                        <p:cTn id="27" dur="2000"/>
                                        <p:tgtEl>
                                          <p:spTgt spid="271"/>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75"/>
                                        </p:tgtEl>
                                        <p:attrNameLst>
                                          <p:attrName>style.visibility</p:attrName>
                                        </p:attrNameLst>
                                      </p:cBhvr>
                                      <p:to>
                                        <p:strVal val="visible"/>
                                      </p:to>
                                    </p:set>
                                    <p:animEffect transition="in" filter="circle(in)">
                                      <p:cBhvr>
                                        <p:cTn id="30" dur="2000"/>
                                        <p:tgtEl>
                                          <p:spTgt spid="27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76"/>
                                        </p:tgtEl>
                                        <p:attrNameLst>
                                          <p:attrName>style.visibility</p:attrName>
                                        </p:attrNameLst>
                                      </p:cBhvr>
                                      <p:to>
                                        <p:strVal val="visible"/>
                                      </p:to>
                                    </p:set>
                                    <p:animEffect transition="in" filter="circle(in)">
                                      <p:cBhvr>
                                        <p:cTn id="33" dur="2000"/>
                                        <p:tgtEl>
                                          <p:spTgt spid="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 grpId="0"/>
      <p:bldP spid="268" grpId="0" animBg="1"/>
      <p:bldP spid="269" grpId="0" animBg="1"/>
      <p:bldP spid="270" grpId="0" animBg="1"/>
      <p:bldP spid="271" grpId="0" animBg="1"/>
      <p:bldP spid="275" grpId="0" animBg="1"/>
      <p:bldP spid="276" grpId="0" animBg="1"/>
      <p:bldP spid="281" grpId="0"/>
      <p:bldP spid="28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Nhóm 1</a:t>
            </a:r>
            <a:endParaRPr lang="en-US" sz="2400" dirty="0">
              <a:latin typeface="+mj-lt"/>
            </a:endParaRPr>
          </a:p>
        </p:txBody>
      </p:sp>
      <p:sp>
        <p:nvSpPr>
          <p:cNvPr id="3" name="Slide Number Placeholder 2"/>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33</a:t>
            </a:fld>
            <a:endParaRPr lang="en"/>
          </a:p>
        </p:txBody>
      </p:sp>
      <p:sp>
        <p:nvSpPr>
          <p:cNvPr id="4" name="Rectangle 3"/>
          <p:cNvSpPr/>
          <p:nvPr/>
        </p:nvSpPr>
        <p:spPr>
          <a:xfrm>
            <a:off x="287067" y="1684178"/>
            <a:ext cx="5106011" cy="3093154"/>
          </a:xfrm>
          <a:prstGeom prst="rect">
            <a:avLst/>
          </a:prstGeom>
        </p:spPr>
        <p:txBody>
          <a:bodyPr wrap="square">
            <a:spAutoFit/>
          </a:bodyPr>
          <a:lstStyle/>
          <a:p>
            <a:pPr algn="just">
              <a:lnSpc>
                <a:spcPts val="2600"/>
              </a:lnSpc>
            </a:pPr>
            <a:r>
              <a:rPr lang="nl-NL" sz="2000" dirty="0">
                <a:solidFill>
                  <a:srgbClr val="002060"/>
                </a:solidFill>
                <a:latin typeface="+mj-lt"/>
                <a:ea typeface="Calibri" panose="020F0502020204030204" pitchFamily="34" charset="0"/>
                <a:cs typeface="Times New Roman" panose="02020603050405020304" pitchFamily="18" charset="0"/>
              </a:rPr>
              <a:t>Đ</a:t>
            </a:r>
            <a:r>
              <a:rPr lang="nl-NL" sz="2000" dirty="0" smtClean="0">
                <a:solidFill>
                  <a:srgbClr val="002060"/>
                </a:solidFill>
                <a:latin typeface="+mj-lt"/>
                <a:ea typeface="Calibri" panose="020F0502020204030204" pitchFamily="34" charset="0"/>
                <a:cs typeface="Times New Roman" panose="02020603050405020304" pitchFamily="18" charset="0"/>
              </a:rPr>
              <a:t>ồng </a:t>
            </a:r>
            <a:r>
              <a:rPr lang="nl-NL" sz="2000" dirty="0">
                <a:solidFill>
                  <a:srgbClr val="002060"/>
                </a:solidFill>
                <a:latin typeface="+mj-lt"/>
                <a:ea typeface="Calibri" panose="020F0502020204030204" pitchFamily="34" charset="0"/>
                <a:cs typeface="Times New Roman" panose="02020603050405020304" pitchFamily="18" charset="0"/>
              </a:rPr>
              <a:t>ý với quan điểm “Tiên học lễ, hậu học văn” </a:t>
            </a:r>
            <a:r>
              <a:rPr lang="nl-NL" sz="2000" dirty="0" smtClean="0">
                <a:solidFill>
                  <a:srgbClr val="002060"/>
                </a:solidFill>
                <a:latin typeface="+mj-lt"/>
                <a:ea typeface="Calibri" panose="020F0502020204030204" pitchFamily="34" charset="0"/>
                <a:cs typeface="Times New Roman" panose="02020603050405020304" pitchFamily="18" charset="0"/>
              </a:rPr>
              <a:t>: </a:t>
            </a:r>
            <a:endParaRPr lang="en-US" sz="2000" dirty="0">
              <a:solidFill>
                <a:srgbClr val="002060"/>
              </a:solidFill>
              <a:latin typeface="+mj-lt"/>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
            </a:pPr>
            <a:r>
              <a:rPr lang="nl-NL" sz="2000" dirty="0" smtClean="0">
                <a:solidFill>
                  <a:srgbClr val="002060"/>
                </a:solidFill>
                <a:latin typeface="+mj-lt"/>
                <a:ea typeface="Calibri" panose="020F0502020204030204" pitchFamily="34" charset="0"/>
                <a:cs typeface="Times New Roman" panose="02020603050405020304" pitchFamily="18" charset="0"/>
              </a:rPr>
              <a:t>Ý </a:t>
            </a:r>
            <a:r>
              <a:rPr lang="nl-NL" sz="2000" dirty="0">
                <a:solidFill>
                  <a:srgbClr val="002060"/>
                </a:solidFill>
                <a:latin typeface="+mj-lt"/>
                <a:ea typeface="Calibri" panose="020F0502020204030204" pitchFamily="34" charset="0"/>
                <a:cs typeface="Times New Roman" panose="02020603050405020304" pitchFamily="18" charset="0"/>
              </a:rPr>
              <a:t>nghĩa của câu là học đạo đức, đối nhân xử thế trước, học kiến thức sau.</a:t>
            </a:r>
            <a:endParaRPr lang="en-US" sz="2000" dirty="0">
              <a:solidFill>
                <a:srgbClr val="002060"/>
              </a:solidFill>
              <a:latin typeface="+mj-lt"/>
              <a:ea typeface="Calibri" panose="020F0502020204030204" pitchFamily="34" charset="0"/>
              <a:cs typeface="Times New Roman" panose="02020603050405020304" pitchFamily="18" charset="0"/>
            </a:endParaRPr>
          </a:p>
          <a:p>
            <a:pPr marL="342900" indent="-342900" algn="just">
              <a:lnSpc>
                <a:spcPts val="2600"/>
              </a:lnSpc>
              <a:buFont typeface="Wingdings" panose="05000000000000000000" pitchFamily="2" charset="2"/>
              <a:buChar char="§"/>
            </a:pPr>
            <a:r>
              <a:rPr lang="nl-NL" sz="2000" dirty="0" smtClean="0">
                <a:solidFill>
                  <a:srgbClr val="002060"/>
                </a:solidFill>
                <a:latin typeface="+mj-lt"/>
                <a:ea typeface="Calibri" panose="020F0502020204030204" pitchFamily="34" charset="0"/>
                <a:cs typeface="Times New Roman" panose="02020603050405020304" pitchFamily="18" charset="0"/>
              </a:rPr>
              <a:t>Hiện </a:t>
            </a:r>
            <a:r>
              <a:rPr lang="nl-NL" sz="2000" dirty="0">
                <a:solidFill>
                  <a:srgbClr val="002060"/>
                </a:solidFill>
                <a:latin typeface="+mj-lt"/>
                <a:ea typeface="Calibri" panose="020F0502020204030204" pitchFamily="34" charset="0"/>
                <a:cs typeface="Times New Roman" panose="02020603050405020304" pitchFamily="18" charset="0"/>
              </a:rPr>
              <a:t>nay, “lễ” nên hiểu khái quát hơn: Học làm người trước, học kiến thức sau; nếu không dù có tài giỏi đến mấy, không giúp ích được cho xã hội, thậm chí gây nguy hiểm cho xã hội.</a:t>
            </a:r>
            <a:endParaRPr lang="en-US" sz="2000" dirty="0">
              <a:solidFill>
                <a:srgbClr val="002060"/>
              </a:solidFill>
              <a:effectLst/>
              <a:latin typeface="+mj-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5712358" y="878205"/>
            <a:ext cx="3112212" cy="3330877"/>
          </a:xfrm>
          <a:prstGeom prst="rect">
            <a:avLst/>
          </a:prstGeom>
        </p:spPr>
      </p:pic>
      <p:sp>
        <p:nvSpPr>
          <p:cNvPr id="6" name="Rectangle 5"/>
          <p:cNvSpPr/>
          <p:nvPr/>
        </p:nvSpPr>
        <p:spPr>
          <a:xfrm>
            <a:off x="5588000" y="4209082"/>
            <a:ext cx="3512262" cy="646331"/>
          </a:xfrm>
          <a:prstGeom prst="rect">
            <a:avLst/>
          </a:prstGeom>
        </p:spPr>
        <p:txBody>
          <a:bodyPr wrap="square">
            <a:spAutoFit/>
          </a:bodyPr>
          <a:lstStyle/>
          <a:p>
            <a:pPr algn="ctr"/>
            <a:r>
              <a:rPr lang="nl-NL" sz="1800" b="1" dirty="0" smtClean="0">
                <a:ea typeface="Calibri" panose="020F0502020204030204" pitchFamily="34" charset="0"/>
                <a:cs typeface="Times New Roman" panose="02020603050405020304" pitchFamily="18" charset="0"/>
              </a:rPr>
              <a:t>Khẩu hiệu trang trọng</a:t>
            </a:r>
          </a:p>
          <a:p>
            <a:pPr algn="ctr"/>
            <a:r>
              <a:rPr lang="nl-NL" sz="1800" b="1" dirty="0" smtClean="0">
                <a:ea typeface="Calibri" panose="020F0502020204030204" pitchFamily="34" charset="0"/>
                <a:cs typeface="Times New Roman" panose="02020603050405020304" pitchFamily="18" charset="0"/>
              </a:rPr>
              <a:t> tại cổng Văn Miếu</a:t>
            </a:r>
            <a:endParaRPr lang="en-US" sz="1800" b="1" dirty="0"/>
          </a:p>
        </p:txBody>
      </p:sp>
    </p:spTree>
    <p:extLst>
      <p:ext uri="{BB962C8B-B14F-4D97-AF65-F5344CB8AC3E}">
        <p14:creationId xmlns="" xmlns:p14="http://schemas.microsoft.com/office/powerpoint/2010/main" val="148113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circle(in)">
                                      <p:cBhvr>
                                        <p:cTn id="12" dur="2000"/>
                                        <p:tgtEl>
                                          <p:spTgt spid="4">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circle(in)">
                                      <p:cBhvr>
                                        <p:cTn id="15" dur="2000"/>
                                        <p:tgtEl>
                                          <p:spTgt spid="4">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circle(in)">
                                      <p:cBhvr>
                                        <p:cTn id="18" dur="2000"/>
                                        <p:tgtEl>
                                          <p:spTgt spid="4">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Nhóm 2</a:t>
            </a:r>
            <a:endParaRPr lang="en-US" sz="2400" dirty="0">
              <a:latin typeface="+mj-lt"/>
            </a:endParaRPr>
          </a:p>
        </p:txBody>
      </p:sp>
      <p:sp>
        <p:nvSpPr>
          <p:cNvPr id="3" name="Slide Number Placeholder 2"/>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34</a:t>
            </a:fld>
            <a:endParaRPr lang="en"/>
          </a:p>
        </p:txBody>
      </p:sp>
      <p:sp>
        <p:nvSpPr>
          <p:cNvPr id="4" name="Rectangle 3"/>
          <p:cNvSpPr/>
          <p:nvPr/>
        </p:nvSpPr>
        <p:spPr>
          <a:xfrm>
            <a:off x="296377" y="2104692"/>
            <a:ext cx="6344052" cy="2246769"/>
          </a:xfrm>
          <a:prstGeom prst="rect">
            <a:avLst/>
          </a:prstGeom>
        </p:spPr>
        <p:txBody>
          <a:bodyPr wrap="square">
            <a:spAutoFit/>
          </a:bodyPr>
          <a:lstStyle/>
          <a:p>
            <a:pPr marL="342900" indent="-342900" algn="just">
              <a:lnSpc>
                <a:spcPts val="2800"/>
              </a:lnSpc>
              <a:buFont typeface="Wingdings" panose="05000000000000000000" pitchFamily="2" charset="2"/>
              <a:buChar char="§"/>
            </a:pPr>
            <a:r>
              <a:rPr lang="nl-NL" sz="2000" dirty="0" smtClean="0"/>
              <a:t>Bảo </a:t>
            </a:r>
            <a:r>
              <a:rPr lang="nl-NL" sz="2000" dirty="0"/>
              <a:t>vệ Trung Quốc khỏi những cuộc tấn công của </a:t>
            </a:r>
            <a:r>
              <a:rPr lang="nl-NL" sz="2000" dirty="0" smtClean="0"/>
              <a:t>những </a:t>
            </a:r>
            <a:r>
              <a:rPr lang="nl-NL" sz="2000" dirty="0"/>
              <a:t>bộ tộc du </a:t>
            </a:r>
            <a:r>
              <a:rPr lang="nl-NL" sz="2000" dirty="0" smtClean="0"/>
              <a:t>khác.</a:t>
            </a:r>
            <a:endParaRPr lang="en-US" sz="2000" dirty="0"/>
          </a:p>
          <a:p>
            <a:pPr marL="342900" indent="-342900" algn="just">
              <a:lnSpc>
                <a:spcPts val="2800"/>
              </a:lnSpc>
              <a:buFont typeface="Wingdings" panose="05000000000000000000" pitchFamily="2" charset="2"/>
              <a:buChar char="§"/>
            </a:pPr>
            <a:r>
              <a:rPr lang="nl-NL" sz="2000" dirty="0" smtClean="0"/>
              <a:t>Kiểm </a:t>
            </a:r>
            <a:r>
              <a:rPr lang="nl-NL" sz="2000" dirty="0"/>
              <a:t>soát biên </a:t>
            </a:r>
            <a:r>
              <a:rPr lang="nl-NL" sz="2000" dirty="0" smtClean="0"/>
              <a:t>giới,quy </a:t>
            </a:r>
            <a:r>
              <a:rPr lang="nl-NL" sz="2000" dirty="0"/>
              <a:t>định hoặc khuyến khích thương mại và kiểm soát xuất nhập cảnh. </a:t>
            </a:r>
            <a:endParaRPr lang="nl-NL" sz="2000" dirty="0" smtClean="0"/>
          </a:p>
          <a:p>
            <a:pPr marL="342900" indent="-342900" algn="just">
              <a:lnSpc>
                <a:spcPts val="2800"/>
              </a:lnSpc>
              <a:buFont typeface="Wingdings" panose="05000000000000000000" pitchFamily="2" charset="2"/>
              <a:buChar char="§"/>
            </a:pPr>
            <a:r>
              <a:rPr lang="nl-NL" sz="2000" dirty="0" smtClean="0"/>
              <a:t>Ngày </a:t>
            </a:r>
            <a:r>
              <a:rPr lang="nl-NL" sz="2000" dirty="0"/>
              <a:t>nay, Vạn lý trường thành là điểm du lịch nổi </a:t>
            </a:r>
            <a:r>
              <a:rPr lang="nl-NL" sz="2000" dirty="0" smtClean="0"/>
              <a:t>tiếng, </a:t>
            </a:r>
            <a:r>
              <a:rPr lang="nl-NL" sz="2000" dirty="0"/>
              <a:t>thu hút hàng triệu khách du lịch mỗi năm.</a:t>
            </a:r>
            <a:endParaRPr lang="en-US" sz="2000" dirty="0"/>
          </a:p>
        </p:txBody>
      </p:sp>
      <p:sp>
        <p:nvSpPr>
          <p:cNvPr id="7" name="Rectangle 6"/>
          <p:cNvSpPr/>
          <p:nvPr/>
        </p:nvSpPr>
        <p:spPr>
          <a:xfrm>
            <a:off x="4648809" y="655513"/>
            <a:ext cx="4224528" cy="779124"/>
          </a:xfrm>
          <a:prstGeom prst="rect">
            <a:avLst/>
          </a:prstGeom>
        </p:spPr>
        <p:txBody>
          <a:bodyPr wrap="square">
            <a:spAutoFit/>
          </a:bodyPr>
          <a:lstStyle/>
          <a:p>
            <a:pPr algn="just">
              <a:lnSpc>
                <a:spcPts val="2800"/>
              </a:lnSpc>
            </a:pPr>
            <a:r>
              <a:rPr lang="nl-NL" sz="2000" dirty="0"/>
              <a:t>Các triều đại Trung Quốc xây dựng Vạn lý trường thành để:</a:t>
            </a:r>
            <a:endParaRPr lang="en-US" sz="2000" dirty="0"/>
          </a:p>
        </p:txBody>
      </p:sp>
      <p:pic>
        <p:nvPicPr>
          <p:cNvPr id="8" name="Picture 7"/>
          <p:cNvPicPr>
            <a:picLocks noChangeAspect="1"/>
          </p:cNvPicPr>
          <p:nvPr/>
        </p:nvPicPr>
        <p:blipFill>
          <a:blip r:embed="rId2"/>
          <a:stretch>
            <a:fillRect/>
          </a:stretch>
        </p:blipFill>
        <p:spPr>
          <a:xfrm>
            <a:off x="6708038" y="1636754"/>
            <a:ext cx="2370125" cy="3182646"/>
          </a:xfrm>
          <a:prstGeom prst="rect">
            <a:avLst/>
          </a:prstGeom>
        </p:spPr>
      </p:pic>
    </p:spTree>
    <p:extLst>
      <p:ext uri="{BB962C8B-B14F-4D97-AF65-F5344CB8AC3E}">
        <p14:creationId xmlns="" xmlns:p14="http://schemas.microsoft.com/office/powerpoint/2010/main" val="45286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 y="917981"/>
            <a:ext cx="3474720" cy="784800"/>
          </a:xfrm>
        </p:spPr>
        <p:txBody>
          <a:bodyPr/>
          <a:lstStyle/>
          <a:p>
            <a:pPr algn="ctr"/>
            <a:r>
              <a:rPr lang="en-US" sz="2000" dirty="0" smtClean="0">
                <a:solidFill>
                  <a:schemeClr val="bg1"/>
                </a:solidFill>
                <a:latin typeface="+mj-lt"/>
              </a:rPr>
              <a:t>Luyện tập - </a:t>
            </a:r>
          </a:p>
          <a:p>
            <a:pPr algn="ctr"/>
            <a:r>
              <a:rPr lang="en-US" sz="2000" dirty="0" smtClean="0">
                <a:solidFill>
                  <a:schemeClr val="bg1"/>
                </a:solidFill>
                <a:latin typeface="+mj-lt"/>
              </a:rPr>
              <a:t>Trả lời câu hỏi trắc nghiệm</a:t>
            </a:r>
            <a:endParaRPr lang="en-US" sz="2000" dirty="0">
              <a:solidFill>
                <a:schemeClr val="bg1"/>
              </a:solidFill>
              <a:latin typeface="+mj-lt"/>
            </a:endParaRP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35</a:t>
            </a:fld>
            <a:endParaRPr lang="en"/>
          </a:p>
        </p:txBody>
      </p:sp>
      <p:sp>
        <p:nvSpPr>
          <p:cNvPr id="60" name="Rectangle 59"/>
          <p:cNvSpPr/>
          <p:nvPr/>
        </p:nvSpPr>
        <p:spPr>
          <a:xfrm>
            <a:off x="0" y="2102403"/>
            <a:ext cx="3459283" cy="2246769"/>
          </a:xfrm>
          <a:prstGeom prst="rect">
            <a:avLst/>
          </a:prstGeom>
        </p:spPr>
        <p:txBody>
          <a:bodyPr wrap="square">
            <a:spAutoFit/>
          </a:bodyPr>
          <a:lstStyle/>
          <a:p>
            <a:pPr algn="just"/>
            <a:r>
              <a:rPr lang="en-US" sz="2000" i="1" dirty="0" smtClean="0">
                <a:solidFill>
                  <a:schemeClr val="bg1"/>
                </a:solidFill>
              </a:rPr>
              <a:t>Những con sông nào đóng vai trò quan trọng đối với sự hình thành nền văn minh Trung Quốc?</a:t>
            </a:r>
          </a:p>
          <a:p>
            <a:pPr algn="ctr"/>
            <a:endParaRPr lang="en-US" sz="2000" i="1" dirty="0">
              <a:solidFill>
                <a:schemeClr val="bg1"/>
              </a:solidFill>
            </a:endParaRPr>
          </a:p>
          <a:p>
            <a:pPr algn="ctr"/>
            <a:r>
              <a:rPr lang="en-US" sz="2000" b="1" dirty="0" smtClean="0">
                <a:solidFill>
                  <a:schemeClr val="tx1"/>
                </a:solidFill>
              </a:rPr>
              <a:t>Hoàng Hà </a:t>
            </a:r>
          </a:p>
          <a:p>
            <a:pPr algn="ctr"/>
            <a:r>
              <a:rPr lang="en-US" sz="2000" b="1" dirty="0" smtClean="0">
                <a:solidFill>
                  <a:schemeClr val="tx1"/>
                </a:solidFill>
              </a:rPr>
              <a:t>và Trường Giang</a:t>
            </a:r>
            <a:endParaRPr lang="nl-NL" sz="2000" b="1" dirty="0" smtClean="0">
              <a:solidFill>
                <a:schemeClr val="tx1"/>
              </a:solidFill>
            </a:endParaRPr>
          </a:p>
        </p:txBody>
      </p:sp>
      <p:sp>
        <p:nvSpPr>
          <p:cNvPr id="61" name="Google Shape;154;p24"/>
          <p:cNvSpPr/>
          <p:nvPr/>
        </p:nvSpPr>
        <p:spPr>
          <a:xfrm rot="5400000">
            <a:off x="4312662" y="448150"/>
            <a:ext cx="2230519" cy="2431898"/>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5;p24"/>
          <p:cNvSpPr/>
          <p:nvPr/>
        </p:nvSpPr>
        <p:spPr>
          <a:xfrm rot="5400000" flipH="1">
            <a:off x="4697170" y="2746674"/>
            <a:ext cx="1804220" cy="2089182"/>
          </a:xfrm>
          <a:prstGeom prst="teardrop">
            <a:avLst>
              <a:gd name="adj" fmla="val 100000"/>
            </a:avLst>
          </a:prstGeom>
          <a:solidFill>
            <a:schemeClr val="accent4">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156;p24"/>
          <p:cNvSpPr/>
          <p:nvPr/>
        </p:nvSpPr>
        <p:spPr>
          <a:xfrm rot="10800000">
            <a:off x="6752483" y="1002181"/>
            <a:ext cx="2069647" cy="1744923"/>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57;p24"/>
          <p:cNvSpPr/>
          <p:nvPr/>
        </p:nvSpPr>
        <p:spPr>
          <a:xfrm flipH="1">
            <a:off x="6754658" y="2889155"/>
            <a:ext cx="2205658" cy="1777806"/>
          </a:xfrm>
          <a:prstGeom prst="teardrop">
            <a:avLst>
              <a:gd name="adj" fmla="val 100000"/>
            </a:avLst>
          </a:pr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Rectangle 64"/>
          <p:cNvSpPr/>
          <p:nvPr/>
        </p:nvSpPr>
        <p:spPr>
          <a:xfrm>
            <a:off x="4267592" y="1310381"/>
            <a:ext cx="2242940" cy="707886"/>
          </a:xfrm>
          <a:prstGeom prst="rect">
            <a:avLst/>
          </a:prstGeom>
        </p:spPr>
        <p:txBody>
          <a:bodyPr wrap="square">
            <a:spAutoFit/>
          </a:bodyPr>
          <a:lstStyle/>
          <a:p>
            <a:pPr lvl="0" algn="ctr"/>
            <a:r>
              <a:rPr lang="en-US" sz="2000" dirty="0" smtClean="0">
                <a:solidFill>
                  <a:schemeClr val="bg1"/>
                </a:solidFill>
                <a:latin typeface="+mj-lt"/>
              </a:rPr>
              <a:t>Sông Nin </a:t>
            </a:r>
          </a:p>
          <a:p>
            <a:pPr lvl="0" algn="ctr"/>
            <a:r>
              <a:rPr lang="en-US" sz="2000" dirty="0" smtClean="0">
                <a:solidFill>
                  <a:schemeClr val="bg1"/>
                </a:solidFill>
                <a:latin typeface="+mj-lt"/>
              </a:rPr>
              <a:t>và sông Hằng</a:t>
            </a:r>
            <a:endParaRPr lang="en-US" sz="2000" dirty="0">
              <a:solidFill>
                <a:schemeClr val="bg1"/>
              </a:solidFill>
            </a:endParaRPr>
          </a:p>
        </p:txBody>
      </p:sp>
      <p:sp>
        <p:nvSpPr>
          <p:cNvPr id="66" name="Rectangle 65"/>
          <p:cNvSpPr/>
          <p:nvPr/>
        </p:nvSpPr>
        <p:spPr>
          <a:xfrm>
            <a:off x="6967113" y="1520699"/>
            <a:ext cx="1766266" cy="707886"/>
          </a:xfrm>
          <a:prstGeom prst="rect">
            <a:avLst/>
          </a:prstGeom>
        </p:spPr>
        <p:txBody>
          <a:bodyPr wrap="square">
            <a:spAutoFit/>
          </a:bodyPr>
          <a:lstStyle/>
          <a:p>
            <a:pPr lvl="0" algn="ctr">
              <a:spcBef>
                <a:spcPts val="700"/>
              </a:spcBef>
              <a:spcAft>
                <a:spcPts val="700"/>
              </a:spcAft>
            </a:pPr>
            <a:r>
              <a:rPr lang="en-US" sz="2000" dirty="0" smtClean="0">
                <a:solidFill>
                  <a:schemeClr val="bg1"/>
                </a:solidFill>
              </a:rPr>
              <a:t>Sông Ấn </a:t>
            </a:r>
            <a:r>
              <a:rPr lang="en-US" sz="2000" dirty="0" smtClean="0">
                <a:solidFill>
                  <a:schemeClr val="bg1"/>
                </a:solidFill>
                <a:latin typeface="+mj-lt"/>
                <a:cs typeface="Times New Roman" panose="02020603050405020304" pitchFamily="18" charset="0"/>
              </a:rPr>
              <a:t>và sông Hằng</a:t>
            </a:r>
            <a:endParaRPr lang="en-US" sz="2000" dirty="0" smtClean="0">
              <a:solidFill>
                <a:schemeClr val="bg1"/>
              </a:solidFill>
            </a:endParaRPr>
          </a:p>
        </p:txBody>
      </p:sp>
      <p:sp>
        <p:nvSpPr>
          <p:cNvPr id="67" name="Rectangle 66"/>
          <p:cNvSpPr/>
          <p:nvPr/>
        </p:nvSpPr>
        <p:spPr>
          <a:xfrm>
            <a:off x="4662433" y="3384805"/>
            <a:ext cx="1944578" cy="656590"/>
          </a:xfrm>
          <a:prstGeom prst="rect">
            <a:avLst/>
          </a:prstGeom>
        </p:spPr>
        <p:txBody>
          <a:bodyPr wrap="square">
            <a:spAutoFit/>
          </a:bodyPr>
          <a:lstStyle/>
          <a:p>
            <a:pPr lvl="0" algn="ctr">
              <a:lnSpc>
                <a:spcPts val="2200"/>
              </a:lnSpc>
              <a:spcBef>
                <a:spcPts val="700"/>
              </a:spcBef>
              <a:spcAft>
                <a:spcPts val="700"/>
              </a:spcAft>
            </a:pPr>
            <a:r>
              <a:rPr lang="fr-FR" sz="2000" dirty="0" smtClean="0">
                <a:solidFill>
                  <a:schemeClr val="bg1"/>
                </a:solidFill>
                <a:latin typeface="+mj-lt"/>
                <a:ea typeface="Times New Roman" panose="02020603050405020304" pitchFamily="18" charset="0"/>
                <a:cs typeface="Times New Roman" panose="02020603050405020304" pitchFamily="18" charset="0"/>
              </a:rPr>
              <a:t>Hoàng Hà và Trường Giang</a:t>
            </a:r>
            <a:endParaRPr lang="en-US" sz="2000" dirty="0">
              <a:solidFill>
                <a:schemeClr val="bg1"/>
              </a:solidFill>
              <a:effectLst/>
              <a:latin typeface="+mj-lt"/>
              <a:ea typeface="Times New Roman" panose="02020603050405020304" pitchFamily="18" charset="0"/>
              <a:cs typeface="Times New Roman" panose="02020603050405020304" pitchFamily="18" charset="0"/>
            </a:endParaRPr>
          </a:p>
        </p:txBody>
      </p:sp>
      <p:sp>
        <p:nvSpPr>
          <p:cNvPr id="68" name="Rectangle 67"/>
          <p:cNvSpPr/>
          <p:nvPr/>
        </p:nvSpPr>
        <p:spPr>
          <a:xfrm>
            <a:off x="6879072" y="3189694"/>
            <a:ext cx="1854307" cy="1015663"/>
          </a:xfrm>
          <a:prstGeom prst="rect">
            <a:avLst/>
          </a:prstGeom>
        </p:spPr>
        <p:txBody>
          <a:bodyPr wrap="square">
            <a:spAutoFit/>
          </a:bodyPr>
          <a:lstStyle/>
          <a:p>
            <a:pPr lvl="0" algn="ctr">
              <a:lnSpc>
                <a:spcPts val="2400"/>
              </a:lnSpc>
              <a:spcBef>
                <a:spcPts val="700"/>
              </a:spcBef>
              <a:spcAft>
                <a:spcPts val="700"/>
              </a:spcAft>
            </a:pPr>
            <a:r>
              <a:rPr lang="en-US" sz="2000" dirty="0" smtClean="0">
                <a:solidFill>
                  <a:schemeClr val="bg1"/>
                </a:solidFill>
              </a:rPr>
              <a:t>Sông Ti-gơ-rơ và sông Ơ-phơ-rát</a:t>
            </a:r>
            <a:endParaRPr lang="en-US" sz="2000" dirty="0">
              <a:solidFill>
                <a:schemeClr val="bg1"/>
              </a:solidFill>
              <a:effectLst/>
              <a:latin typeface="+mj-lt"/>
              <a:ea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6481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0">
                                            <p:txEl>
                                              <p:pRg st="0" end="0"/>
                                            </p:txEl>
                                          </p:spTgt>
                                        </p:tgtEl>
                                        <p:attrNameLst>
                                          <p:attrName>style.visibility</p:attrName>
                                        </p:attrNameLst>
                                      </p:cBhvr>
                                      <p:to>
                                        <p:strVal val="visible"/>
                                      </p:to>
                                    </p:set>
                                    <p:animEffect transition="in" filter="wipe(down)">
                                      <p:cBhvr>
                                        <p:cTn id="17" dur="500"/>
                                        <p:tgtEl>
                                          <p:spTgt spid="6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barn(inVertical)">
                                      <p:cBhvr>
                                        <p:cTn id="22" dur="500"/>
                                        <p:tgtEl>
                                          <p:spTgt spid="6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barn(inVertical)">
                                      <p:cBhvr>
                                        <p:cTn id="25" dur="500"/>
                                        <p:tgtEl>
                                          <p:spTgt spid="6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barn(inVertical)">
                                      <p:cBhvr>
                                        <p:cTn id="28" dur="500"/>
                                        <p:tgtEl>
                                          <p:spTgt spid="6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arn(inVertical)">
                                      <p:cBhvr>
                                        <p:cTn id="31" dur="500"/>
                                        <p:tgtEl>
                                          <p:spTgt spid="6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arn(inVertical)">
                                      <p:cBhvr>
                                        <p:cTn id="34" dur="500"/>
                                        <p:tgtEl>
                                          <p:spTgt spid="6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barn(inVertical)">
                                      <p:cBhvr>
                                        <p:cTn id="37" dur="500"/>
                                        <p:tgtEl>
                                          <p:spTgt spid="6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barn(inVertical)">
                                      <p:cBhvr>
                                        <p:cTn id="40" dur="500"/>
                                        <p:tgtEl>
                                          <p:spTgt spid="67"/>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62"/>
                                        </p:tgtEl>
                                        <p:attrNameLst>
                                          <p:attrName>style.visibility</p:attrName>
                                        </p:attrNameLst>
                                      </p:cBhvr>
                                      <p:to>
                                        <p:strVal val="visible"/>
                                      </p:to>
                                    </p:set>
                                    <p:animEffect transition="in" filter="barn(inVertical)">
                                      <p:cBhvr>
                                        <p:cTn id="43" dur="500"/>
                                        <p:tgtEl>
                                          <p:spTgt spid="62"/>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60">
                                            <p:txEl>
                                              <p:pRg st="2" end="2"/>
                                            </p:txEl>
                                          </p:spTgt>
                                        </p:tgtEl>
                                        <p:attrNameLst>
                                          <p:attrName>style.visibility</p:attrName>
                                        </p:attrNameLst>
                                      </p:cBhvr>
                                      <p:to>
                                        <p:strVal val="visible"/>
                                      </p:to>
                                    </p:set>
                                    <p:animEffect transition="in" filter="wipe(down)">
                                      <p:cBhvr>
                                        <p:cTn id="48" dur="580">
                                          <p:stCondLst>
                                            <p:cond delay="0"/>
                                          </p:stCondLst>
                                        </p:cTn>
                                        <p:tgtEl>
                                          <p:spTgt spid="60">
                                            <p:txEl>
                                              <p:pRg st="2" end="2"/>
                                            </p:txEl>
                                          </p:spTgt>
                                        </p:tgtEl>
                                      </p:cBhvr>
                                    </p:animEffect>
                                    <p:anim calcmode="lin" valueType="num">
                                      <p:cBhvr>
                                        <p:cTn id="49" dur="1822" tmFilter="0,0; 0.14,0.36; 0.43,0.73; 0.71,0.91; 1.0,1.0">
                                          <p:stCondLst>
                                            <p:cond delay="0"/>
                                          </p:stCondLst>
                                        </p:cTn>
                                        <p:tgtEl>
                                          <p:spTgt spid="60">
                                            <p:txEl>
                                              <p:pRg st="2" end="2"/>
                                            </p:txEl>
                                          </p:spTgt>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60">
                                            <p:txEl>
                                              <p:pRg st="2" end="2"/>
                                            </p:txEl>
                                          </p:spTgt>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60">
                                            <p:txEl>
                                              <p:pRg st="2" end="2"/>
                                            </p:txEl>
                                          </p:spTgt>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60">
                                            <p:txEl>
                                              <p:pRg st="2" end="2"/>
                                            </p:txEl>
                                          </p:spTgt>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60">
                                            <p:txEl>
                                              <p:pRg st="2" end="2"/>
                                            </p:txEl>
                                          </p:spTgt>
                                        </p:tgtEl>
                                        <p:attrNameLst>
                                          <p:attrName>ppt_y</p:attrName>
                                        </p:attrNameLst>
                                      </p:cBhvr>
                                      <p:tavLst>
                                        <p:tav tm="0" fmla="#ppt_y-sin(pi*$)/81">
                                          <p:val>
                                            <p:fltVal val="0"/>
                                          </p:val>
                                        </p:tav>
                                        <p:tav tm="100000">
                                          <p:val>
                                            <p:fltVal val="1"/>
                                          </p:val>
                                        </p:tav>
                                      </p:tavLst>
                                    </p:anim>
                                    <p:animScale>
                                      <p:cBhvr>
                                        <p:cTn id="54" dur="26">
                                          <p:stCondLst>
                                            <p:cond delay="650"/>
                                          </p:stCondLst>
                                        </p:cTn>
                                        <p:tgtEl>
                                          <p:spTgt spid="60">
                                            <p:txEl>
                                              <p:pRg st="2" end="2"/>
                                            </p:txEl>
                                          </p:spTgt>
                                        </p:tgtEl>
                                      </p:cBhvr>
                                      <p:to x="100000" y="60000"/>
                                    </p:animScale>
                                    <p:animScale>
                                      <p:cBhvr>
                                        <p:cTn id="55" dur="166" decel="50000">
                                          <p:stCondLst>
                                            <p:cond delay="676"/>
                                          </p:stCondLst>
                                        </p:cTn>
                                        <p:tgtEl>
                                          <p:spTgt spid="60">
                                            <p:txEl>
                                              <p:pRg st="2" end="2"/>
                                            </p:txEl>
                                          </p:spTgt>
                                        </p:tgtEl>
                                      </p:cBhvr>
                                      <p:to x="100000" y="100000"/>
                                    </p:animScale>
                                    <p:animScale>
                                      <p:cBhvr>
                                        <p:cTn id="56" dur="26">
                                          <p:stCondLst>
                                            <p:cond delay="1312"/>
                                          </p:stCondLst>
                                        </p:cTn>
                                        <p:tgtEl>
                                          <p:spTgt spid="60">
                                            <p:txEl>
                                              <p:pRg st="2" end="2"/>
                                            </p:txEl>
                                          </p:spTgt>
                                        </p:tgtEl>
                                      </p:cBhvr>
                                      <p:to x="100000" y="80000"/>
                                    </p:animScale>
                                    <p:animScale>
                                      <p:cBhvr>
                                        <p:cTn id="57" dur="166" decel="50000">
                                          <p:stCondLst>
                                            <p:cond delay="1338"/>
                                          </p:stCondLst>
                                        </p:cTn>
                                        <p:tgtEl>
                                          <p:spTgt spid="60">
                                            <p:txEl>
                                              <p:pRg st="2" end="2"/>
                                            </p:txEl>
                                          </p:spTgt>
                                        </p:tgtEl>
                                      </p:cBhvr>
                                      <p:to x="100000" y="100000"/>
                                    </p:animScale>
                                    <p:animScale>
                                      <p:cBhvr>
                                        <p:cTn id="58" dur="26">
                                          <p:stCondLst>
                                            <p:cond delay="1642"/>
                                          </p:stCondLst>
                                        </p:cTn>
                                        <p:tgtEl>
                                          <p:spTgt spid="60">
                                            <p:txEl>
                                              <p:pRg st="2" end="2"/>
                                            </p:txEl>
                                          </p:spTgt>
                                        </p:tgtEl>
                                      </p:cBhvr>
                                      <p:to x="100000" y="90000"/>
                                    </p:animScale>
                                    <p:animScale>
                                      <p:cBhvr>
                                        <p:cTn id="59" dur="166" decel="50000">
                                          <p:stCondLst>
                                            <p:cond delay="1668"/>
                                          </p:stCondLst>
                                        </p:cTn>
                                        <p:tgtEl>
                                          <p:spTgt spid="60">
                                            <p:txEl>
                                              <p:pRg st="2" end="2"/>
                                            </p:txEl>
                                          </p:spTgt>
                                        </p:tgtEl>
                                      </p:cBhvr>
                                      <p:to x="100000" y="100000"/>
                                    </p:animScale>
                                    <p:animScale>
                                      <p:cBhvr>
                                        <p:cTn id="60" dur="26">
                                          <p:stCondLst>
                                            <p:cond delay="1808"/>
                                          </p:stCondLst>
                                        </p:cTn>
                                        <p:tgtEl>
                                          <p:spTgt spid="60">
                                            <p:txEl>
                                              <p:pRg st="2" end="2"/>
                                            </p:txEl>
                                          </p:spTgt>
                                        </p:tgtEl>
                                      </p:cBhvr>
                                      <p:to x="100000" y="95000"/>
                                    </p:animScale>
                                    <p:animScale>
                                      <p:cBhvr>
                                        <p:cTn id="61" dur="166" decel="50000">
                                          <p:stCondLst>
                                            <p:cond delay="1834"/>
                                          </p:stCondLst>
                                        </p:cTn>
                                        <p:tgtEl>
                                          <p:spTgt spid="60">
                                            <p:txEl>
                                              <p:pRg st="2" end="2"/>
                                            </p:txEl>
                                          </p:spTgt>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60">
                                            <p:txEl>
                                              <p:pRg st="3" end="3"/>
                                            </p:txEl>
                                          </p:spTgt>
                                        </p:tgtEl>
                                        <p:attrNameLst>
                                          <p:attrName>style.visibility</p:attrName>
                                        </p:attrNameLst>
                                      </p:cBhvr>
                                      <p:to>
                                        <p:strVal val="visible"/>
                                      </p:to>
                                    </p:set>
                                    <p:animEffect transition="in" filter="wipe(down)">
                                      <p:cBhvr>
                                        <p:cTn id="64" dur="580">
                                          <p:stCondLst>
                                            <p:cond delay="0"/>
                                          </p:stCondLst>
                                        </p:cTn>
                                        <p:tgtEl>
                                          <p:spTgt spid="60">
                                            <p:txEl>
                                              <p:pRg st="3" end="3"/>
                                            </p:txEl>
                                          </p:spTgt>
                                        </p:tgtEl>
                                      </p:cBhvr>
                                    </p:animEffect>
                                    <p:anim calcmode="lin" valueType="num">
                                      <p:cBhvr>
                                        <p:cTn id="65" dur="1822" tmFilter="0,0; 0.14,0.36; 0.43,0.73; 0.71,0.91; 1.0,1.0">
                                          <p:stCondLst>
                                            <p:cond delay="0"/>
                                          </p:stCondLst>
                                        </p:cTn>
                                        <p:tgtEl>
                                          <p:spTgt spid="60">
                                            <p:txEl>
                                              <p:pRg st="3" end="3"/>
                                            </p:txEl>
                                          </p:spTgt>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60">
                                            <p:txEl>
                                              <p:pRg st="3" end="3"/>
                                            </p:txEl>
                                          </p:spTgt>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60">
                                            <p:txEl>
                                              <p:pRg st="3" end="3"/>
                                            </p:txEl>
                                          </p:spTgt>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60">
                                            <p:txEl>
                                              <p:pRg st="3" end="3"/>
                                            </p:txEl>
                                          </p:spTgt>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60">
                                            <p:txEl>
                                              <p:pRg st="3" end="3"/>
                                            </p:txEl>
                                          </p:spTgt>
                                        </p:tgtEl>
                                        <p:attrNameLst>
                                          <p:attrName>ppt_y</p:attrName>
                                        </p:attrNameLst>
                                      </p:cBhvr>
                                      <p:tavLst>
                                        <p:tav tm="0" fmla="#ppt_y-sin(pi*$)/81">
                                          <p:val>
                                            <p:fltVal val="0"/>
                                          </p:val>
                                        </p:tav>
                                        <p:tav tm="100000">
                                          <p:val>
                                            <p:fltVal val="1"/>
                                          </p:val>
                                        </p:tav>
                                      </p:tavLst>
                                    </p:anim>
                                    <p:animScale>
                                      <p:cBhvr>
                                        <p:cTn id="70" dur="26">
                                          <p:stCondLst>
                                            <p:cond delay="650"/>
                                          </p:stCondLst>
                                        </p:cTn>
                                        <p:tgtEl>
                                          <p:spTgt spid="60">
                                            <p:txEl>
                                              <p:pRg st="3" end="3"/>
                                            </p:txEl>
                                          </p:spTgt>
                                        </p:tgtEl>
                                      </p:cBhvr>
                                      <p:to x="100000" y="60000"/>
                                    </p:animScale>
                                    <p:animScale>
                                      <p:cBhvr>
                                        <p:cTn id="71" dur="166" decel="50000">
                                          <p:stCondLst>
                                            <p:cond delay="676"/>
                                          </p:stCondLst>
                                        </p:cTn>
                                        <p:tgtEl>
                                          <p:spTgt spid="60">
                                            <p:txEl>
                                              <p:pRg st="3" end="3"/>
                                            </p:txEl>
                                          </p:spTgt>
                                        </p:tgtEl>
                                      </p:cBhvr>
                                      <p:to x="100000" y="100000"/>
                                    </p:animScale>
                                    <p:animScale>
                                      <p:cBhvr>
                                        <p:cTn id="72" dur="26">
                                          <p:stCondLst>
                                            <p:cond delay="1312"/>
                                          </p:stCondLst>
                                        </p:cTn>
                                        <p:tgtEl>
                                          <p:spTgt spid="60">
                                            <p:txEl>
                                              <p:pRg st="3" end="3"/>
                                            </p:txEl>
                                          </p:spTgt>
                                        </p:tgtEl>
                                      </p:cBhvr>
                                      <p:to x="100000" y="80000"/>
                                    </p:animScale>
                                    <p:animScale>
                                      <p:cBhvr>
                                        <p:cTn id="73" dur="166" decel="50000">
                                          <p:stCondLst>
                                            <p:cond delay="1338"/>
                                          </p:stCondLst>
                                        </p:cTn>
                                        <p:tgtEl>
                                          <p:spTgt spid="60">
                                            <p:txEl>
                                              <p:pRg st="3" end="3"/>
                                            </p:txEl>
                                          </p:spTgt>
                                        </p:tgtEl>
                                      </p:cBhvr>
                                      <p:to x="100000" y="100000"/>
                                    </p:animScale>
                                    <p:animScale>
                                      <p:cBhvr>
                                        <p:cTn id="74" dur="26">
                                          <p:stCondLst>
                                            <p:cond delay="1642"/>
                                          </p:stCondLst>
                                        </p:cTn>
                                        <p:tgtEl>
                                          <p:spTgt spid="60">
                                            <p:txEl>
                                              <p:pRg st="3" end="3"/>
                                            </p:txEl>
                                          </p:spTgt>
                                        </p:tgtEl>
                                      </p:cBhvr>
                                      <p:to x="100000" y="90000"/>
                                    </p:animScale>
                                    <p:animScale>
                                      <p:cBhvr>
                                        <p:cTn id="75" dur="166" decel="50000">
                                          <p:stCondLst>
                                            <p:cond delay="1668"/>
                                          </p:stCondLst>
                                        </p:cTn>
                                        <p:tgtEl>
                                          <p:spTgt spid="60">
                                            <p:txEl>
                                              <p:pRg st="3" end="3"/>
                                            </p:txEl>
                                          </p:spTgt>
                                        </p:tgtEl>
                                      </p:cBhvr>
                                      <p:to x="100000" y="100000"/>
                                    </p:animScale>
                                    <p:animScale>
                                      <p:cBhvr>
                                        <p:cTn id="76" dur="26">
                                          <p:stCondLst>
                                            <p:cond delay="1808"/>
                                          </p:stCondLst>
                                        </p:cTn>
                                        <p:tgtEl>
                                          <p:spTgt spid="60">
                                            <p:txEl>
                                              <p:pRg st="3" end="3"/>
                                            </p:txEl>
                                          </p:spTgt>
                                        </p:tgtEl>
                                      </p:cBhvr>
                                      <p:to x="100000" y="95000"/>
                                    </p:animScale>
                                    <p:animScale>
                                      <p:cBhvr>
                                        <p:cTn id="77" dur="166" decel="50000">
                                          <p:stCondLst>
                                            <p:cond delay="1834"/>
                                          </p:stCondLst>
                                        </p:cTn>
                                        <p:tgtEl>
                                          <p:spTgt spid="60">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1" grpId="0" animBg="1"/>
      <p:bldP spid="62" grpId="0" animBg="1"/>
      <p:bldP spid="63" grpId="0" animBg="1"/>
      <p:bldP spid="64" grpId="0" animBg="1"/>
      <p:bldP spid="65" grpId="0"/>
      <p:bldP spid="66" grpId="0"/>
      <p:bldP spid="67" grpId="0"/>
      <p:bldP spid="6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Luyện tập mở rộng</a:t>
            </a:r>
            <a:endParaRPr lang="en-US" sz="2400" dirty="0">
              <a:latin typeface="+mj-lt"/>
            </a:endParaRPr>
          </a:p>
        </p:txBody>
      </p:sp>
      <p:sp>
        <p:nvSpPr>
          <p:cNvPr id="3" name="Slide Number Placeholder 2"/>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36</a:t>
            </a:fld>
            <a:endParaRPr lang="en"/>
          </a:p>
        </p:txBody>
      </p:sp>
      <p:sp>
        <p:nvSpPr>
          <p:cNvPr id="4" name="Rectangle 3"/>
          <p:cNvSpPr/>
          <p:nvPr/>
        </p:nvSpPr>
        <p:spPr>
          <a:xfrm>
            <a:off x="4776827" y="383355"/>
            <a:ext cx="4242816" cy="1323439"/>
          </a:xfrm>
          <a:prstGeom prst="rect">
            <a:avLst/>
          </a:prstGeom>
        </p:spPr>
        <p:txBody>
          <a:bodyPr wrap="square">
            <a:spAutoFit/>
          </a:bodyPr>
          <a:lstStyle/>
          <a:p>
            <a:pPr algn="just">
              <a:lnSpc>
                <a:spcPts val="2400"/>
              </a:lnSpc>
              <a:spcBef>
                <a:spcPts val="800"/>
              </a:spcBef>
              <a:spcAft>
                <a:spcPts val="800"/>
              </a:spcAft>
            </a:pPr>
            <a:r>
              <a:rPr lang="nl-NL" sz="2000" i="1" dirty="0">
                <a:solidFill>
                  <a:srgbClr val="002060"/>
                </a:solidFill>
                <a:latin typeface="+mj-lt"/>
                <a:ea typeface="Calibri" panose="020F0502020204030204" pitchFamily="34" charset="0"/>
                <a:cs typeface="Times New Roman" panose="02020603050405020304" pitchFamily="18" charset="0"/>
              </a:rPr>
              <a:t>Theo em, tại sao Hoàng Hà được gọi là “sông Mẹ” của Trung Quốc. Từ đó, em hãy kể tên “sông Mẹ” của Ai Cập, Lưỡng Hà, Ấn </a:t>
            </a:r>
            <a:r>
              <a:rPr lang="nl-NL" sz="2000" i="1" dirty="0" smtClean="0">
                <a:solidFill>
                  <a:srgbClr val="002060"/>
                </a:solidFill>
                <a:latin typeface="+mj-lt"/>
                <a:ea typeface="Calibri" panose="020F0502020204030204" pitchFamily="34" charset="0"/>
                <a:cs typeface="Times New Roman" panose="02020603050405020304" pitchFamily="18" charset="0"/>
              </a:rPr>
              <a:t>Độ?</a:t>
            </a:r>
            <a:endParaRPr lang="en-US" sz="2000" i="1" dirty="0">
              <a:solidFill>
                <a:srgbClr val="002060"/>
              </a:solidFill>
              <a:effectLst/>
              <a:latin typeface="+mj-lt"/>
              <a:ea typeface="Calibri" panose="020F0502020204030204" pitchFamily="34" charset="0"/>
              <a:cs typeface="Times New Roman" panose="02020603050405020304" pitchFamily="18" charset="0"/>
            </a:endParaRPr>
          </a:p>
        </p:txBody>
      </p:sp>
      <p:sp>
        <p:nvSpPr>
          <p:cNvPr id="5" name="Rectangle 4"/>
          <p:cNvSpPr/>
          <p:nvPr/>
        </p:nvSpPr>
        <p:spPr>
          <a:xfrm>
            <a:off x="376731" y="2135491"/>
            <a:ext cx="8299095" cy="2144177"/>
          </a:xfrm>
          <a:prstGeom prst="rect">
            <a:avLst/>
          </a:prstGeom>
        </p:spPr>
        <p:txBody>
          <a:bodyPr wrap="square">
            <a:spAutoFit/>
          </a:bodyPr>
          <a:lstStyle/>
          <a:p>
            <a:pPr marL="342900" indent="-342900" algn="just">
              <a:lnSpc>
                <a:spcPts val="2400"/>
              </a:lnSpc>
              <a:spcBef>
                <a:spcPts val="800"/>
              </a:spcBef>
              <a:spcAft>
                <a:spcPts val="800"/>
              </a:spcAft>
              <a:buFont typeface="Wingdings" panose="05000000000000000000" pitchFamily="2" charset="2"/>
              <a:buChar char="§"/>
            </a:pPr>
            <a:r>
              <a:rPr lang="nl-NL" sz="2000" b="1" dirty="0" smtClean="0">
                <a:solidFill>
                  <a:schemeClr val="tx1"/>
                </a:solidFill>
                <a:latin typeface="+mj-lt"/>
                <a:ea typeface="Calibri" panose="020F0502020204030204" pitchFamily="34" charset="0"/>
                <a:cs typeface="Times New Roman" panose="02020603050405020304" pitchFamily="18" charset="0"/>
              </a:rPr>
              <a:t>Hoàng </a:t>
            </a:r>
            <a:r>
              <a:rPr lang="nl-NL" sz="2000" b="1" dirty="0">
                <a:solidFill>
                  <a:schemeClr val="tx1"/>
                </a:solidFill>
                <a:latin typeface="+mj-lt"/>
                <a:ea typeface="Calibri" panose="020F0502020204030204" pitchFamily="34" charset="0"/>
                <a:cs typeface="Times New Roman" panose="02020603050405020304" pitchFamily="18" charset="0"/>
              </a:rPr>
              <a:t>Hà được gọi là “sông Mẹ” của Trung Quốc vì: </a:t>
            </a:r>
            <a:r>
              <a:rPr lang="nl-NL" sz="2000" b="1" dirty="0" smtClean="0">
                <a:solidFill>
                  <a:schemeClr val="tx1"/>
                </a:solidFill>
                <a:latin typeface="+mj-lt"/>
                <a:ea typeface="Calibri" panose="020F0502020204030204" pitchFamily="34" charset="0"/>
                <a:cs typeface="Times New Roman" panose="02020603050405020304" pitchFamily="18" charset="0"/>
              </a:rPr>
              <a:t>con sông là </a:t>
            </a:r>
            <a:r>
              <a:rPr lang="nl-NL" sz="2000" b="1" dirty="0">
                <a:solidFill>
                  <a:schemeClr val="tx1"/>
                </a:solidFill>
                <a:latin typeface="+mj-lt"/>
                <a:ea typeface="Calibri" panose="020F0502020204030204" pitchFamily="34" charset="0"/>
                <a:cs typeface="Times New Roman" panose="02020603050405020304" pitchFamily="18" charset="0"/>
              </a:rPr>
              <a:t>nơi khởi nguồn văn minh của Trung Quốc, lưu vực của nó từng là trung tâm kinh tế, chính trị của Trung Quốc trong nhiều thời kì lịch sử và nguồn nước của nó nuôi sống đông đảo dân cư của quốc gia này.</a:t>
            </a:r>
            <a:endParaRPr lang="en-US" sz="2000" b="1" dirty="0">
              <a:solidFill>
                <a:schemeClr val="tx1"/>
              </a:solidFill>
              <a:latin typeface="+mj-lt"/>
              <a:ea typeface="Calibri" panose="020F0502020204030204" pitchFamily="34" charset="0"/>
              <a:cs typeface="Times New Roman" panose="02020603050405020304" pitchFamily="18" charset="0"/>
            </a:endParaRPr>
          </a:p>
          <a:p>
            <a:pPr marL="342900" indent="-342900" algn="just">
              <a:lnSpc>
                <a:spcPts val="2400"/>
              </a:lnSpc>
              <a:spcBef>
                <a:spcPts val="800"/>
              </a:spcBef>
              <a:spcAft>
                <a:spcPts val="800"/>
              </a:spcAft>
              <a:buFont typeface="Wingdings" panose="05000000000000000000" pitchFamily="2" charset="2"/>
              <a:buChar char="§"/>
            </a:pPr>
            <a:r>
              <a:rPr lang="nl-NL" sz="2000" b="1" dirty="0" smtClean="0">
                <a:solidFill>
                  <a:schemeClr val="tx1"/>
                </a:solidFill>
                <a:latin typeface="+mj-lt"/>
                <a:ea typeface="Calibri" panose="020F0502020204030204" pitchFamily="34" charset="0"/>
                <a:cs typeface="Times New Roman" panose="02020603050405020304" pitchFamily="18" charset="0"/>
              </a:rPr>
              <a:t>“</a:t>
            </a:r>
            <a:r>
              <a:rPr lang="nl-NL" sz="2000" b="1" dirty="0">
                <a:solidFill>
                  <a:schemeClr val="tx1"/>
                </a:solidFill>
                <a:latin typeface="+mj-lt"/>
                <a:ea typeface="Calibri" panose="020F0502020204030204" pitchFamily="34" charset="0"/>
                <a:cs typeface="Times New Roman" panose="02020603050405020304" pitchFamily="18" charset="0"/>
              </a:rPr>
              <a:t>Sông Mẹ” của Ai Cập là sông Nin, Lưỡng Hà là sông Ti-gơ-rơ và Ơ-phơ-rát, Ấn Độ là sông Ấn và sông Hằng.</a:t>
            </a:r>
            <a:endParaRPr lang="en-US" sz="2000" b="1" dirty="0">
              <a:solidFill>
                <a:schemeClr val="tx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 xmlns:p14="http://schemas.microsoft.com/office/powerpoint/2010/main" val="139993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ircle(in)">
                                      <p:cBhvr>
                                        <p:cTn id="17" dur="2000"/>
                                        <p:tgtEl>
                                          <p:spTgt spid="5">
                                            <p:txEl>
                                              <p:pRg st="0" end="0"/>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circle(in)">
                                      <p:cBhvr>
                                        <p:cTn id="20" dur="2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37</a:t>
            </a:fld>
            <a:endParaRPr lang="en"/>
          </a:p>
        </p:txBody>
      </p:sp>
      <p:sp>
        <p:nvSpPr>
          <p:cNvPr id="4" name="Rectangle 3"/>
          <p:cNvSpPr/>
          <p:nvPr/>
        </p:nvSpPr>
        <p:spPr>
          <a:xfrm>
            <a:off x="574244" y="444005"/>
            <a:ext cx="6367881" cy="707886"/>
          </a:xfrm>
          <a:prstGeom prst="rect">
            <a:avLst/>
          </a:prstGeom>
        </p:spPr>
        <p:txBody>
          <a:bodyPr wrap="square">
            <a:spAutoFit/>
          </a:bodyPr>
          <a:lstStyle/>
          <a:p>
            <a:pPr algn="just">
              <a:lnSpc>
                <a:spcPts val="2400"/>
              </a:lnSpc>
              <a:spcBef>
                <a:spcPts val="800"/>
              </a:spcBef>
              <a:spcAft>
                <a:spcPts val="800"/>
              </a:spcAft>
            </a:pPr>
            <a:r>
              <a:rPr lang="nl-NL" sz="2000" i="1" dirty="0">
                <a:solidFill>
                  <a:srgbClr val="002060"/>
                </a:solidFill>
                <a:latin typeface="+mj-lt"/>
                <a:ea typeface="Calibri" panose="020F0502020204030204" pitchFamily="34" charset="0"/>
                <a:cs typeface="Times New Roman" panose="02020603050405020304" pitchFamily="18" charset="0"/>
              </a:rPr>
              <a:t>Theo em, việc phát minh ra kĩ thuật làm giấy có vai trò gì đối với sự phát triển của xã hội ngày nay?</a:t>
            </a:r>
            <a:endParaRPr lang="en-US" sz="2000" i="1" dirty="0">
              <a:solidFill>
                <a:srgbClr val="002060"/>
              </a:solidFill>
              <a:effectLst/>
              <a:latin typeface="+mj-lt"/>
              <a:ea typeface="Calibri" panose="020F0502020204030204" pitchFamily="34" charset="0"/>
              <a:cs typeface="Times New Roman" panose="02020603050405020304" pitchFamily="18" charset="0"/>
            </a:endParaRPr>
          </a:p>
        </p:txBody>
      </p:sp>
      <p:sp>
        <p:nvSpPr>
          <p:cNvPr id="5" name="Rectangle 4"/>
          <p:cNvSpPr/>
          <p:nvPr/>
        </p:nvSpPr>
        <p:spPr>
          <a:xfrm>
            <a:off x="574244" y="1654210"/>
            <a:ext cx="5438851" cy="3138744"/>
          </a:xfrm>
          <a:prstGeom prst="rect">
            <a:avLst/>
          </a:prstGeom>
        </p:spPr>
        <p:txBody>
          <a:bodyPr wrap="square">
            <a:spAutoFit/>
          </a:bodyPr>
          <a:lstStyle/>
          <a:p>
            <a:pPr marL="342900" indent="-342900" algn="just">
              <a:lnSpc>
                <a:spcPts val="2800"/>
              </a:lnSpc>
              <a:spcBef>
                <a:spcPts val="800"/>
              </a:spcBef>
              <a:spcAft>
                <a:spcPts val="800"/>
              </a:spcAft>
              <a:buFont typeface="Wingdings" panose="05000000000000000000" pitchFamily="2" charset="2"/>
              <a:buChar char="§"/>
            </a:pPr>
            <a:r>
              <a:rPr lang="nl-NL" sz="2000" b="1" dirty="0">
                <a:latin typeface="+mj-lt"/>
                <a:ea typeface="Calibri" panose="020F0502020204030204" pitchFamily="34" charset="0"/>
                <a:cs typeface="Times New Roman" panose="02020603050405020304" pitchFamily="18" charset="0"/>
              </a:rPr>
              <a:t>Ngày nay, dù bước sang thời đại 4.0 với mạng Internet toàn cầu, với lưu giữ thông tin và trao đổi thông tin qua thư điện tử, thì giấy vẫn không mất đi vai trò của nó. </a:t>
            </a:r>
            <a:endParaRPr lang="en-US" sz="2000" b="1" dirty="0">
              <a:latin typeface="+mj-lt"/>
              <a:ea typeface="Calibri" panose="020F0502020204030204" pitchFamily="34" charset="0"/>
              <a:cs typeface="Times New Roman" panose="02020603050405020304" pitchFamily="18" charset="0"/>
            </a:endParaRPr>
          </a:p>
          <a:p>
            <a:pPr marL="342900" indent="-342900" algn="just">
              <a:lnSpc>
                <a:spcPts val="2800"/>
              </a:lnSpc>
              <a:spcBef>
                <a:spcPts val="800"/>
              </a:spcBef>
              <a:spcAft>
                <a:spcPts val="800"/>
              </a:spcAft>
              <a:buFont typeface="Wingdings" panose="05000000000000000000" pitchFamily="2" charset="2"/>
              <a:buChar char="§"/>
            </a:pPr>
            <a:r>
              <a:rPr lang="nl-NL" sz="2000" b="1" dirty="0" smtClean="0">
                <a:latin typeface="+mj-lt"/>
                <a:ea typeface="Calibri" panose="020F0502020204030204" pitchFamily="34" charset="0"/>
                <a:cs typeface="Times New Roman" panose="02020603050405020304" pitchFamily="18" charset="0"/>
              </a:rPr>
              <a:t>Giấy được dùng để: dán </a:t>
            </a:r>
            <a:r>
              <a:rPr lang="nl-NL" sz="2000" b="1" dirty="0">
                <a:latin typeface="+mj-lt"/>
                <a:ea typeface="Calibri" panose="020F0502020204030204" pitchFamily="34" charset="0"/>
                <a:cs typeface="Times New Roman" panose="02020603050405020304" pitchFamily="18" charset="0"/>
              </a:rPr>
              <a:t>tường, </a:t>
            </a:r>
            <a:r>
              <a:rPr lang="nl-NL" sz="2000" b="1" dirty="0" smtClean="0">
                <a:latin typeface="+mj-lt"/>
                <a:ea typeface="Calibri" panose="020F0502020204030204" pitchFamily="34" charset="0"/>
                <a:cs typeface="Times New Roman" panose="02020603050405020304" pitchFamily="18" charset="0"/>
              </a:rPr>
              <a:t>trang </a:t>
            </a:r>
            <a:r>
              <a:rPr lang="nl-NL" sz="2000" b="1" dirty="0">
                <a:latin typeface="+mj-lt"/>
                <a:ea typeface="Calibri" panose="020F0502020204030204" pitchFamily="34" charset="0"/>
                <a:cs typeface="Times New Roman" panose="02020603050405020304" pitchFamily="18" charset="0"/>
              </a:rPr>
              <a:t>trí nhà cửa; </a:t>
            </a:r>
            <a:r>
              <a:rPr lang="nl-NL" sz="2000" b="1" dirty="0" smtClean="0">
                <a:latin typeface="+mj-lt"/>
                <a:ea typeface="Calibri" panose="020F0502020204030204" pitchFamily="34" charset="0"/>
                <a:cs typeface="Times New Roman" panose="02020603050405020304" pitchFamily="18" charset="0"/>
              </a:rPr>
              <a:t>làm </a:t>
            </a:r>
            <a:r>
              <a:rPr lang="nl-NL" sz="2000" b="1" dirty="0">
                <a:latin typeface="+mj-lt"/>
                <a:ea typeface="Calibri" panose="020F0502020204030204" pitchFamily="34" charset="0"/>
                <a:cs typeface="Times New Roman" panose="02020603050405020304" pitchFamily="18" charset="0"/>
              </a:rPr>
              <a:t>bao bì, làm hộp; </a:t>
            </a:r>
            <a:r>
              <a:rPr lang="nl-NL" sz="2000" b="1" dirty="0" smtClean="0">
                <a:latin typeface="+mj-lt"/>
                <a:ea typeface="Calibri" panose="020F0502020204030204" pitchFamily="34" charset="0"/>
                <a:cs typeface="Times New Roman" panose="02020603050405020304" pitchFamily="18" charset="0"/>
              </a:rPr>
              <a:t>làm </a:t>
            </a:r>
            <a:r>
              <a:rPr lang="nl-NL" sz="2000" b="1" dirty="0">
                <a:latin typeface="+mj-lt"/>
                <a:ea typeface="Calibri" panose="020F0502020204030204" pitchFamily="34" charset="0"/>
                <a:cs typeface="Times New Roman" panose="02020603050405020304" pitchFamily="18" charset="0"/>
              </a:rPr>
              <a:t>quạt, làm dù che, làm giấy vệ sinh,...</a:t>
            </a:r>
            <a:endParaRPr lang="en-US" sz="2000" b="1" dirty="0">
              <a:effectLst/>
              <a:latin typeface="+mj-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784444" y="1049479"/>
            <a:ext cx="2125763" cy="1657146"/>
          </a:xfrm>
          <a:prstGeom prst="rect">
            <a:avLst/>
          </a:prstGeom>
        </p:spPr>
      </p:pic>
      <p:pic>
        <p:nvPicPr>
          <p:cNvPr id="7" name="Picture 6"/>
          <p:cNvPicPr>
            <a:picLocks noChangeAspect="1"/>
          </p:cNvPicPr>
          <p:nvPr/>
        </p:nvPicPr>
        <p:blipFill>
          <a:blip r:embed="rId3"/>
          <a:stretch>
            <a:fillRect/>
          </a:stretch>
        </p:blipFill>
        <p:spPr>
          <a:xfrm>
            <a:off x="6420429" y="3182111"/>
            <a:ext cx="1910295" cy="1569672"/>
          </a:xfrm>
          <a:prstGeom prst="rect">
            <a:avLst/>
          </a:prstGeom>
        </p:spPr>
      </p:pic>
    </p:spTree>
    <p:extLst>
      <p:ext uri="{BB962C8B-B14F-4D97-AF65-F5344CB8AC3E}">
        <p14:creationId xmlns="" xmlns:p14="http://schemas.microsoft.com/office/powerpoint/2010/main" val="24344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circle(in)">
                                      <p:cBhvr>
                                        <p:cTn id="12" dur="2000"/>
                                        <p:tgtEl>
                                          <p:spTgt spid="5">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circle(in)">
                                      <p:cBhvr>
                                        <p:cTn id="15" dur="20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mj-lt"/>
              </a:rPr>
              <a:t>Hướng dẫn về nhà</a:t>
            </a:r>
            <a:endParaRPr lang="en-US" sz="2400" dirty="0">
              <a:latin typeface="+mj-lt"/>
            </a:endParaRPr>
          </a:p>
        </p:txBody>
      </p:sp>
      <p:sp>
        <p:nvSpPr>
          <p:cNvPr id="3" name="Slide Number Placeholder 2"/>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38</a:t>
            </a:fld>
            <a:endParaRPr lang="en"/>
          </a:p>
        </p:txBody>
      </p:sp>
      <p:cxnSp>
        <p:nvCxnSpPr>
          <p:cNvPr id="5" name="Google Shape;623;p58"/>
          <p:cNvCxnSpPr/>
          <p:nvPr/>
        </p:nvCxnSpPr>
        <p:spPr>
          <a:xfrm>
            <a:off x="1517277" y="3624151"/>
            <a:ext cx="7291950" cy="40764"/>
          </a:xfrm>
          <a:prstGeom prst="straightConnector1">
            <a:avLst/>
          </a:prstGeom>
          <a:noFill/>
          <a:ln w="9525" cap="flat" cmpd="sng">
            <a:solidFill>
              <a:srgbClr val="4E6E9A"/>
            </a:solidFill>
            <a:prstDash val="dash"/>
            <a:round/>
            <a:headEnd type="none" w="med" len="med"/>
            <a:tailEnd type="none" w="med" len="med"/>
          </a:ln>
        </p:spPr>
      </p:cxnSp>
      <p:sp>
        <p:nvSpPr>
          <p:cNvPr id="6" name="Google Shape;624;p58"/>
          <p:cNvSpPr/>
          <p:nvPr/>
        </p:nvSpPr>
        <p:spPr>
          <a:xfrm>
            <a:off x="1754244" y="3238946"/>
            <a:ext cx="747545" cy="747545"/>
          </a:xfrm>
          <a:prstGeom prst="donut">
            <a:avLst>
              <a:gd name="adj" fmla="val 12366"/>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7" name="Google Shape;625;p58"/>
          <p:cNvSpPr/>
          <p:nvPr/>
        </p:nvSpPr>
        <p:spPr>
          <a:xfrm>
            <a:off x="2639768" y="3431633"/>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8" name="Google Shape;626;p58"/>
          <p:cNvSpPr/>
          <p:nvPr/>
        </p:nvSpPr>
        <p:spPr>
          <a:xfrm>
            <a:off x="3081990" y="3431633"/>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9" name="Google Shape;627;p58"/>
          <p:cNvSpPr/>
          <p:nvPr/>
        </p:nvSpPr>
        <p:spPr>
          <a:xfrm>
            <a:off x="3531600" y="3431634"/>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0" name="Google Shape;628;p58"/>
          <p:cNvSpPr/>
          <p:nvPr/>
        </p:nvSpPr>
        <p:spPr>
          <a:xfrm>
            <a:off x="4002804" y="3431634"/>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1" name="Google Shape;629;p58"/>
          <p:cNvSpPr/>
          <p:nvPr/>
        </p:nvSpPr>
        <p:spPr>
          <a:xfrm>
            <a:off x="4474008" y="3238947"/>
            <a:ext cx="747545" cy="747545"/>
          </a:xfrm>
          <a:prstGeom prst="donut">
            <a:avLst>
              <a:gd name="adj" fmla="val 12366"/>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2" name="Google Shape;630;p58"/>
          <p:cNvSpPr/>
          <p:nvPr/>
        </p:nvSpPr>
        <p:spPr>
          <a:xfrm>
            <a:off x="5330271" y="3431480"/>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uli"/>
              <a:ea typeface="Muli"/>
              <a:cs typeface="Muli"/>
              <a:sym typeface="Muli"/>
            </a:endParaRPr>
          </a:p>
        </p:txBody>
      </p:sp>
      <p:sp>
        <p:nvSpPr>
          <p:cNvPr id="13" name="Google Shape;631;p58"/>
          <p:cNvSpPr/>
          <p:nvPr/>
        </p:nvSpPr>
        <p:spPr>
          <a:xfrm>
            <a:off x="5801475" y="3431634"/>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4" name="Google Shape;632;p58"/>
          <p:cNvSpPr/>
          <p:nvPr/>
        </p:nvSpPr>
        <p:spPr>
          <a:xfrm>
            <a:off x="6272679" y="3431480"/>
            <a:ext cx="362490" cy="362490"/>
          </a:xfrm>
          <a:prstGeom prst="ellipse">
            <a:avLst/>
          </a:prstGeom>
          <a:solidFill>
            <a:schemeClr val="accent1">
              <a:lumMod val="75000"/>
            </a:schemeClr>
          </a:solidFill>
          <a:ln w="2857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a:latin typeface="Muli"/>
              <a:ea typeface="Muli"/>
              <a:cs typeface="Muli"/>
              <a:sym typeface="Muli"/>
            </a:endParaRPr>
          </a:p>
        </p:txBody>
      </p:sp>
      <p:sp>
        <p:nvSpPr>
          <p:cNvPr id="15" name="Google Shape;637;p58"/>
          <p:cNvSpPr txBox="1"/>
          <p:nvPr/>
        </p:nvSpPr>
        <p:spPr>
          <a:xfrm rot="684">
            <a:off x="751515" y="2159276"/>
            <a:ext cx="2753001" cy="1009628"/>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smtClean="0">
                <a:solidFill>
                  <a:srgbClr val="002060"/>
                </a:solidFill>
                <a:latin typeface="+mj-lt"/>
                <a:ea typeface="Muli"/>
                <a:cs typeface="Muli"/>
                <a:sym typeface="Muli"/>
              </a:rPr>
              <a:t>Trả lời các câu hỏi </a:t>
            </a:r>
          </a:p>
          <a:p>
            <a:pPr marL="0" lvl="0" indent="0" algn="ctr" rtl="0">
              <a:spcBef>
                <a:spcPts val="0"/>
              </a:spcBef>
              <a:spcAft>
                <a:spcPts val="0"/>
              </a:spcAft>
              <a:buNone/>
            </a:pPr>
            <a:r>
              <a:rPr lang="en-US" sz="2000" b="1" dirty="0" smtClean="0">
                <a:solidFill>
                  <a:srgbClr val="002060"/>
                </a:solidFill>
                <a:latin typeface="+mj-lt"/>
                <a:ea typeface="Muli"/>
                <a:cs typeface="Muli"/>
                <a:sym typeface="Muli"/>
              </a:rPr>
              <a:t>Trong SGK trang 41</a:t>
            </a:r>
            <a:endParaRPr lang="en" sz="2000" b="1" dirty="0" smtClean="0">
              <a:solidFill>
                <a:srgbClr val="002060"/>
              </a:solidFill>
              <a:latin typeface="+mj-lt"/>
              <a:ea typeface="Muli"/>
              <a:cs typeface="Muli"/>
              <a:sym typeface="Muli"/>
            </a:endParaRPr>
          </a:p>
        </p:txBody>
      </p:sp>
      <p:sp>
        <p:nvSpPr>
          <p:cNvPr id="16" name="Google Shape;638;p58"/>
          <p:cNvSpPr txBox="1"/>
          <p:nvPr/>
        </p:nvSpPr>
        <p:spPr>
          <a:xfrm rot="1297">
            <a:off x="3182093" y="2159688"/>
            <a:ext cx="3636460" cy="93918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000" b="1" dirty="0" smtClean="0">
                <a:solidFill>
                  <a:srgbClr val="002060"/>
                </a:solidFill>
                <a:latin typeface="+mj-lt"/>
                <a:ea typeface="Muli"/>
                <a:cs typeface="Muli"/>
                <a:sym typeface="Muli"/>
              </a:rPr>
              <a:t>Đọc trước Bài 9 </a:t>
            </a:r>
          </a:p>
          <a:p>
            <a:pPr marL="0" lvl="0" indent="0" algn="ctr" rtl="0">
              <a:spcBef>
                <a:spcPts val="0"/>
              </a:spcBef>
              <a:spcAft>
                <a:spcPts val="0"/>
              </a:spcAft>
              <a:buNone/>
            </a:pPr>
            <a:r>
              <a:rPr lang="en" sz="2000" b="1" dirty="0" smtClean="0">
                <a:solidFill>
                  <a:srgbClr val="002060"/>
                </a:solidFill>
                <a:latin typeface="+mj-lt"/>
                <a:ea typeface="Muli"/>
                <a:cs typeface="Muli"/>
                <a:sym typeface="Muli"/>
              </a:rPr>
              <a:t>Hi Lạp và La Mã cổ đại</a:t>
            </a:r>
            <a:endParaRPr sz="2000" b="1" dirty="0">
              <a:solidFill>
                <a:srgbClr val="002060"/>
              </a:solidFill>
              <a:latin typeface="+mj-lt"/>
              <a:ea typeface="Muli"/>
              <a:cs typeface="Muli"/>
              <a:sym typeface="Muli"/>
            </a:endParaRPr>
          </a:p>
        </p:txBody>
      </p:sp>
    </p:spTree>
    <p:extLst>
      <p:ext uri="{BB962C8B-B14F-4D97-AF65-F5344CB8AC3E}">
        <p14:creationId xmlns="" xmlns:p14="http://schemas.microsoft.com/office/powerpoint/2010/main" val="1765557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inVertic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barn(inVertical)">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8" grpId="0" animBg="1"/>
      <p:bldP spid="9" grpId="0" animBg="1"/>
      <p:bldP spid="10" grpId="0" animBg="1"/>
      <p:bldP spid="11" grpId="0" animBg="1"/>
      <p:bldP spid="12" grpId="0" animBg="1"/>
      <p:bldP spid="13" grpId="0" animBg="1"/>
      <p:bldP spid="14" grpId="0" animBg="1"/>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6915" y="1919884"/>
            <a:ext cx="6031800" cy="1079347"/>
          </a:xfrm>
        </p:spPr>
        <p:txBody>
          <a:bodyPr/>
          <a:lstStyle/>
          <a:p>
            <a:pPr marL="101600" indent="0">
              <a:buNone/>
            </a:pPr>
            <a:r>
              <a:rPr lang="en-US" sz="3000" b="1" dirty="0" smtClean="0">
                <a:latin typeface="+mj-lt"/>
              </a:rPr>
              <a:t>CẢM ƠN CÁC EM ĐÃ LẮNG NGHE BÀI GIẢNG!</a:t>
            </a:r>
            <a:endParaRPr lang="en-US" sz="30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39</a:t>
            </a:fld>
            <a:endParaRPr lang="en"/>
          </a:p>
        </p:txBody>
      </p:sp>
    </p:spTree>
    <p:extLst>
      <p:ext uri="{BB962C8B-B14F-4D97-AF65-F5344CB8AC3E}">
        <p14:creationId xmlns="" xmlns:p14="http://schemas.microsoft.com/office/powerpoint/2010/main" val="347797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80">
                                          <p:stCondLst>
                                            <p:cond delay="0"/>
                                          </p:stCondLst>
                                        </p:cTn>
                                        <p:tgtEl>
                                          <p:spTgt spid="2">
                                            <p:txEl>
                                              <p:pRg st="0" end="0"/>
                                            </p:txEl>
                                          </p:spTgt>
                                        </p:tgtEl>
                                      </p:cBhvr>
                                    </p:animEffect>
                                    <p:anim calcmode="lin" valueType="num">
                                      <p:cBhvr>
                                        <p:cTn id="8" dur="1822" tmFilter="0,0; 0.14,0.36; 0.43,0.73; 0.71,0.91; 1.0,1.0">
                                          <p:stCondLst>
                                            <p:cond delay="0"/>
                                          </p:stCondLst>
                                        </p:cTn>
                                        <p:tgtEl>
                                          <p:spTgt spid="2">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0" end="0"/>
                                            </p:txEl>
                                          </p:spTgt>
                                        </p:tgtEl>
                                      </p:cBhvr>
                                      <p:to x="100000" y="60000"/>
                                    </p:animScale>
                                    <p:animScale>
                                      <p:cBhvr>
                                        <p:cTn id="14" dur="166" decel="50000">
                                          <p:stCondLst>
                                            <p:cond delay="676"/>
                                          </p:stCondLst>
                                        </p:cTn>
                                        <p:tgtEl>
                                          <p:spTgt spid="2">
                                            <p:txEl>
                                              <p:pRg st="0" end="0"/>
                                            </p:txEl>
                                          </p:spTgt>
                                        </p:tgtEl>
                                      </p:cBhvr>
                                      <p:to x="100000" y="100000"/>
                                    </p:animScale>
                                    <p:animScale>
                                      <p:cBhvr>
                                        <p:cTn id="15" dur="26">
                                          <p:stCondLst>
                                            <p:cond delay="1312"/>
                                          </p:stCondLst>
                                        </p:cTn>
                                        <p:tgtEl>
                                          <p:spTgt spid="2">
                                            <p:txEl>
                                              <p:pRg st="0" end="0"/>
                                            </p:txEl>
                                          </p:spTgt>
                                        </p:tgtEl>
                                      </p:cBhvr>
                                      <p:to x="100000" y="80000"/>
                                    </p:animScale>
                                    <p:animScale>
                                      <p:cBhvr>
                                        <p:cTn id="16" dur="166" decel="50000">
                                          <p:stCondLst>
                                            <p:cond delay="1338"/>
                                          </p:stCondLst>
                                        </p:cTn>
                                        <p:tgtEl>
                                          <p:spTgt spid="2">
                                            <p:txEl>
                                              <p:pRg st="0" end="0"/>
                                            </p:txEl>
                                          </p:spTgt>
                                        </p:tgtEl>
                                      </p:cBhvr>
                                      <p:to x="100000" y="100000"/>
                                    </p:animScale>
                                    <p:animScale>
                                      <p:cBhvr>
                                        <p:cTn id="17" dur="26">
                                          <p:stCondLst>
                                            <p:cond delay="1642"/>
                                          </p:stCondLst>
                                        </p:cTn>
                                        <p:tgtEl>
                                          <p:spTgt spid="2">
                                            <p:txEl>
                                              <p:pRg st="0" end="0"/>
                                            </p:txEl>
                                          </p:spTgt>
                                        </p:tgtEl>
                                      </p:cBhvr>
                                      <p:to x="100000" y="90000"/>
                                    </p:animScale>
                                    <p:animScale>
                                      <p:cBhvr>
                                        <p:cTn id="18" dur="166" decel="50000">
                                          <p:stCondLst>
                                            <p:cond delay="1668"/>
                                          </p:stCondLst>
                                        </p:cTn>
                                        <p:tgtEl>
                                          <p:spTgt spid="2">
                                            <p:txEl>
                                              <p:pRg st="0" end="0"/>
                                            </p:txEl>
                                          </p:spTgt>
                                        </p:tgtEl>
                                      </p:cBhvr>
                                      <p:to x="100000" y="100000"/>
                                    </p:animScale>
                                    <p:animScale>
                                      <p:cBhvr>
                                        <p:cTn id="19" dur="26">
                                          <p:stCondLst>
                                            <p:cond delay="1808"/>
                                          </p:stCondLst>
                                        </p:cTn>
                                        <p:tgtEl>
                                          <p:spTgt spid="2">
                                            <p:txEl>
                                              <p:pRg st="0" end="0"/>
                                            </p:txEl>
                                          </p:spTgt>
                                        </p:tgtEl>
                                      </p:cBhvr>
                                      <p:to x="100000" y="95000"/>
                                    </p:animScale>
                                    <p:animScale>
                                      <p:cBhvr>
                                        <p:cTn id="20" dur="166" decel="50000">
                                          <p:stCondLst>
                                            <p:cond delay="1834"/>
                                          </p:stCondLst>
                                        </p:cTn>
                                        <p:tgtEl>
                                          <p:spTgt spid="2">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717109" y="493421"/>
            <a:ext cx="6031800" cy="605100"/>
          </a:xfrm>
        </p:spPr>
        <p:txBody>
          <a:bodyPr/>
          <a:lstStyle/>
          <a:p>
            <a:pPr marL="101600" indent="0">
              <a:buNone/>
            </a:pPr>
            <a:r>
              <a:rPr lang="en-US" sz="3000" b="1" dirty="0" smtClean="0">
                <a:latin typeface="+mj-lt"/>
              </a:rPr>
              <a:t>NỘI DUNG BÀI HỌC</a:t>
            </a:r>
            <a:endParaRPr lang="en-US" sz="3000" b="1" dirty="0">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4</a:t>
            </a:fld>
            <a:endParaRPr lang="en"/>
          </a:p>
        </p:txBody>
      </p:sp>
      <p:sp>
        <p:nvSpPr>
          <p:cNvPr id="16" name="Round Same Side Corner Rectangle 15"/>
          <p:cNvSpPr/>
          <p:nvPr/>
        </p:nvSpPr>
        <p:spPr>
          <a:xfrm rot="16200000">
            <a:off x="3632470" y="-767660"/>
            <a:ext cx="822049" cy="4882932"/>
          </a:xfrm>
          <a:prstGeom prst="round2SameRect">
            <a:avLst>
              <a:gd name="adj1" fmla="val 23321"/>
              <a:gd name="adj2" fmla="val 0"/>
            </a:avLst>
          </a:prstGeom>
          <a:solidFill>
            <a:schemeClr val="accent4">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ound Same Side Corner Rectangle 16"/>
          <p:cNvSpPr/>
          <p:nvPr/>
        </p:nvSpPr>
        <p:spPr>
          <a:xfrm rot="5400000" flipH="1">
            <a:off x="6766116" y="1171361"/>
            <a:ext cx="822050" cy="1004889"/>
          </a:xfrm>
          <a:prstGeom prst="round2SameRect">
            <a:avLst>
              <a:gd name="adj1" fmla="val 34679"/>
              <a:gd name="adj2" fmla="val 0"/>
            </a:avLst>
          </a:prstGeom>
          <a:solidFill>
            <a:schemeClr val="accent4">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Round Same Side Corner Rectangle 17"/>
          <p:cNvSpPr/>
          <p:nvPr/>
        </p:nvSpPr>
        <p:spPr>
          <a:xfrm rot="16200000">
            <a:off x="3600224" y="216908"/>
            <a:ext cx="886541" cy="4882932"/>
          </a:xfrm>
          <a:prstGeom prst="round2SameRect">
            <a:avLst>
              <a:gd name="adj1" fmla="val 23321"/>
              <a:gd name="adj2" fmla="val 0"/>
            </a:avLst>
          </a:prstGeom>
          <a:solidFill>
            <a:schemeClr val="accent1">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9" name="Round Same Side Corner Rectangle 18"/>
          <p:cNvSpPr/>
          <p:nvPr/>
        </p:nvSpPr>
        <p:spPr>
          <a:xfrm rot="5400000" flipH="1">
            <a:off x="6733871" y="2155931"/>
            <a:ext cx="886540" cy="1004888"/>
          </a:xfrm>
          <a:prstGeom prst="round2SameRect">
            <a:avLst>
              <a:gd name="adj1" fmla="val 34679"/>
              <a:gd name="adj2" fmla="val 0"/>
            </a:avLst>
          </a:prstGeom>
          <a:solidFill>
            <a:schemeClr val="accent1">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 name="Round Same Side Corner Rectangle 19"/>
          <p:cNvSpPr/>
          <p:nvPr/>
        </p:nvSpPr>
        <p:spPr>
          <a:xfrm rot="16200000">
            <a:off x="3668491" y="1148367"/>
            <a:ext cx="750007" cy="4882932"/>
          </a:xfrm>
          <a:prstGeom prst="round2SameRect">
            <a:avLst>
              <a:gd name="adj1" fmla="val 23321"/>
              <a:gd name="adj2" fmla="val 0"/>
            </a:avLst>
          </a:prstGeom>
          <a:solidFill>
            <a:schemeClr val="accent3"/>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 name="Round Same Side Corner Rectangle 20"/>
          <p:cNvSpPr/>
          <p:nvPr/>
        </p:nvSpPr>
        <p:spPr>
          <a:xfrm rot="5400000" flipH="1">
            <a:off x="6802137" y="3087390"/>
            <a:ext cx="750008" cy="1004888"/>
          </a:xfrm>
          <a:prstGeom prst="round2SameRect">
            <a:avLst>
              <a:gd name="adj1" fmla="val 34679"/>
              <a:gd name="adj2" fmla="val 0"/>
            </a:avLst>
          </a:prstGeom>
          <a:solidFill>
            <a:schemeClr val="accent3"/>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TextBox 8"/>
          <p:cNvSpPr txBox="1">
            <a:spLocks noChangeArrowheads="1"/>
          </p:cNvSpPr>
          <p:nvPr/>
        </p:nvSpPr>
        <p:spPr bwMode="auto">
          <a:xfrm>
            <a:off x="6929728" y="1448926"/>
            <a:ext cx="356188" cy="461665"/>
          </a:xfrm>
          <a:prstGeom prst="rect">
            <a:avLst/>
          </a:prstGeom>
          <a:noFill/>
          <a:ln w="9525">
            <a:noFill/>
            <a:miter lim="800000"/>
            <a:headEnd/>
            <a:tailEnd/>
          </a:ln>
        </p:spPr>
        <p:txBody>
          <a:bodyPr wrap="none" anchor="ctr">
            <a:spAutoFit/>
          </a:bodyPr>
          <a:lstStyle/>
          <a:p>
            <a:pPr algn="ctr"/>
            <a:r>
              <a:rPr lang="en-US" sz="2400" b="1" dirty="0">
                <a:solidFill>
                  <a:schemeClr val="bg1"/>
                </a:solidFill>
                <a:latin typeface="+mj-lt"/>
              </a:rPr>
              <a:t>1</a:t>
            </a:r>
          </a:p>
        </p:txBody>
      </p:sp>
      <p:sp>
        <p:nvSpPr>
          <p:cNvPr id="23" name="TextBox 33"/>
          <p:cNvSpPr txBox="1">
            <a:spLocks noChangeArrowheads="1"/>
          </p:cNvSpPr>
          <p:nvPr/>
        </p:nvSpPr>
        <p:spPr bwMode="auto">
          <a:xfrm>
            <a:off x="6929728" y="2413195"/>
            <a:ext cx="356188" cy="461665"/>
          </a:xfrm>
          <a:prstGeom prst="rect">
            <a:avLst/>
          </a:prstGeom>
          <a:noFill/>
          <a:ln w="9525">
            <a:noFill/>
            <a:miter lim="800000"/>
            <a:headEnd/>
            <a:tailEnd/>
          </a:ln>
        </p:spPr>
        <p:txBody>
          <a:bodyPr wrap="none" anchor="ctr">
            <a:spAutoFit/>
          </a:bodyPr>
          <a:lstStyle/>
          <a:p>
            <a:pPr algn="ctr"/>
            <a:r>
              <a:rPr lang="en-US" sz="2400" b="1" dirty="0">
                <a:solidFill>
                  <a:schemeClr val="bg1"/>
                </a:solidFill>
                <a:latin typeface="+mj-lt"/>
              </a:rPr>
              <a:t>2</a:t>
            </a:r>
          </a:p>
        </p:txBody>
      </p:sp>
      <p:sp>
        <p:nvSpPr>
          <p:cNvPr id="24" name="TextBox 34"/>
          <p:cNvSpPr txBox="1">
            <a:spLocks noChangeArrowheads="1"/>
          </p:cNvSpPr>
          <p:nvPr/>
        </p:nvSpPr>
        <p:spPr bwMode="auto">
          <a:xfrm>
            <a:off x="6937726" y="3355027"/>
            <a:ext cx="356188" cy="461665"/>
          </a:xfrm>
          <a:prstGeom prst="rect">
            <a:avLst/>
          </a:prstGeom>
          <a:noFill/>
          <a:ln w="9525">
            <a:noFill/>
            <a:miter lim="800000"/>
            <a:headEnd/>
            <a:tailEnd/>
          </a:ln>
        </p:spPr>
        <p:txBody>
          <a:bodyPr wrap="none" anchor="ctr">
            <a:spAutoFit/>
          </a:bodyPr>
          <a:lstStyle/>
          <a:p>
            <a:pPr algn="ctr"/>
            <a:r>
              <a:rPr lang="en-US" sz="2400" b="1" dirty="0">
                <a:solidFill>
                  <a:schemeClr val="bg1"/>
                </a:solidFill>
                <a:latin typeface="+mj-lt"/>
              </a:rPr>
              <a:t>3</a:t>
            </a:r>
          </a:p>
        </p:txBody>
      </p:sp>
      <p:sp>
        <p:nvSpPr>
          <p:cNvPr id="25" name="Rectangle 32"/>
          <p:cNvSpPr>
            <a:spLocks noChangeArrowheads="1"/>
          </p:cNvSpPr>
          <p:nvPr/>
        </p:nvSpPr>
        <p:spPr bwMode="auto">
          <a:xfrm>
            <a:off x="3149891" y="1472091"/>
            <a:ext cx="3779837" cy="400110"/>
          </a:xfrm>
          <a:prstGeom prst="rect">
            <a:avLst/>
          </a:prstGeom>
          <a:noFill/>
          <a:ln w="9525">
            <a:noFill/>
            <a:miter lim="800000"/>
            <a:headEnd/>
            <a:tailEnd/>
          </a:ln>
        </p:spPr>
        <p:txBody>
          <a:bodyPr>
            <a:spAutoFit/>
          </a:bodyPr>
          <a:lstStyle/>
          <a:p>
            <a:r>
              <a:rPr lang="nl-NL" sz="2000" dirty="0" smtClean="0">
                <a:solidFill>
                  <a:schemeClr val="bg1"/>
                </a:solidFill>
                <a:latin typeface="+mn-lt"/>
              </a:rPr>
              <a:t>Điều kiện tự nhiên</a:t>
            </a:r>
            <a:endParaRPr lang="en-US" sz="2000" dirty="0">
              <a:solidFill>
                <a:schemeClr val="bg1"/>
              </a:solidFill>
              <a:latin typeface="+mn-lt"/>
            </a:endParaRPr>
          </a:p>
        </p:txBody>
      </p:sp>
      <p:sp>
        <p:nvSpPr>
          <p:cNvPr id="26" name="Rectangle 37"/>
          <p:cNvSpPr>
            <a:spLocks noChangeArrowheads="1"/>
          </p:cNvSpPr>
          <p:nvPr/>
        </p:nvSpPr>
        <p:spPr bwMode="auto">
          <a:xfrm>
            <a:off x="1602029" y="2280578"/>
            <a:ext cx="4977800" cy="707886"/>
          </a:xfrm>
          <a:prstGeom prst="rect">
            <a:avLst/>
          </a:prstGeom>
          <a:noFill/>
          <a:ln w="9525">
            <a:noFill/>
            <a:miter lim="800000"/>
            <a:headEnd/>
            <a:tailEnd/>
          </a:ln>
        </p:spPr>
        <p:txBody>
          <a:bodyPr wrap="square">
            <a:spAutoFit/>
          </a:bodyPr>
          <a:lstStyle/>
          <a:p>
            <a:pPr algn="ctr"/>
            <a:r>
              <a:rPr lang="nl-NL" sz="2000" dirty="0" smtClean="0">
                <a:solidFill>
                  <a:schemeClr val="bg1"/>
                </a:solidFill>
              </a:rPr>
              <a:t>Quá trình thống nhất và sự xác lập chế độ phong kiến dưới thời Tần Thủy Hoàng</a:t>
            </a:r>
            <a:endParaRPr lang="en-US" sz="2000" dirty="0">
              <a:solidFill>
                <a:schemeClr val="bg1"/>
              </a:solidFill>
            </a:endParaRPr>
          </a:p>
        </p:txBody>
      </p:sp>
      <p:sp>
        <p:nvSpPr>
          <p:cNvPr id="27" name="Rectangle 38"/>
          <p:cNvSpPr>
            <a:spLocks noChangeArrowheads="1"/>
          </p:cNvSpPr>
          <p:nvPr/>
        </p:nvSpPr>
        <p:spPr bwMode="auto">
          <a:xfrm>
            <a:off x="1974370" y="3385502"/>
            <a:ext cx="4496151" cy="400110"/>
          </a:xfrm>
          <a:prstGeom prst="rect">
            <a:avLst/>
          </a:prstGeom>
          <a:noFill/>
          <a:ln w="9525">
            <a:noFill/>
            <a:miter lim="800000"/>
            <a:headEnd/>
            <a:tailEnd/>
          </a:ln>
        </p:spPr>
        <p:txBody>
          <a:bodyPr wrap="square">
            <a:spAutoFit/>
          </a:bodyPr>
          <a:lstStyle/>
          <a:p>
            <a:pPr algn="ctr"/>
            <a:r>
              <a:rPr lang="nl-NL" sz="2000" dirty="0" smtClean="0">
                <a:solidFill>
                  <a:schemeClr val="bg1"/>
                </a:solidFill>
              </a:rPr>
              <a:t>Trung Quốc từ nhà Hán đến nhà Tùy</a:t>
            </a:r>
            <a:endParaRPr lang="en-US" sz="2000" dirty="0">
              <a:solidFill>
                <a:schemeClr val="bg1"/>
              </a:solidFill>
            </a:endParaRPr>
          </a:p>
        </p:txBody>
      </p:sp>
      <p:sp>
        <p:nvSpPr>
          <p:cNvPr id="28" name="Round Same Side Corner Rectangle 27"/>
          <p:cNvSpPr/>
          <p:nvPr/>
        </p:nvSpPr>
        <p:spPr>
          <a:xfrm rot="16200000">
            <a:off x="3632471" y="2096111"/>
            <a:ext cx="822049" cy="4882933"/>
          </a:xfrm>
          <a:prstGeom prst="round2SameRect">
            <a:avLst>
              <a:gd name="adj1" fmla="val 23321"/>
              <a:gd name="adj2" fmla="val 0"/>
            </a:avLst>
          </a:prstGeom>
          <a:solidFill>
            <a:schemeClr val="accent3">
              <a:lumMod val="75000"/>
            </a:schemeClr>
          </a:soli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9" name="Round Same Side Corner Rectangle 28"/>
          <p:cNvSpPr/>
          <p:nvPr/>
        </p:nvSpPr>
        <p:spPr>
          <a:xfrm rot="5400000" flipH="1">
            <a:off x="6766116" y="4035134"/>
            <a:ext cx="822048" cy="1004889"/>
          </a:xfrm>
          <a:prstGeom prst="round2SameRect">
            <a:avLst>
              <a:gd name="adj1" fmla="val 34679"/>
              <a:gd name="adj2" fmla="val 0"/>
            </a:avLst>
          </a:prstGeom>
          <a:solidFill>
            <a:schemeClr val="accent3">
              <a:lumMod val="75000"/>
            </a:schemeClr>
          </a:soli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 name="TextBox 8"/>
          <p:cNvSpPr txBox="1">
            <a:spLocks noChangeArrowheads="1"/>
          </p:cNvSpPr>
          <p:nvPr/>
        </p:nvSpPr>
        <p:spPr bwMode="auto">
          <a:xfrm>
            <a:off x="6929728" y="4306745"/>
            <a:ext cx="356188" cy="461665"/>
          </a:xfrm>
          <a:prstGeom prst="rect">
            <a:avLst/>
          </a:prstGeom>
          <a:noFill/>
          <a:ln w="9525">
            <a:noFill/>
            <a:miter lim="800000"/>
            <a:headEnd/>
            <a:tailEnd/>
          </a:ln>
        </p:spPr>
        <p:txBody>
          <a:bodyPr wrap="none" anchor="ctr">
            <a:spAutoFit/>
          </a:bodyPr>
          <a:lstStyle/>
          <a:p>
            <a:pPr algn="ctr"/>
            <a:r>
              <a:rPr lang="en-US" sz="2400" b="1" dirty="0" smtClean="0">
                <a:solidFill>
                  <a:schemeClr val="bg1"/>
                </a:solidFill>
                <a:latin typeface="+mj-lt"/>
              </a:rPr>
              <a:t>4</a:t>
            </a:r>
            <a:endParaRPr lang="en-US" sz="2400" b="1" dirty="0">
              <a:solidFill>
                <a:schemeClr val="bg1"/>
              </a:solidFill>
              <a:latin typeface="+mj-lt"/>
            </a:endParaRPr>
          </a:p>
        </p:txBody>
      </p:sp>
      <p:sp>
        <p:nvSpPr>
          <p:cNvPr id="31" name="Rectangle 32"/>
          <p:cNvSpPr>
            <a:spLocks noChangeArrowheads="1"/>
          </p:cNvSpPr>
          <p:nvPr/>
        </p:nvSpPr>
        <p:spPr bwMode="auto">
          <a:xfrm>
            <a:off x="1704900" y="4183635"/>
            <a:ext cx="5035092" cy="707886"/>
          </a:xfrm>
          <a:prstGeom prst="rect">
            <a:avLst/>
          </a:prstGeom>
          <a:noFill/>
          <a:ln w="9525">
            <a:noFill/>
            <a:miter lim="800000"/>
            <a:headEnd/>
            <a:tailEnd/>
          </a:ln>
        </p:spPr>
        <p:txBody>
          <a:bodyPr wrap="square">
            <a:spAutoFit/>
          </a:bodyPr>
          <a:lstStyle/>
          <a:p>
            <a:pPr algn="ctr"/>
            <a:r>
              <a:rPr lang="nl-NL" sz="2000" dirty="0" smtClean="0">
                <a:solidFill>
                  <a:schemeClr val="bg1"/>
                </a:solidFill>
                <a:latin typeface="+mn-lt"/>
              </a:rPr>
              <a:t>Một số thành tựu </a:t>
            </a:r>
          </a:p>
          <a:p>
            <a:pPr algn="ctr"/>
            <a:r>
              <a:rPr lang="nl-NL" sz="2000" dirty="0" smtClean="0">
                <a:solidFill>
                  <a:schemeClr val="bg1"/>
                </a:solidFill>
                <a:latin typeface="+mn-lt"/>
              </a:rPr>
              <a:t>của văn minh Trung Quốc</a:t>
            </a:r>
            <a:endParaRPr lang="en-US" sz="2000" dirty="0">
              <a:solidFill>
                <a:schemeClr val="bg1"/>
              </a:solidFill>
              <a:latin typeface="+mn-lt"/>
            </a:endParaRPr>
          </a:p>
        </p:txBody>
      </p:sp>
    </p:spTree>
    <p:extLst>
      <p:ext uri="{BB962C8B-B14F-4D97-AF65-F5344CB8AC3E}">
        <p14:creationId xmlns="" xmlns:p14="http://schemas.microsoft.com/office/powerpoint/2010/main" val="183565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animBg="1"/>
      <p:bldP spid="17" grpId="0" animBg="1"/>
      <p:bldP spid="18" grpId="0" animBg="1"/>
      <p:bldP spid="19" grpId="0" animBg="1"/>
      <p:bldP spid="20" grpId="0" animBg="1"/>
      <p:bldP spid="21" grpId="0" animBg="1"/>
      <p:bldP spid="22" grpId="0"/>
      <p:bldP spid="23" grpId="0"/>
      <p:bldP spid="24" grpId="0"/>
      <p:bldP spid="25" grpId="0"/>
      <p:bldP spid="26" grpId="0"/>
      <p:bldP spid="27" grpId="0"/>
      <p:bldP spid="28" grpId="0" animBg="1"/>
      <p:bldP spid="29" grpId="0" animBg="1"/>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8" name="Google Shape;148;p16"/>
          <p:cNvSpPr txBox="1"/>
          <p:nvPr/>
        </p:nvSpPr>
        <p:spPr>
          <a:xfrm>
            <a:off x="1" y="444830"/>
            <a:ext cx="3471300" cy="967005"/>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dirty="0" smtClean="0">
                <a:solidFill>
                  <a:schemeClr val="bg1"/>
                </a:solidFill>
                <a:latin typeface="+mj-lt"/>
                <a:ea typeface="Roboto Slab"/>
                <a:cs typeface="Roboto Slab"/>
                <a:sym typeface="Roboto Slab"/>
              </a:rPr>
              <a:t>1. ĐIỀU KIỆN </a:t>
            </a:r>
          </a:p>
          <a:p>
            <a:pPr marL="0" lvl="0" indent="0" algn="ctr" rtl="0">
              <a:spcBef>
                <a:spcPts val="0"/>
              </a:spcBef>
              <a:spcAft>
                <a:spcPts val="0"/>
              </a:spcAft>
              <a:buNone/>
            </a:pPr>
            <a:r>
              <a:rPr lang="en" sz="2600" b="1" dirty="0" smtClean="0">
                <a:solidFill>
                  <a:schemeClr val="bg1"/>
                </a:solidFill>
                <a:latin typeface="+mj-lt"/>
                <a:ea typeface="Roboto Slab"/>
                <a:cs typeface="Roboto Slab"/>
                <a:sym typeface="Roboto Slab"/>
              </a:rPr>
              <a:t>TỰ NHIÊN</a:t>
            </a:r>
            <a:endParaRPr sz="2600" b="1" dirty="0">
              <a:solidFill>
                <a:schemeClr val="bg1"/>
              </a:solidFill>
              <a:latin typeface="+mj-lt"/>
              <a:ea typeface="Roboto Slab"/>
              <a:cs typeface="Roboto Slab"/>
              <a:sym typeface="Roboto Slab"/>
            </a:endParaRPr>
          </a:p>
        </p:txBody>
      </p:sp>
      <p:sp>
        <p:nvSpPr>
          <p:cNvPr id="149" name="Google Shape;149;p16"/>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5</a:t>
            </a:fld>
            <a:endParaRPr/>
          </a:p>
        </p:txBody>
      </p:sp>
      <p:pic>
        <p:nvPicPr>
          <p:cNvPr id="5" name="Picture 4"/>
          <p:cNvPicPr>
            <a:picLocks noChangeAspect="1"/>
          </p:cNvPicPr>
          <p:nvPr/>
        </p:nvPicPr>
        <p:blipFill>
          <a:blip r:embed="rId3"/>
          <a:stretch>
            <a:fillRect/>
          </a:stretch>
        </p:blipFill>
        <p:spPr>
          <a:xfrm>
            <a:off x="3711390" y="175565"/>
            <a:ext cx="3402717" cy="2307754"/>
          </a:xfrm>
          <a:prstGeom prst="rect">
            <a:avLst/>
          </a:prstGeom>
        </p:spPr>
      </p:pic>
      <p:pic>
        <p:nvPicPr>
          <p:cNvPr id="6" name="Picture 5"/>
          <p:cNvPicPr>
            <a:picLocks noChangeAspect="1"/>
          </p:cNvPicPr>
          <p:nvPr/>
        </p:nvPicPr>
        <p:blipFill>
          <a:blip r:embed="rId4"/>
          <a:stretch>
            <a:fillRect/>
          </a:stretch>
        </p:blipFill>
        <p:spPr>
          <a:xfrm>
            <a:off x="5457139" y="2660043"/>
            <a:ext cx="3293173" cy="2321357"/>
          </a:xfrm>
          <a:prstGeom prst="rect">
            <a:avLst/>
          </a:prstGeom>
        </p:spPr>
      </p:pic>
      <p:sp>
        <p:nvSpPr>
          <p:cNvPr id="7" name="Rectangle 6"/>
          <p:cNvSpPr/>
          <p:nvPr/>
        </p:nvSpPr>
        <p:spPr>
          <a:xfrm>
            <a:off x="-14628" y="1785834"/>
            <a:ext cx="3454566" cy="2092881"/>
          </a:xfrm>
          <a:prstGeom prst="rect">
            <a:avLst/>
          </a:prstGeom>
        </p:spPr>
        <p:txBody>
          <a:bodyPr wrap="square">
            <a:spAutoFit/>
          </a:bodyPr>
          <a:lstStyle/>
          <a:p>
            <a:pPr algn="just">
              <a:lnSpc>
                <a:spcPts val="2600"/>
              </a:lnSpc>
              <a:spcBef>
                <a:spcPts val="700"/>
              </a:spcBef>
              <a:spcAft>
                <a:spcPts val="700"/>
              </a:spcAft>
            </a:pPr>
            <a:r>
              <a:rPr lang="fr-FR" sz="2000" dirty="0">
                <a:solidFill>
                  <a:schemeClr val="tx1"/>
                </a:solidFill>
                <a:latin typeface="+mj-lt"/>
                <a:ea typeface="Calibri" panose="020F0502020204030204" pitchFamily="34" charset="0"/>
                <a:cs typeface="Times New Roman" panose="02020603050405020304" pitchFamily="18" charset="0"/>
              </a:rPr>
              <a:t>Vào thời cổ đại, </a:t>
            </a:r>
            <a:r>
              <a:rPr lang="fr-FR" sz="2000" dirty="0" smtClean="0">
                <a:solidFill>
                  <a:schemeClr val="tx1"/>
                </a:solidFill>
                <a:latin typeface="+mj-lt"/>
                <a:ea typeface="Calibri" panose="020F0502020204030204" pitchFamily="34" charset="0"/>
                <a:cs typeface="Times New Roman" panose="02020603050405020304" pitchFamily="18" charset="0"/>
              </a:rPr>
              <a:t>vùng cư </a:t>
            </a:r>
            <a:r>
              <a:rPr lang="fr-FR" sz="2000" dirty="0">
                <a:solidFill>
                  <a:schemeClr val="tx1"/>
                </a:solidFill>
                <a:latin typeface="+mj-lt"/>
                <a:ea typeface="Calibri" panose="020F0502020204030204" pitchFamily="34" charset="0"/>
                <a:cs typeface="Times New Roman" panose="02020603050405020304" pitchFamily="18" charset="0"/>
              </a:rPr>
              <a:t>chú chủ yếu của cư dân Trung Quốc cổ đại: trung và hạ lưu Hoàng Hà. Về sau mở rộng địa bàn cư trú xuống lưu vực Trường </a:t>
            </a:r>
            <a:r>
              <a:rPr lang="fr-FR" sz="2000" dirty="0" smtClean="0">
                <a:solidFill>
                  <a:schemeClr val="tx1"/>
                </a:solidFill>
                <a:latin typeface="+mj-lt"/>
                <a:ea typeface="Calibri" panose="020F0502020204030204" pitchFamily="34" charset="0"/>
                <a:cs typeface="Times New Roman" panose="02020603050405020304" pitchFamily="18" charset="0"/>
              </a:rPr>
              <a:t>Giang (Dương Tử).</a:t>
            </a:r>
            <a:endParaRPr lang="en-US" sz="2000" dirty="0">
              <a:solidFill>
                <a:schemeClr val="tx1"/>
              </a:solidFill>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down)">
                                      <p:cBhvr>
                                        <p:cTn id="7" dur="580">
                                          <p:stCondLst>
                                            <p:cond delay="0"/>
                                          </p:stCondLst>
                                        </p:cTn>
                                        <p:tgtEl>
                                          <p:spTgt spid="148"/>
                                        </p:tgtEl>
                                      </p:cBhvr>
                                    </p:animEffect>
                                    <p:anim calcmode="lin" valueType="num">
                                      <p:cBhvr>
                                        <p:cTn id="8" dur="1822" tmFilter="0,0; 0.14,0.36; 0.43,0.73; 0.71,0.91; 1.0,1.0">
                                          <p:stCondLst>
                                            <p:cond delay="0"/>
                                          </p:stCondLst>
                                        </p:cTn>
                                        <p:tgtEl>
                                          <p:spTgt spid="1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8"/>
                                        </p:tgtEl>
                                        <p:attrNameLst>
                                          <p:attrName>ppt_y</p:attrName>
                                        </p:attrNameLst>
                                      </p:cBhvr>
                                      <p:tavLst>
                                        <p:tav tm="0" fmla="#ppt_y-sin(pi*$)/81">
                                          <p:val>
                                            <p:fltVal val="0"/>
                                          </p:val>
                                        </p:tav>
                                        <p:tav tm="100000">
                                          <p:val>
                                            <p:fltVal val="1"/>
                                          </p:val>
                                        </p:tav>
                                      </p:tavLst>
                                    </p:anim>
                                    <p:animScale>
                                      <p:cBhvr>
                                        <p:cTn id="13" dur="26">
                                          <p:stCondLst>
                                            <p:cond delay="650"/>
                                          </p:stCondLst>
                                        </p:cTn>
                                        <p:tgtEl>
                                          <p:spTgt spid="148"/>
                                        </p:tgtEl>
                                      </p:cBhvr>
                                      <p:to x="100000" y="60000"/>
                                    </p:animScale>
                                    <p:animScale>
                                      <p:cBhvr>
                                        <p:cTn id="14" dur="166" decel="50000">
                                          <p:stCondLst>
                                            <p:cond delay="676"/>
                                          </p:stCondLst>
                                        </p:cTn>
                                        <p:tgtEl>
                                          <p:spTgt spid="148"/>
                                        </p:tgtEl>
                                      </p:cBhvr>
                                      <p:to x="100000" y="100000"/>
                                    </p:animScale>
                                    <p:animScale>
                                      <p:cBhvr>
                                        <p:cTn id="15" dur="26">
                                          <p:stCondLst>
                                            <p:cond delay="1312"/>
                                          </p:stCondLst>
                                        </p:cTn>
                                        <p:tgtEl>
                                          <p:spTgt spid="148"/>
                                        </p:tgtEl>
                                      </p:cBhvr>
                                      <p:to x="100000" y="80000"/>
                                    </p:animScale>
                                    <p:animScale>
                                      <p:cBhvr>
                                        <p:cTn id="16" dur="166" decel="50000">
                                          <p:stCondLst>
                                            <p:cond delay="1338"/>
                                          </p:stCondLst>
                                        </p:cTn>
                                        <p:tgtEl>
                                          <p:spTgt spid="148"/>
                                        </p:tgtEl>
                                      </p:cBhvr>
                                      <p:to x="100000" y="100000"/>
                                    </p:animScale>
                                    <p:animScale>
                                      <p:cBhvr>
                                        <p:cTn id="17" dur="26">
                                          <p:stCondLst>
                                            <p:cond delay="1642"/>
                                          </p:stCondLst>
                                        </p:cTn>
                                        <p:tgtEl>
                                          <p:spTgt spid="148"/>
                                        </p:tgtEl>
                                      </p:cBhvr>
                                      <p:to x="100000" y="90000"/>
                                    </p:animScale>
                                    <p:animScale>
                                      <p:cBhvr>
                                        <p:cTn id="18" dur="166" decel="50000">
                                          <p:stCondLst>
                                            <p:cond delay="1668"/>
                                          </p:stCondLst>
                                        </p:cTn>
                                        <p:tgtEl>
                                          <p:spTgt spid="148"/>
                                        </p:tgtEl>
                                      </p:cBhvr>
                                      <p:to x="100000" y="100000"/>
                                    </p:animScale>
                                    <p:animScale>
                                      <p:cBhvr>
                                        <p:cTn id="19" dur="26">
                                          <p:stCondLst>
                                            <p:cond delay="1808"/>
                                          </p:stCondLst>
                                        </p:cTn>
                                        <p:tgtEl>
                                          <p:spTgt spid="148"/>
                                        </p:tgtEl>
                                      </p:cBhvr>
                                      <p:to x="100000" y="95000"/>
                                    </p:animScale>
                                    <p:animScale>
                                      <p:cBhvr>
                                        <p:cTn id="20" dur="166" decel="50000">
                                          <p:stCondLst>
                                            <p:cond delay="1834"/>
                                          </p:stCondLst>
                                        </p:cTn>
                                        <p:tgtEl>
                                          <p:spTgt spid="14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8"/>
          <p:cNvSpPr txBox="1">
            <a:spLocks noGrp="1"/>
          </p:cNvSpPr>
          <p:nvPr>
            <p:ph type="title"/>
          </p:nvPr>
        </p:nvSpPr>
        <p:spPr>
          <a:xfrm>
            <a:off x="1146024" y="530725"/>
            <a:ext cx="3586909"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smtClean="0">
                <a:latin typeface="+mj-lt"/>
              </a:rPr>
              <a:t>Quan</a:t>
            </a:r>
            <a:r>
              <a:rPr lang="en" sz="2400" dirty="0" smtClean="0">
                <a:latin typeface="+mj-lt"/>
              </a:rPr>
              <a:t> sát Hình 8.1, 8.2</a:t>
            </a:r>
            <a:endParaRPr sz="2400" dirty="0">
              <a:latin typeface="+mj-lt"/>
            </a:endParaRPr>
          </a:p>
        </p:txBody>
      </p:sp>
      <p:sp>
        <p:nvSpPr>
          <p:cNvPr id="169" name="Google Shape;169;p18"/>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6</a:t>
            </a:fld>
            <a:endParaRPr/>
          </a:p>
        </p:txBody>
      </p:sp>
      <p:sp>
        <p:nvSpPr>
          <p:cNvPr id="5" name="Rectangle 4"/>
          <p:cNvSpPr/>
          <p:nvPr/>
        </p:nvSpPr>
        <p:spPr>
          <a:xfrm>
            <a:off x="4674410" y="691132"/>
            <a:ext cx="4367175" cy="707886"/>
          </a:xfrm>
          <a:prstGeom prst="rect">
            <a:avLst/>
          </a:prstGeom>
        </p:spPr>
        <p:txBody>
          <a:bodyPr wrap="square">
            <a:spAutoFit/>
          </a:bodyPr>
          <a:lstStyle/>
          <a:p>
            <a:pPr algn="just">
              <a:lnSpc>
                <a:spcPts val="2400"/>
              </a:lnSpc>
              <a:spcBef>
                <a:spcPts val="800"/>
              </a:spcBef>
              <a:spcAft>
                <a:spcPts val="800"/>
              </a:spcAft>
            </a:pPr>
            <a:r>
              <a:rPr lang="nl-NL" sz="2000" i="1" dirty="0" smtClean="0">
                <a:solidFill>
                  <a:schemeClr val="accent4">
                    <a:lumMod val="50000"/>
                  </a:schemeClr>
                </a:solidFill>
                <a:latin typeface="+mj-lt"/>
                <a:ea typeface="Tahoma" panose="020B0604030504040204" pitchFamily="34" charset="0"/>
                <a:cs typeface="Tahoma" panose="020B0604030504040204" pitchFamily="34" charset="0"/>
              </a:rPr>
              <a:t>Em hãy nêu những đặc điểm về điều kiện tự nhiên của Trung Quốc cổ đại. </a:t>
            </a:r>
            <a:endParaRPr lang="en-US" sz="2000" i="1" dirty="0">
              <a:solidFill>
                <a:schemeClr val="accent4">
                  <a:lumMod val="50000"/>
                </a:schemeClr>
              </a:solidFill>
              <a:effectLst/>
              <a:latin typeface="+mj-lt"/>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stretch>
            <a:fillRect/>
          </a:stretch>
        </p:blipFill>
        <p:spPr>
          <a:xfrm>
            <a:off x="4898995" y="1770308"/>
            <a:ext cx="4020418" cy="3219409"/>
          </a:xfrm>
          <a:prstGeom prst="rect">
            <a:avLst/>
          </a:prstGeom>
        </p:spPr>
      </p:pic>
      <p:pic>
        <p:nvPicPr>
          <p:cNvPr id="6" name="Picture 5"/>
          <p:cNvPicPr>
            <a:picLocks noChangeAspect="1"/>
          </p:cNvPicPr>
          <p:nvPr/>
        </p:nvPicPr>
        <p:blipFill>
          <a:blip r:embed="rId4"/>
          <a:stretch>
            <a:fillRect/>
          </a:stretch>
        </p:blipFill>
        <p:spPr>
          <a:xfrm>
            <a:off x="401986" y="1770308"/>
            <a:ext cx="4341966" cy="32194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barn(inVertical)">
                                      <p:cBhvr>
                                        <p:cTn id="7" dur="5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6"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46865" y="266925"/>
            <a:ext cx="8134502" cy="1046073"/>
          </a:xfrm>
        </p:spPr>
        <p:txBody>
          <a:bodyPr/>
          <a:lstStyle/>
          <a:p>
            <a:pPr marL="101600" indent="0">
              <a:lnSpc>
                <a:spcPts val="2400"/>
              </a:lnSpc>
              <a:spcBef>
                <a:spcPts val="0"/>
              </a:spcBef>
              <a:buNone/>
            </a:pPr>
            <a:r>
              <a:rPr lang="nl-NL" sz="2400" dirty="0" smtClean="0">
                <a:solidFill>
                  <a:schemeClr val="bg1"/>
                </a:solidFill>
                <a:latin typeface="+mj-lt"/>
                <a:ea typeface="Tahoma" panose="020B0604030504040204" pitchFamily="34" charset="0"/>
                <a:cs typeface="Tahoma" panose="020B0604030504040204" pitchFamily="34" charset="0"/>
              </a:rPr>
              <a:t>Những đặc điểm về </a:t>
            </a:r>
          </a:p>
          <a:p>
            <a:pPr marL="101600" indent="0">
              <a:lnSpc>
                <a:spcPts val="2400"/>
              </a:lnSpc>
              <a:spcBef>
                <a:spcPts val="0"/>
              </a:spcBef>
              <a:buNone/>
            </a:pPr>
            <a:r>
              <a:rPr lang="nl-NL" sz="2400" dirty="0" smtClean="0">
                <a:solidFill>
                  <a:schemeClr val="bg1"/>
                </a:solidFill>
                <a:latin typeface="+mj-lt"/>
                <a:ea typeface="Tahoma" panose="020B0604030504040204" pitchFamily="34" charset="0"/>
                <a:cs typeface="Tahoma" panose="020B0604030504040204" pitchFamily="34" charset="0"/>
              </a:rPr>
              <a:t>điều </a:t>
            </a:r>
            <a:r>
              <a:rPr lang="nl-NL" sz="2400" dirty="0">
                <a:solidFill>
                  <a:schemeClr val="bg1"/>
                </a:solidFill>
                <a:latin typeface="+mj-lt"/>
                <a:ea typeface="Tahoma" panose="020B0604030504040204" pitchFamily="34" charset="0"/>
                <a:cs typeface="Tahoma" panose="020B0604030504040204" pitchFamily="34" charset="0"/>
              </a:rPr>
              <a:t>kiện tự nhiên của Trung Quốc cổ đại</a:t>
            </a:r>
            <a:endParaRPr lang="en-US" dirty="0">
              <a:solidFill>
                <a:schemeClr val="bg1"/>
              </a:solidFill>
              <a:latin typeface="+mj-lt"/>
            </a:endParaRP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7</a:t>
            </a:fld>
            <a:endParaRPr lang="en"/>
          </a:p>
        </p:txBody>
      </p:sp>
      <p:sp>
        <p:nvSpPr>
          <p:cNvPr id="14" name="TextBox 8"/>
          <p:cNvSpPr txBox="1"/>
          <p:nvPr/>
        </p:nvSpPr>
        <p:spPr>
          <a:xfrm>
            <a:off x="13822" y="1312998"/>
            <a:ext cx="5440470" cy="2759730"/>
          </a:xfrm>
          <a:prstGeom prst="rect">
            <a:avLst/>
          </a:prstGeom>
          <a:noFill/>
        </p:spPr>
        <p:txBody>
          <a:bodyPr wrap="square" rtlCol="0">
            <a:spAutoFit/>
          </a:bodyPr>
          <a:lstStyle/>
          <a:p>
            <a:pPr marL="285750" indent="-285750" algn="just">
              <a:lnSpc>
                <a:spcPts val="2600"/>
              </a:lnSpc>
              <a:buFont typeface="Wingdings" panose="05000000000000000000" pitchFamily="2" charset="2"/>
              <a:buChar char="§"/>
            </a:pPr>
            <a:r>
              <a:rPr lang="nl-NL" sz="2000" b="1" dirty="0" smtClean="0">
                <a:solidFill>
                  <a:schemeClr val="bg1"/>
                </a:solidFill>
              </a:rPr>
              <a:t>Hoàng Hà:</a:t>
            </a:r>
            <a:r>
              <a:rPr lang="nl-NL" sz="2000" dirty="0" smtClean="0">
                <a:solidFill>
                  <a:schemeClr val="bg1"/>
                </a:solidFill>
              </a:rPr>
              <a:t> phù </a:t>
            </a:r>
            <a:r>
              <a:rPr lang="nl-NL" sz="2000" dirty="0">
                <a:solidFill>
                  <a:schemeClr val="bg1"/>
                </a:solidFill>
              </a:rPr>
              <a:t>sa màu mỡ </a:t>
            </a:r>
            <a:r>
              <a:rPr lang="nl-NL" sz="2000" dirty="0" smtClean="0">
                <a:solidFill>
                  <a:schemeClr val="bg1"/>
                </a:solidFill>
              </a:rPr>
              <a:t>đã </a:t>
            </a:r>
            <a:r>
              <a:rPr lang="nl-NL" sz="2000" dirty="0">
                <a:solidFill>
                  <a:schemeClr val="bg1"/>
                </a:solidFill>
              </a:rPr>
              <a:t>tạo nên một vùng đồng bằng châu thổ phì nhiêu, thuận lợi cho việc trồng trọt khi công cụ sản xuất còn tương đối thô sơ. </a:t>
            </a:r>
            <a:endParaRPr lang="nl-NL" sz="2000" dirty="0" smtClean="0">
              <a:solidFill>
                <a:schemeClr val="bg1"/>
              </a:solidFill>
            </a:endParaRPr>
          </a:p>
          <a:p>
            <a:pPr marL="285750" lvl="0" indent="-285750" algn="just">
              <a:lnSpc>
                <a:spcPts val="2600"/>
              </a:lnSpc>
              <a:buFont typeface="Wingdings" panose="05000000000000000000" pitchFamily="2" charset="2"/>
              <a:buChar char="§"/>
            </a:pPr>
            <a:r>
              <a:rPr lang="nl-NL" sz="2000" b="1" dirty="0" smtClean="0">
                <a:solidFill>
                  <a:schemeClr val="bg1"/>
                </a:solidFill>
              </a:rPr>
              <a:t>Trường Giang: </a:t>
            </a:r>
            <a:r>
              <a:rPr lang="nl-NL" sz="2000" dirty="0" smtClean="0">
                <a:solidFill>
                  <a:schemeClr val="bg1"/>
                </a:solidFill>
              </a:rPr>
              <a:t>có vùng </a:t>
            </a:r>
            <a:r>
              <a:rPr lang="nl-NL" sz="2000" dirty="0">
                <a:solidFill>
                  <a:schemeClr val="bg1"/>
                </a:solidFill>
              </a:rPr>
              <a:t>đồng bằng rộng </a:t>
            </a:r>
            <a:r>
              <a:rPr lang="nl-NL" sz="2000" dirty="0" smtClean="0">
                <a:solidFill>
                  <a:schemeClr val="bg1"/>
                </a:solidFill>
              </a:rPr>
              <a:t>lớn, đất </a:t>
            </a:r>
            <a:r>
              <a:rPr lang="nl-NL" sz="2000" dirty="0">
                <a:solidFill>
                  <a:schemeClr val="bg1"/>
                </a:solidFill>
              </a:rPr>
              <a:t>đai phì nhiêu, khí hậu ấm áp, thuận lợi cho nhiều loại cây trồng phát triển.</a:t>
            </a:r>
            <a:endParaRPr lang="en-US" sz="2000" dirty="0">
              <a:solidFill>
                <a:schemeClr val="bg1"/>
              </a:solidFill>
            </a:endParaRPr>
          </a:p>
          <a:p>
            <a:pPr marL="285750" indent="-285750" algn="just">
              <a:lnSpc>
                <a:spcPts val="2600"/>
              </a:lnSpc>
              <a:buFont typeface="Wingdings" panose="05000000000000000000" pitchFamily="2" charset="2"/>
              <a:buChar char="§"/>
            </a:pPr>
            <a:endParaRPr lang="en-US" sz="1800" dirty="0">
              <a:solidFill>
                <a:schemeClr val="bg1"/>
              </a:solidFill>
            </a:endParaRPr>
          </a:p>
        </p:txBody>
      </p:sp>
      <p:grpSp>
        <p:nvGrpSpPr>
          <p:cNvPr id="18" name="Google Shape;533;p40"/>
          <p:cNvGrpSpPr/>
          <p:nvPr/>
        </p:nvGrpSpPr>
        <p:grpSpPr>
          <a:xfrm>
            <a:off x="2946252" y="478675"/>
            <a:ext cx="311304" cy="311286"/>
            <a:chOff x="1923675" y="1633650"/>
            <a:chExt cx="436000" cy="435975"/>
          </a:xfrm>
        </p:grpSpPr>
        <p:sp>
          <p:nvSpPr>
            <p:cNvPr id="19" name="Google Shape;534;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35;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36;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37;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dirty="0"/>
            </a:p>
          </p:txBody>
        </p:sp>
        <p:sp>
          <p:nvSpPr>
            <p:cNvPr id="23" name="Google Shape;538;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39;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6277422" y="1919869"/>
            <a:ext cx="2706625" cy="1426031"/>
          </a:xfrm>
          <a:prstGeom prst="rect">
            <a:avLst/>
          </a:prstGeom>
        </p:spPr>
        <p:txBody>
          <a:bodyPr wrap="square">
            <a:spAutoFit/>
          </a:bodyPr>
          <a:lstStyle/>
          <a:p>
            <a:pPr algn="just">
              <a:lnSpc>
                <a:spcPts val="2600"/>
              </a:lnSpc>
            </a:pPr>
            <a:r>
              <a:rPr lang="fr-FR" sz="2000" dirty="0">
                <a:solidFill>
                  <a:schemeClr val="tx1"/>
                </a:solidFill>
                <a:latin typeface="+mj-lt"/>
                <a:ea typeface="Calibri" panose="020F0502020204030204" pitchFamily="34" charset="0"/>
                <a:cs typeface="Times New Roman" panose="02020603050405020304" pitchFamily="18" charset="0"/>
              </a:rPr>
              <a:t>Những nhà </a:t>
            </a:r>
            <a:r>
              <a:rPr lang="fr-FR" sz="2000" dirty="0" smtClean="0">
                <a:solidFill>
                  <a:schemeClr val="tx1"/>
                </a:solidFill>
                <a:latin typeface="+mj-lt"/>
                <a:ea typeface="Calibri" panose="020F0502020204030204" pitchFamily="34" charset="0"/>
                <a:cs typeface="Times New Roman" panose="02020603050405020304" pitchFamily="18" charset="0"/>
              </a:rPr>
              <a:t>nước cổ đại  </a:t>
            </a:r>
            <a:r>
              <a:rPr lang="fr-FR" sz="2000" dirty="0">
                <a:solidFill>
                  <a:schemeClr val="tx1"/>
                </a:solidFill>
                <a:latin typeface="+mj-lt"/>
                <a:ea typeface="Calibri" panose="020F0502020204030204" pitchFamily="34" charset="0"/>
                <a:cs typeface="Times New Roman" panose="02020603050405020304" pitchFamily="18" charset="0"/>
              </a:rPr>
              <a:t>đầu tiên </a:t>
            </a:r>
            <a:r>
              <a:rPr lang="fr-FR" sz="2000" dirty="0" smtClean="0">
                <a:solidFill>
                  <a:schemeClr val="tx1"/>
                </a:solidFill>
                <a:latin typeface="+mj-lt"/>
                <a:ea typeface="Calibri" panose="020F0502020204030204" pitchFamily="34" charset="0"/>
                <a:cs typeface="Times New Roman" panose="02020603050405020304" pitchFamily="18" charset="0"/>
              </a:rPr>
              <a:t>đã ra </a:t>
            </a:r>
            <a:r>
              <a:rPr lang="fr-FR" sz="2000" dirty="0">
                <a:solidFill>
                  <a:schemeClr val="tx1"/>
                </a:solidFill>
                <a:latin typeface="+mj-lt"/>
                <a:ea typeface="Calibri" panose="020F0502020204030204" pitchFamily="34" charset="0"/>
                <a:cs typeface="Times New Roman" panose="02020603050405020304" pitchFamily="18" charset="0"/>
              </a:rPr>
              <a:t>đời ở hạ lưu Hoàng Hà, hạ lưu Trường Giang. </a:t>
            </a:r>
            <a:endParaRPr lang="en-US" sz="2000" dirty="0">
              <a:solidFill>
                <a:schemeClr val="tx1"/>
              </a:solidFill>
              <a:effectLst/>
              <a:latin typeface="+mj-lt"/>
              <a:ea typeface="Calibri" panose="020F0502020204030204" pitchFamily="34" charset="0"/>
              <a:cs typeface="Times New Roman" panose="02020603050405020304" pitchFamily="18" charset="0"/>
            </a:endParaRPr>
          </a:p>
        </p:txBody>
      </p:sp>
      <p:sp>
        <p:nvSpPr>
          <p:cNvPr id="6" name="Rectangle 5"/>
          <p:cNvSpPr/>
          <p:nvPr/>
        </p:nvSpPr>
        <p:spPr>
          <a:xfrm>
            <a:off x="5682387" y="2248316"/>
            <a:ext cx="595035" cy="553998"/>
          </a:xfrm>
          <a:prstGeom prst="rect">
            <a:avLst/>
          </a:prstGeom>
        </p:spPr>
        <p:txBody>
          <a:bodyPr wrap="none">
            <a:spAutoFit/>
          </a:bodyPr>
          <a:lstStyle/>
          <a:p>
            <a:r>
              <a:rPr lang="fr-FR" sz="3000" dirty="0">
                <a:solidFill>
                  <a:schemeClr val="bg1"/>
                </a:solidFill>
                <a:ea typeface="Calibri" panose="020F0502020204030204" pitchFamily="34" charset="0"/>
                <a:cs typeface="Times New Roman" panose="02020603050405020304" pitchFamily="18" charset="0"/>
                <a:sym typeface="Wingdings" panose="05000000000000000000" pitchFamily="2" charset="2"/>
              </a:rPr>
              <a:t></a:t>
            </a:r>
            <a:endParaRPr lang="en-US" sz="3000" dirty="0">
              <a:solidFill>
                <a:schemeClr val="bg1"/>
              </a:solidFill>
            </a:endParaRPr>
          </a:p>
        </p:txBody>
      </p:sp>
    </p:spTree>
    <p:extLst>
      <p:ext uri="{BB962C8B-B14F-4D97-AF65-F5344CB8AC3E}">
        <p14:creationId xmlns="" xmlns:p14="http://schemas.microsoft.com/office/powerpoint/2010/main" val="312243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down)">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down)">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ircle(in)">
                                      <p:cBhvr>
                                        <p:cTn id="28" dur="2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down)">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3" name="Google Shape;193;p20"/>
          <p:cNvSpPr txBox="1">
            <a:spLocks noGrp="1"/>
          </p:cNvSpPr>
          <p:nvPr>
            <p:ph type="title"/>
          </p:nvPr>
        </p:nvSpPr>
        <p:spPr>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smtClean="0">
                <a:latin typeface="+mj-lt"/>
              </a:rPr>
              <a:t>Mở rộng</a:t>
            </a:r>
            <a:endParaRPr sz="3200" dirty="0">
              <a:latin typeface="+mj-lt"/>
            </a:endParaRPr>
          </a:p>
        </p:txBody>
      </p:sp>
      <p:sp>
        <p:nvSpPr>
          <p:cNvPr id="202" name="Google Shape;202;p20"/>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8</a:t>
            </a:fld>
            <a:endParaRPr/>
          </a:p>
        </p:txBody>
      </p:sp>
      <p:pic>
        <p:nvPicPr>
          <p:cNvPr id="15" name="Picture 14"/>
          <p:cNvPicPr>
            <a:picLocks noChangeAspect="1"/>
          </p:cNvPicPr>
          <p:nvPr/>
        </p:nvPicPr>
        <p:blipFill>
          <a:blip r:embed="rId3"/>
          <a:stretch>
            <a:fillRect/>
          </a:stretch>
        </p:blipFill>
        <p:spPr>
          <a:xfrm>
            <a:off x="7139635" y="592531"/>
            <a:ext cx="1909268" cy="1543507"/>
          </a:xfrm>
          <a:prstGeom prst="rect">
            <a:avLst/>
          </a:prstGeom>
        </p:spPr>
      </p:pic>
      <p:pic>
        <p:nvPicPr>
          <p:cNvPr id="16" name="Picture 15"/>
          <p:cNvPicPr>
            <a:picLocks noChangeAspect="1"/>
          </p:cNvPicPr>
          <p:nvPr/>
        </p:nvPicPr>
        <p:blipFill>
          <a:blip r:embed="rId4"/>
          <a:stretch>
            <a:fillRect/>
          </a:stretch>
        </p:blipFill>
        <p:spPr>
          <a:xfrm>
            <a:off x="6438125" y="3085948"/>
            <a:ext cx="2076768" cy="1572517"/>
          </a:xfrm>
          <a:prstGeom prst="rect">
            <a:avLst/>
          </a:prstGeom>
        </p:spPr>
      </p:pic>
      <p:sp>
        <p:nvSpPr>
          <p:cNvPr id="4" name="Rectangle 3"/>
          <p:cNvSpPr/>
          <p:nvPr/>
        </p:nvSpPr>
        <p:spPr>
          <a:xfrm>
            <a:off x="298149" y="1671797"/>
            <a:ext cx="6022183" cy="3272691"/>
          </a:xfrm>
          <a:prstGeom prst="rect">
            <a:avLst/>
          </a:prstGeom>
        </p:spPr>
        <p:txBody>
          <a:bodyPr wrap="square">
            <a:spAutoFit/>
          </a:bodyPr>
          <a:lstStyle/>
          <a:p>
            <a:pPr marL="342900" indent="-342900" algn="just">
              <a:lnSpc>
                <a:spcPts val="2400"/>
              </a:lnSpc>
              <a:spcBef>
                <a:spcPts val="800"/>
              </a:spcBef>
              <a:spcAft>
                <a:spcPts val="800"/>
              </a:spcAft>
              <a:buFont typeface="Wingdings" panose="05000000000000000000" pitchFamily="2" charset="2"/>
              <a:buChar char="§"/>
            </a:pPr>
            <a:r>
              <a:rPr lang="nl-NL" sz="2000" dirty="0">
                <a:solidFill>
                  <a:schemeClr val="accent4">
                    <a:lumMod val="50000"/>
                  </a:schemeClr>
                </a:solidFill>
                <a:latin typeface="+mj-lt"/>
                <a:ea typeface="Calibri" panose="020F0502020204030204" pitchFamily="34" charset="0"/>
                <a:cs typeface="Times New Roman" panose="02020603050405020304" pitchFamily="18" charset="0"/>
              </a:rPr>
              <a:t>Hoàng Hà có tổng chiều dài 5.464km và diện tích lưu vực sông gần 753.000km. Đây là con sông lớn thứ năm trên thế giới và dài thứ hai ở Trung Quốc. </a:t>
            </a:r>
            <a:endParaRPr lang="nl-NL" sz="2000" dirty="0" smtClean="0">
              <a:solidFill>
                <a:schemeClr val="accent4">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400"/>
              </a:lnSpc>
              <a:spcBef>
                <a:spcPts val="800"/>
              </a:spcBef>
              <a:spcAft>
                <a:spcPts val="800"/>
              </a:spcAft>
              <a:buFont typeface="Wingdings" panose="05000000000000000000" pitchFamily="2" charset="2"/>
              <a:buChar char="§"/>
            </a:pPr>
            <a:r>
              <a:rPr lang="nl-NL" sz="2000" dirty="0" smtClean="0">
                <a:solidFill>
                  <a:schemeClr val="accent4">
                    <a:lumMod val="50000"/>
                  </a:schemeClr>
                </a:solidFill>
                <a:latin typeface="+mj-lt"/>
                <a:ea typeface="Calibri" panose="020F0502020204030204" pitchFamily="34" charset="0"/>
                <a:cs typeface="Times New Roman" panose="02020603050405020304" pitchFamily="18" charset="0"/>
              </a:rPr>
              <a:t>Trường </a:t>
            </a:r>
            <a:r>
              <a:rPr lang="nl-NL" sz="2000" dirty="0">
                <a:solidFill>
                  <a:schemeClr val="accent4">
                    <a:lumMod val="50000"/>
                  </a:schemeClr>
                </a:solidFill>
                <a:latin typeface="+mj-lt"/>
                <a:ea typeface="Calibri" panose="020F0502020204030204" pitchFamily="34" charset="0"/>
                <a:cs typeface="Times New Roman" panose="02020603050405020304" pitchFamily="18" charset="0"/>
              </a:rPr>
              <a:t>Giang </a:t>
            </a:r>
            <a:r>
              <a:rPr lang="nl-NL" sz="2000" dirty="0" smtClean="0">
                <a:solidFill>
                  <a:schemeClr val="accent4">
                    <a:lumMod val="50000"/>
                  </a:schemeClr>
                </a:solidFill>
                <a:latin typeface="+mj-lt"/>
                <a:ea typeface="Calibri" panose="020F0502020204030204" pitchFamily="34" charset="0"/>
                <a:cs typeface="Times New Roman" panose="02020603050405020304" pitchFamily="18" charset="0"/>
              </a:rPr>
              <a:t>dài </a:t>
            </a:r>
            <a:r>
              <a:rPr lang="nl-NL" sz="2000" dirty="0">
                <a:solidFill>
                  <a:schemeClr val="accent4">
                    <a:lumMod val="50000"/>
                  </a:schemeClr>
                </a:solidFill>
                <a:latin typeface="+mj-lt"/>
                <a:ea typeface="Calibri" panose="020F0502020204030204" pitchFamily="34" charset="0"/>
                <a:cs typeface="Times New Roman" panose="02020603050405020304" pitchFamily="18" charset="0"/>
              </a:rPr>
              <a:t>khoảng 6300km, là con </a:t>
            </a:r>
            <a:r>
              <a:rPr lang="nl-NL" sz="2000" dirty="0" smtClean="0">
                <a:solidFill>
                  <a:schemeClr val="accent4">
                    <a:lumMod val="50000"/>
                  </a:schemeClr>
                </a:solidFill>
                <a:latin typeface="+mj-lt"/>
                <a:ea typeface="Calibri" panose="020F0502020204030204" pitchFamily="34" charset="0"/>
                <a:cs typeface="Times New Roman" panose="02020603050405020304" pitchFamily="18" charset="0"/>
              </a:rPr>
              <a:t>sông </a:t>
            </a:r>
            <a:r>
              <a:rPr lang="nl-NL" sz="2000" dirty="0">
                <a:solidFill>
                  <a:schemeClr val="accent4">
                    <a:lumMod val="50000"/>
                  </a:schemeClr>
                </a:solidFill>
                <a:latin typeface="+mj-lt"/>
                <a:ea typeface="Calibri" panose="020F0502020204030204" pitchFamily="34" charset="0"/>
                <a:cs typeface="Times New Roman" panose="02020603050405020304" pitchFamily="18" charset="0"/>
              </a:rPr>
              <a:t>dài thứ ba trên thế giới</a:t>
            </a:r>
            <a:r>
              <a:rPr lang="nl-NL" sz="2000" dirty="0" smtClean="0">
                <a:solidFill>
                  <a:schemeClr val="accent4">
                    <a:lumMod val="50000"/>
                  </a:schemeClr>
                </a:solidFill>
                <a:latin typeface="+mj-lt"/>
                <a:ea typeface="Calibri" panose="020F0502020204030204" pitchFamily="34" charset="0"/>
                <a:cs typeface="Times New Roman" panose="02020603050405020304" pitchFamily="18" charset="0"/>
              </a:rPr>
              <a:t>.</a:t>
            </a:r>
          </a:p>
          <a:p>
            <a:pPr marL="342900" indent="-342900" algn="just">
              <a:lnSpc>
                <a:spcPts val="2400"/>
              </a:lnSpc>
              <a:spcBef>
                <a:spcPts val="800"/>
              </a:spcBef>
              <a:spcAft>
                <a:spcPts val="800"/>
              </a:spcAft>
              <a:buFont typeface="Wingdings" panose="05000000000000000000" pitchFamily="2" charset="2"/>
              <a:buChar char="§"/>
            </a:pPr>
            <a:r>
              <a:rPr lang="nl-NL" sz="2000" dirty="0">
                <a:solidFill>
                  <a:schemeClr val="accent4">
                    <a:lumMod val="50000"/>
                  </a:schemeClr>
                </a:solidFill>
                <a:ea typeface="Calibri" panose="020F0502020204030204" pitchFamily="34" charset="0"/>
                <a:cs typeface="Times New Roman" panose="02020603050405020304" pitchFamily="18" charset="0"/>
              </a:rPr>
              <a:t>Cả 2 sông Hoàng Hà </a:t>
            </a:r>
            <a:r>
              <a:rPr lang="nl-NL" sz="2000" dirty="0" smtClean="0">
                <a:solidFill>
                  <a:schemeClr val="accent4">
                    <a:lumMod val="50000"/>
                  </a:schemeClr>
                </a:solidFill>
                <a:ea typeface="Calibri" panose="020F0502020204030204" pitchFamily="34" charset="0"/>
                <a:cs typeface="Times New Roman" panose="02020603050405020304" pitchFamily="18" charset="0"/>
              </a:rPr>
              <a:t> và </a:t>
            </a:r>
            <a:r>
              <a:rPr lang="nl-NL" sz="2000" dirty="0">
                <a:solidFill>
                  <a:schemeClr val="accent4">
                    <a:lumMod val="50000"/>
                  </a:schemeClr>
                </a:solidFill>
                <a:ea typeface="Calibri" panose="020F0502020204030204" pitchFamily="34" charset="0"/>
                <a:cs typeface="Times New Roman" panose="02020603050405020304" pitchFamily="18" charset="0"/>
              </a:rPr>
              <a:t>Trường Giang đều chảy theo hướng Tây - Đông, đem phù sa về bồi đắp cho những cánh đồng châu thổ màu mỡ. </a:t>
            </a:r>
            <a:endParaRPr lang="en-US" sz="2000" dirty="0">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1000"/>
                                        <p:tgtEl>
                                          <p:spTgt spid="193"/>
                                        </p:tgtEl>
                                      </p:cBhvr>
                                    </p:animEffect>
                                    <p:anim calcmode="lin" valueType="num">
                                      <p:cBhvr>
                                        <p:cTn id="8" dur="1000" fill="hold"/>
                                        <p:tgtEl>
                                          <p:spTgt spid="193"/>
                                        </p:tgtEl>
                                        <p:attrNameLst>
                                          <p:attrName>ppt_x</p:attrName>
                                        </p:attrNameLst>
                                      </p:cBhvr>
                                      <p:tavLst>
                                        <p:tav tm="0">
                                          <p:val>
                                            <p:strVal val="#ppt_x"/>
                                          </p:val>
                                        </p:tav>
                                        <p:tav tm="100000">
                                          <p:val>
                                            <p:strVal val="#ppt_x"/>
                                          </p:val>
                                        </p:tav>
                                      </p:tavLst>
                                    </p:anim>
                                    <p:anim calcmode="lin" valueType="num">
                                      <p:cBhvr>
                                        <p:cTn id="9" dur="1000" fill="hold"/>
                                        <p:tgtEl>
                                          <p:spTgt spid="1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lvl="0" indent="0" algn="ctr" rtl="0">
              <a:spcBef>
                <a:spcPts val="0"/>
              </a:spcBef>
              <a:spcAft>
                <a:spcPts val="0"/>
              </a:spcAft>
              <a:buNone/>
            </a:pPr>
            <a:fld id="{00000000-1234-1234-1234-123412341234}" type="slidenum">
              <a:rPr lang="en" smtClean="0"/>
              <a:pPr marL="0" lvl="0" indent="0" algn="ctr" rtl="0">
                <a:spcBef>
                  <a:spcPts val="0"/>
                </a:spcBef>
                <a:spcAft>
                  <a:spcPts val="0"/>
                </a:spcAft>
                <a:buNone/>
              </a:pPr>
              <a:t>9</a:t>
            </a:fld>
            <a:endParaRPr lang="en"/>
          </a:p>
        </p:txBody>
      </p:sp>
      <p:sp>
        <p:nvSpPr>
          <p:cNvPr id="3" name="Rectangle 2"/>
          <p:cNvSpPr/>
          <p:nvPr/>
        </p:nvSpPr>
        <p:spPr>
          <a:xfrm>
            <a:off x="1068127" y="1129726"/>
            <a:ext cx="7808922" cy="2964914"/>
          </a:xfrm>
          <a:prstGeom prst="rect">
            <a:avLst/>
          </a:prstGeom>
        </p:spPr>
        <p:txBody>
          <a:bodyPr wrap="square">
            <a:spAutoFit/>
          </a:bodyPr>
          <a:lstStyle/>
          <a:p>
            <a:pPr marL="342900" indent="-342900" algn="just">
              <a:lnSpc>
                <a:spcPts val="2600"/>
              </a:lnSpc>
              <a:spcBef>
                <a:spcPts val="800"/>
              </a:spcBef>
              <a:spcAft>
                <a:spcPts val="800"/>
              </a:spcAft>
              <a:buFont typeface="Wingdings" panose="05000000000000000000" pitchFamily="2" charset="2"/>
              <a:buChar char="§"/>
            </a:pPr>
            <a:r>
              <a:rPr lang="nl-NL" sz="2000" dirty="0" smtClean="0">
                <a:solidFill>
                  <a:schemeClr val="accent4">
                    <a:lumMod val="50000"/>
                  </a:schemeClr>
                </a:solidFill>
                <a:latin typeface="+mj-lt"/>
                <a:ea typeface="Calibri" panose="020F0502020204030204" pitchFamily="34" charset="0"/>
                <a:cs typeface="Times New Roman" panose="02020603050405020304" pitchFamily="18" charset="0"/>
              </a:rPr>
              <a:t>Những </a:t>
            </a:r>
            <a:r>
              <a:rPr lang="nl-NL" sz="2000" dirty="0">
                <a:solidFill>
                  <a:schemeClr val="accent4">
                    <a:lumMod val="50000"/>
                  </a:schemeClr>
                </a:solidFill>
                <a:latin typeface="+mj-lt"/>
                <a:ea typeface="Calibri" panose="020F0502020204030204" pitchFamily="34" charset="0"/>
                <a:cs typeface="Times New Roman" panose="02020603050405020304" pitchFamily="18" charset="0"/>
              </a:rPr>
              <a:t>triều đại đầu tiên trong lịch sử như Hạ, Thương, Chu đều hình thành ở lưu vực Hoàng Hà. Thời Xuân Thu - Chiến Quốc, các nước chư hầu xuất hiện và tranh giành bá vị với nhau, chủ yếu cũng đều hoạt động tại lưu vực Hoàng Hà. Về sau, người Trung Quốc mới tiến đến về phía nam, xuống lưu vực sông Trường Giang. </a:t>
            </a:r>
            <a:endParaRPr lang="nl-NL" sz="2000" dirty="0" smtClean="0">
              <a:solidFill>
                <a:schemeClr val="accent4">
                  <a:lumMod val="50000"/>
                </a:schemeClr>
              </a:solidFill>
              <a:latin typeface="+mj-lt"/>
              <a:ea typeface="Calibri" panose="020F0502020204030204" pitchFamily="34" charset="0"/>
              <a:cs typeface="Times New Roman" panose="02020603050405020304" pitchFamily="18" charset="0"/>
            </a:endParaRPr>
          </a:p>
          <a:p>
            <a:pPr marL="342900" indent="-342900" algn="just">
              <a:lnSpc>
                <a:spcPts val="2600"/>
              </a:lnSpc>
              <a:spcBef>
                <a:spcPts val="800"/>
              </a:spcBef>
              <a:spcAft>
                <a:spcPts val="800"/>
              </a:spcAft>
              <a:buFont typeface="Wingdings" panose="05000000000000000000" pitchFamily="2" charset="2"/>
              <a:buChar char="§"/>
            </a:pPr>
            <a:r>
              <a:rPr lang="fr-FR" sz="2000" dirty="0" smtClean="0">
                <a:solidFill>
                  <a:schemeClr val="accent4">
                    <a:lumMod val="50000"/>
                  </a:schemeClr>
                </a:solidFill>
                <a:latin typeface="+mj-lt"/>
              </a:rPr>
              <a:t>Tuy nhiên, lũ </a:t>
            </a:r>
            <a:r>
              <a:rPr lang="fr-FR" sz="2000" dirty="0">
                <a:solidFill>
                  <a:schemeClr val="accent4">
                    <a:lumMod val="50000"/>
                  </a:schemeClr>
                </a:solidFill>
                <a:latin typeface="+mj-lt"/>
              </a:rPr>
              <a:t>lụt do hai con sông cũng đã gây ra nhiều khó khăn cho đời sống và cướp đi rất nhiều sinh mạng của người dân.</a:t>
            </a:r>
            <a:endParaRPr lang="en-US" sz="2000" dirty="0">
              <a:solidFill>
                <a:schemeClr val="accent4">
                  <a:lumMod val="50000"/>
                </a:schemeClr>
              </a:solidFill>
              <a:effectLst/>
              <a:latin typeface="+mj-lt"/>
              <a:ea typeface="Calibri" panose="020F0502020204030204" pitchFamily="34" charset="0"/>
              <a:cs typeface="Times New Roman" panose="02020603050405020304" pitchFamily="18" charset="0"/>
            </a:endParaRPr>
          </a:p>
        </p:txBody>
      </p:sp>
      <p:sp>
        <p:nvSpPr>
          <p:cNvPr id="5" name="Google Shape;176;p19"/>
          <p:cNvSpPr/>
          <p:nvPr/>
        </p:nvSpPr>
        <p:spPr>
          <a:xfrm>
            <a:off x="5326752" y="232386"/>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oogle Shape;180;p19"/>
          <p:cNvGrpSpPr/>
          <p:nvPr/>
        </p:nvGrpSpPr>
        <p:grpSpPr>
          <a:xfrm>
            <a:off x="324940" y="369376"/>
            <a:ext cx="981407" cy="981351"/>
            <a:chOff x="576250" y="4319400"/>
            <a:chExt cx="442075" cy="442050"/>
          </a:xfrm>
        </p:grpSpPr>
        <p:sp>
          <p:nvSpPr>
            <p:cNvPr id="7" name="Google Shape;181;p19"/>
            <p:cNvSpPr/>
            <p:nvPr/>
          </p:nvSpPr>
          <p:spPr>
            <a:xfrm>
              <a:off x="576250" y="4319400"/>
              <a:ext cx="442075" cy="442050"/>
            </a:xfrm>
            <a:custGeom>
              <a:avLst/>
              <a:gdLst/>
              <a:ahLst/>
              <a:cxnLst/>
              <a:rect l="l" t="t" r="r" b="b"/>
              <a:pathLst>
                <a:path w="17683" h="17682" fill="none" extrusionOk="0">
                  <a:moveTo>
                    <a:pt x="11472" y="17292"/>
                  </a:moveTo>
                  <a:lnTo>
                    <a:pt x="11472" y="12153"/>
                  </a:lnTo>
                  <a:lnTo>
                    <a:pt x="16416" y="7209"/>
                  </a:lnTo>
                  <a:lnTo>
                    <a:pt x="16416" y="7209"/>
                  </a:lnTo>
                  <a:lnTo>
                    <a:pt x="16562" y="7063"/>
                  </a:lnTo>
                  <a:lnTo>
                    <a:pt x="16684" y="6868"/>
                  </a:lnTo>
                  <a:lnTo>
                    <a:pt x="16830" y="6674"/>
                  </a:lnTo>
                  <a:lnTo>
                    <a:pt x="16927" y="6479"/>
                  </a:lnTo>
                  <a:lnTo>
                    <a:pt x="17146" y="6040"/>
                  </a:lnTo>
                  <a:lnTo>
                    <a:pt x="17317" y="5553"/>
                  </a:lnTo>
                  <a:lnTo>
                    <a:pt x="17439" y="5042"/>
                  </a:lnTo>
                  <a:lnTo>
                    <a:pt x="17560" y="4506"/>
                  </a:lnTo>
                  <a:lnTo>
                    <a:pt x="17633" y="3970"/>
                  </a:lnTo>
                  <a:lnTo>
                    <a:pt x="17658" y="3434"/>
                  </a:lnTo>
                  <a:lnTo>
                    <a:pt x="17682" y="2898"/>
                  </a:lnTo>
                  <a:lnTo>
                    <a:pt x="17682" y="2411"/>
                  </a:lnTo>
                  <a:lnTo>
                    <a:pt x="17658" y="1949"/>
                  </a:lnTo>
                  <a:lnTo>
                    <a:pt x="17609" y="1510"/>
                  </a:lnTo>
                  <a:lnTo>
                    <a:pt x="17536" y="1145"/>
                  </a:lnTo>
                  <a:lnTo>
                    <a:pt x="17463" y="828"/>
                  </a:lnTo>
                  <a:lnTo>
                    <a:pt x="17366" y="585"/>
                  </a:lnTo>
                  <a:lnTo>
                    <a:pt x="17292" y="487"/>
                  </a:lnTo>
                  <a:lnTo>
                    <a:pt x="17244" y="439"/>
                  </a:lnTo>
                  <a:lnTo>
                    <a:pt x="17244" y="439"/>
                  </a:lnTo>
                  <a:lnTo>
                    <a:pt x="17195" y="390"/>
                  </a:lnTo>
                  <a:lnTo>
                    <a:pt x="17098" y="317"/>
                  </a:lnTo>
                  <a:lnTo>
                    <a:pt x="16854" y="219"/>
                  </a:lnTo>
                  <a:lnTo>
                    <a:pt x="16537" y="146"/>
                  </a:lnTo>
                  <a:lnTo>
                    <a:pt x="16172" y="73"/>
                  </a:lnTo>
                  <a:lnTo>
                    <a:pt x="15734" y="25"/>
                  </a:lnTo>
                  <a:lnTo>
                    <a:pt x="15271" y="0"/>
                  </a:lnTo>
                  <a:lnTo>
                    <a:pt x="14784" y="0"/>
                  </a:lnTo>
                  <a:lnTo>
                    <a:pt x="14248" y="25"/>
                  </a:lnTo>
                  <a:lnTo>
                    <a:pt x="13712" y="49"/>
                  </a:lnTo>
                  <a:lnTo>
                    <a:pt x="13176" y="122"/>
                  </a:lnTo>
                  <a:lnTo>
                    <a:pt x="12641" y="244"/>
                  </a:lnTo>
                  <a:lnTo>
                    <a:pt x="12129" y="366"/>
                  </a:lnTo>
                  <a:lnTo>
                    <a:pt x="11642" y="536"/>
                  </a:lnTo>
                  <a:lnTo>
                    <a:pt x="11204" y="755"/>
                  </a:lnTo>
                  <a:lnTo>
                    <a:pt x="10985" y="853"/>
                  </a:lnTo>
                  <a:lnTo>
                    <a:pt x="10814" y="999"/>
                  </a:lnTo>
                  <a:lnTo>
                    <a:pt x="10619" y="1121"/>
                  </a:lnTo>
                  <a:lnTo>
                    <a:pt x="10473" y="1267"/>
                  </a:lnTo>
                  <a:lnTo>
                    <a:pt x="5529" y="6211"/>
                  </a:lnTo>
                  <a:lnTo>
                    <a:pt x="390" y="6211"/>
                  </a:lnTo>
                  <a:lnTo>
                    <a:pt x="390" y="6211"/>
                  </a:lnTo>
                  <a:lnTo>
                    <a:pt x="244" y="6235"/>
                  </a:lnTo>
                  <a:lnTo>
                    <a:pt x="147" y="6259"/>
                  </a:lnTo>
                  <a:lnTo>
                    <a:pt x="49" y="6308"/>
                  </a:lnTo>
                  <a:lnTo>
                    <a:pt x="0" y="6381"/>
                  </a:lnTo>
                  <a:lnTo>
                    <a:pt x="0" y="6454"/>
                  </a:lnTo>
                  <a:lnTo>
                    <a:pt x="25" y="6552"/>
                  </a:lnTo>
                  <a:lnTo>
                    <a:pt x="74" y="6649"/>
                  </a:lnTo>
                  <a:lnTo>
                    <a:pt x="171" y="6771"/>
                  </a:lnTo>
                  <a:lnTo>
                    <a:pt x="2582" y="9158"/>
                  </a:lnTo>
                  <a:lnTo>
                    <a:pt x="2265" y="9474"/>
                  </a:lnTo>
                  <a:lnTo>
                    <a:pt x="950" y="9718"/>
                  </a:lnTo>
                  <a:lnTo>
                    <a:pt x="950" y="9718"/>
                  </a:lnTo>
                  <a:lnTo>
                    <a:pt x="804" y="9767"/>
                  </a:lnTo>
                  <a:lnTo>
                    <a:pt x="682" y="9815"/>
                  </a:lnTo>
                  <a:lnTo>
                    <a:pt x="609" y="9913"/>
                  </a:lnTo>
                  <a:lnTo>
                    <a:pt x="561" y="9986"/>
                  </a:lnTo>
                  <a:lnTo>
                    <a:pt x="561" y="10083"/>
                  </a:lnTo>
                  <a:lnTo>
                    <a:pt x="585" y="10205"/>
                  </a:lnTo>
                  <a:lnTo>
                    <a:pt x="634" y="10302"/>
                  </a:lnTo>
                  <a:lnTo>
                    <a:pt x="731" y="10424"/>
                  </a:lnTo>
                  <a:lnTo>
                    <a:pt x="7258" y="16951"/>
                  </a:lnTo>
                  <a:lnTo>
                    <a:pt x="7258" y="16951"/>
                  </a:lnTo>
                  <a:lnTo>
                    <a:pt x="7380" y="17049"/>
                  </a:lnTo>
                  <a:lnTo>
                    <a:pt x="7477" y="17097"/>
                  </a:lnTo>
                  <a:lnTo>
                    <a:pt x="7599" y="17122"/>
                  </a:lnTo>
                  <a:lnTo>
                    <a:pt x="7697" y="17122"/>
                  </a:lnTo>
                  <a:lnTo>
                    <a:pt x="7770" y="17073"/>
                  </a:lnTo>
                  <a:lnTo>
                    <a:pt x="7867" y="17000"/>
                  </a:lnTo>
                  <a:lnTo>
                    <a:pt x="7916" y="16878"/>
                  </a:lnTo>
                  <a:lnTo>
                    <a:pt x="7965" y="16732"/>
                  </a:lnTo>
                  <a:lnTo>
                    <a:pt x="8208" y="15417"/>
                  </a:lnTo>
                  <a:lnTo>
                    <a:pt x="8525" y="15100"/>
                  </a:lnTo>
                  <a:lnTo>
                    <a:pt x="10911" y="17511"/>
                  </a:lnTo>
                  <a:lnTo>
                    <a:pt x="10911" y="17511"/>
                  </a:lnTo>
                  <a:lnTo>
                    <a:pt x="11033" y="17609"/>
                  </a:lnTo>
                  <a:lnTo>
                    <a:pt x="11131" y="17658"/>
                  </a:lnTo>
                  <a:lnTo>
                    <a:pt x="11228" y="17682"/>
                  </a:lnTo>
                  <a:lnTo>
                    <a:pt x="11301" y="17682"/>
                  </a:lnTo>
                  <a:lnTo>
                    <a:pt x="11374" y="17633"/>
                  </a:lnTo>
                  <a:lnTo>
                    <a:pt x="11423" y="17536"/>
                  </a:lnTo>
                  <a:lnTo>
                    <a:pt x="11447" y="17438"/>
                  </a:lnTo>
                  <a:lnTo>
                    <a:pt x="11472" y="17292"/>
                  </a:lnTo>
                  <a:lnTo>
                    <a:pt x="11472" y="17292"/>
                  </a:lnTo>
                  <a:close/>
                  <a:moveTo>
                    <a:pt x="6162" y="12202"/>
                  </a:moveTo>
                  <a:lnTo>
                    <a:pt x="6162" y="12202"/>
                  </a:lnTo>
                  <a:lnTo>
                    <a:pt x="6089" y="12275"/>
                  </a:lnTo>
                  <a:lnTo>
                    <a:pt x="6016" y="12324"/>
                  </a:lnTo>
                  <a:lnTo>
                    <a:pt x="5919" y="12348"/>
                  </a:lnTo>
                  <a:lnTo>
                    <a:pt x="5821" y="12348"/>
                  </a:lnTo>
                  <a:lnTo>
                    <a:pt x="5724" y="12348"/>
                  </a:lnTo>
                  <a:lnTo>
                    <a:pt x="5626" y="12324"/>
                  </a:lnTo>
                  <a:lnTo>
                    <a:pt x="5553" y="12275"/>
                  </a:lnTo>
                  <a:lnTo>
                    <a:pt x="5480" y="12202"/>
                  </a:lnTo>
                  <a:lnTo>
                    <a:pt x="5480" y="12202"/>
                  </a:lnTo>
                  <a:lnTo>
                    <a:pt x="5407" y="12129"/>
                  </a:lnTo>
                  <a:lnTo>
                    <a:pt x="5359" y="12056"/>
                  </a:lnTo>
                  <a:lnTo>
                    <a:pt x="5334" y="11959"/>
                  </a:lnTo>
                  <a:lnTo>
                    <a:pt x="5334" y="11861"/>
                  </a:lnTo>
                  <a:lnTo>
                    <a:pt x="5334" y="11764"/>
                  </a:lnTo>
                  <a:lnTo>
                    <a:pt x="5359" y="11666"/>
                  </a:lnTo>
                  <a:lnTo>
                    <a:pt x="5407" y="11593"/>
                  </a:lnTo>
                  <a:lnTo>
                    <a:pt x="5480" y="11520"/>
                  </a:lnTo>
                  <a:lnTo>
                    <a:pt x="8013" y="8987"/>
                  </a:lnTo>
                  <a:lnTo>
                    <a:pt x="8013" y="8987"/>
                  </a:lnTo>
                  <a:lnTo>
                    <a:pt x="8086" y="8939"/>
                  </a:lnTo>
                  <a:lnTo>
                    <a:pt x="8159" y="8890"/>
                  </a:lnTo>
                  <a:lnTo>
                    <a:pt x="8257" y="8865"/>
                  </a:lnTo>
                  <a:lnTo>
                    <a:pt x="8354" y="8841"/>
                  </a:lnTo>
                  <a:lnTo>
                    <a:pt x="8452" y="8865"/>
                  </a:lnTo>
                  <a:lnTo>
                    <a:pt x="8525" y="8890"/>
                  </a:lnTo>
                  <a:lnTo>
                    <a:pt x="8622" y="8939"/>
                  </a:lnTo>
                  <a:lnTo>
                    <a:pt x="8695" y="8987"/>
                  </a:lnTo>
                  <a:lnTo>
                    <a:pt x="8695" y="8987"/>
                  </a:lnTo>
                  <a:lnTo>
                    <a:pt x="8744" y="9060"/>
                  </a:lnTo>
                  <a:lnTo>
                    <a:pt x="8793" y="9158"/>
                  </a:lnTo>
                  <a:lnTo>
                    <a:pt x="8817" y="9231"/>
                  </a:lnTo>
                  <a:lnTo>
                    <a:pt x="8841" y="9328"/>
                  </a:lnTo>
                  <a:lnTo>
                    <a:pt x="8817" y="9426"/>
                  </a:lnTo>
                  <a:lnTo>
                    <a:pt x="8793" y="9523"/>
                  </a:lnTo>
                  <a:lnTo>
                    <a:pt x="8744" y="9596"/>
                  </a:lnTo>
                  <a:lnTo>
                    <a:pt x="8695" y="9669"/>
                  </a:lnTo>
                  <a:lnTo>
                    <a:pt x="6162" y="12202"/>
                  </a:lnTo>
                  <a:close/>
                  <a:moveTo>
                    <a:pt x="13396" y="7307"/>
                  </a:moveTo>
                  <a:lnTo>
                    <a:pt x="13396" y="7307"/>
                  </a:lnTo>
                  <a:lnTo>
                    <a:pt x="13274" y="7404"/>
                  </a:lnTo>
                  <a:lnTo>
                    <a:pt x="13152" y="7477"/>
                  </a:lnTo>
                  <a:lnTo>
                    <a:pt x="13006" y="7526"/>
                  </a:lnTo>
                  <a:lnTo>
                    <a:pt x="12836" y="7550"/>
                  </a:lnTo>
                  <a:lnTo>
                    <a:pt x="12689" y="7526"/>
                  </a:lnTo>
                  <a:lnTo>
                    <a:pt x="12543" y="7477"/>
                  </a:lnTo>
                  <a:lnTo>
                    <a:pt x="12421" y="7404"/>
                  </a:lnTo>
                  <a:lnTo>
                    <a:pt x="12300" y="7307"/>
                  </a:lnTo>
                  <a:lnTo>
                    <a:pt x="10376" y="5383"/>
                  </a:lnTo>
                  <a:lnTo>
                    <a:pt x="10376" y="5383"/>
                  </a:lnTo>
                  <a:lnTo>
                    <a:pt x="10278" y="5261"/>
                  </a:lnTo>
                  <a:lnTo>
                    <a:pt x="10205" y="5139"/>
                  </a:lnTo>
                  <a:lnTo>
                    <a:pt x="10156" y="4993"/>
                  </a:lnTo>
                  <a:lnTo>
                    <a:pt x="10132" y="4847"/>
                  </a:lnTo>
                  <a:lnTo>
                    <a:pt x="10156" y="4676"/>
                  </a:lnTo>
                  <a:lnTo>
                    <a:pt x="10205" y="4530"/>
                  </a:lnTo>
                  <a:lnTo>
                    <a:pt x="10278" y="4408"/>
                  </a:lnTo>
                  <a:lnTo>
                    <a:pt x="10376" y="4287"/>
                  </a:lnTo>
                  <a:lnTo>
                    <a:pt x="10376" y="4287"/>
                  </a:lnTo>
                  <a:lnTo>
                    <a:pt x="11326" y="3313"/>
                  </a:lnTo>
                  <a:lnTo>
                    <a:pt x="11326" y="3313"/>
                  </a:lnTo>
                  <a:lnTo>
                    <a:pt x="11496" y="3166"/>
                  </a:lnTo>
                  <a:lnTo>
                    <a:pt x="11666" y="3045"/>
                  </a:lnTo>
                  <a:lnTo>
                    <a:pt x="11861" y="2947"/>
                  </a:lnTo>
                  <a:lnTo>
                    <a:pt x="12032" y="2850"/>
                  </a:lnTo>
                  <a:lnTo>
                    <a:pt x="12227" y="2777"/>
                  </a:lnTo>
                  <a:lnTo>
                    <a:pt x="12446" y="2728"/>
                  </a:lnTo>
                  <a:lnTo>
                    <a:pt x="12641" y="2704"/>
                  </a:lnTo>
                  <a:lnTo>
                    <a:pt x="12836" y="2704"/>
                  </a:lnTo>
                  <a:lnTo>
                    <a:pt x="13055" y="2704"/>
                  </a:lnTo>
                  <a:lnTo>
                    <a:pt x="13250" y="2728"/>
                  </a:lnTo>
                  <a:lnTo>
                    <a:pt x="13469" y="2777"/>
                  </a:lnTo>
                  <a:lnTo>
                    <a:pt x="13664" y="2850"/>
                  </a:lnTo>
                  <a:lnTo>
                    <a:pt x="13834" y="2947"/>
                  </a:lnTo>
                  <a:lnTo>
                    <a:pt x="14029" y="3045"/>
                  </a:lnTo>
                  <a:lnTo>
                    <a:pt x="14199" y="3166"/>
                  </a:lnTo>
                  <a:lnTo>
                    <a:pt x="14370" y="3313"/>
                  </a:lnTo>
                  <a:lnTo>
                    <a:pt x="14370" y="3313"/>
                  </a:lnTo>
                  <a:lnTo>
                    <a:pt x="14516" y="3483"/>
                  </a:lnTo>
                  <a:lnTo>
                    <a:pt x="14638" y="3653"/>
                  </a:lnTo>
                  <a:lnTo>
                    <a:pt x="14735" y="3848"/>
                  </a:lnTo>
                  <a:lnTo>
                    <a:pt x="14833" y="4019"/>
                  </a:lnTo>
                  <a:lnTo>
                    <a:pt x="14906" y="4214"/>
                  </a:lnTo>
                  <a:lnTo>
                    <a:pt x="14954" y="4433"/>
                  </a:lnTo>
                  <a:lnTo>
                    <a:pt x="14979" y="4628"/>
                  </a:lnTo>
                  <a:lnTo>
                    <a:pt x="14979" y="4847"/>
                  </a:lnTo>
                  <a:lnTo>
                    <a:pt x="14979" y="5042"/>
                  </a:lnTo>
                  <a:lnTo>
                    <a:pt x="14954" y="5237"/>
                  </a:lnTo>
                  <a:lnTo>
                    <a:pt x="14906" y="5456"/>
                  </a:lnTo>
                  <a:lnTo>
                    <a:pt x="14833" y="5651"/>
                  </a:lnTo>
                  <a:lnTo>
                    <a:pt x="14735" y="5821"/>
                  </a:lnTo>
                  <a:lnTo>
                    <a:pt x="14638" y="6016"/>
                  </a:lnTo>
                  <a:lnTo>
                    <a:pt x="14516" y="6186"/>
                  </a:lnTo>
                  <a:lnTo>
                    <a:pt x="14370" y="6357"/>
                  </a:lnTo>
                  <a:lnTo>
                    <a:pt x="14370" y="6357"/>
                  </a:lnTo>
                  <a:lnTo>
                    <a:pt x="13396" y="7307"/>
                  </a:lnTo>
                  <a:lnTo>
                    <a:pt x="13396" y="7307"/>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82;p19"/>
            <p:cNvSpPr/>
            <p:nvPr/>
          </p:nvSpPr>
          <p:spPr>
            <a:xfrm>
              <a:off x="595725" y="4668875"/>
              <a:ext cx="73100" cy="73100"/>
            </a:xfrm>
            <a:custGeom>
              <a:avLst/>
              <a:gdLst/>
              <a:ahLst/>
              <a:cxnLst/>
              <a:rect l="l" t="t" r="r" b="b"/>
              <a:pathLst>
                <a:path w="2924" h="2924" fill="none" extrusionOk="0">
                  <a:moveTo>
                    <a:pt x="2656" y="269"/>
                  </a:moveTo>
                  <a:lnTo>
                    <a:pt x="2656" y="269"/>
                  </a:lnTo>
                  <a:lnTo>
                    <a:pt x="2509" y="147"/>
                  </a:lnTo>
                  <a:lnTo>
                    <a:pt x="2363" y="74"/>
                  </a:lnTo>
                  <a:lnTo>
                    <a:pt x="2193" y="25"/>
                  </a:lnTo>
                  <a:lnTo>
                    <a:pt x="2022" y="1"/>
                  </a:lnTo>
                  <a:lnTo>
                    <a:pt x="1852" y="25"/>
                  </a:lnTo>
                  <a:lnTo>
                    <a:pt x="1681" y="74"/>
                  </a:lnTo>
                  <a:lnTo>
                    <a:pt x="1511" y="147"/>
                  </a:lnTo>
                  <a:lnTo>
                    <a:pt x="1365" y="269"/>
                  </a:lnTo>
                  <a:lnTo>
                    <a:pt x="1365" y="269"/>
                  </a:lnTo>
                  <a:lnTo>
                    <a:pt x="1219" y="488"/>
                  </a:lnTo>
                  <a:lnTo>
                    <a:pt x="999" y="829"/>
                  </a:lnTo>
                  <a:lnTo>
                    <a:pt x="561" y="1730"/>
                  </a:lnTo>
                  <a:lnTo>
                    <a:pt x="171" y="2558"/>
                  </a:lnTo>
                  <a:lnTo>
                    <a:pt x="1" y="2924"/>
                  </a:lnTo>
                  <a:lnTo>
                    <a:pt x="1" y="2924"/>
                  </a:lnTo>
                  <a:lnTo>
                    <a:pt x="366" y="2753"/>
                  </a:lnTo>
                  <a:lnTo>
                    <a:pt x="1194" y="2363"/>
                  </a:lnTo>
                  <a:lnTo>
                    <a:pt x="2095" y="1925"/>
                  </a:lnTo>
                  <a:lnTo>
                    <a:pt x="2436" y="1706"/>
                  </a:lnTo>
                  <a:lnTo>
                    <a:pt x="2656" y="1560"/>
                  </a:lnTo>
                  <a:lnTo>
                    <a:pt x="2656" y="1560"/>
                  </a:lnTo>
                  <a:lnTo>
                    <a:pt x="2777" y="1414"/>
                  </a:lnTo>
                  <a:lnTo>
                    <a:pt x="2850" y="1243"/>
                  </a:lnTo>
                  <a:lnTo>
                    <a:pt x="2899" y="1073"/>
                  </a:lnTo>
                  <a:lnTo>
                    <a:pt x="2923" y="902"/>
                  </a:lnTo>
                  <a:lnTo>
                    <a:pt x="2899" y="732"/>
                  </a:lnTo>
                  <a:lnTo>
                    <a:pt x="2850" y="561"/>
                  </a:lnTo>
                  <a:lnTo>
                    <a:pt x="2777" y="415"/>
                  </a:lnTo>
                  <a:lnTo>
                    <a:pt x="2656" y="269"/>
                  </a:lnTo>
                  <a:lnTo>
                    <a:pt x="2656" y="26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83;p19"/>
            <p:cNvSpPr/>
            <p:nvPr/>
          </p:nvSpPr>
          <p:spPr>
            <a:xfrm>
              <a:off x="652350" y="4711500"/>
              <a:ext cx="46925" cy="46925"/>
            </a:xfrm>
            <a:custGeom>
              <a:avLst/>
              <a:gdLst/>
              <a:ahLst/>
              <a:cxnLst/>
              <a:rect l="l" t="t" r="r" b="b"/>
              <a:pathLst>
                <a:path w="1877" h="1877" fill="none" extrusionOk="0">
                  <a:moveTo>
                    <a:pt x="1657" y="244"/>
                  </a:moveTo>
                  <a:lnTo>
                    <a:pt x="1657" y="244"/>
                  </a:lnTo>
                  <a:lnTo>
                    <a:pt x="1535" y="147"/>
                  </a:lnTo>
                  <a:lnTo>
                    <a:pt x="1413" y="74"/>
                  </a:lnTo>
                  <a:lnTo>
                    <a:pt x="1267" y="25"/>
                  </a:lnTo>
                  <a:lnTo>
                    <a:pt x="1121" y="1"/>
                  </a:lnTo>
                  <a:lnTo>
                    <a:pt x="975" y="25"/>
                  </a:lnTo>
                  <a:lnTo>
                    <a:pt x="829" y="74"/>
                  </a:lnTo>
                  <a:lnTo>
                    <a:pt x="707" y="147"/>
                  </a:lnTo>
                  <a:lnTo>
                    <a:pt x="585" y="244"/>
                  </a:lnTo>
                  <a:lnTo>
                    <a:pt x="585" y="244"/>
                  </a:lnTo>
                  <a:lnTo>
                    <a:pt x="464" y="391"/>
                  </a:lnTo>
                  <a:lnTo>
                    <a:pt x="366" y="610"/>
                  </a:lnTo>
                  <a:lnTo>
                    <a:pt x="269" y="878"/>
                  </a:lnTo>
                  <a:lnTo>
                    <a:pt x="171" y="1170"/>
                  </a:lnTo>
                  <a:lnTo>
                    <a:pt x="50" y="1681"/>
                  </a:lnTo>
                  <a:lnTo>
                    <a:pt x="1" y="1876"/>
                  </a:lnTo>
                  <a:lnTo>
                    <a:pt x="1" y="1876"/>
                  </a:lnTo>
                  <a:lnTo>
                    <a:pt x="220" y="1852"/>
                  </a:lnTo>
                  <a:lnTo>
                    <a:pt x="731" y="1706"/>
                  </a:lnTo>
                  <a:lnTo>
                    <a:pt x="999" y="1633"/>
                  </a:lnTo>
                  <a:lnTo>
                    <a:pt x="1267" y="1535"/>
                  </a:lnTo>
                  <a:lnTo>
                    <a:pt x="1511" y="1413"/>
                  </a:lnTo>
                  <a:lnTo>
                    <a:pt x="1657" y="1316"/>
                  </a:lnTo>
                  <a:lnTo>
                    <a:pt x="1657" y="1316"/>
                  </a:lnTo>
                  <a:lnTo>
                    <a:pt x="1754" y="1194"/>
                  </a:lnTo>
                  <a:lnTo>
                    <a:pt x="1827" y="1048"/>
                  </a:lnTo>
                  <a:lnTo>
                    <a:pt x="1876" y="926"/>
                  </a:lnTo>
                  <a:lnTo>
                    <a:pt x="1876" y="780"/>
                  </a:lnTo>
                  <a:lnTo>
                    <a:pt x="1876" y="634"/>
                  </a:lnTo>
                  <a:lnTo>
                    <a:pt x="1827" y="488"/>
                  </a:lnTo>
                  <a:lnTo>
                    <a:pt x="1754" y="366"/>
                  </a:lnTo>
                  <a:lnTo>
                    <a:pt x="1657" y="244"/>
                  </a:lnTo>
                  <a:lnTo>
                    <a:pt x="1657" y="244"/>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4;p19"/>
            <p:cNvSpPr/>
            <p:nvPr/>
          </p:nvSpPr>
          <p:spPr>
            <a:xfrm>
              <a:off x="579300" y="4638450"/>
              <a:ext cx="46900" cy="46900"/>
            </a:xfrm>
            <a:custGeom>
              <a:avLst/>
              <a:gdLst/>
              <a:ahLst/>
              <a:cxnLst/>
              <a:rect l="l" t="t" r="r" b="b"/>
              <a:pathLst>
                <a:path w="1876" h="1876" fill="none" extrusionOk="0">
                  <a:moveTo>
                    <a:pt x="1632" y="219"/>
                  </a:moveTo>
                  <a:lnTo>
                    <a:pt x="1632" y="219"/>
                  </a:lnTo>
                  <a:lnTo>
                    <a:pt x="1510" y="122"/>
                  </a:lnTo>
                  <a:lnTo>
                    <a:pt x="1388" y="49"/>
                  </a:lnTo>
                  <a:lnTo>
                    <a:pt x="1242" y="0"/>
                  </a:lnTo>
                  <a:lnTo>
                    <a:pt x="1096" y="0"/>
                  </a:lnTo>
                  <a:lnTo>
                    <a:pt x="950" y="0"/>
                  </a:lnTo>
                  <a:lnTo>
                    <a:pt x="828" y="49"/>
                  </a:lnTo>
                  <a:lnTo>
                    <a:pt x="682" y="122"/>
                  </a:lnTo>
                  <a:lnTo>
                    <a:pt x="560" y="219"/>
                  </a:lnTo>
                  <a:lnTo>
                    <a:pt x="560" y="219"/>
                  </a:lnTo>
                  <a:lnTo>
                    <a:pt x="463" y="366"/>
                  </a:lnTo>
                  <a:lnTo>
                    <a:pt x="341" y="609"/>
                  </a:lnTo>
                  <a:lnTo>
                    <a:pt x="244" y="877"/>
                  </a:lnTo>
                  <a:lnTo>
                    <a:pt x="171" y="1145"/>
                  </a:lnTo>
                  <a:lnTo>
                    <a:pt x="25" y="1656"/>
                  </a:lnTo>
                  <a:lnTo>
                    <a:pt x="0" y="1876"/>
                  </a:lnTo>
                  <a:lnTo>
                    <a:pt x="0" y="1876"/>
                  </a:lnTo>
                  <a:lnTo>
                    <a:pt x="195" y="1827"/>
                  </a:lnTo>
                  <a:lnTo>
                    <a:pt x="707" y="1705"/>
                  </a:lnTo>
                  <a:lnTo>
                    <a:pt x="999" y="1608"/>
                  </a:lnTo>
                  <a:lnTo>
                    <a:pt x="1267" y="1510"/>
                  </a:lnTo>
                  <a:lnTo>
                    <a:pt x="1486" y="1413"/>
                  </a:lnTo>
                  <a:lnTo>
                    <a:pt x="1632" y="1291"/>
                  </a:lnTo>
                  <a:lnTo>
                    <a:pt x="1632" y="1291"/>
                  </a:lnTo>
                  <a:lnTo>
                    <a:pt x="1729" y="1169"/>
                  </a:lnTo>
                  <a:lnTo>
                    <a:pt x="1802" y="1048"/>
                  </a:lnTo>
                  <a:lnTo>
                    <a:pt x="1851" y="901"/>
                  </a:lnTo>
                  <a:lnTo>
                    <a:pt x="1876" y="755"/>
                  </a:lnTo>
                  <a:lnTo>
                    <a:pt x="1851" y="609"/>
                  </a:lnTo>
                  <a:lnTo>
                    <a:pt x="1802" y="463"/>
                  </a:lnTo>
                  <a:lnTo>
                    <a:pt x="1729" y="341"/>
                  </a:lnTo>
                  <a:lnTo>
                    <a:pt x="1632" y="219"/>
                  </a:lnTo>
                  <a:lnTo>
                    <a:pt x="1632" y="219"/>
                  </a:lnTo>
                  <a:close/>
                </a:path>
              </a:pathLst>
            </a:custGeom>
            <a:solidFill>
              <a:srgbClr val="18637B"/>
            </a:solidFill>
            <a:ln w="19050" cap="rnd" cmpd="sng">
              <a:solidFill>
                <a:srgbClr val="3B8D6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185;p19"/>
          <p:cNvSpPr/>
          <p:nvPr/>
        </p:nvSpPr>
        <p:spPr>
          <a:xfrm>
            <a:off x="493882" y="4218598"/>
            <a:ext cx="585164" cy="5587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6;p19"/>
          <p:cNvSpPr/>
          <p:nvPr/>
        </p:nvSpPr>
        <p:spPr>
          <a:xfrm rot="2384392">
            <a:off x="6103777" y="4292723"/>
            <a:ext cx="354079" cy="3380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 xmlns:p14="http://schemas.microsoft.com/office/powerpoint/2010/main" val="39177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460</TotalTime>
  <Words>2370</Words>
  <Application>Microsoft Office PowerPoint</Application>
  <PresentationFormat>On-screen Show (16:9)</PresentationFormat>
  <Paragraphs>220</Paragraphs>
  <Slides>39</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Arial</vt:lpstr>
      <vt:lpstr>Calibri</vt:lpstr>
      <vt:lpstr>Roboto Slab</vt:lpstr>
      <vt:lpstr>Times New Roman</vt:lpstr>
      <vt:lpstr>Wingdings</vt:lpstr>
      <vt:lpstr>Tahoma</vt:lpstr>
      <vt:lpstr>Roboto</vt:lpstr>
      <vt:lpstr>Muli</vt:lpstr>
      <vt:lpstr>Office Theme</vt:lpstr>
      <vt:lpstr>BÀI 8: TRUNG QUỐC TỪ  THỜI CỔ ĐẠI ĐẾN THẾ KỈ VII (2 tiết)</vt:lpstr>
      <vt:lpstr>Slide 2</vt:lpstr>
      <vt:lpstr>Slide 3</vt:lpstr>
      <vt:lpstr>Slide 4</vt:lpstr>
      <vt:lpstr>Slide 5</vt:lpstr>
      <vt:lpstr>Quan sát Hình 8.1, 8.2</vt:lpstr>
      <vt:lpstr>Slide 7</vt:lpstr>
      <vt:lpstr>Mở rộng</vt:lpstr>
      <vt:lpstr>Slide 9</vt:lpstr>
      <vt:lpstr>Slide 10</vt:lpstr>
      <vt:lpstr>Quan sát Hình 8.3</vt:lpstr>
      <vt:lpstr>Slide 12</vt:lpstr>
      <vt:lpstr>Slide 13</vt:lpstr>
      <vt:lpstr>Mở rộng</vt:lpstr>
      <vt:lpstr>Thảo luận và trả lời câu hỏi</vt:lpstr>
      <vt:lpstr>Slide 16</vt:lpstr>
      <vt:lpstr>Slide 17</vt:lpstr>
      <vt:lpstr>Những giai cấp mới trong xã hội phong kiến Trung Quốc  được hình thành</vt:lpstr>
      <vt:lpstr>Slide 19</vt:lpstr>
      <vt:lpstr>Slide 20</vt:lpstr>
      <vt:lpstr>Slide 21</vt:lpstr>
      <vt:lpstr>Slide 22</vt:lpstr>
      <vt:lpstr>Thảo luận và trả lời câu hỏi</vt:lpstr>
      <vt:lpstr>Slide 24</vt:lpstr>
      <vt:lpstr>Tư tưởng</vt:lpstr>
      <vt:lpstr>Chữ viết</vt:lpstr>
      <vt:lpstr>Văn học</vt:lpstr>
      <vt:lpstr>Sử học</vt:lpstr>
      <vt:lpstr>Y học</vt:lpstr>
      <vt:lpstr>Kĩ thuật</vt:lpstr>
      <vt:lpstr>Kiến trúc</vt:lpstr>
      <vt:lpstr>Thảo luận và trả lời câu hỏi</vt:lpstr>
      <vt:lpstr>Nhóm 1</vt:lpstr>
      <vt:lpstr>Nhóm 2</vt:lpstr>
      <vt:lpstr>Slide 35</vt:lpstr>
      <vt:lpstr>Luyện tập mở rộng</vt:lpstr>
      <vt:lpstr>Slide 37</vt:lpstr>
      <vt:lpstr>Hướng dẫn về nhà</vt:lpstr>
      <vt:lpstr>Slide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Trần Bích Hà</dc:creator>
  <cp:lastModifiedBy>User</cp:lastModifiedBy>
  <cp:revision>96</cp:revision>
  <dcterms:modified xsi:type="dcterms:W3CDTF">2024-11-29T01:38:22Z</dcterms:modified>
</cp:coreProperties>
</file>