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75" r:id="rId3"/>
    <p:sldId id="337" r:id="rId4"/>
    <p:sldId id="338" r:id="rId5"/>
    <p:sldId id="339" r:id="rId6"/>
    <p:sldId id="340" r:id="rId7"/>
    <p:sldId id="341" r:id="rId8"/>
    <p:sldId id="376" r:id="rId9"/>
    <p:sldId id="380" r:id="rId10"/>
    <p:sldId id="263" r:id="rId11"/>
    <p:sldId id="268" r:id="rId12"/>
    <p:sldId id="377" r:id="rId13"/>
    <p:sldId id="330" r:id="rId14"/>
    <p:sldId id="378" r:id="rId15"/>
    <p:sldId id="342" r:id="rId16"/>
    <p:sldId id="379" r:id="rId17"/>
    <p:sldId id="349" r:id="rId18"/>
    <p:sldId id="329" r:id="rId19"/>
    <p:sldId id="282" r:id="rId20"/>
    <p:sldId id="331" r:id="rId21"/>
    <p:sldId id="381" r:id="rId22"/>
    <p:sldId id="280" r:id="rId23"/>
    <p:sldId id="346" r:id="rId24"/>
    <p:sldId id="343" r:id="rId25"/>
    <p:sldId id="354" r:id="rId26"/>
    <p:sldId id="410" r:id="rId27"/>
    <p:sldId id="411" r:id="rId28"/>
    <p:sldId id="335" r:id="rId29"/>
    <p:sldId id="332" r:id="rId30"/>
    <p:sldId id="334" r:id="rId31"/>
    <p:sldId id="412" r:id="rId32"/>
    <p:sldId id="353" r:id="rId33"/>
    <p:sldId id="347" r:id="rId34"/>
    <p:sldId id="348" r:id="rId3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33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672" y="-102"/>
      </p:cViewPr>
      <p:guideLst>
        <p:guide orient="horz" pos="2160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BD500-E25E-467B-BB2C-D502344B70BE}" type="doc">
      <dgm:prSet loTypeId="urn:microsoft.com/office/officeart/2009/3/layout/StepUpProcess" loCatId="process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en-US"/>
        </a:p>
      </dgm:t>
    </dgm:pt>
    <dgm:pt modelId="{BB9CF746-3BDF-4F33-A305-1195F53862F3}">
      <dgm:prSet phldrT="[Text]" phldr="1"/>
      <dgm:spPr/>
      <dgm:t>
        <a:bodyPr/>
        <a:lstStyle/>
        <a:p>
          <a:endParaRPr lang="en-US"/>
        </a:p>
      </dgm:t>
    </dgm:pt>
    <dgm:pt modelId="{91578D70-020C-42C5-8CBC-99FB94521C63}" type="parTrans" cxnId="{B02C5926-ABC4-4215-82E8-70DFE4EE368C}">
      <dgm:prSet/>
      <dgm:spPr/>
      <dgm:t>
        <a:bodyPr/>
        <a:lstStyle/>
        <a:p>
          <a:endParaRPr lang="en-US"/>
        </a:p>
      </dgm:t>
    </dgm:pt>
    <dgm:pt modelId="{ADCCD61B-7958-4231-A0DC-14B0769591C8}" type="sibTrans" cxnId="{B02C5926-ABC4-4215-82E8-70DFE4EE368C}">
      <dgm:prSet/>
      <dgm:spPr/>
      <dgm:t>
        <a:bodyPr/>
        <a:lstStyle/>
        <a:p>
          <a:endParaRPr lang="en-US"/>
        </a:p>
      </dgm:t>
    </dgm:pt>
    <dgm:pt modelId="{BED0862A-C727-479A-A761-2F1985973D33}">
      <dgm:prSet phldrT="[Text]" phldr="1"/>
      <dgm:spPr/>
      <dgm:t>
        <a:bodyPr/>
        <a:lstStyle/>
        <a:p>
          <a:endParaRPr lang="en-US"/>
        </a:p>
      </dgm:t>
    </dgm:pt>
    <dgm:pt modelId="{47CFFD97-0D89-4939-9DA4-ED2BBDCA333D}" type="parTrans" cxnId="{87C09DE4-84F0-4DC4-A706-4D664E5A1E74}">
      <dgm:prSet/>
      <dgm:spPr/>
      <dgm:t>
        <a:bodyPr/>
        <a:lstStyle/>
        <a:p>
          <a:endParaRPr lang="en-US"/>
        </a:p>
      </dgm:t>
    </dgm:pt>
    <dgm:pt modelId="{EF2853FA-2892-4511-BE42-1438BB8D9B77}" type="sibTrans" cxnId="{87C09DE4-84F0-4DC4-A706-4D664E5A1E74}">
      <dgm:prSet/>
      <dgm:spPr/>
      <dgm:t>
        <a:bodyPr/>
        <a:lstStyle/>
        <a:p>
          <a:endParaRPr lang="en-US"/>
        </a:p>
      </dgm:t>
    </dgm:pt>
    <dgm:pt modelId="{2B84262C-D4BC-4715-B1F0-997BADED8EB6}">
      <dgm:prSet phldrT="[Text]" phldr="1"/>
      <dgm:spPr/>
      <dgm:t>
        <a:bodyPr/>
        <a:lstStyle/>
        <a:p>
          <a:endParaRPr lang="en-US"/>
        </a:p>
      </dgm:t>
    </dgm:pt>
    <dgm:pt modelId="{A42A3A4B-4F38-4A5A-9411-61270B946850}" type="parTrans" cxnId="{188A693B-8DB4-4E40-B097-C36525049D0A}">
      <dgm:prSet/>
      <dgm:spPr/>
      <dgm:t>
        <a:bodyPr/>
        <a:lstStyle/>
        <a:p>
          <a:endParaRPr lang="en-US"/>
        </a:p>
      </dgm:t>
    </dgm:pt>
    <dgm:pt modelId="{B562DDB2-14C1-4B1E-9537-D3BDD2023541}" type="sibTrans" cxnId="{188A693B-8DB4-4E40-B097-C36525049D0A}">
      <dgm:prSet/>
      <dgm:spPr/>
      <dgm:t>
        <a:bodyPr/>
        <a:lstStyle/>
        <a:p>
          <a:endParaRPr lang="en-US"/>
        </a:p>
      </dgm:t>
    </dgm:pt>
    <dgm:pt modelId="{CE7025ED-7A2A-43DF-B83D-82DF3D5491BE}" type="pres">
      <dgm:prSet presAssocID="{8C0BD500-E25E-467B-BB2C-D502344B70B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A5FA10-FF6C-46BB-BCDC-1FD761A2007F}" type="pres">
      <dgm:prSet presAssocID="{BB9CF746-3BDF-4F33-A305-1195F53862F3}" presName="composite" presStyleCnt="0"/>
      <dgm:spPr/>
    </dgm:pt>
    <dgm:pt modelId="{6D3DB744-3FB0-4A52-B72C-1274639375E3}" type="pres">
      <dgm:prSet presAssocID="{BB9CF746-3BDF-4F33-A305-1195F53862F3}" presName="LShape" presStyleLbl="alignNode1" presStyleIdx="0" presStyleCnt="5"/>
      <dgm:spPr/>
    </dgm:pt>
    <dgm:pt modelId="{479DEFA6-3CDF-458B-BC00-EAA579BF18FB}" type="pres">
      <dgm:prSet presAssocID="{BB9CF746-3BDF-4F33-A305-1195F53862F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AB61A-4E36-42D6-ABF9-14F52AC566BB}" type="pres">
      <dgm:prSet presAssocID="{BB9CF746-3BDF-4F33-A305-1195F53862F3}" presName="Triangle" presStyleLbl="alignNode1" presStyleIdx="1" presStyleCnt="5"/>
      <dgm:spPr/>
    </dgm:pt>
    <dgm:pt modelId="{F5479421-19BD-4A41-8D85-DE1CBCFDE007}" type="pres">
      <dgm:prSet presAssocID="{ADCCD61B-7958-4231-A0DC-14B0769591C8}" presName="sibTrans" presStyleCnt="0"/>
      <dgm:spPr/>
    </dgm:pt>
    <dgm:pt modelId="{E01B0E5A-9658-420D-92FE-22D1FBFC026E}" type="pres">
      <dgm:prSet presAssocID="{ADCCD61B-7958-4231-A0DC-14B0769591C8}" presName="space" presStyleCnt="0"/>
      <dgm:spPr/>
    </dgm:pt>
    <dgm:pt modelId="{102E7623-DFE1-4AC0-AB25-135045883026}" type="pres">
      <dgm:prSet presAssocID="{BED0862A-C727-479A-A761-2F1985973D33}" presName="composite" presStyleCnt="0"/>
      <dgm:spPr/>
    </dgm:pt>
    <dgm:pt modelId="{85327E31-2B49-4B7B-B8B0-18BC0168C445}" type="pres">
      <dgm:prSet presAssocID="{BED0862A-C727-479A-A761-2F1985973D33}" presName="LShape" presStyleLbl="alignNode1" presStyleIdx="2" presStyleCnt="5"/>
      <dgm:spPr/>
    </dgm:pt>
    <dgm:pt modelId="{05EBF9D8-6294-432D-9166-CAF8FB4F3106}" type="pres">
      <dgm:prSet presAssocID="{BED0862A-C727-479A-A761-2F1985973D3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8D256-1B51-40F2-877F-4C0CB82D6FD3}" type="pres">
      <dgm:prSet presAssocID="{BED0862A-C727-479A-A761-2F1985973D33}" presName="Triangle" presStyleLbl="alignNode1" presStyleIdx="3" presStyleCnt="5"/>
      <dgm:spPr/>
    </dgm:pt>
    <dgm:pt modelId="{E62E767E-46A0-4E7F-BB44-B4D1BCCA3085}" type="pres">
      <dgm:prSet presAssocID="{EF2853FA-2892-4511-BE42-1438BB8D9B77}" presName="sibTrans" presStyleCnt="0"/>
      <dgm:spPr/>
    </dgm:pt>
    <dgm:pt modelId="{260AE3EA-6276-4D1C-8044-388FA897AF04}" type="pres">
      <dgm:prSet presAssocID="{EF2853FA-2892-4511-BE42-1438BB8D9B77}" presName="space" presStyleCnt="0"/>
      <dgm:spPr/>
    </dgm:pt>
    <dgm:pt modelId="{F6A4259C-A5C6-40FC-AF71-178BA9AB6874}" type="pres">
      <dgm:prSet presAssocID="{2B84262C-D4BC-4715-B1F0-997BADED8EB6}" presName="composite" presStyleCnt="0"/>
      <dgm:spPr/>
    </dgm:pt>
    <dgm:pt modelId="{0355463C-18AD-4D88-8636-1544D06714EF}" type="pres">
      <dgm:prSet presAssocID="{2B84262C-D4BC-4715-B1F0-997BADED8EB6}" presName="LShape" presStyleLbl="alignNode1" presStyleIdx="4" presStyleCnt="5"/>
      <dgm:spPr/>
    </dgm:pt>
    <dgm:pt modelId="{262ACF0C-BB29-4C9E-9E70-2EEDDE2DD1BB}" type="pres">
      <dgm:prSet presAssocID="{2B84262C-D4BC-4715-B1F0-997BADED8EB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09DE4-84F0-4DC4-A706-4D664E5A1E74}" srcId="{8C0BD500-E25E-467B-BB2C-D502344B70BE}" destId="{BED0862A-C727-479A-A761-2F1985973D33}" srcOrd="1" destOrd="0" parTransId="{47CFFD97-0D89-4939-9DA4-ED2BBDCA333D}" sibTransId="{EF2853FA-2892-4511-BE42-1438BB8D9B77}"/>
    <dgm:cxn modelId="{B02C5926-ABC4-4215-82E8-70DFE4EE368C}" srcId="{8C0BD500-E25E-467B-BB2C-D502344B70BE}" destId="{BB9CF746-3BDF-4F33-A305-1195F53862F3}" srcOrd="0" destOrd="0" parTransId="{91578D70-020C-42C5-8CBC-99FB94521C63}" sibTransId="{ADCCD61B-7958-4231-A0DC-14B0769591C8}"/>
    <dgm:cxn modelId="{150F9B54-9E9E-4393-A7C2-4975198EBCBC}" type="presOf" srcId="{8C0BD500-E25E-467B-BB2C-D502344B70BE}" destId="{CE7025ED-7A2A-43DF-B83D-82DF3D5491BE}" srcOrd="0" destOrd="0" presId="urn:microsoft.com/office/officeart/2009/3/layout/StepUpProcess"/>
    <dgm:cxn modelId="{935EB567-35C1-4CD6-9538-19093B393B35}" type="presOf" srcId="{BB9CF746-3BDF-4F33-A305-1195F53862F3}" destId="{479DEFA6-3CDF-458B-BC00-EAA579BF18FB}" srcOrd="0" destOrd="0" presId="urn:microsoft.com/office/officeart/2009/3/layout/StepUpProcess"/>
    <dgm:cxn modelId="{188A693B-8DB4-4E40-B097-C36525049D0A}" srcId="{8C0BD500-E25E-467B-BB2C-D502344B70BE}" destId="{2B84262C-D4BC-4715-B1F0-997BADED8EB6}" srcOrd="2" destOrd="0" parTransId="{A42A3A4B-4F38-4A5A-9411-61270B946850}" sibTransId="{B562DDB2-14C1-4B1E-9537-D3BDD2023541}"/>
    <dgm:cxn modelId="{127AC616-7B6C-409E-A482-D3EFE9AB4E40}" type="presOf" srcId="{2B84262C-D4BC-4715-B1F0-997BADED8EB6}" destId="{262ACF0C-BB29-4C9E-9E70-2EEDDE2DD1BB}" srcOrd="0" destOrd="0" presId="urn:microsoft.com/office/officeart/2009/3/layout/StepUpProcess"/>
    <dgm:cxn modelId="{1A043EDD-DDB0-4671-96EA-17B2341412AA}" type="presOf" srcId="{BED0862A-C727-479A-A761-2F1985973D33}" destId="{05EBF9D8-6294-432D-9166-CAF8FB4F3106}" srcOrd="0" destOrd="0" presId="urn:microsoft.com/office/officeart/2009/3/layout/StepUpProcess"/>
    <dgm:cxn modelId="{25687ABB-1514-415F-80B0-23375D7ED648}" type="presParOf" srcId="{CE7025ED-7A2A-43DF-B83D-82DF3D5491BE}" destId="{C7A5FA10-FF6C-46BB-BCDC-1FD761A2007F}" srcOrd="0" destOrd="0" presId="urn:microsoft.com/office/officeart/2009/3/layout/StepUpProcess"/>
    <dgm:cxn modelId="{34522BEA-75AA-4F01-8FEA-D895F3B677E7}" type="presParOf" srcId="{C7A5FA10-FF6C-46BB-BCDC-1FD761A2007F}" destId="{6D3DB744-3FB0-4A52-B72C-1274639375E3}" srcOrd="0" destOrd="0" presId="urn:microsoft.com/office/officeart/2009/3/layout/StepUpProcess"/>
    <dgm:cxn modelId="{D154D1D6-713A-4012-9C9D-A5820FB9D70E}" type="presParOf" srcId="{C7A5FA10-FF6C-46BB-BCDC-1FD761A2007F}" destId="{479DEFA6-3CDF-458B-BC00-EAA579BF18FB}" srcOrd="1" destOrd="0" presId="urn:microsoft.com/office/officeart/2009/3/layout/StepUpProcess"/>
    <dgm:cxn modelId="{A667D59B-A926-45A7-8F18-253FD90A7B29}" type="presParOf" srcId="{C7A5FA10-FF6C-46BB-BCDC-1FD761A2007F}" destId="{F19AB61A-4E36-42D6-ABF9-14F52AC566BB}" srcOrd="2" destOrd="0" presId="urn:microsoft.com/office/officeart/2009/3/layout/StepUpProcess"/>
    <dgm:cxn modelId="{673B8D94-836D-4941-B67D-BBE65D11BF46}" type="presParOf" srcId="{CE7025ED-7A2A-43DF-B83D-82DF3D5491BE}" destId="{F5479421-19BD-4A41-8D85-DE1CBCFDE007}" srcOrd="1" destOrd="0" presId="urn:microsoft.com/office/officeart/2009/3/layout/StepUpProcess"/>
    <dgm:cxn modelId="{A5C8FC94-1D3B-4D03-88BB-34836C526844}" type="presParOf" srcId="{F5479421-19BD-4A41-8D85-DE1CBCFDE007}" destId="{E01B0E5A-9658-420D-92FE-22D1FBFC026E}" srcOrd="0" destOrd="0" presId="urn:microsoft.com/office/officeart/2009/3/layout/StepUpProcess"/>
    <dgm:cxn modelId="{56834172-C120-4934-9B3C-836B0C2A1425}" type="presParOf" srcId="{CE7025ED-7A2A-43DF-B83D-82DF3D5491BE}" destId="{102E7623-DFE1-4AC0-AB25-135045883026}" srcOrd="2" destOrd="0" presId="urn:microsoft.com/office/officeart/2009/3/layout/StepUpProcess"/>
    <dgm:cxn modelId="{562F963E-520D-427E-8A60-FDDF228A254A}" type="presParOf" srcId="{102E7623-DFE1-4AC0-AB25-135045883026}" destId="{85327E31-2B49-4B7B-B8B0-18BC0168C445}" srcOrd="0" destOrd="0" presId="urn:microsoft.com/office/officeart/2009/3/layout/StepUpProcess"/>
    <dgm:cxn modelId="{2C871569-035D-4C49-AA34-F921DF390564}" type="presParOf" srcId="{102E7623-DFE1-4AC0-AB25-135045883026}" destId="{05EBF9D8-6294-432D-9166-CAF8FB4F3106}" srcOrd="1" destOrd="0" presId="urn:microsoft.com/office/officeart/2009/3/layout/StepUpProcess"/>
    <dgm:cxn modelId="{D235C17C-0E84-4C8E-8218-075AF8C8FBF4}" type="presParOf" srcId="{102E7623-DFE1-4AC0-AB25-135045883026}" destId="{2CD8D256-1B51-40F2-877F-4C0CB82D6FD3}" srcOrd="2" destOrd="0" presId="urn:microsoft.com/office/officeart/2009/3/layout/StepUpProcess"/>
    <dgm:cxn modelId="{A2F9ABDD-D0F4-42F6-BECF-1863EBA2D45F}" type="presParOf" srcId="{CE7025ED-7A2A-43DF-B83D-82DF3D5491BE}" destId="{E62E767E-46A0-4E7F-BB44-B4D1BCCA3085}" srcOrd="3" destOrd="0" presId="urn:microsoft.com/office/officeart/2009/3/layout/StepUpProcess"/>
    <dgm:cxn modelId="{2AA1C628-CD98-42D0-84D2-B16FB8D91C8C}" type="presParOf" srcId="{E62E767E-46A0-4E7F-BB44-B4D1BCCA3085}" destId="{260AE3EA-6276-4D1C-8044-388FA897AF04}" srcOrd="0" destOrd="0" presId="urn:microsoft.com/office/officeart/2009/3/layout/StepUpProcess"/>
    <dgm:cxn modelId="{14EFF26C-AF9F-4B78-AF5C-84F723C95DEF}" type="presParOf" srcId="{CE7025ED-7A2A-43DF-B83D-82DF3D5491BE}" destId="{F6A4259C-A5C6-40FC-AF71-178BA9AB6874}" srcOrd="4" destOrd="0" presId="urn:microsoft.com/office/officeart/2009/3/layout/StepUpProcess"/>
    <dgm:cxn modelId="{4F83F24E-C6BF-4E4C-84FB-BC4843B47A62}" type="presParOf" srcId="{F6A4259C-A5C6-40FC-AF71-178BA9AB6874}" destId="{0355463C-18AD-4D88-8636-1544D06714EF}" srcOrd="0" destOrd="0" presId="urn:microsoft.com/office/officeart/2009/3/layout/StepUpProcess"/>
    <dgm:cxn modelId="{805071E9-E83E-49FD-8945-1D352776F083}" type="presParOf" srcId="{F6A4259C-A5C6-40FC-AF71-178BA9AB6874}" destId="{262ACF0C-BB29-4C9E-9E70-2EEDDE2DD1B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B744-3FB0-4A52-B72C-1274639375E3}">
      <dsp:nvSpPr>
        <dsp:cNvPr id="0" name=""/>
        <dsp:cNvSpPr/>
      </dsp:nvSpPr>
      <dsp:spPr>
        <a:xfrm rot="5400000">
          <a:off x="515098" y="1259536"/>
          <a:ext cx="1537865" cy="25589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DEFA6-3CDF-458B-BC00-EAA579BF18FB}">
      <dsp:nvSpPr>
        <dsp:cNvPr id="0" name=""/>
        <dsp:cNvSpPr/>
      </dsp:nvSpPr>
      <dsp:spPr>
        <a:xfrm>
          <a:off x="258391" y="2024118"/>
          <a:ext cx="2310255" cy="2025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/>
        </a:p>
      </dsp:txBody>
      <dsp:txXfrm>
        <a:off x="258391" y="2024118"/>
        <a:ext cx="2310255" cy="2025074"/>
      </dsp:txXfrm>
    </dsp:sp>
    <dsp:sp modelId="{F19AB61A-4E36-42D6-ABF9-14F52AC566BB}">
      <dsp:nvSpPr>
        <dsp:cNvPr id="0" name=""/>
        <dsp:cNvSpPr/>
      </dsp:nvSpPr>
      <dsp:spPr>
        <a:xfrm>
          <a:off x="2132749" y="1071142"/>
          <a:ext cx="435897" cy="4358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27E31-2B49-4B7B-B8B0-18BC0168C445}">
      <dsp:nvSpPr>
        <dsp:cNvPr id="0" name=""/>
        <dsp:cNvSpPr/>
      </dsp:nvSpPr>
      <dsp:spPr>
        <a:xfrm rot="5400000">
          <a:off x="3343303" y="559694"/>
          <a:ext cx="1537865" cy="25589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BF9D8-6294-432D-9166-CAF8FB4F3106}">
      <dsp:nvSpPr>
        <dsp:cNvPr id="0" name=""/>
        <dsp:cNvSpPr/>
      </dsp:nvSpPr>
      <dsp:spPr>
        <a:xfrm>
          <a:off x="3086595" y="1324276"/>
          <a:ext cx="2310255" cy="2025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/>
        </a:p>
      </dsp:txBody>
      <dsp:txXfrm>
        <a:off x="3086595" y="1324276"/>
        <a:ext cx="2310255" cy="2025074"/>
      </dsp:txXfrm>
    </dsp:sp>
    <dsp:sp modelId="{2CD8D256-1B51-40F2-877F-4C0CB82D6FD3}">
      <dsp:nvSpPr>
        <dsp:cNvPr id="0" name=""/>
        <dsp:cNvSpPr/>
      </dsp:nvSpPr>
      <dsp:spPr>
        <a:xfrm>
          <a:off x="4960953" y="371300"/>
          <a:ext cx="435897" cy="4358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5463C-18AD-4D88-8636-1544D06714EF}">
      <dsp:nvSpPr>
        <dsp:cNvPr id="0" name=""/>
        <dsp:cNvSpPr/>
      </dsp:nvSpPr>
      <dsp:spPr>
        <a:xfrm rot="5400000">
          <a:off x="6171507" y="-140147"/>
          <a:ext cx="1537865" cy="25589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ACF0C-BB29-4C9E-9E70-2EEDDE2DD1BB}">
      <dsp:nvSpPr>
        <dsp:cNvPr id="0" name=""/>
        <dsp:cNvSpPr/>
      </dsp:nvSpPr>
      <dsp:spPr>
        <a:xfrm>
          <a:off x="5914799" y="624434"/>
          <a:ext cx="2310255" cy="2025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/>
        </a:p>
      </dsp:txBody>
      <dsp:txXfrm>
        <a:off x="5914799" y="624434"/>
        <a:ext cx="2310255" cy="2025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229E7-5549-4B70-B545-92559C23D4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altLang="en-US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8196" name="Picture 6" descr="4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 7"/>
          <p:cNvSpPr/>
          <p:nvPr/>
        </p:nvSpPr>
        <p:spPr>
          <a:xfrm>
            <a:off x="457200" y="685800"/>
            <a:ext cx="8458200" cy="5181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2. THỜI NGUYÊN THỦY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+5 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3. Nguồn gốc lo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người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uong sọ nguoi vuon Bac Ki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3" name="WordArt 3"/>
          <p:cNvSpPr>
            <a:spLocks noTextEdit="1"/>
          </p:cNvSpPr>
          <p:nvPr/>
        </p:nvSpPr>
        <p:spPr>
          <a:xfrm>
            <a:off x="1676400" y="57912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XƯƠNG SỌ NGƯỜI VƯỢN BẮC KINH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0+ Khung Powerpoint đẹp nh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9144000" cy="53256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loud 7"/>
          <p:cNvSpPr/>
          <p:nvPr/>
        </p:nvSpPr>
        <p:spPr>
          <a:xfrm>
            <a:off x="2250281" y="2025254"/>
            <a:ext cx="3509963" cy="259199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kiến thức SGK e hãy cho biết ý nghĩa của cuộc cách mạng H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Lan?</a:t>
            </a:r>
            <a:endParaRPr lang="vi-VN" altLang="x-none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Bảng xanh PPt có ô 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09" y="1134904"/>
            <a:ext cx="8463439" cy="48201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lowchart: Terminator 3"/>
          <p:cNvSpPr/>
          <p:nvPr/>
        </p:nvSpPr>
        <p:spPr>
          <a:xfrm>
            <a:off x="1209834" y="1219280"/>
            <a:ext cx="6923485" cy="594122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4- 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Nguồn gốc loài người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26733" y="1836896"/>
            <a:ext cx="809910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2" name="TextBox 1"/>
          <p:cNvSpPr txBox="1"/>
          <p:nvPr/>
        </p:nvSpPr>
        <p:spPr>
          <a:xfrm>
            <a:off x="1295400" y="1747838"/>
            <a:ext cx="8077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tiến hóa từ vượn người th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người.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Box 3"/>
          <p:cNvSpPr txBox="1"/>
          <p:nvPr/>
        </p:nvSpPr>
        <p:spPr>
          <a:xfrm>
            <a:off x="1229995" y="1978025"/>
            <a:ext cx="766699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một thời gian rất d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triệu năm vượn người mới tiến hóa th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 Trái Đất.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04800"/>
            <a:ext cx="9144000" cy="554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Box 2"/>
          <p:cNvSpPr txBox="1"/>
          <p:nvPr/>
        </p:nvSpPr>
        <p:spPr>
          <a:xfrm>
            <a:off x="838200" y="5848350"/>
            <a:ext cx="7391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dạng người trong quá trình tiến hóa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2400" y="152400"/>
            <a:ext cx="4191000" cy="2895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bức hình bên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phiếu học tập sau? Thời gian 3 phút.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387" name="Table 16386"/>
          <p:cNvGraphicFramePr/>
          <p:nvPr/>
        </p:nvGraphicFramePr>
        <p:xfrm>
          <a:off x="4572000" y="152400"/>
          <a:ext cx="4343400" cy="4260209"/>
        </p:xfrm>
        <a:graphic>
          <a:graphicData uri="http://schemas.openxmlformats.org/drawingml/2006/table">
            <a:tbl>
              <a:tblPr/>
              <a:tblGrid>
                <a:gridCol w="1085850"/>
                <a:gridCol w="1085850"/>
                <a:gridCol w="1085850"/>
                <a:gridCol w="1085850"/>
              </a:tblGrid>
              <a:tr h="1006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Vượn người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tối cổ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tinh khôn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09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xuất hiện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71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dáng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71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tích não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88" y="4356100"/>
            <a:ext cx="6562725" cy="2495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8229600" cy="563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0+ Khung Powerpoint đẹp nh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9144000" cy="53256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loud 7"/>
          <p:cNvSpPr/>
          <p:nvPr/>
        </p:nvSpPr>
        <p:spPr>
          <a:xfrm>
            <a:off x="2250281" y="2025254"/>
            <a:ext cx="3509963" cy="259199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kiến thức SGK e hãy cho biết ý nghĩa của cuộc cách mạng H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Lan?</a:t>
            </a:r>
            <a:endParaRPr lang="vi-VN" altLang="x-none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Bảng xanh PPt có ô 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09" y="1134904"/>
            <a:ext cx="8463439" cy="48201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lowchart: Terminator 3"/>
          <p:cNvSpPr/>
          <p:nvPr/>
        </p:nvSpPr>
        <p:spPr>
          <a:xfrm>
            <a:off x="1209834" y="1219280"/>
            <a:ext cx="6923485" cy="594122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4- 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Nguồn gốc loài người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02933" y="1836896"/>
            <a:ext cx="809910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2" name="TextBox 1"/>
          <p:cNvSpPr txBox="1"/>
          <p:nvPr/>
        </p:nvSpPr>
        <p:spPr>
          <a:xfrm>
            <a:off x="1219200" y="1747838"/>
            <a:ext cx="8077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tiến hóa từ vượn người th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người.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Box 3"/>
          <p:cNvSpPr txBox="1"/>
          <p:nvPr/>
        </p:nvSpPr>
        <p:spPr>
          <a:xfrm>
            <a:off x="1306195" y="1978025"/>
            <a:ext cx="766699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một thời gian rất d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triệu năm vượn người mới tiến hóa th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 Trái Đất.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295400" y="2743200"/>
            <a:ext cx="841629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</a:t>
            </a: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 3 giai đoạn chính: Vượn người </a:t>
            </a: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Người tối cổ  Người tinh khôn.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934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phiếu học tập sau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7411" name="Table 17410"/>
          <p:cNvGraphicFramePr/>
          <p:nvPr/>
        </p:nvGraphicFramePr>
        <p:xfrm>
          <a:off x="304800" y="1219200"/>
          <a:ext cx="8458200" cy="4724400"/>
        </p:xfrm>
        <a:graphic>
          <a:graphicData uri="http://schemas.openxmlformats.org/drawingml/2006/table">
            <a:tbl>
              <a:tblPr/>
              <a:tblGrid>
                <a:gridCol w="1812925"/>
                <a:gridCol w="2236788"/>
                <a:gridCol w="2078037"/>
                <a:gridCol w="2330450"/>
              </a:tblGrid>
              <a:tr h="1163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Vượn người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tối cổ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tinh khôn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65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xuất hiện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 – 6 triệu năm trước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triệu năm trước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- 150 000 năm trước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319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dáng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Có thể đi bằng hai chi sau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Ho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to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đi đứng bằng hai chân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Hình dạng, cấu tạo cơ thể giống người ng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nay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636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tích não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- 400cm3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- 650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1200cm3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400cm3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66800" y="228600"/>
            <a:ext cx="7543800" cy="3048000"/>
          </a:xfrm>
          <a:prstGeom prst="cloudCallout">
            <a:avLst>
              <a:gd name="adj1" fmla="val -35849"/>
              <a:gd name="adj2" fmla="val 97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2 bức hình dưới đây, em hãy nêu đặc điểm tiến hóa về cấu tạo cơ thể của Người tối cổ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tinh khôn?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24400"/>
            <a:ext cx="2895600" cy="194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Xa hoi nguyen thuy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459" name="Text Box 3"/>
          <p:cNvSpPr txBox="1"/>
          <p:nvPr/>
        </p:nvSpPr>
        <p:spPr>
          <a:xfrm>
            <a:off x="2438400" y="6048375"/>
            <a:ext cx="51244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tinh khôn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Oval 4"/>
          <p:cNvSpPr/>
          <p:nvPr/>
        </p:nvSpPr>
        <p:spPr>
          <a:xfrm>
            <a:off x="1447800" y="609600"/>
            <a:ext cx="1524000" cy="990600"/>
          </a:xfrm>
          <a:prstGeom prst="ellipse">
            <a:avLst/>
          </a:prstGeom>
          <a:noFill/>
          <a:ln w="127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9703" name="Oval 7"/>
          <p:cNvSpPr/>
          <p:nvPr/>
        </p:nvSpPr>
        <p:spPr>
          <a:xfrm>
            <a:off x="5943600" y="152400"/>
            <a:ext cx="1524000" cy="1066800"/>
          </a:xfrm>
          <a:prstGeom prst="ellipse">
            <a:avLst/>
          </a:prstGeom>
          <a:noFill/>
          <a:ln w="127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9706" name="Oval 10"/>
          <p:cNvSpPr/>
          <p:nvPr/>
        </p:nvSpPr>
        <p:spPr>
          <a:xfrm>
            <a:off x="2362200" y="3886200"/>
            <a:ext cx="914400" cy="685800"/>
          </a:xfrm>
          <a:prstGeom prst="ellipse">
            <a:avLst/>
          </a:prstGeom>
          <a:noFill/>
          <a:ln w="127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9708" name="Oval 12"/>
          <p:cNvSpPr/>
          <p:nvPr/>
        </p:nvSpPr>
        <p:spPr>
          <a:xfrm>
            <a:off x="7239000" y="1371600"/>
            <a:ext cx="914400" cy="685800"/>
          </a:xfrm>
          <a:prstGeom prst="ellipse">
            <a:avLst/>
          </a:prstGeom>
          <a:noFill/>
          <a:ln w="127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9709" name="Line 13"/>
          <p:cNvSpPr/>
          <p:nvPr/>
        </p:nvSpPr>
        <p:spPr>
          <a:xfrm>
            <a:off x="5486400" y="1143000"/>
            <a:ext cx="76200" cy="350520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9710" name="Line 14"/>
          <p:cNvSpPr/>
          <p:nvPr/>
        </p:nvSpPr>
        <p:spPr>
          <a:xfrm>
            <a:off x="7772400" y="1219200"/>
            <a:ext cx="1143000" cy="0"/>
          </a:xfrm>
          <a:prstGeom prst="line">
            <a:avLst/>
          </a:prstGeom>
          <a:ln w="1905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9711" name="Line 15"/>
          <p:cNvSpPr/>
          <p:nvPr/>
        </p:nvSpPr>
        <p:spPr>
          <a:xfrm>
            <a:off x="914400" y="533400"/>
            <a:ext cx="2209800" cy="0"/>
          </a:xfrm>
          <a:prstGeom prst="line">
            <a:avLst/>
          </a:prstGeom>
          <a:ln w="1905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9712" name="Oval 16"/>
          <p:cNvSpPr/>
          <p:nvPr/>
        </p:nvSpPr>
        <p:spPr>
          <a:xfrm>
            <a:off x="990600" y="1676400"/>
            <a:ext cx="1295400" cy="2362200"/>
          </a:xfrm>
          <a:prstGeom prst="ellipse">
            <a:avLst/>
          </a:prstGeom>
          <a:noFill/>
          <a:ln w="127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9715" name="Oval 19"/>
          <p:cNvSpPr/>
          <p:nvPr/>
        </p:nvSpPr>
        <p:spPr>
          <a:xfrm>
            <a:off x="6019800" y="1371600"/>
            <a:ext cx="1295400" cy="2362200"/>
          </a:xfrm>
          <a:prstGeom prst="ellipse">
            <a:avLst/>
          </a:prstGeom>
          <a:noFill/>
          <a:ln w="127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9716" name="Line 20"/>
          <p:cNvSpPr/>
          <p:nvPr/>
        </p:nvSpPr>
        <p:spPr>
          <a:xfrm>
            <a:off x="533400" y="1143000"/>
            <a:ext cx="76200" cy="350520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triangle" w="med" len="med"/>
            <a:tailEnd type="triangle" w="med" len="med"/>
          </a:ln>
        </p:spPr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3" grpId="0" animBg="1"/>
      <p:bldP spid="29706" grpId="0" animBg="1"/>
      <p:bldP spid="29708" grpId="0" animBg="1"/>
      <p:bldP spid="29712" grpId="0" animBg="1"/>
      <p:bldP spid="297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04800"/>
            <a:ext cx="518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228600" y="152400"/>
            <a:ext cx="3429000" cy="6324600"/>
          </a:xfrm>
          <a:prstGeom prst="cloudCallout">
            <a:avLst>
              <a:gd name="adj1" fmla="val -19241"/>
              <a:gd name="adj2" fmla="val 49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phát hiện khảo cổ về “Người Nê –an đéc-tan”, “Cô gái Lu-cy” có ý nghĩa như thế 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trong việc giải thích nguồn gốc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quá trình tiến hóa của lo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người?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381000"/>
            <a:ext cx="9144000" cy="510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dirty="0">
                <a:latin typeface="Times New Roman" panose="02020603050405020304" pitchFamily="18" charset="0"/>
              </a:rPr>
              <a:t>Đã bao giờ em đặt câu hỏi loài người xuất hiện như thế nào? </a:t>
            </a:r>
          </a:p>
          <a:p>
            <a:pPr lvl="0" algn="ctr">
              <a:buNone/>
            </a:pPr>
            <a:r>
              <a:rPr sz="3600" dirty="0">
                <a:latin typeface="Times New Roman" panose="02020603050405020304" pitchFamily="18" charset="0"/>
              </a:rPr>
              <a:t>+ Bạn nào có thể kể một câu chuyện đã được đọc hoặc được nghe về sự xuất hiện của lòai người trên trái đất cho cả lớp nghe?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0+ Khung Powerpoint đẹp nh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9144000" cy="53256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loud 7"/>
          <p:cNvSpPr/>
          <p:nvPr/>
        </p:nvSpPr>
        <p:spPr>
          <a:xfrm>
            <a:off x="2250281" y="2025254"/>
            <a:ext cx="3509963" cy="259199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kiến thức SGK e hãy cho biết ý nghĩa của cuộc cách mạng H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Lan?</a:t>
            </a:r>
            <a:endParaRPr lang="vi-VN" altLang="x-none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Bảng xanh PPt có ô 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09" y="1134904"/>
            <a:ext cx="8463439" cy="48201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lowchart: Terminator 3"/>
          <p:cNvSpPr/>
          <p:nvPr/>
        </p:nvSpPr>
        <p:spPr>
          <a:xfrm>
            <a:off x="1209834" y="1219280"/>
            <a:ext cx="6923485" cy="594122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4- 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Nguồn gốc loài người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02933" y="1836896"/>
            <a:ext cx="809910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2" name="TextBox 1"/>
          <p:cNvSpPr txBox="1"/>
          <p:nvPr/>
        </p:nvSpPr>
        <p:spPr>
          <a:xfrm>
            <a:off x="1219200" y="1747838"/>
            <a:ext cx="8077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tiến hóa từ vượn người th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người.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Box 3"/>
          <p:cNvSpPr txBox="1"/>
          <p:nvPr/>
        </p:nvSpPr>
        <p:spPr>
          <a:xfrm>
            <a:off x="1306195" y="1978025"/>
            <a:ext cx="766699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một thời gian rất d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triệu năm vượn người mới tiến hóa th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 Trái Đất.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295400" y="2743200"/>
            <a:ext cx="841629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</a:t>
            </a: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 3 giai đoạn chính: Vượn người </a:t>
            </a: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Người tối cổ  Người tinh khôn.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295400" y="2971800"/>
            <a:ext cx="8686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Địa điểm: Đông Phi, Đông Nam Á, Đông Bắc Á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Box 3"/>
          <p:cNvSpPr txBox="1"/>
          <p:nvPr/>
        </p:nvSpPr>
        <p:spPr>
          <a:xfrm>
            <a:off x="1295400" y="3429000"/>
            <a:ext cx="8001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Dấu tích: xương hóa thạch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295400" y="3733800"/>
            <a:ext cx="8153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Dấu tích của Người tối cổ ở Đông Nam Á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41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altLang="en-US"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23556" name="Picture 4" descr="tribal-casino-online-powerpoint-animation-clip-art-blackjack-slots-263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Rectangle 5"/>
          <p:cNvSpPr/>
          <p:nvPr/>
        </p:nvSpPr>
        <p:spPr>
          <a:xfrm>
            <a:off x="457200" y="76200"/>
            <a:ext cx="80010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Dấu tích Người tối cổ ở Đông Nam Á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4" name="Rectangle 6"/>
          <p:cNvSpPr/>
          <p:nvPr/>
        </p:nvSpPr>
        <p:spPr>
          <a:xfrm>
            <a:off x="1600200" y="3352800"/>
            <a:ext cx="7924800" cy="1219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xuất hiện: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TextBox 1"/>
          <p:cNvSpPr txBox="1"/>
          <p:nvPr/>
        </p:nvSpPr>
        <p:spPr>
          <a:xfrm>
            <a:off x="1600200" y="3960813"/>
            <a:ext cx="5181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điểm: 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0" name="TextBox 2"/>
          <p:cNvSpPr txBox="1"/>
          <p:nvPr/>
        </p:nvSpPr>
        <p:spPr>
          <a:xfrm>
            <a:off x="1616075" y="4638675"/>
            <a:ext cx="6248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Dấu tích: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28600" y="609600"/>
            <a:ext cx="8535670" cy="24009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SGK phần 2/trang 14, sau đó hãy ho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nội dung dưới đây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3560" grpId="0"/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4663" y="4724400"/>
            <a:ext cx="2352675" cy="1943100"/>
          </a:xfrm>
        </p:spPr>
      </p:pic>
      <p:sp>
        <p:nvSpPr>
          <p:cNvPr id="4" name="Cloud Callout 3"/>
          <p:cNvSpPr/>
          <p:nvPr/>
        </p:nvSpPr>
        <p:spPr>
          <a:xfrm>
            <a:off x="990600" y="412750"/>
            <a:ext cx="7886700" cy="3092450"/>
          </a:xfrm>
          <a:prstGeom prst="cloudCallout">
            <a:avLst>
              <a:gd name="adj1" fmla="val -30770"/>
              <a:gd name="adj2" fmla="val 90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lược đồ dưới đây v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kết hợp bảng trong SGK/trang 14, em hãy kể tên những địa điểm tìm thấy dấu tích của Người tối cổ ở Đông Nam Á? 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112713"/>
            <a:ext cx="8547100" cy="8382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dấu tích của Người tối cổ ở Đông Nam Á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838200"/>
            <a:ext cx="8610600" cy="5562600"/>
          </a:xfrm>
        </p:spPr>
      </p:pic>
      <p:sp>
        <p:nvSpPr>
          <p:cNvPr id="5" name="Rounded Rectangular Callout 4"/>
          <p:cNvSpPr/>
          <p:nvPr/>
        </p:nvSpPr>
        <p:spPr>
          <a:xfrm>
            <a:off x="1905000" y="1308100"/>
            <a:ext cx="1752600" cy="609600"/>
          </a:xfrm>
          <a:prstGeom prst="wedgeRoundRectCallout">
            <a:avLst>
              <a:gd name="adj1" fmla="val -70330"/>
              <a:gd name="adj2" fmla="val 12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Pôn-đa-ung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-an-ma)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143500" y="4791075"/>
            <a:ext cx="2057400" cy="762000"/>
          </a:xfrm>
          <a:prstGeom prst="wedgeRoundRectCallout">
            <a:avLst>
              <a:gd name="adj1" fmla="val -120119"/>
              <a:gd name="adj2" fmla="val 64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(In-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-xi-a)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14800" y="2651125"/>
            <a:ext cx="2895600" cy="685800"/>
          </a:xfrm>
          <a:prstGeom prst="wedgeRoundRectCallout">
            <a:avLst>
              <a:gd name="adj1" fmla="val -92042"/>
              <a:gd name="adj2" fmla="val -99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Thẩm Khuyên, Thẩm Hai (Việt Nam)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85800" y="3709988"/>
            <a:ext cx="1828800" cy="709613"/>
          </a:xfrm>
          <a:prstGeom prst="wedgeRoundRectCallout">
            <a:avLst>
              <a:gd name="adj1" fmla="val 51805"/>
              <a:gd name="adj2" fmla="val -1015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-an (Cam-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-chia)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562600" y="3584575"/>
            <a:ext cx="1752600" cy="712788"/>
          </a:xfrm>
          <a:prstGeom prst="wedgeRoundRectCallout">
            <a:avLst>
              <a:gd name="adj1" fmla="val -130527"/>
              <a:gd name="adj2" fmla="val 582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Sa-ra-oắc (Ma-lay-xi-a)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dirty="0"/>
              <a:t>Rìu đá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387475"/>
            <a:ext cx="6629400" cy="5287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0+ Khung Powerpoint đẹp nh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9144000" cy="53256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loud 7"/>
          <p:cNvSpPr/>
          <p:nvPr/>
        </p:nvSpPr>
        <p:spPr>
          <a:xfrm>
            <a:off x="2250281" y="2025254"/>
            <a:ext cx="3509963" cy="259199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kiến thức SGK e hãy cho biết ý nghĩa của cuộc cách mạng H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Lan?</a:t>
            </a:r>
            <a:endParaRPr lang="vi-VN" altLang="x-none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Bảng xanh PPt có ô 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09" y="1134904"/>
            <a:ext cx="8463439" cy="48201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lowchart: Terminator 3"/>
          <p:cNvSpPr/>
          <p:nvPr/>
        </p:nvSpPr>
        <p:spPr>
          <a:xfrm>
            <a:off x="1209834" y="1219280"/>
            <a:ext cx="6923485" cy="594122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4- 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Nguồn gốc loài người.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02933" y="1836896"/>
            <a:ext cx="809910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2" name="TextBox 1"/>
          <p:cNvSpPr txBox="1"/>
          <p:nvPr/>
        </p:nvSpPr>
        <p:spPr>
          <a:xfrm>
            <a:off x="1219200" y="1747838"/>
            <a:ext cx="8077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tiến hóa từ vượn người th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người.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Box 3"/>
          <p:cNvSpPr txBox="1"/>
          <p:nvPr/>
        </p:nvSpPr>
        <p:spPr>
          <a:xfrm>
            <a:off x="1306195" y="1978025"/>
            <a:ext cx="766699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một thời gian rất d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triệu năm vượn người mới tiến hóa th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 Trái Đất.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295400" y="2743200"/>
            <a:ext cx="841629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</a:t>
            </a: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 3 giai đoạn chính: Vượn người </a:t>
            </a: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Người tối cổ  Người tinh khôn.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295400" y="2971800"/>
            <a:ext cx="8686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Địa điểm: Đông Phi, Đông Nam Á, Đông Bắc Á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Box 3"/>
          <p:cNvSpPr txBox="1"/>
          <p:nvPr/>
        </p:nvSpPr>
        <p:spPr>
          <a:xfrm>
            <a:off x="1295400" y="3429000"/>
            <a:ext cx="8001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Dấu tích: xương hóa thạch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295400" y="3733800"/>
            <a:ext cx="8153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Dấu tích của Người tối cổ ở Đông Nam Á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295400" y="4037013"/>
            <a:ext cx="73914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xuất hiện: 2 triệu năm trước.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295400" y="4354830"/>
            <a:ext cx="94335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điểm: Việt Nam, In-đô-nê-xi-a, Cam-pu-chia, Ma-lay-xi-a, Mi-an</a:t>
            </a:r>
            <a:r>
              <a:rPr lang="vi-V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295400" y="4693285"/>
            <a:ext cx="88963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Dấu tích: di cốt hóa thạch v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cốt đồ đá.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95400" y="5019675"/>
            <a:ext cx="8229600" cy="1030288"/>
          </a:xfrm>
        </p:spPr>
        <p:txBody>
          <a:bodyPr vert="horz" wrap="square" lIns="91440" tIns="45720" rIns="91440" bIns="45720" anchor="t" anchorCtr="0"/>
          <a:lstStyle/>
          <a:p>
            <a:pPr marL="0" indent="0" algn="l"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Đông Nam Á l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chiếc nôi của lo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người.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0+ Khung Powerpoint đẹp nh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9144000" cy="53256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loud 7"/>
          <p:cNvSpPr/>
          <p:nvPr/>
        </p:nvSpPr>
        <p:spPr>
          <a:xfrm>
            <a:off x="2250281" y="2025254"/>
            <a:ext cx="3509963" cy="259199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kiến thức SGK e hãy cho biết ý nghĩa của cuộc cách mạng H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Lan?</a:t>
            </a:r>
            <a:endParaRPr lang="vi-VN" altLang="x-none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Bảng xanh PPt có ô 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09" y="1134904"/>
            <a:ext cx="8463439" cy="48201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lowchart: Terminator 3"/>
          <p:cNvSpPr/>
          <p:nvPr/>
        </p:nvSpPr>
        <p:spPr>
          <a:xfrm>
            <a:off x="1209834" y="1219280"/>
            <a:ext cx="6923485" cy="594122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5- 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Nguồn gốc loài người.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02933" y="1836896"/>
            <a:ext cx="809910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2" name="TextBox 1"/>
          <p:cNvSpPr txBox="1"/>
          <p:nvPr/>
        </p:nvSpPr>
        <p:spPr>
          <a:xfrm>
            <a:off x="1295400" y="1747838"/>
            <a:ext cx="8077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tiến hóa từ vượn người th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người.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295400" y="2362200"/>
            <a:ext cx="8153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Dấu tích của Người tối cổ ở </a:t>
            </a:r>
            <a:r>
              <a:rPr lang="vi-V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270000" y="2032000"/>
            <a:ext cx="8153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Dấu tích của Người tối cổ ở Đông Nam Á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33338"/>
            <a:ext cx="91455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050" y="-106362"/>
            <a:ext cx="866775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Dấu tích của Người tối cổ ở Việt Nam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625850"/>
            <a:ext cx="6019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xuất hiện: 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068763"/>
            <a:ext cx="5486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điểm: 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503738"/>
            <a:ext cx="6019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Dấu tích: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9370" y="708025"/>
            <a:ext cx="9600565" cy="2623820"/>
          </a:xfrm>
          <a:prstGeom prst="cloudCallout">
            <a:avLst>
              <a:gd name="adj1" fmla="val -23330"/>
              <a:gd name="adj2" fmla="val 63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một số dấu tích của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ời tối cổ ở Việt Nam?</a:t>
            </a:r>
          </a:p>
          <a:p>
            <a:pPr lvl="0" algn="ctr">
              <a:buNone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về phạm vi phân bố các dấu tích Người tối cổ ở Việt Nam?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79388"/>
            <a:ext cx="5715000" cy="5867400"/>
          </a:xfrm>
        </p:spPr>
      </p:pic>
      <p:sp>
        <p:nvSpPr>
          <p:cNvPr id="31748" name="TextBox 4"/>
          <p:cNvSpPr txBox="1"/>
          <p:nvPr/>
        </p:nvSpPr>
        <p:spPr>
          <a:xfrm>
            <a:off x="990600" y="6248400"/>
            <a:ext cx="5715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một số di chỉ tại Việt Nam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559300" y="381000"/>
            <a:ext cx="2095500" cy="688975"/>
          </a:xfrm>
          <a:prstGeom prst="wedgeRoundRectCallout">
            <a:avLst>
              <a:gd name="adj1" fmla="val -110385"/>
              <a:gd name="adj2" fmla="val -88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Thẩm Khuyên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648200" y="1187450"/>
            <a:ext cx="1828800" cy="793750"/>
          </a:xfrm>
          <a:prstGeom prst="wedgeRectCallout">
            <a:avLst>
              <a:gd name="adj1" fmla="val -122326"/>
              <a:gd name="adj2" fmla="val -10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Thẩm Hai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544638" y="1946275"/>
            <a:ext cx="990600" cy="873125"/>
          </a:xfrm>
          <a:prstGeom prst="wedgeRectCallout">
            <a:avLst>
              <a:gd name="adj1" fmla="val 101784"/>
              <a:gd name="adj2" fmla="val -79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Núi Đọ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883150" y="4572000"/>
            <a:ext cx="1447800" cy="838200"/>
          </a:xfrm>
          <a:prstGeom prst="wedgeRoundRectCallout">
            <a:avLst>
              <a:gd name="adj1" fmla="val -113213"/>
              <a:gd name="adj2" fmla="val -382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Xuân Lộc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2887663" y="247650"/>
            <a:ext cx="381000" cy="384175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2874963" y="642938"/>
            <a:ext cx="393700" cy="379413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4-Point Star 11"/>
          <p:cNvSpPr/>
          <p:nvPr/>
        </p:nvSpPr>
        <p:spPr>
          <a:xfrm>
            <a:off x="2887663" y="1520825"/>
            <a:ext cx="381000" cy="288925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3657600" y="4572000"/>
            <a:ext cx="381000" cy="3048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846138"/>
            <a:ext cx="3200400" cy="4525962"/>
          </a:xfrm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038" y="1050925"/>
            <a:ext cx="3659187" cy="4116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Box 5"/>
          <p:cNvSpPr txBox="1"/>
          <p:nvPr/>
        </p:nvSpPr>
        <p:spPr>
          <a:xfrm>
            <a:off x="4419600" y="5543550"/>
            <a:ext cx="3733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Rìu đá ở Núi Đọ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TextBox 6"/>
          <p:cNvSpPr txBox="1"/>
          <p:nvPr/>
        </p:nvSpPr>
        <p:spPr>
          <a:xfrm>
            <a:off x="228600" y="5562600"/>
            <a:ext cx="3429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Răng của Người tối cổ tại Thẩm Hai (Lạng Sơn)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en-US" dirty="0"/>
              <a:t>Chúa Jesus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2133600"/>
            <a:ext cx="3810000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417638"/>
            <a:ext cx="4724400" cy="5135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0+ Khung Powerpoint đẹp nh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9144000" cy="53256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loud 7"/>
          <p:cNvSpPr/>
          <p:nvPr/>
        </p:nvSpPr>
        <p:spPr>
          <a:xfrm>
            <a:off x="2250281" y="2025254"/>
            <a:ext cx="3509963" cy="259199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kiến thức SGK e hãy cho biết ý nghĩa của cuộc cách mạng H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Lan?</a:t>
            </a:r>
            <a:endParaRPr lang="vi-VN" altLang="x-none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Bảng xanh PPt có ô 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09" y="1134904"/>
            <a:ext cx="8463439" cy="48201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lowchart: Terminator 3"/>
          <p:cNvSpPr/>
          <p:nvPr/>
        </p:nvSpPr>
        <p:spPr>
          <a:xfrm>
            <a:off x="1209834" y="1219280"/>
            <a:ext cx="6923485" cy="594122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5- 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Nguồn gốc loài người.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02933" y="1836896"/>
            <a:ext cx="809910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2" name="TextBox 1"/>
          <p:cNvSpPr txBox="1"/>
          <p:nvPr/>
        </p:nvSpPr>
        <p:spPr>
          <a:xfrm>
            <a:off x="1295400" y="1747838"/>
            <a:ext cx="8077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tiến hóa từ vượn người th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người.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295400" y="2362200"/>
            <a:ext cx="8153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Dấu tích của Người tối cổ ở </a:t>
            </a:r>
            <a:r>
              <a:rPr lang="vi-V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270000" y="2032000"/>
            <a:ext cx="8153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Dấu tích của Người tối cổ ở Đông Nam Á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33195" y="2720340"/>
            <a:ext cx="72688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Địa điểm :</a:t>
            </a:r>
            <a:r>
              <a:rPr lang="vi-V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Dấu tích  </a:t>
            </a:r>
            <a:r>
              <a:rPr lang="en-US" alt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 tối cổ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được tìm thấy ở :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+Hang Thẩm Khuyên, Thẩm Hai (Lạng Sơn)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+Núi Đọ ,Quan Yên (Thanh Hoá) 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+Xuân Lộc (Đồng Nai)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Niên đại: khoảng 800000 năm trước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Dấu tích : đá được ghè đẽo thô sơ, </a:t>
            </a:r>
            <a:r>
              <a:rPr lang="en-US" altLang="en-U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răng</a:t>
            </a: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hóa thạch,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33400" y="6172200"/>
            <a:ext cx="6248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Việt Nam l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quê hương của lo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người.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447800" y="4572000"/>
            <a:ext cx="6248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Việt Nam l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quê hương của lo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người.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vert="horz" wrap="square" lIns="91440" tIns="45720" rIns="91440" bIns="45720" anchor="ctr" anchorCtr="0"/>
          <a:lstStyle/>
          <a:p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136650"/>
            <a:ext cx="92906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sơ đồ tiến hóa từ Vượn người th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người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4914900"/>
            <a:ext cx="2352675" cy="1943100"/>
          </a:xfrm>
        </p:spPr>
      </p:pic>
      <p:sp>
        <p:nvSpPr>
          <p:cNvPr id="4" name="Cloud Callout 3"/>
          <p:cNvSpPr/>
          <p:nvPr/>
        </p:nvSpPr>
        <p:spPr>
          <a:xfrm>
            <a:off x="609600" y="1371600"/>
            <a:ext cx="8458200" cy="3261995"/>
          </a:xfrm>
          <a:prstGeom prst="cloudCallout">
            <a:avLst>
              <a:gd name="adj1" fmla="val -24076"/>
              <a:gd name="adj2" fmla="val 104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?2: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lớn người châu Phi có l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da đen, người châu Á có l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da v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còn người châu Âu có l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da trắng, liệu họ có chung một nguồn gốc 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vert="horz" wrap="square" lIns="91440" tIns="45720" rIns="91440" bIns="45720" anchor="ctr" anchorCtr="0"/>
          <a:lstStyle/>
          <a:p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31800" y="854075"/>
            <a:ext cx="8458200" cy="44869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?3: </a:t>
            </a:r>
            <a:r>
              <a:rPr sz="3200" dirty="0">
                <a:latin typeface="Times New Roman" panose="02020603050405020304" pitchFamily="18" charset="0"/>
              </a:rPr>
              <a:t>Lấy chủ đề về những chiếc rìu đá đầu tiên của </a:t>
            </a:r>
            <a:r>
              <a:rPr sz="2800" dirty="0">
                <a:latin typeface="Times New Roman" panose="02020603050405020304" pitchFamily="18" charset="0"/>
              </a:rPr>
              <a:t>nhân loại (hình 3.5 và hình 3.6), phát biểu cảm nghĩ của em về óc sáng tạo, tinh thần lao động cần mẫn, kiên trì của Người tối cổ: Người tối cổ đã kiên trì ghè, đẽo một mặt mảnh đá để làm công cụ lao động sản xuất </a:t>
            </a:r>
            <a:r>
              <a:rPr sz="3200" dirty="0">
                <a:latin typeface="Times New Roman" panose="02020603050405020304" pitchFamily="18" charset="0"/>
              </a:rPr>
              <a:t>của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400"/>
            <a:ext cx="8229600" cy="9144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en-US" dirty="0"/>
              <a:t>Thượng Đế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752600"/>
            <a:ext cx="3708400" cy="4343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752600"/>
            <a:ext cx="4343400" cy="426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en-US" dirty="0"/>
              <a:t>Lực lượng siêu nhiên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24000"/>
            <a:ext cx="800100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279400"/>
            <a:ext cx="4953000" cy="6278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685800"/>
            <a:ext cx="3429000" cy="5872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0+ Khung Powerpoint đẹp nh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3256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loud 7"/>
          <p:cNvSpPr/>
          <p:nvPr/>
        </p:nvSpPr>
        <p:spPr>
          <a:xfrm>
            <a:off x="2250281" y="2025254"/>
            <a:ext cx="3509963" cy="259199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kiến thức SGK e hãy cho biết ý nghĩa của cuộc cách mạng H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Lan?</a:t>
            </a:r>
            <a:endParaRPr lang="vi-VN" altLang="x-none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Bảng xanh PPt có ô 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9" y="1134904"/>
            <a:ext cx="8463439" cy="48201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lowchart: Terminator 3"/>
          <p:cNvSpPr/>
          <p:nvPr/>
        </p:nvSpPr>
        <p:spPr>
          <a:xfrm>
            <a:off x="1209834" y="1219280"/>
            <a:ext cx="6923485" cy="594122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4- 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Nguồn gốc loài người</a:t>
            </a:r>
            <a:r>
              <a:rPr lang="vi-V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26733" y="1836896"/>
            <a:ext cx="809910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altLang="x-none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2" name="TextBox 1"/>
          <p:cNvSpPr txBox="1"/>
          <p:nvPr/>
        </p:nvSpPr>
        <p:spPr>
          <a:xfrm>
            <a:off x="685800" y="1824038"/>
            <a:ext cx="8077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tiến hóa từ vượn người th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người.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33400" y="152400"/>
            <a:ext cx="7086600" cy="2971800"/>
          </a:xfrm>
          <a:prstGeom prst="cloudCallout">
            <a:avLst>
              <a:gd name="adj1" fmla="val -30655"/>
              <a:gd name="adj2" fmla="val 97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tiến hóa từ vượn người th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người Trái Đất diễn ra như thế n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914900"/>
            <a:ext cx="3048000" cy="194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altLang="en-US"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9220" name="Picture 4" descr="878_examp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63" y="1704975"/>
            <a:ext cx="8047037" cy="555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Box 1"/>
          <p:cNvSpPr txBox="1"/>
          <p:nvPr/>
        </p:nvSpPr>
        <p:spPr>
          <a:xfrm>
            <a:off x="228600" y="223838"/>
            <a:ext cx="8077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tiến hóa từ vượn người th</a:t>
            </a:r>
            <a:r>
              <a:rPr lang="en-US" alt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người.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1325</Words>
  <Application>WPS Presentation</Application>
  <PresentationFormat>On-screen Show (4:3)</PresentationFormat>
  <Paragraphs>121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1_Default Design</vt:lpstr>
      <vt:lpstr>Slide 1</vt:lpstr>
      <vt:lpstr>Slide 2</vt:lpstr>
      <vt:lpstr>Chúa Jesus</vt:lpstr>
      <vt:lpstr>Thượng Đế</vt:lpstr>
      <vt:lpstr>Lực lượng siêu nhiên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Lược đồ dấu tích của Người tối cổ ở Đông Nam Á</vt:lpstr>
      <vt:lpstr>Rìu đá</vt:lpstr>
      <vt:lpstr>Slide 25</vt:lpstr>
      <vt:lpstr>Slide 26</vt:lpstr>
      <vt:lpstr>3. Dấu tích của Người tối cổ ở Việt Nam</vt:lpstr>
      <vt:lpstr>Slide 28</vt:lpstr>
      <vt:lpstr>Slide 29</vt:lpstr>
      <vt:lpstr>Slide 30</vt:lpstr>
      <vt:lpstr>Luyện tập</vt:lpstr>
      <vt:lpstr>Luyện tập</vt:lpstr>
      <vt:lpstr>BÀI TẬP VẬN DỤNG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</dc:creator>
  <cp:lastModifiedBy>User</cp:lastModifiedBy>
  <cp:revision>106</cp:revision>
  <dcterms:created xsi:type="dcterms:W3CDTF">2012-08-14T02:47:00Z</dcterms:created>
  <dcterms:modified xsi:type="dcterms:W3CDTF">2024-09-24T04:06:37Z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1A7F719488794B40BCE848E446B3D1AB</vt:lpwstr>
  </property>
  <property fmtid="{D5CDD505-2E9C-101B-9397-08002B2CF9AE}" pid="3" name="KSOProductBuildVer">
    <vt:lpwstr>1033-11.2.0.10294</vt:lpwstr>
  </property>
</Properties>
</file>