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6"/>
  </p:notesMasterIdLst>
  <p:sldIdLst>
    <p:sldId id="256" r:id="rId2"/>
    <p:sldId id="259" r:id="rId3"/>
    <p:sldId id="292" r:id="rId4"/>
    <p:sldId id="287" r:id="rId5"/>
    <p:sldId id="293" r:id="rId6"/>
    <p:sldId id="294" r:id="rId7"/>
    <p:sldId id="295" r:id="rId8"/>
    <p:sldId id="260" r:id="rId9"/>
    <p:sldId id="286" r:id="rId10"/>
    <p:sldId id="258" r:id="rId11"/>
    <p:sldId id="261" r:id="rId12"/>
    <p:sldId id="296" r:id="rId13"/>
    <p:sldId id="263" r:id="rId14"/>
    <p:sldId id="262" r:id="rId15"/>
    <p:sldId id="264" r:id="rId16"/>
    <p:sldId id="265" r:id="rId17"/>
    <p:sldId id="297" r:id="rId18"/>
    <p:sldId id="291" r:id="rId19"/>
    <p:sldId id="290" r:id="rId20"/>
    <p:sldId id="267" r:id="rId21"/>
    <p:sldId id="272" r:id="rId22"/>
    <p:sldId id="273" r:id="rId23"/>
    <p:sldId id="269" r:id="rId24"/>
    <p:sldId id="268" r:id="rId25"/>
  </p:sldIdLst>
  <p:sldSz cx="9144000" cy="5143500" type="screen16x9"/>
  <p:notesSz cx="6858000" cy="9144000"/>
  <p:embeddedFontLst>
    <p:embeddedFont>
      <p:font typeface="Montserrat" charset="0"/>
      <p:regular r:id="rId27"/>
      <p:bold r:id="rId28"/>
      <p:italic r:id="rId29"/>
      <p:boldItalic r:id="rId30"/>
    </p:embeddedFont>
    <p:embeddedFont>
      <p:font typeface="Calibri" pitchFamily="34" charset="0"/>
      <p:regular r:id="rId31"/>
      <p:bold r:id="rId32"/>
      <p:italic r:id="rId33"/>
      <p:boldItalic r:id="rId34"/>
    </p:embeddedFont>
    <p:embeddedFont>
      <p:font typeface="Roboto"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E58EEFB8-15E5-44A9-849B-1A3A7A75EEDB}">
  <a:tblStyle styleId="{E58EEFB8-15E5-44A9-849B-1A3A7A75EED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94660"/>
  </p:normalViewPr>
  <p:slideViewPr>
    <p:cSldViewPr snapToGrid="0">
      <p:cViewPr varScale="1">
        <p:scale>
          <a:sx n="98" d="100"/>
          <a:sy n="98" d="100"/>
        </p:scale>
        <p:origin x="-576" y="-90"/>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xmlns="" val="38991682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891790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48026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46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317156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636700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34418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6b7c0907_22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6b7c0907_22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25561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799739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7043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781776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17135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90506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97130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98775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74880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p:blipFill>
        <p:spPr>
          <a:xfrm>
            <a:off x="0" y="-2"/>
            <a:ext cx="9144000" cy="1968874"/>
          </a:xfrm>
          <a:prstGeom prst="rect">
            <a:avLst/>
          </a:prstGeom>
          <a:noFill/>
          <a:ln>
            <a:noFill/>
          </a:ln>
        </p:spPr>
      </p:pic>
      <p:sp>
        <p:nvSpPr>
          <p:cNvPr id="11" name="Google Shape;11;p2"/>
          <p:cNvSpPr txBox="1">
            <a:spLocks noGrp="1"/>
          </p:cNvSpPr>
          <p:nvPr>
            <p:ph type="ctrTitle"/>
          </p:nvPr>
        </p:nvSpPr>
        <p:spPr>
          <a:xfrm>
            <a:off x="2786525" y="1968875"/>
            <a:ext cx="5859600" cy="27663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13" name="Google Shape;13;p3" descr="aemelia_icons.png"/>
          <p:cNvPicPr preferRelativeResize="0"/>
          <p:nvPr/>
        </p:nvPicPr>
        <p:blipFill rotWithShape="1">
          <a:blip r:embed="rId2">
            <a:alphaModFix amt="20000"/>
          </a:blip>
          <a:srcRect t="30860" b="30860"/>
          <a:stretch/>
        </p:blipFill>
        <p:spPr>
          <a:xfrm>
            <a:off x="0" y="-2"/>
            <a:ext cx="9144000" cy="1968874"/>
          </a:xfrm>
          <a:prstGeom prst="rect">
            <a:avLst/>
          </a:prstGeom>
          <a:noFill/>
          <a:ln>
            <a:noFill/>
          </a:ln>
        </p:spPr>
      </p:pic>
      <p:sp>
        <p:nvSpPr>
          <p:cNvPr id="14" name="Google Shape;14;p3"/>
          <p:cNvSpPr txBox="1">
            <a:spLocks noGrp="1"/>
          </p:cNvSpPr>
          <p:nvPr>
            <p:ph type="ctrTitle"/>
          </p:nvPr>
        </p:nvSpPr>
        <p:spPr>
          <a:xfrm>
            <a:off x="2970175" y="3107350"/>
            <a:ext cx="57927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4800"/>
              <a:buNone/>
              <a:defRPr sz="4800">
                <a:solidFill>
                  <a:schemeClr val="dk1"/>
                </a:solidFill>
              </a:defRPr>
            </a:lvl1pPr>
            <a:lvl2pPr lvl="1" algn="r" rtl="0">
              <a:spcBef>
                <a:spcPts val="0"/>
              </a:spcBef>
              <a:spcAft>
                <a:spcPts val="0"/>
              </a:spcAft>
              <a:buClr>
                <a:schemeClr val="dk1"/>
              </a:buClr>
              <a:buSzPts val="4800"/>
              <a:buNone/>
              <a:defRPr sz="4800">
                <a:solidFill>
                  <a:schemeClr val="dk1"/>
                </a:solidFill>
              </a:defRPr>
            </a:lvl2pPr>
            <a:lvl3pPr lvl="2" algn="r" rtl="0">
              <a:spcBef>
                <a:spcPts val="0"/>
              </a:spcBef>
              <a:spcAft>
                <a:spcPts val="0"/>
              </a:spcAft>
              <a:buClr>
                <a:schemeClr val="dk1"/>
              </a:buClr>
              <a:buSzPts val="4800"/>
              <a:buNone/>
              <a:defRPr sz="4800">
                <a:solidFill>
                  <a:schemeClr val="dk1"/>
                </a:solidFill>
              </a:defRPr>
            </a:lvl3pPr>
            <a:lvl4pPr lvl="3" algn="r" rtl="0">
              <a:spcBef>
                <a:spcPts val="0"/>
              </a:spcBef>
              <a:spcAft>
                <a:spcPts val="0"/>
              </a:spcAft>
              <a:buClr>
                <a:schemeClr val="dk1"/>
              </a:buClr>
              <a:buSzPts val="4800"/>
              <a:buNone/>
              <a:defRPr sz="4800">
                <a:solidFill>
                  <a:schemeClr val="dk1"/>
                </a:solidFill>
              </a:defRPr>
            </a:lvl4pPr>
            <a:lvl5pPr lvl="4" algn="r" rtl="0">
              <a:spcBef>
                <a:spcPts val="0"/>
              </a:spcBef>
              <a:spcAft>
                <a:spcPts val="0"/>
              </a:spcAft>
              <a:buClr>
                <a:schemeClr val="dk1"/>
              </a:buClr>
              <a:buSzPts val="4800"/>
              <a:buNone/>
              <a:defRPr sz="4800">
                <a:solidFill>
                  <a:schemeClr val="dk1"/>
                </a:solidFill>
              </a:defRPr>
            </a:lvl5pPr>
            <a:lvl6pPr lvl="5" algn="r" rtl="0">
              <a:spcBef>
                <a:spcPts val="0"/>
              </a:spcBef>
              <a:spcAft>
                <a:spcPts val="0"/>
              </a:spcAft>
              <a:buClr>
                <a:schemeClr val="dk1"/>
              </a:buClr>
              <a:buSzPts val="4800"/>
              <a:buNone/>
              <a:defRPr sz="4800">
                <a:solidFill>
                  <a:schemeClr val="dk1"/>
                </a:solidFill>
              </a:defRPr>
            </a:lvl6pPr>
            <a:lvl7pPr lvl="6" algn="r" rtl="0">
              <a:spcBef>
                <a:spcPts val="0"/>
              </a:spcBef>
              <a:spcAft>
                <a:spcPts val="0"/>
              </a:spcAft>
              <a:buClr>
                <a:schemeClr val="dk1"/>
              </a:buClr>
              <a:buSzPts val="4800"/>
              <a:buNone/>
              <a:defRPr sz="4800">
                <a:solidFill>
                  <a:schemeClr val="dk1"/>
                </a:solidFill>
              </a:defRPr>
            </a:lvl7pPr>
            <a:lvl8pPr lvl="7" algn="r" rtl="0">
              <a:spcBef>
                <a:spcPts val="0"/>
              </a:spcBef>
              <a:spcAft>
                <a:spcPts val="0"/>
              </a:spcAft>
              <a:buClr>
                <a:schemeClr val="dk1"/>
              </a:buClr>
              <a:buSzPts val="4800"/>
              <a:buNone/>
              <a:defRPr sz="4800">
                <a:solidFill>
                  <a:schemeClr val="dk1"/>
                </a:solidFill>
              </a:defRPr>
            </a:lvl8pPr>
            <a:lvl9pPr lvl="8" algn="r" rtl="0">
              <a:spcBef>
                <a:spcPts val="0"/>
              </a:spcBef>
              <a:spcAft>
                <a:spcPts val="0"/>
              </a:spcAft>
              <a:buClr>
                <a:schemeClr val="dk1"/>
              </a:buClr>
              <a:buSzPts val="4800"/>
              <a:buNone/>
              <a:defRPr sz="4800">
                <a:solidFill>
                  <a:schemeClr val="dk1"/>
                </a:solidFill>
              </a:defRPr>
            </a:lvl9pPr>
          </a:lstStyle>
          <a:p>
            <a:endParaRPr/>
          </a:p>
        </p:txBody>
      </p:sp>
      <p:sp>
        <p:nvSpPr>
          <p:cNvPr id="15" name="Google Shape;15;p3"/>
          <p:cNvSpPr txBox="1">
            <a:spLocks noGrp="1"/>
          </p:cNvSpPr>
          <p:nvPr>
            <p:ph type="subTitle" idx="1"/>
          </p:nvPr>
        </p:nvSpPr>
        <p:spPr>
          <a:xfrm>
            <a:off x="2970175" y="3906852"/>
            <a:ext cx="5792700" cy="784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2400"/>
              <a:buNone/>
              <a:defRPr sz="2400">
                <a:solidFill>
                  <a:schemeClr val="accent1"/>
                </a:solidFill>
              </a:defRPr>
            </a:lvl1pPr>
            <a:lvl2pPr lvl="1" algn="r" rtl="0">
              <a:spcBef>
                <a:spcPts val="0"/>
              </a:spcBef>
              <a:spcAft>
                <a:spcPts val="0"/>
              </a:spcAft>
              <a:buClr>
                <a:schemeClr val="accent1"/>
              </a:buClr>
              <a:buSzPts val="2400"/>
              <a:buNone/>
              <a:defRPr>
                <a:solidFill>
                  <a:schemeClr val="accent1"/>
                </a:solidFill>
              </a:defRPr>
            </a:lvl2pPr>
            <a:lvl3pPr lvl="2" algn="r" rtl="0">
              <a:spcBef>
                <a:spcPts val="0"/>
              </a:spcBef>
              <a:spcAft>
                <a:spcPts val="0"/>
              </a:spcAft>
              <a:buClr>
                <a:schemeClr val="accent1"/>
              </a:buClr>
              <a:buSzPts val="2400"/>
              <a:buNone/>
              <a:defRPr>
                <a:solidFill>
                  <a:schemeClr val="accent1"/>
                </a:solidFill>
              </a:defRPr>
            </a:lvl3pPr>
            <a:lvl4pPr lvl="3" algn="r" rtl="0">
              <a:spcBef>
                <a:spcPts val="0"/>
              </a:spcBef>
              <a:spcAft>
                <a:spcPts val="0"/>
              </a:spcAft>
              <a:buClr>
                <a:schemeClr val="accent1"/>
              </a:buClr>
              <a:buSzPts val="2400"/>
              <a:buNone/>
              <a:defRPr sz="2400">
                <a:solidFill>
                  <a:schemeClr val="accent1"/>
                </a:solidFill>
              </a:defRPr>
            </a:lvl4pPr>
            <a:lvl5pPr lvl="4" algn="r" rtl="0">
              <a:spcBef>
                <a:spcPts val="0"/>
              </a:spcBef>
              <a:spcAft>
                <a:spcPts val="0"/>
              </a:spcAft>
              <a:buClr>
                <a:schemeClr val="accent1"/>
              </a:buClr>
              <a:buSzPts val="2400"/>
              <a:buNone/>
              <a:defRPr sz="2400">
                <a:solidFill>
                  <a:schemeClr val="accent1"/>
                </a:solidFill>
              </a:defRPr>
            </a:lvl5pPr>
            <a:lvl6pPr lvl="5" algn="r" rtl="0">
              <a:spcBef>
                <a:spcPts val="0"/>
              </a:spcBef>
              <a:spcAft>
                <a:spcPts val="0"/>
              </a:spcAft>
              <a:buClr>
                <a:schemeClr val="accent1"/>
              </a:buClr>
              <a:buSzPts val="2400"/>
              <a:buNone/>
              <a:defRPr sz="2400">
                <a:solidFill>
                  <a:schemeClr val="accent1"/>
                </a:solidFill>
              </a:defRPr>
            </a:lvl6pPr>
            <a:lvl7pPr lvl="6" algn="r" rtl="0">
              <a:spcBef>
                <a:spcPts val="0"/>
              </a:spcBef>
              <a:spcAft>
                <a:spcPts val="0"/>
              </a:spcAft>
              <a:buClr>
                <a:schemeClr val="accent1"/>
              </a:buClr>
              <a:buSzPts val="2400"/>
              <a:buNone/>
              <a:defRPr sz="2400">
                <a:solidFill>
                  <a:schemeClr val="accent1"/>
                </a:solidFill>
              </a:defRPr>
            </a:lvl7pPr>
            <a:lvl8pPr lvl="7" algn="r" rtl="0">
              <a:spcBef>
                <a:spcPts val="0"/>
              </a:spcBef>
              <a:spcAft>
                <a:spcPts val="0"/>
              </a:spcAft>
              <a:buClr>
                <a:schemeClr val="accent1"/>
              </a:buClr>
              <a:buSzPts val="2400"/>
              <a:buNone/>
              <a:defRPr sz="2400">
                <a:solidFill>
                  <a:schemeClr val="accent1"/>
                </a:solidFill>
              </a:defRPr>
            </a:lvl8pPr>
            <a:lvl9pPr lvl="8" algn="r" rtl="0">
              <a:spcBef>
                <a:spcPts val="0"/>
              </a:spcBef>
              <a:spcAft>
                <a:spcPts val="0"/>
              </a:spcAft>
              <a:buClr>
                <a:schemeClr val="accent1"/>
              </a:buClr>
              <a:buSzPts val="2400"/>
              <a:buNone/>
              <a:defRPr sz="2400">
                <a:solidFill>
                  <a:schemeClr val="accent1"/>
                </a:solidFill>
              </a:defRPr>
            </a:lvl9pPr>
          </a:lstStyle>
          <a:p>
            <a:endParaRPr/>
          </a:p>
        </p:txBody>
      </p:sp>
      <p:sp>
        <p:nvSpPr>
          <p:cNvPr id="16" name="Google Shape;16;p3"/>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9" name="Google Shape;19;p4"/>
          <p:cNvSpPr txBox="1">
            <a:spLocks noGrp="1"/>
          </p:cNvSpPr>
          <p:nvPr>
            <p:ph type="body" idx="1"/>
          </p:nvPr>
        </p:nvSpPr>
        <p:spPr>
          <a:xfrm>
            <a:off x="1784250" y="222075"/>
            <a:ext cx="6549300" cy="26073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a:endParaRPr/>
          </a:p>
        </p:txBody>
      </p:sp>
      <p:sp>
        <p:nvSpPr>
          <p:cNvPr id="20" name="Google Shape;20;p4"/>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accent1"/>
        </a:solidFill>
        <a:effectLst/>
      </p:bgPr>
    </p:bg>
    <p:spTree>
      <p:nvGrpSpPr>
        <p:cNvPr id="1" name="Shape 21"/>
        <p:cNvGrpSpPr/>
        <p:nvPr/>
      </p:nvGrpSpPr>
      <p:grpSpPr>
        <a:xfrm>
          <a:off x="0" y="0"/>
          <a:ext cx="0" cy="0"/>
          <a:chOff x="0" y="0"/>
          <a:chExt cx="0" cy="0"/>
        </a:xfrm>
      </p:grpSpPr>
      <p:pic>
        <p:nvPicPr>
          <p:cNvPr id="22" name="Google Shape;22;p5"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3" name="Google Shape;23;p5"/>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 name="Google Shape;24;p5"/>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5" name="Google Shape;25;p5"/>
          <p:cNvSpPr txBox="1">
            <a:spLocks noGrp="1"/>
          </p:cNvSpPr>
          <p:nvPr>
            <p:ph type="body" idx="1"/>
          </p:nvPr>
        </p:nvSpPr>
        <p:spPr>
          <a:xfrm>
            <a:off x="2874625" y="275339"/>
            <a:ext cx="5562000" cy="44283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6" name="Google Shape;26;p5"/>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accent1"/>
        </a:solidFill>
        <a:effectLst/>
      </p:bgPr>
    </p:bg>
    <p:spTree>
      <p:nvGrpSpPr>
        <p:cNvPr id="1" name="Shape 27"/>
        <p:cNvGrpSpPr/>
        <p:nvPr/>
      </p:nvGrpSpPr>
      <p:grpSpPr>
        <a:xfrm>
          <a:off x="0" y="0"/>
          <a:ext cx="0" cy="0"/>
          <a:chOff x="0" y="0"/>
          <a:chExt cx="0" cy="0"/>
        </a:xfrm>
      </p:grpSpPr>
      <p:pic>
        <p:nvPicPr>
          <p:cNvPr id="28" name="Google Shape;28;p6"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9" name="Google Shape;29;p6"/>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6"/>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Google Shape;31;p6"/>
          <p:cNvSpPr txBox="1">
            <a:spLocks noGrp="1"/>
          </p:cNvSpPr>
          <p:nvPr>
            <p:ph type="body" idx="1"/>
          </p:nvPr>
        </p:nvSpPr>
        <p:spPr>
          <a:xfrm>
            <a:off x="2544225"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2" name="Google Shape;32;p6"/>
          <p:cNvSpPr txBox="1">
            <a:spLocks noGrp="1"/>
          </p:cNvSpPr>
          <p:nvPr>
            <p:ph type="body" idx="2"/>
          </p:nvPr>
        </p:nvSpPr>
        <p:spPr>
          <a:xfrm>
            <a:off x="5705276"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Google Shape;33;p6"/>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accent1"/>
        </a:solidFill>
        <a:effectLst/>
      </p:bgPr>
    </p:bg>
    <p:spTree>
      <p:nvGrpSpPr>
        <p:cNvPr id="1" name="Shape 34"/>
        <p:cNvGrpSpPr/>
        <p:nvPr/>
      </p:nvGrpSpPr>
      <p:grpSpPr>
        <a:xfrm>
          <a:off x="0" y="0"/>
          <a:ext cx="0" cy="0"/>
          <a:chOff x="0" y="0"/>
          <a:chExt cx="0" cy="0"/>
        </a:xfrm>
      </p:grpSpPr>
      <p:pic>
        <p:nvPicPr>
          <p:cNvPr id="35" name="Google Shape;35;p7"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36" name="Google Shape;36;p7"/>
          <p:cNvSpPr/>
          <p:nvPr/>
        </p:nvSpPr>
        <p:spPr>
          <a:xfrm flipH="1">
            <a:off x="2095200" y="0"/>
            <a:ext cx="704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37;p7"/>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8" name="Google Shape;38;p7"/>
          <p:cNvSpPr txBox="1">
            <a:spLocks noGrp="1"/>
          </p:cNvSpPr>
          <p:nvPr>
            <p:ph type="body" idx="1"/>
          </p:nvPr>
        </p:nvSpPr>
        <p:spPr>
          <a:xfrm>
            <a:off x="2445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 name="Google Shape;39;p7"/>
          <p:cNvSpPr txBox="1">
            <a:spLocks noGrp="1"/>
          </p:cNvSpPr>
          <p:nvPr>
            <p:ph type="body" idx="2"/>
          </p:nvPr>
        </p:nvSpPr>
        <p:spPr>
          <a:xfrm>
            <a:off x="4617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0" name="Google Shape;40;p7"/>
          <p:cNvSpPr txBox="1">
            <a:spLocks noGrp="1"/>
          </p:cNvSpPr>
          <p:nvPr>
            <p:ph type="body" idx="3"/>
          </p:nvPr>
        </p:nvSpPr>
        <p:spPr>
          <a:xfrm>
            <a:off x="6789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1" name="Google Shape;41;p7"/>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1"/>
        </a:solidFill>
        <a:effectLst/>
      </p:bgPr>
    </p:bg>
    <p:spTree>
      <p:nvGrpSpPr>
        <p:cNvPr id="1" name="Shape 42"/>
        <p:cNvGrpSpPr/>
        <p:nvPr/>
      </p:nvGrpSpPr>
      <p:grpSpPr>
        <a:xfrm>
          <a:off x="0" y="0"/>
          <a:ext cx="0" cy="0"/>
          <a:chOff x="0" y="0"/>
          <a:chExt cx="0" cy="0"/>
        </a:xfrm>
      </p:grpSpPr>
      <p:pic>
        <p:nvPicPr>
          <p:cNvPr id="43" name="Google Shape;43;p8"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44" name="Google Shape;44;p8"/>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5" name="Google Shape;45;p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46" name="Google Shape;46;p8"/>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image" type="blank">
  <p:cSld name="BLANK">
    <p:spTree>
      <p:nvGrpSpPr>
        <p:cNvPr id="1" name="Shape 50"/>
        <p:cNvGrpSpPr/>
        <p:nvPr/>
      </p:nvGrpSpPr>
      <p:grpSpPr>
        <a:xfrm>
          <a:off x="0" y="0"/>
          <a:ext cx="0" cy="0"/>
          <a:chOff x="0" y="0"/>
          <a:chExt cx="0" cy="0"/>
        </a:xfrm>
      </p:grpSpPr>
      <p:sp>
        <p:nvSpPr>
          <p:cNvPr id="51" name="Google Shape;51;p10"/>
          <p:cNvSpPr/>
          <p:nvPr/>
        </p:nvSpPr>
        <p:spPr>
          <a:xfrm>
            <a:off x="0" y="0"/>
            <a:ext cx="2095200" cy="514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2" name="Google Shape;52;p10"/>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874625" y="484600"/>
            <a:ext cx="5562000" cy="4207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3"/>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7" name="Google Shape;7;p1"/>
          <p:cNvSpPr txBox="1">
            <a:spLocks noGrp="1"/>
          </p:cNvSpPr>
          <p:nvPr>
            <p:ph type="sldNum" idx="12"/>
          </p:nvPr>
        </p:nvSpPr>
        <p:spPr>
          <a:xfrm>
            <a:off x="109075" y="146024"/>
            <a:ext cx="1807200" cy="1252800"/>
          </a:xfrm>
          <a:prstGeom prst="rect">
            <a:avLst/>
          </a:prstGeom>
          <a:noFill/>
          <a:ln>
            <a:noFill/>
          </a:ln>
        </p:spPr>
        <p:txBody>
          <a:bodyPr spcFirstLastPara="1" wrap="square" lIns="91425" tIns="91425" rIns="91425" bIns="91425" anchor="t" anchorCtr="0">
            <a:noAutofit/>
          </a:bodyPr>
          <a:lstStyle>
            <a:lvl1pPr lvl="0">
              <a:buNone/>
              <a:defRPr sz="9600" b="1">
                <a:solidFill>
                  <a:schemeClr val="accent2"/>
                </a:solidFill>
                <a:latin typeface="Montserrat"/>
                <a:ea typeface="Montserrat"/>
                <a:cs typeface="Montserrat"/>
                <a:sym typeface="Montserrat"/>
              </a:defRPr>
            </a:lvl1pPr>
            <a:lvl2pPr lvl="1">
              <a:buNone/>
              <a:defRPr sz="9600" b="1">
                <a:solidFill>
                  <a:schemeClr val="accent2"/>
                </a:solidFill>
                <a:latin typeface="Montserrat"/>
                <a:ea typeface="Montserrat"/>
                <a:cs typeface="Montserrat"/>
                <a:sym typeface="Montserrat"/>
              </a:defRPr>
            </a:lvl2pPr>
            <a:lvl3pPr lvl="2">
              <a:buNone/>
              <a:defRPr sz="9600" b="1">
                <a:solidFill>
                  <a:schemeClr val="accent2"/>
                </a:solidFill>
                <a:latin typeface="Montserrat"/>
                <a:ea typeface="Montserrat"/>
                <a:cs typeface="Montserrat"/>
                <a:sym typeface="Montserrat"/>
              </a:defRPr>
            </a:lvl3pPr>
            <a:lvl4pPr lvl="3">
              <a:buNone/>
              <a:defRPr sz="9600" b="1">
                <a:solidFill>
                  <a:schemeClr val="accent2"/>
                </a:solidFill>
                <a:latin typeface="Montserrat"/>
                <a:ea typeface="Montserrat"/>
                <a:cs typeface="Montserrat"/>
                <a:sym typeface="Montserrat"/>
              </a:defRPr>
            </a:lvl4pPr>
            <a:lvl5pPr lvl="4">
              <a:buNone/>
              <a:defRPr sz="9600" b="1">
                <a:solidFill>
                  <a:schemeClr val="accent2"/>
                </a:solidFill>
                <a:latin typeface="Montserrat"/>
                <a:ea typeface="Montserrat"/>
                <a:cs typeface="Montserrat"/>
                <a:sym typeface="Montserrat"/>
              </a:defRPr>
            </a:lvl5pPr>
            <a:lvl6pPr lvl="5">
              <a:buNone/>
              <a:defRPr sz="9600" b="1">
                <a:solidFill>
                  <a:schemeClr val="accent2"/>
                </a:solidFill>
                <a:latin typeface="Montserrat"/>
                <a:ea typeface="Montserrat"/>
                <a:cs typeface="Montserrat"/>
                <a:sym typeface="Montserrat"/>
              </a:defRPr>
            </a:lvl6pPr>
            <a:lvl7pPr lvl="6">
              <a:buNone/>
              <a:defRPr sz="9600" b="1">
                <a:solidFill>
                  <a:schemeClr val="accent2"/>
                </a:solidFill>
                <a:latin typeface="Montserrat"/>
                <a:ea typeface="Montserrat"/>
                <a:cs typeface="Montserrat"/>
                <a:sym typeface="Montserrat"/>
              </a:defRPr>
            </a:lvl7pPr>
            <a:lvl8pPr lvl="7">
              <a:buNone/>
              <a:defRPr sz="9600" b="1">
                <a:solidFill>
                  <a:schemeClr val="accent2"/>
                </a:solidFill>
                <a:latin typeface="Montserrat"/>
                <a:ea typeface="Montserrat"/>
                <a:cs typeface="Montserrat"/>
                <a:sym typeface="Montserrat"/>
              </a:defRPr>
            </a:lvl8pPr>
            <a:lvl9pPr lvl="8">
              <a:buNone/>
              <a:defRPr sz="9600" b="1">
                <a:solidFill>
                  <a:schemeClr val="accent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8" name="Google Shape;8;p1"/>
          <p:cNvSpPr txBox="1">
            <a:spLocks noGrp="1"/>
          </p:cNvSpPr>
          <p:nvPr>
            <p:ph type="title"/>
          </p:nvPr>
        </p:nvSpPr>
        <p:spPr>
          <a:xfrm>
            <a:off x="203875" y="1626750"/>
            <a:ext cx="17124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0" y="1746258"/>
            <a:ext cx="9144000" cy="134823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smtClean="0">
                <a:latin typeface="+mj-lt"/>
              </a:rPr>
              <a:t>Tiết 3 BÀI </a:t>
            </a:r>
            <a:r>
              <a:rPr lang="en" sz="3200" dirty="0" smtClean="0">
                <a:latin typeface="+mj-lt"/>
              </a:rPr>
              <a:t>2: THỜI GIAN TRONG LỊCH SỬ</a:t>
            </a:r>
            <a:br>
              <a:rPr lang="en" sz="3200" dirty="0" smtClean="0">
                <a:latin typeface="+mj-lt"/>
              </a:rPr>
            </a:br>
            <a:r>
              <a:rPr lang="en" sz="2800" i="1" dirty="0" smtClean="0">
                <a:latin typeface="+mj-lt"/>
              </a:rPr>
              <a:t>(1 tiết)</a:t>
            </a:r>
            <a:endParaRPr sz="2800" i="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txBox="1">
            <a:spLocks noGrp="1"/>
          </p:cNvSpPr>
          <p:nvPr>
            <p:ph type="subTitle" idx="4294967295"/>
          </p:nvPr>
        </p:nvSpPr>
        <p:spPr>
          <a:xfrm>
            <a:off x="2335022" y="672362"/>
            <a:ext cx="6379073" cy="3985346"/>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400" b="1" dirty="0" smtClean="0">
                <a:latin typeface="+mj-lt"/>
              </a:rPr>
              <a:t>Âm lịch</a:t>
            </a:r>
            <a:endParaRPr sz="2400" dirty="0">
              <a:latin typeface="+mj-lt"/>
            </a:endParaRPr>
          </a:p>
          <a:p>
            <a:pPr algn="just">
              <a:lnSpc>
                <a:spcPts val="2600"/>
              </a:lnSpc>
              <a:spcBef>
                <a:spcPts val="0"/>
              </a:spcBef>
            </a:pPr>
            <a:r>
              <a:rPr lang="fr-FR" sz="2000" dirty="0" smtClean="0">
                <a:latin typeface="+mj-lt"/>
              </a:rPr>
              <a:t>Là </a:t>
            </a:r>
            <a:r>
              <a:rPr lang="fr-FR" sz="2000" dirty="0">
                <a:latin typeface="+mj-lt"/>
              </a:rPr>
              <a:t>cách tính lịch dựa vào sự chuyên động của Mặt Trăng quay quanh Trái Đất. Mặt Trăng chuyển động một vòng quanh Trái Đất được tính là một tháng.</a:t>
            </a:r>
            <a:endParaRPr lang="en-US" sz="2000" dirty="0">
              <a:latin typeface="+mj-lt"/>
            </a:endParaRPr>
          </a:p>
          <a:p>
            <a:pPr marL="38100" lvl="0" indent="0" algn="just">
              <a:lnSpc>
                <a:spcPts val="3000"/>
              </a:lnSpc>
              <a:buNone/>
            </a:pPr>
            <a:r>
              <a:rPr lang="en-US" sz="2200" b="1" dirty="0" smtClean="0">
                <a:latin typeface="+mj-lt"/>
              </a:rPr>
              <a:t>Dương lịch</a:t>
            </a:r>
            <a:endParaRPr lang="nl-NL" sz="2200" dirty="0" smtClean="0">
              <a:solidFill>
                <a:srgbClr val="002060"/>
              </a:solidFill>
              <a:latin typeface="+mj-lt"/>
            </a:endParaRPr>
          </a:p>
          <a:p>
            <a:pPr algn="just">
              <a:lnSpc>
                <a:spcPts val="2600"/>
              </a:lnSpc>
              <a:spcBef>
                <a:spcPts val="0"/>
              </a:spcBef>
            </a:pPr>
            <a:r>
              <a:rPr lang="fr-FR" sz="2000" dirty="0" smtClean="0">
                <a:latin typeface="+mj-lt"/>
              </a:rPr>
              <a:t>Là </a:t>
            </a:r>
            <a:r>
              <a:rPr lang="fr-FR" sz="2000" dirty="0">
                <a:latin typeface="+mj-lt"/>
              </a:rPr>
              <a:t>cách tính lịch dựa vào sự chuyển động của Trái Đất quay quanh Mặt Trời. Trái Đất chuyển động một vòng quanh Mặt Trời được tính là một năm</a:t>
            </a:r>
            <a:r>
              <a:rPr lang="fr-FR" sz="2000" dirty="0" smtClean="0">
                <a:latin typeface="+mj-lt"/>
              </a:rPr>
              <a:t>.</a:t>
            </a:r>
            <a:r>
              <a:rPr lang="fr-FR" sz="2000" dirty="0">
                <a:latin typeface="+mj-lt"/>
              </a:rPr>
              <a:t> </a:t>
            </a:r>
            <a:endParaRPr lang="en-US" sz="2000" dirty="0">
              <a:latin typeface="+mj-lt"/>
            </a:endParaRPr>
          </a:p>
          <a:p>
            <a:pPr marL="38100" indent="0" algn="just">
              <a:lnSpc>
                <a:spcPts val="3000"/>
              </a:lnSpc>
              <a:buNone/>
            </a:pPr>
            <a:endParaRPr lang="en-US" sz="2200" dirty="0">
              <a:solidFill>
                <a:srgbClr val="002060"/>
              </a:solidFill>
              <a:latin typeface="+mj-lt"/>
            </a:endParaRPr>
          </a:p>
        </p:txBody>
      </p:sp>
      <p:pic>
        <p:nvPicPr>
          <p:cNvPr id="77" name="Google Shape;77;p15" descr="photo-1434030216411-0b793f4b4173.jpg"/>
          <p:cNvPicPr preferRelativeResize="0"/>
          <p:nvPr/>
        </p:nvPicPr>
        <p:blipFill rotWithShape="1">
          <a:blip r:embed="rId3">
            <a:alphaModFix/>
          </a:blip>
          <a:srcRect l="28831" r="30600"/>
          <a:stretch/>
        </p:blipFill>
        <p:spPr>
          <a:xfrm>
            <a:off x="14630" y="0"/>
            <a:ext cx="2086625" cy="5143500"/>
          </a:xfrm>
          <a:prstGeom prst="rect">
            <a:avLst/>
          </a:prstGeom>
          <a:noFill/>
          <a:ln>
            <a:noFill/>
          </a:ln>
        </p:spPr>
      </p:pic>
      <p:sp>
        <p:nvSpPr>
          <p:cNvPr id="78" name="Google Shape;78;p15"/>
          <p:cNvSpPr txBox="1">
            <a:spLocks noGrp="1"/>
          </p:cNvSpPr>
          <p:nvPr>
            <p:ph type="sldNum" idx="12"/>
          </p:nvPr>
        </p:nvSpPr>
        <p:spPr>
          <a:xfrm>
            <a:off x="0" y="440350"/>
            <a:ext cx="2101255" cy="1206300"/>
          </a:xfrm>
          <a:prstGeom prst="rect">
            <a:avLst/>
          </a:prstGeom>
        </p:spPr>
        <p:txBody>
          <a:bodyPr spcFirstLastPara="1" wrap="square" lIns="91425" tIns="91425" rIns="91425" bIns="91425" anchor="t" anchorCtr="0">
            <a:noAutofit/>
          </a:bodyPr>
          <a:lstStyle/>
          <a:p>
            <a:pPr lvl="0" algn="ctr"/>
            <a:r>
              <a:rPr lang="en-US" sz="2700" dirty="0" smtClean="0">
                <a:solidFill>
                  <a:schemeClr val="bg2"/>
                </a:solidFill>
                <a:latin typeface="+mj-lt"/>
              </a:rPr>
              <a:t>    </a:t>
            </a:r>
            <a:r>
              <a:rPr lang="en-US" sz="2400" dirty="0" smtClean="0">
                <a:solidFill>
                  <a:schemeClr val="bg2"/>
                </a:solidFill>
                <a:latin typeface="+mj-lt"/>
              </a:rPr>
              <a:t>Khái </a:t>
            </a:r>
            <a:r>
              <a:rPr lang="en-US" sz="2400" dirty="0">
                <a:solidFill>
                  <a:schemeClr val="bg2"/>
                </a:solidFill>
                <a:latin typeface="+mj-lt"/>
              </a:rPr>
              <a:t>niệm</a:t>
            </a:r>
            <a:endParaRPr sz="2400" dirty="0">
              <a:solidFill>
                <a:schemeClr val="bg2"/>
              </a:solidFill>
              <a:latin typeface="+mj-lt"/>
            </a:endParaRPr>
          </a:p>
        </p:txBody>
      </p:sp>
      <p:grpSp>
        <p:nvGrpSpPr>
          <p:cNvPr id="5" name="Google Shape;533;p40"/>
          <p:cNvGrpSpPr/>
          <p:nvPr/>
        </p:nvGrpSpPr>
        <p:grpSpPr>
          <a:xfrm>
            <a:off x="76045" y="463797"/>
            <a:ext cx="487311" cy="417130"/>
            <a:chOff x="1923675" y="1633650"/>
            <a:chExt cx="436002" cy="435975"/>
          </a:xfrm>
        </p:grpSpPr>
        <p:sp>
          <p:nvSpPr>
            <p:cNvPr id="6"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1000"/>
                                        <p:tgtEl>
                                          <p:spTgt spid="78"/>
                                        </p:tgtEl>
                                      </p:cBhvr>
                                    </p:animEffect>
                                    <p:anim calcmode="lin" valueType="num">
                                      <p:cBhvr>
                                        <p:cTn id="13" dur="1000" fill="hold"/>
                                        <p:tgtEl>
                                          <p:spTgt spid="78"/>
                                        </p:tgtEl>
                                        <p:attrNameLst>
                                          <p:attrName>ppt_x</p:attrName>
                                        </p:attrNameLst>
                                      </p:cBhvr>
                                      <p:tavLst>
                                        <p:tav tm="0">
                                          <p:val>
                                            <p:strVal val="#ppt_x"/>
                                          </p:val>
                                        </p:tav>
                                        <p:tav tm="100000">
                                          <p:val>
                                            <p:strVal val="#ppt_x"/>
                                          </p:val>
                                        </p:tav>
                                      </p:tavLst>
                                    </p:anim>
                                    <p:anim calcmode="lin" valueType="num">
                                      <p:cBhvr>
                                        <p:cTn id="1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6">
                                            <p:txEl>
                                              <p:pRg st="0" end="0"/>
                                            </p:txEl>
                                          </p:spTgt>
                                        </p:tgtEl>
                                        <p:attrNameLst>
                                          <p:attrName>style.visibility</p:attrName>
                                        </p:attrNameLst>
                                      </p:cBhvr>
                                      <p:to>
                                        <p:strVal val="visible"/>
                                      </p:to>
                                    </p:set>
                                    <p:animEffect transition="in" filter="wipe(down)">
                                      <p:cBhvr>
                                        <p:cTn id="19" dur="500"/>
                                        <p:tgtEl>
                                          <p:spTgt spid="76">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76">
                                            <p:txEl>
                                              <p:pRg st="1" end="1"/>
                                            </p:txEl>
                                          </p:spTgt>
                                        </p:tgtEl>
                                        <p:attrNameLst>
                                          <p:attrName>style.visibility</p:attrName>
                                        </p:attrNameLst>
                                      </p:cBhvr>
                                      <p:to>
                                        <p:strVal val="visible"/>
                                      </p:to>
                                    </p:set>
                                    <p:animEffect transition="in" filter="wipe(down)">
                                      <p:cBhvr>
                                        <p:cTn id="22" dur="500"/>
                                        <p:tgtEl>
                                          <p:spTgt spid="7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6">
                                            <p:txEl>
                                              <p:pRg st="2" end="2"/>
                                            </p:txEl>
                                          </p:spTgt>
                                        </p:tgtEl>
                                        <p:attrNameLst>
                                          <p:attrName>style.visibility</p:attrName>
                                        </p:attrNameLst>
                                      </p:cBhvr>
                                      <p:to>
                                        <p:strVal val="visible"/>
                                      </p:to>
                                    </p:set>
                                    <p:animEffect transition="in" filter="wipe(down)">
                                      <p:cBhvr>
                                        <p:cTn id="27" dur="500"/>
                                        <p:tgtEl>
                                          <p:spTgt spid="76">
                                            <p:txEl>
                                              <p:pRg st="2" end="2"/>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76">
                                            <p:txEl>
                                              <p:pRg st="3" end="3"/>
                                            </p:txEl>
                                          </p:spTgt>
                                        </p:tgtEl>
                                        <p:attrNameLst>
                                          <p:attrName>style.visibility</p:attrName>
                                        </p:attrNameLst>
                                      </p:cBhvr>
                                      <p:to>
                                        <p:strVal val="visible"/>
                                      </p:to>
                                    </p:set>
                                    <p:animEffect transition="in" filter="wipe(down)">
                                      <p:cBhvr>
                                        <p:cTn id="30" dur="500"/>
                                        <p:tgtEl>
                                          <p:spTgt spid="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218505" y="83242"/>
            <a:ext cx="17124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dirty="0" smtClean="0">
                <a:latin typeface="+mj-lt"/>
              </a:rPr>
              <a:t>Mở rộng</a:t>
            </a:r>
            <a:endParaRPr sz="2700" dirty="0">
              <a:latin typeface="+mj-lt"/>
            </a:endParaRPr>
          </a:p>
        </p:txBody>
      </p:sp>
      <p:sp>
        <p:nvSpPr>
          <p:cNvPr id="97" name="Google Shape;97;p18"/>
          <p:cNvSpPr txBox="1">
            <a:spLocks noGrp="1"/>
          </p:cNvSpPr>
          <p:nvPr>
            <p:ph type="body" idx="1"/>
          </p:nvPr>
        </p:nvSpPr>
        <p:spPr>
          <a:xfrm>
            <a:off x="2280323" y="1319488"/>
            <a:ext cx="6461068" cy="2604228"/>
          </a:xfrm>
          <a:prstGeom prst="rect">
            <a:avLst/>
          </a:prstGeom>
        </p:spPr>
        <p:txBody>
          <a:bodyPr spcFirstLastPara="1" wrap="square" lIns="91425" tIns="91425" rIns="91425" bIns="91425" anchor="t" anchorCtr="0">
            <a:noAutofit/>
          </a:bodyPr>
          <a:lstStyle/>
          <a:p>
            <a:pPr algn="just">
              <a:lnSpc>
                <a:spcPts val="2400"/>
              </a:lnSpc>
              <a:spcBef>
                <a:spcPts val="400"/>
              </a:spcBef>
              <a:spcAft>
                <a:spcPts val="400"/>
              </a:spcAft>
            </a:pPr>
            <a:r>
              <a:rPr lang="fr-FR" sz="2000" b="1" dirty="0" smtClean="0">
                <a:latin typeface="+mn-lt"/>
              </a:rPr>
              <a:t>Người </a:t>
            </a:r>
            <a:r>
              <a:rPr lang="fr-FR" sz="2000" b="1" dirty="0">
                <a:latin typeface="+mn-lt"/>
              </a:rPr>
              <a:t>phương Đông cổ </a:t>
            </a:r>
            <a:r>
              <a:rPr lang="fr-FR" sz="2000" b="1" dirty="0" smtClean="0">
                <a:latin typeface="+mn-lt"/>
              </a:rPr>
              <a:t>đại: </a:t>
            </a:r>
            <a:r>
              <a:rPr lang="fr-FR" sz="2000" dirty="0">
                <a:latin typeface="+mn-lt"/>
              </a:rPr>
              <a:t>sáng tạo ra lịch đầu tiên, lấy chu kì quay của Mặt trăng quanh Trái đất làm cơ </a:t>
            </a:r>
            <a:r>
              <a:rPr lang="fr-FR" sz="2000" dirty="0" smtClean="0">
                <a:latin typeface="+mn-lt"/>
              </a:rPr>
              <a:t>sở</a:t>
            </a:r>
            <a:r>
              <a:rPr lang="fr-FR" sz="2000" dirty="0">
                <a:latin typeface="+mn-lt"/>
              </a:rPr>
              <a:t>, gọi là âm lịch</a:t>
            </a:r>
            <a:r>
              <a:rPr lang="fr-FR" sz="2000" dirty="0" smtClean="0">
                <a:latin typeface="+mn-lt"/>
              </a:rPr>
              <a:t>.</a:t>
            </a:r>
          </a:p>
          <a:p>
            <a:pPr algn="just">
              <a:lnSpc>
                <a:spcPts val="2400"/>
              </a:lnSpc>
              <a:spcBef>
                <a:spcPts val="400"/>
              </a:spcBef>
              <a:spcAft>
                <a:spcPts val="400"/>
              </a:spcAft>
            </a:pPr>
            <a:r>
              <a:rPr lang="fr-FR" sz="2000" b="1" dirty="0">
                <a:latin typeface="+mn-lt"/>
              </a:rPr>
              <a:t>Người phương Tây cổ </a:t>
            </a:r>
            <a:r>
              <a:rPr lang="fr-FR" sz="2000" b="1" dirty="0" smtClean="0">
                <a:latin typeface="+mn-lt"/>
              </a:rPr>
              <a:t>đại: </a:t>
            </a:r>
            <a:r>
              <a:rPr lang="fr-FR" sz="2000" dirty="0" smtClean="0">
                <a:latin typeface="+mn-lt"/>
              </a:rPr>
              <a:t>tiếp </a:t>
            </a:r>
            <a:r>
              <a:rPr lang="fr-FR" sz="2000" dirty="0">
                <a:latin typeface="+mn-lt"/>
              </a:rPr>
              <a:t>thu cách làm ra lịch của người phương Đông, nâng cao nhận thức của mình về mối quan hệ giữa Trái đất với Mặt trăng, Mặt trời. </a:t>
            </a:r>
            <a:r>
              <a:rPr lang="fr-FR" sz="2000" dirty="0" smtClean="0">
                <a:latin typeface="+mn-lt"/>
              </a:rPr>
              <a:t>Lịch </a:t>
            </a:r>
            <a:r>
              <a:rPr lang="fr-FR" sz="2000" dirty="0">
                <a:latin typeface="+mn-lt"/>
              </a:rPr>
              <a:t>này về sau gọi là dương lịch. </a:t>
            </a:r>
            <a:endParaRPr lang="en-US" sz="2000" dirty="0">
              <a:latin typeface="+mn-lt"/>
            </a:endParaRPr>
          </a:p>
          <a:p>
            <a:pPr algn="just">
              <a:lnSpc>
                <a:spcPts val="2400"/>
              </a:lnSpc>
              <a:spcBef>
                <a:spcPts val="0"/>
              </a:spcBef>
            </a:pPr>
            <a:endParaRPr lang="en-US" sz="2000" dirty="0">
              <a:latin typeface="+mj-lt"/>
            </a:endParaRPr>
          </a:p>
          <a:p>
            <a:pPr algn="just">
              <a:lnSpc>
                <a:spcPts val="2400"/>
              </a:lnSpc>
              <a:spcBef>
                <a:spcPts val="0"/>
              </a:spcBef>
            </a:pPr>
            <a:endParaRPr lang="nl-NL" sz="2000" dirty="0">
              <a:solidFill>
                <a:srgbClr val="002060"/>
              </a:solidFill>
              <a:latin typeface="+mj-lt"/>
            </a:endParaRPr>
          </a:p>
          <a:p>
            <a:pPr marL="457200" lvl="0" indent="-419100" algn="l" rtl="0">
              <a:spcBef>
                <a:spcPts val="0"/>
              </a:spcBef>
              <a:spcAft>
                <a:spcPts val="0"/>
              </a:spcAft>
              <a:buClr>
                <a:schemeClr val="accent3"/>
              </a:buClr>
              <a:buSzPts val="3000"/>
              <a:buChar char="▸"/>
            </a:pPr>
            <a:endParaRPr dirty="0"/>
          </a:p>
        </p:txBody>
      </p:sp>
      <p:pic>
        <p:nvPicPr>
          <p:cNvPr id="2" name="Picture 1"/>
          <p:cNvPicPr>
            <a:picLocks noChangeAspect="1"/>
          </p:cNvPicPr>
          <p:nvPr/>
        </p:nvPicPr>
        <p:blipFill>
          <a:blip r:embed="rId3"/>
          <a:stretch>
            <a:fillRect/>
          </a:stretch>
        </p:blipFill>
        <p:spPr>
          <a:xfrm>
            <a:off x="146305" y="726519"/>
            <a:ext cx="1138208" cy="1185939"/>
          </a:xfrm>
          <a:prstGeom prst="rect">
            <a:avLst/>
          </a:prstGeom>
        </p:spPr>
      </p:pic>
      <p:pic>
        <p:nvPicPr>
          <p:cNvPr id="3" name="Picture 2"/>
          <p:cNvPicPr>
            <a:picLocks noChangeAspect="1"/>
          </p:cNvPicPr>
          <p:nvPr/>
        </p:nvPicPr>
        <p:blipFill>
          <a:blip r:embed="rId4"/>
          <a:stretch>
            <a:fillRect/>
          </a:stretch>
        </p:blipFill>
        <p:spPr>
          <a:xfrm flipH="1">
            <a:off x="919779" y="2064806"/>
            <a:ext cx="1121007" cy="1418996"/>
          </a:xfrm>
          <a:prstGeom prst="rect">
            <a:avLst/>
          </a:prstGeom>
        </p:spPr>
      </p:pic>
      <p:pic>
        <p:nvPicPr>
          <p:cNvPr id="4" name="Picture 3"/>
          <p:cNvPicPr>
            <a:picLocks noChangeAspect="1"/>
          </p:cNvPicPr>
          <p:nvPr/>
        </p:nvPicPr>
        <p:blipFill>
          <a:blip r:embed="rId5"/>
          <a:stretch>
            <a:fillRect/>
          </a:stretch>
        </p:blipFill>
        <p:spPr>
          <a:xfrm>
            <a:off x="87820" y="3789274"/>
            <a:ext cx="1663918" cy="12108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7">
                                            <p:txEl>
                                              <p:pRg st="0" end="0"/>
                                            </p:txEl>
                                          </p:spTgt>
                                        </p:tgtEl>
                                        <p:attrNameLst>
                                          <p:attrName>style.visibility</p:attrName>
                                        </p:attrNameLst>
                                      </p:cBhvr>
                                      <p:to>
                                        <p:strVal val="visible"/>
                                      </p:to>
                                    </p:set>
                                    <p:animEffect transition="in" filter="fade">
                                      <p:cBhvr>
                                        <p:cTn id="14" dur="1000"/>
                                        <p:tgtEl>
                                          <p:spTgt spid="97">
                                            <p:txEl>
                                              <p:pRg st="0" end="0"/>
                                            </p:txEl>
                                          </p:spTgt>
                                        </p:tgtEl>
                                      </p:cBhvr>
                                    </p:animEffect>
                                    <p:anim calcmode="lin" valueType="num">
                                      <p:cBhvr>
                                        <p:cTn id="15" dur="1000" fill="hold"/>
                                        <p:tgtEl>
                                          <p:spTgt spid="9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7">
                                            <p:txEl>
                                              <p:pRg st="1" end="1"/>
                                            </p:txEl>
                                          </p:spTgt>
                                        </p:tgtEl>
                                        <p:attrNameLst>
                                          <p:attrName>style.visibility</p:attrName>
                                        </p:attrNameLst>
                                      </p:cBhvr>
                                      <p:to>
                                        <p:strVal val="visible"/>
                                      </p:to>
                                    </p:set>
                                    <p:animEffect transition="in" filter="fade">
                                      <p:cBhvr>
                                        <p:cTn id="21" dur="1000"/>
                                        <p:tgtEl>
                                          <p:spTgt spid="97">
                                            <p:txEl>
                                              <p:pRg st="1" end="1"/>
                                            </p:txEl>
                                          </p:spTgt>
                                        </p:tgtEl>
                                      </p:cBhvr>
                                    </p:animEffect>
                                    <p:anim calcmode="lin" valueType="num">
                                      <p:cBhvr>
                                        <p:cTn id="22" dur="1000" fill="hold"/>
                                        <p:tgtEl>
                                          <p:spTgt spid="9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64" y="650935"/>
            <a:ext cx="1712400" cy="857400"/>
          </a:xfrm>
        </p:spPr>
        <p:txBody>
          <a:bodyPr/>
          <a:lstStyle/>
          <a:p>
            <a:pPr algn="ctr"/>
            <a:r>
              <a:rPr lang="fr-FR" sz="2400" dirty="0" smtClean="0">
                <a:latin typeface="+mj-lt"/>
              </a:rPr>
              <a:t>Quan </a:t>
            </a:r>
            <a:r>
              <a:rPr lang="fr-FR" sz="2400" dirty="0">
                <a:latin typeface="+mj-lt"/>
              </a:rPr>
              <a:t>sát Hình 2.2</a:t>
            </a:r>
            <a:endParaRPr lang="en-US" sz="2400" dirty="0">
              <a:latin typeface="+mj-lt"/>
            </a:endParaRPr>
          </a:p>
        </p:txBody>
      </p:sp>
      <p:sp>
        <p:nvSpPr>
          <p:cNvPr id="3" name="Text Placeholder 2"/>
          <p:cNvSpPr>
            <a:spLocks noGrp="1"/>
          </p:cNvSpPr>
          <p:nvPr>
            <p:ph type="body" idx="1"/>
          </p:nvPr>
        </p:nvSpPr>
        <p:spPr/>
        <p:txBody>
          <a:bodyPr/>
          <a:lstStyle/>
          <a:p>
            <a:pPr algn="just"/>
            <a:r>
              <a:rPr lang="fr-FR" sz="2000" i="1" dirty="0" smtClean="0">
                <a:latin typeface="+mj-lt"/>
              </a:rPr>
              <a:t>Em hãy cho </a:t>
            </a:r>
            <a:r>
              <a:rPr lang="fr-FR" sz="2000" i="1" dirty="0">
                <a:latin typeface="+mj-lt"/>
              </a:rPr>
              <a:t>biết tờ lịch ghi ngày dương là ngày nào, ngày âm lịch là ngày nào?</a:t>
            </a:r>
            <a:endParaRPr lang="en-US" sz="2000" i="1" dirty="0">
              <a:latin typeface="+mj-lt"/>
            </a:endParaRPr>
          </a:p>
        </p:txBody>
      </p:sp>
      <p:pic>
        <p:nvPicPr>
          <p:cNvPr id="6" name="Picture 5"/>
          <p:cNvPicPr>
            <a:picLocks noChangeAspect="1"/>
          </p:cNvPicPr>
          <p:nvPr/>
        </p:nvPicPr>
        <p:blipFill>
          <a:blip r:embed="rId2"/>
          <a:stretch>
            <a:fillRect/>
          </a:stretch>
        </p:blipFill>
        <p:spPr>
          <a:xfrm>
            <a:off x="6171408" y="1351128"/>
            <a:ext cx="2543114" cy="3297427"/>
          </a:xfrm>
          <a:prstGeom prst="rect">
            <a:avLst/>
          </a:prstGeom>
        </p:spPr>
      </p:pic>
      <p:sp>
        <p:nvSpPr>
          <p:cNvPr id="7" name="Freeform 6"/>
          <p:cNvSpPr/>
          <p:nvPr/>
        </p:nvSpPr>
        <p:spPr>
          <a:xfrm>
            <a:off x="2261678" y="1508335"/>
            <a:ext cx="2687543" cy="1097280"/>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smtClean="0"/>
              <a:t>       </a:t>
            </a:r>
          </a:p>
          <a:p>
            <a:pPr algn="ctr" fontAlgn="auto">
              <a:spcBef>
                <a:spcPts val="0"/>
              </a:spcBef>
              <a:spcAft>
                <a:spcPts val="0"/>
              </a:spcAft>
              <a:defRPr/>
            </a:pPr>
            <a:r>
              <a:rPr lang="en-US" sz="1600" dirty="0" smtClean="0">
                <a:solidFill>
                  <a:srgbClr val="FFFF00"/>
                </a:solidFill>
              </a:rPr>
              <a:t>    </a:t>
            </a:r>
            <a:r>
              <a:rPr lang="fr-FR" sz="2000" dirty="0"/>
              <a:t>Ngày dương lịch: ngày 25 tháng 1</a:t>
            </a:r>
            <a:endParaRPr lang="en-US" sz="2000" dirty="0">
              <a:solidFill>
                <a:srgbClr val="FFFF00"/>
              </a:solidFill>
            </a:endParaRPr>
          </a:p>
        </p:txBody>
      </p:sp>
      <p:sp>
        <p:nvSpPr>
          <p:cNvPr id="9" name="Freeform 8"/>
          <p:cNvSpPr/>
          <p:nvPr/>
        </p:nvSpPr>
        <p:spPr>
          <a:xfrm>
            <a:off x="3139433" y="3234887"/>
            <a:ext cx="2767167" cy="1413668"/>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smtClean="0"/>
              <a:t>       </a:t>
            </a:r>
          </a:p>
          <a:p>
            <a:pPr algn="ctr" fontAlgn="auto">
              <a:spcBef>
                <a:spcPts val="0"/>
              </a:spcBef>
              <a:spcAft>
                <a:spcPts val="0"/>
              </a:spcAft>
              <a:defRPr/>
            </a:pPr>
            <a:r>
              <a:rPr lang="en-US" sz="1600" dirty="0" smtClean="0">
                <a:solidFill>
                  <a:srgbClr val="FFFF00"/>
                </a:solidFill>
              </a:rPr>
              <a:t>    </a:t>
            </a:r>
            <a:r>
              <a:rPr lang="fr-FR" sz="2000" dirty="0"/>
              <a:t>Ngày </a:t>
            </a:r>
            <a:r>
              <a:rPr lang="fr-FR" sz="2000" dirty="0" smtClean="0"/>
              <a:t>âm </a:t>
            </a:r>
            <a:r>
              <a:rPr lang="fr-FR" sz="2000" dirty="0"/>
              <a:t>lịch: ngày </a:t>
            </a:r>
            <a:r>
              <a:rPr lang="fr-FR" sz="2000" dirty="0" smtClean="0"/>
              <a:t>mùng 1 tháng Giêng</a:t>
            </a:r>
            <a:endParaRPr lang="en-US" sz="2000" dirty="0">
              <a:solidFill>
                <a:srgbClr val="FFFF00"/>
              </a:solidFill>
            </a:endParaRPr>
          </a:p>
        </p:txBody>
      </p:sp>
    </p:spTree>
    <p:extLst>
      <p:ext uri="{BB962C8B-B14F-4D97-AF65-F5344CB8AC3E}">
        <p14:creationId xmlns:p14="http://schemas.microsoft.com/office/powerpoint/2010/main" xmlns="" val="69870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body" idx="1"/>
          </p:nvPr>
        </p:nvSpPr>
        <p:spPr>
          <a:xfrm>
            <a:off x="2165299" y="414337"/>
            <a:ext cx="5914176" cy="4661400"/>
          </a:xfrm>
          <a:prstGeom prst="rect">
            <a:avLst/>
          </a:prstGeom>
        </p:spPr>
        <p:txBody>
          <a:bodyPr spcFirstLastPara="1" wrap="square" lIns="91425" tIns="91425" rIns="91425" bIns="91425" anchor="t" anchorCtr="0">
            <a:noAutofit/>
          </a:bodyPr>
          <a:lstStyle/>
          <a:p>
            <a:pPr algn="just">
              <a:lnSpc>
                <a:spcPts val="2600"/>
              </a:lnSpc>
              <a:spcBef>
                <a:spcPts val="0"/>
              </a:spcBef>
            </a:pPr>
            <a:r>
              <a:rPr lang="nl-NL" sz="2000" dirty="0" smtClean="0">
                <a:solidFill>
                  <a:srgbClr val="002060"/>
                </a:solidFill>
                <a:latin typeface="+mj-lt"/>
              </a:rPr>
              <a:t>Người </a:t>
            </a:r>
            <a:r>
              <a:rPr lang="nl-NL" sz="2000" dirty="0">
                <a:solidFill>
                  <a:srgbClr val="002060"/>
                </a:solidFill>
                <a:latin typeface="+mj-lt"/>
              </a:rPr>
              <a:t>xưa dùng một cái mâm tròn, trên có kẻ nhiều đường tròn đồng tâm, dùng một cái que gỗ cắm ở giữa mâm rồi để ra ngoài ánh nắng mặt trời. Bóng của cái que chỉ đến vạch vòng tròn nào đó là chỉ mấy giờ trong ngày.</a:t>
            </a:r>
            <a:endParaRPr lang="en-US" sz="2000" dirty="0">
              <a:solidFill>
                <a:srgbClr val="002060"/>
              </a:solidFill>
              <a:latin typeface="+mj-lt"/>
            </a:endParaRPr>
          </a:p>
        </p:txBody>
      </p:sp>
      <p:sp>
        <p:nvSpPr>
          <p:cNvPr id="122" name="Google Shape;122;p20"/>
          <p:cNvSpPr txBox="1">
            <a:spLocks noGrp="1"/>
          </p:cNvSpPr>
          <p:nvPr>
            <p:ph type="title"/>
          </p:nvPr>
        </p:nvSpPr>
        <p:spPr>
          <a:xfrm>
            <a:off x="-51208" y="450913"/>
            <a:ext cx="2216507" cy="2177154"/>
          </a:xfrm>
          <a:prstGeom prst="rect">
            <a:avLst/>
          </a:prstGeom>
        </p:spPr>
        <p:txBody>
          <a:bodyPr spcFirstLastPara="1" wrap="square" lIns="91425" tIns="91425" rIns="91425" bIns="91425" anchor="t" anchorCtr="0">
            <a:noAutofit/>
          </a:bodyPr>
          <a:lstStyle/>
          <a:p>
            <a:pPr lvl="0" algn="ctr"/>
            <a:r>
              <a:rPr lang="en-US" sz="2500" dirty="0" smtClean="0">
                <a:solidFill>
                  <a:schemeClr val="tx1"/>
                </a:solidFill>
                <a:latin typeface="+mj-lt"/>
              </a:rPr>
              <a:t>Mở rộng</a:t>
            </a:r>
            <a:endParaRPr sz="2000" b="0" i="1" dirty="0">
              <a:solidFill>
                <a:schemeClr val="tx1"/>
              </a:solidFill>
              <a:latin typeface="+mj-lt"/>
            </a:endParaRPr>
          </a:p>
        </p:txBody>
      </p:sp>
      <p:pic>
        <p:nvPicPr>
          <p:cNvPr id="2" name="Picture 1"/>
          <p:cNvPicPr>
            <a:picLocks noChangeAspect="1"/>
          </p:cNvPicPr>
          <p:nvPr/>
        </p:nvPicPr>
        <p:blipFill>
          <a:blip r:embed="rId3"/>
          <a:stretch>
            <a:fillRect/>
          </a:stretch>
        </p:blipFill>
        <p:spPr>
          <a:xfrm>
            <a:off x="4946059" y="2204113"/>
            <a:ext cx="3613708" cy="2804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circle(in)">
                                      <p:cBhvr>
                                        <p:cTn id="7" dur="2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1">
                                            <p:txEl>
                                              <p:pRg st="0" end="0"/>
                                            </p:txEl>
                                          </p:spTgt>
                                        </p:tgtEl>
                                        <p:attrNameLst>
                                          <p:attrName>style.visibility</p:attrName>
                                        </p:attrNameLst>
                                      </p:cBhvr>
                                      <p:to>
                                        <p:strVal val="visible"/>
                                      </p:to>
                                    </p:set>
                                    <p:animEffect transition="in" filter="circle(in)">
                                      <p:cBhvr>
                                        <p:cTn id="12" dur="2000"/>
                                        <p:tgtEl>
                                          <p:spTgt spid="1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ctrTitle" idx="4294967295"/>
          </p:nvPr>
        </p:nvSpPr>
        <p:spPr>
          <a:xfrm>
            <a:off x="297485" y="80238"/>
            <a:ext cx="7772400" cy="1159800"/>
          </a:xfrm>
          <a:prstGeom prst="rect">
            <a:avLst/>
          </a:prstGeom>
        </p:spPr>
        <p:txBody>
          <a:bodyPr spcFirstLastPara="1" wrap="square" lIns="91425" tIns="91425" rIns="91425" bIns="91425" anchor="t" anchorCtr="0">
            <a:noAutofit/>
          </a:bodyPr>
          <a:lstStyle/>
          <a:p>
            <a:pPr lvl="0"/>
            <a:r>
              <a:rPr lang="en-US" sz="2400" dirty="0" smtClean="0">
                <a:solidFill>
                  <a:schemeClr val="bg1"/>
                </a:solidFill>
                <a:latin typeface="+mj-lt"/>
              </a:rPr>
              <a:t>Thảo </a:t>
            </a:r>
            <a:r>
              <a:rPr lang="en-US" sz="2400" dirty="0">
                <a:solidFill>
                  <a:schemeClr val="bg1"/>
                </a:solidFill>
                <a:latin typeface="+mj-lt"/>
              </a:rPr>
              <a:t>luận và trả lời câu hỏi</a:t>
            </a:r>
            <a:endParaRPr sz="2400" dirty="0">
              <a:solidFill>
                <a:schemeClr val="bg1"/>
              </a:solidFill>
              <a:latin typeface="+mj-lt"/>
            </a:endParaRPr>
          </a:p>
        </p:txBody>
      </p:sp>
      <p:sp>
        <p:nvSpPr>
          <p:cNvPr id="104" name="Google Shape;104;p19"/>
          <p:cNvSpPr txBox="1">
            <a:spLocks noGrp="1"/>
          </p:cNvSpPr>
          <p:nvPr>
            <p:ph type="subTitle" idx="4294967295"/>
          </p:nvPr>
        </p:nvSpPr>
        <p:spPr>
          <a:xfrm>
            <a:off x="4112552" y="678954"/>
            <a:ext cx="4696358" cy="1943364"/>
          </a:xfrm>
          <a:prstGeom prst="rect">
            <a:avLst/>
          </a:prstGeom>
        </p:spPr>
        <p:txBody>
          <a:bodyPr spcFirstLastPara="1" wrap="square" lIns="91425" tIns="91425" rIns="91425" bIns="91425" anchor="t" anchorCtr="0">
            <a:noAutofit/>
          </a:bodyPr>
          <a:lstStyle/>
          <a:p>
            <a:pPr algn="just">
              <a:lnSpc>
                <a:spcPts val="2600"/>
              </a:lnSpc>
            </a:pPr>
            <a:r>
              <a:rPr lang="nl-NL" sz="2200" dirty="0">
                <a:solidFill>
                  <a:srgbClr val="FFFF00"/>
                </a:solidFill>
                <a:latin typeface="+mj-lt"/>
              </a:rPr>
              <a:t>Câu đồng dao </a:t>
            </a:r>
            <a:r>
              <a:rPr lang="nl-NL" sz="2200" i="1" dirty="0">
                <a:solidFill>
                  <a:srgbClr val="FFFF00"/>
                </a:solidFill>
                <a:latin typeface="+mj-lt"/>
              </a:rPr>
              <a:t>“Mười rằm trăng náu, mười sáu trăng treo” </a:t>
            </a:r>
            <a:r>
              <a:rPr lang="nl-NL" sz="2200" dirty="0">
                <a:solidFill>
                  <a:srgbClr val="FFFF00"/>
                </a:solidFill>
                <a:latin typeface="+mj-lt"/>
              </a:rPr>
              <a:t>thể hiện cách tính của người xưa theo âm lịch hay dương lịch?</a:t>
            </a:r>
            <a:endParaRPr lang="en-US" sz="2200" dirty="0">
              <a:solidFill>
                <a:srgbClr val="FFFF00"/>
              </a:solidFill>
              <a:latin typeface="+mj-lt"/>
            </a:endParaRPr>
          </a:p>
        </p:txBody>
      </p:sp>
      <p:sp>
        <p:nvSpPr>
          <p:cNvPr id="106" name="Google Shape;106;p19"/>
          <p:cNvSpPr/>
          <p:nvPr/>
        </p:nvSpPr>
        <p:spPr>
          <a:xfrm>
            <a:off x="1836939" y="988479"/>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9"/>
          <p:cNvGrpSpPr/>
          <p:nvPr/>
        </p:nvGrpSpPr>
        <p:grpSpPr>
          <a:xfrm>
            <a:off x="2391964" y="496450"/>
            <a:ext cx="1426316" cy="1426403"/>
            <a:chOff x="6643075" y="3664250"/>
            <a:chExt cx="407950" cy="407975"/>
          </a:xfrm>
        </p:grpSpPr>
        <p:sp>
          <p:nvSpPr>
            <p:cNvPr id="108" name="Google Shape;10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19"/>
          <p:cNvGrpSpPr/>
          <p:nvPr/>
        </p:nvGrpSpPr>
        <p:grpSpPr>
          <a:xfrm>
            <a:off x="1415230" y="1774588"/>
            <a:ext cx="659664" cy="659627"/>
            <a:chOff x="576250" y="4319400"/>
            <a:chExt cx="442075" cy="442050"/>
          </a:xfrm>
        </p:grpSpPr>
        <p:sp>
          <p:nvSpPr>
            <p:cNvPr id="111" name="Google Shape;11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9"/>
          <p:cNvSpPr/>
          <p:nvPr/>
        </p:nvSpPr>
        <p:spPr>
          <a:xfrm rot="6223920">
            <a:off x="3953912" y="935426"/>
            <a:ext cx="317280" cy="3029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2746847" y="2045899"/>
            <a:ext cx="250224" cy="23892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p19"/>
          <p:cNvSpPr txBox="1">
            <a:spLocks/>
          </p:cNvSpPr>
          <p:nvPr/>
        </p:nvSpPr>
        <p:spPr>
          <a:xfrm>
            <a:off x="137375" y="2685923"/>
            <a:ext cx="5158830" cy="2226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3"/>
              </a:buClr>
              <a:buSzPts val="3000"/>
              <a:buFont typeface="Roboto"/>
              <a:buChar char="▸"/>
              <a:defRPr sz="3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0"/>
              </a:spcBef>
              <a:spcAft>
                <a:spcPts val="0"/>
              </a:spcAft>
              <a:buClr>
                <a:schemeClr val="accent3"/>
              </a:buClr>
              <a:buSzPts val="2400"/>
              <a:buFont typeface="Roboto"/>
              <a:buChar char="▹"/>
              <a:defRPr sz="2400" b="0" i="0" u="none" strike="noStrike" cap="none">
                <a:solidFill>
                  <a:schemeClr val="dk1"/>
                </a:solidFill>
                <a:latin typeface="Roboto"/>
                <a:ea typeface="Roboto"/>
                <a:cs typeface="Roboto"/>
                <a:sym typeface="Roboto"/>
              </a:defRPr>
            </a:lvl2pPr>
            <a:lvl3pPr marL="1371600" marR="0" lvl="2" indent="-381000" algn="l" rtl="0">
              <a:lnSpc>
                <a:spcPct val="100000"/>
              </a:lnSpc>
              <a:spcBef>
                <a:spcPts val="0"/>
              </a:spcBef>
              <a:spcAft>
                <a:spcPts val="0"/>
              </a:spcAft>
              <a:buClr>
                <a:schemeClr val="accent3"/>
              </a:buClr>
              <a:buSzPts val="2400"/>
              <a:buFont typeface="Roboto"/>
              <a:buChar char="■"/>
              <a:defRPr sz="24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algn="just">
              <a:lnSpc>
                <a:spcPts val="2800"/>
              </a:lnSpc>
            </a:pPr>
            <a:r>
              <a:rPr lang="nl-NL" sz="2000" b="1" dirty="0" smtClean="0">
                <a:solidFill>
                  <a:srgbClr val="FFFF00"/>
                </a:solidFill>
                <a:latin typeface="+mj-lt"/>
              </a:rPr>
              <a:t>Từ </a:t>
            </a:r>
            <a:r>
              <a:rPr lang="nl-NL" sz="2000" b="1" dirty="0">
                <a:solidFill>
                  <a:srgbClr val="FFFF00"/>
                </a:solidFill>
                <a:latin typeface="+mj-lt"/>
              </a:rPr>
              <a:t>ngày 10 trở đi, tính theo lịch âm, trăng bắt đầu tỏ (trăng náu, nhìn rõ) và ngày 16 là trăng tròn nhất (trăng treo). Hai câu đồng dao miêu tả Mặt Trăng từ ngày 10 đến ngày 16 mỗi tháng âm lịch. </a:t>
            </a:r>
            <a:endParaRPr lang="en-US" sz="2000" b="1" dirty="0">
              <a:solidFill>
                <a:srgbClr val="FFFF00"/>
              </a:solidFill>
              <a:latin typeface="+mj-lt"/>
            </a:endParaRPr>
          </a:p>
        </p:txBody>
      </p:sp>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anim calcmode="lin" valueType="num">
                                      <p:cBhvr>
                                        <p:cTn id="8" dur="1000" fill="hold"/>
                                        <p:tgtEl>
                                          <p:spTgt spid="103"/>
                                        </p:tgtEl>
                                        <p:attrNameLst>
                                          <p:attrName>ppt_x</p:attrName>
                                        </p:attrNameLst>
                                      </p:cBhvr>
                                      <p:tavLst>
                                        <p:tav tm="0">
                                          <p:val>
                                            <p:strVal val="#ppt_x"/>
                                          </p:val>
                                        </p:tav>
                                        <p:tav tm="100000">
                                          <p:val>
                                            <p:strVal val="#ppt_x"/>
                                          </p:val>
                                        </p:tav>
                                      </p:tavLst>
                                    </p:anim>
                                    <p:anim calcmode="lin" valueType="num">
                                      <p:cBhvr>
                                        <p:cTn id="9"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4">
                                            <p:txEl>
                                              <p:pRg st="0" end="0"/>
                                            </p:txEl>
                                          </p:spTgt>
                                        </p:tgtEl>
                                        <p:attrNameLst>
                                          <p:attrName>style.visibility</p:attrName>
                                        </p:attrNameLst>
                                      </p:cBhvr>
                                      <p:to>
                                        <p:strVal val="visible"/>
                                      </p:to>
                                    </p:set>
                                    <p:animEffect transition="in" filter="fade">
                                      <p:cBhvr>
                                        <p:cTn id="14" dur="1000"/>
                                        <p:tgtEl>
                                          <p:spTgt spid="104">
                                            <p:txEl>
                                              <p:pRg st="0" end="0"/>
                                            </p:txEl>
                                          </p:spTgt>
                                        </p:tgtEl>
                                      </p:cBhvr>
                                    </p:animEffect>
                                    <p:anim calcmode="lin" valueType="num">
                                      <p:cBhvr>
                                        <p:cTn id="15" dur="1000" fill="hold"/>
                                        <p:tgtEl>
                                          <p:spTgt spid="10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1"/>
          <p:cNvSpPr txBox="1">
            <a:spLocks noGrp="1"/>
          </p:cNvSpPr>
          <p:nvPr>
            <p:ph type="body" idx="1"/>
          </p:nvPr>
        </p:nvSpPr>
        <p:spPr>
          <a:xfrm>
            <a:off x="2088106" y="275350"/>
            <a:ext cx="3493828" cy="4650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b="1" dirty="0"/>
          </a:p>
          <a:p>
            <a:pPr algn="just">
              <a:lnSpc>
                <a:spcPts val="2800"/>
              </a:lnSpc>
            </a:pPr>
            <a:endParaRPr lang="fr-FR" dirty="0" smtClean="0">
              <a:solidFill>
                <a:srgbClr val="002060"/>
              </a:solidFill>
              <a:latin typeface="+mj-lt"/>
            </a:endParaRPr>
          </a:p>
          <a:p>
            <a:pPr algn="just">
              <a:lnSpc>
                <a:spcPts val="2800"/>
              </a:lnSpc>
            </a:pPr>
            <a:r>
              <a:rPr lang="fr-FR" dirty="0" smtClean="0">
                <a:solidFill>
                  <a:srgbClr val="002060"/>
                </a:solidFill>
                <a:latin typeface="+mj-lt"/>
              </a:rPr>
              <a:t>Lịch </a:t>
            </a:r>
            <a:r>
              <a:rPr lang="fr-FR" dirty="0">
                <a:solidFill>
                  <a:srgbClr val="002060"/>
                </a:solidFill>
                <a:latin typeface="+mj-lt"/>
              </a:rPr>
              <a:t>chính thức của thế giới hiện nay dựa theo cách tính thời gian của dương lịch, gọi là công lịch.</a:t>
            </a:r>
            <a:endParaRPr lang="en-US" dirty="0">
              <a:solidFill>
                <a:srgbClr val="002060"/>
              </a:solidFill>
              <a:latin typeface="+mj-lt"/>
            </a:endParaRPr>
          </a:p>
        </p:txBody>
      </p:sp>
      <p:sp>
        <p:nvSpPr>
          <p:cNvPr id="131" name="Google Shape;131;p21"/>
          <p:cNvSpPr txBox="1">
            <a:spLocks noGrp="1"/>
          </p:cNvSpPr>
          <p:nvPr>
            <p:ph type="body" idx="2"/>
          </p:nvPr>
        </p:nvSpPr>
        <p:spPr>
          <a:xfrm>
            <a:off x="5500048" y="573206"/>
            <a:ext cx="3596185" cy="4650600"/>
          </a:xfrm>
          <a:prstGeom prst="rect">
            <a:avLst/>
          </a:prstGeom>
        </p:spPr>
        <p:txBody>
          <a:bodyPr spcFirstLastPara="1" wrap="square" lIns="91425" tIns="91425" rIns="91425" bIns="91425" anchor="t" anchorCtr="0">
            <a:noAutofit/>
          </a:bodyPr>
          <a:lstStyle/>
          <a:p>
            <a:pPr algn="just">
              <a:lnSpc>
                <a:spcPts val="2800"/>
              </a:lnSpc>
            </a:pPr>
            <a:endParaRPr lang="fr-FR" dirty="0" smtClean="0">
              <a:solidFill>
                <a:srgbClr val="002060"/>
              </a:solidFill>
              <a:latin typeface="+mn-lt"/>
            </a:endParaRPr>
          </a:p>
          <a:p>
            <a:pPr algn="just">
              <a:lnSpc>
                <a:spcPts val="2800"/>
              </a:lnSpc>
            </a:pPr>
            <a:endParaRPr lang="fr-FR" dirty="0">
              <a:solidFill>
                <a:srgbClr val="002060"/>
              </a:solidFill>
              <a:latin typeface="+mn-lt"/>
            </a:endParaRPr>
          </a:p>
          <a:p>
            <a:pPr marL="114300" indent="0" algn="just">
              <a:lnSpc>
                <a:spcPts val="2800"/>
              </a:lnSpc>
              <a:buNone/>
            </a:pPr>
            <a:endParaRPr lang="fr-FR" dirty="0">
              <a:solidFill>
                <a:srgbClr val="002060"/>
              </a:solidFill>
              <a:latin typeface="+mn-lt"/>
            </a:endParaRPr>
          </a:p>
          <a:p>
            <a:pPr marL="114300" indent="0" algn="just">
              <a:lnSpc>
                <a:spcPts val="2800"/>
              </a:lnSpc>
              <a:buNone/>
            </a:pPr>
            <a:endParaRPr lang="fr-FR" dirty="0" smtClean="0">
              <a:solidFill>
                <a:srgbClr val="002060"/>
              </a:solidFill>
              <a:latin typeface="+mn-lt"/>
            </a:endParaRPr>
          </a:p>
          <a:p>
            <a:pPr algn="just">
              <a:lnSpc>
                <a:spcPts val="2800"/>
              </a:lnSpc>
            </a:pPr>
            <a:endParaRPr lang="fr-FR" dirty="0" smtClean="0">
              <a:solidFill>
                <a:srgbClr val="002060"/>
              </a:solidFill>
              <a:latin typeface="+mn-lt"/>
            </a:endParaRPr>
          </a:p>
          <a:p>
            <a:pPr algn="just">
              <a:lnSpc>
                <a:spcPts val="2800"/>
              </a:lnSpc>
            </a:pPr>
            <a:r>
              <a:rPr lang="fr-FR" dirty="0" smtClean="0">
                <a:solidFill>
                  <a:srgbClr val="002060"/>
                </a:solidFill>
                <a:latin typeface="+mn-lt"/>
              </a:rPr>
              <a:t>Hiện </a:t>
            </a:r>
            <a:r>
              <a:rPr lang="fr-FR" dirty="0">
                <a:solidFill>
                  <a:srgbClr val="002060"/>
                </a:solidFill>
                <a:latin typeface="+mn-lt"/>
              </a:rPr>
              <a:t>nay, ở Việt Nam, Công lịch được dùng chính thức trong văn bản của nhà nước, tuy nhiên, âm lịch vẫn được sử dụng rộng rãi trong nhân dân.</a:t>
            </a:r>
            <a:endParaRPr lang="en-US" dirty="0">
              <a:solidFill>
                <a:srgbClr val="002060"/>
              </a:solidFill>
              <a:latin typeface="+mn-lt"/>
            </a:endParaRPr>
          </a:p>
        </p:txBody>
      </p:sp>
      <p:pic>
        <p:nvPicPr>
          <p:cNvPr id="3" name="Picture 2"/>
          <p:cNvPicPr>
            <a:picLocks noChangeAspect="1"/>
          </p:cNvPicPr>
          <p:nvPr/>
        </p:nvPicPr>
        <p:blipFill>
          <a:blip r:embed="rId3"/>
          <a:stretch>
            <a:fillRect/>
          </a:stretch>
        </p:blipFill>
        <p:spPr>
          <a:xfrm>
            <a:off x="6052782" y="1221475"/>
            <a:ext cx="2900150" cy="1438789"/>
          </a:xfrm>
          <a:prstGeom prst="rect">
            <a:avLst/>
          </a:prstGeom>
        </p:spPr>
      </p:pic>
      <p:pic>
        <p:nvPicPr>
          <p:cNvPr id="4" name="Picture 3"/>
          <p:cNvPicPr>
            <a:picLocks noChangeAspect="1"/>
          </p:cNvPicPr>
          <p:nvPr/>
        </p:nvPicPr>
        <p:blipFill>
          <a:blip r:embed="rId4"/>
          <a:stretch>
            <a:fillRect/>
          </a:stretch>
        </p:blipFill>
        <p:spPr>
          <a:xfrm>
            <a:off x="2715902" y="2819078"/>
            <a:ext cx="2784146" cy="2106872"/>
          </a:xfrm>
          <a:prstGeom prst="rect">
            <a:avLst/>
          </a:prstGeom>
        </p:spPr>
      </p:pic>
      <p:sp>
        <p:nvSpPr>
          <p:cNvPr id="5" name="Rectangle 4"/>
          <p:cNvSpPr/>
          <p:nvPr/>
        </p:nvSpPr>
        <p:spPr>
          <a:xfrm>
            <a:off x="0" y="452584"/>
            <a:ext cx="2129051" cy="769441"/>
          </a:xfrm>
          <a:prstGeom prst="rect">
            <a:avLst/>
          </a:prstGeom>
        </p:spPr>
        <p:txBody>
          <a:bodyPr wrap="square">
            <a:spAutoFit/>
          </a:bodyPr>
          <a:lstStyle/>
          <a:p>
            <a:pPr algn="ctr"/>
            <a:r>
              <a:rPr lang="en-US" sz="2200" b="1" dirty="0" smtClean="0">
                <a:solidFill>
                  <a:schemeClr val="bg1"/>
                </a:solidFill>
              </a:rPr>
              <a:t>Cách tính thời gian bằng lịch</a:t>
            </a:r>
            <a:endParaRPr lang="en-US" sz="2200" b="1" dirty="0"/>
          </a:p>
        </p:txBody>
      </p:sp>
      <p:sp>
        <p:nvSpPr>
          <p:cNvPr id="2" name="Rectangle 1"/>
          <p:cNvSpPr/>
          <p:nvPr/>
        </p:nvSpPr>
        <p:spPr>
          <a:xfrm>
            <a:off x="2434421" y="452584"/>
            <a:ext cx="6295025" cy="707886"/>
          </a:xfrm>
          <a:prstGeom prst="rect">
            <a:avLst/>
          </a:prstGeom>
        </p:spPr>
        <p:txBody>
          <a:bodyPr wrap="square">
            <a:spAutoFit/>
          </a:bodyPr>
          <a:lstStyle/>
          <a:p>
            <a:pPr algn="just">
              <a:lnSpc>
                <a:spcPts val="2400"/>
              </a:lnSpc>
            </a:pPr>
            <a:r>
              <a:rPr lang="nl-NL" sz="2000" i="1" dirty="0" smtClean="0">
                <a:solidFill>
                  <a:schemeClr val="accent6">
                    <a:lumMod val="50000"/>
                  </a:schemeClr>
                </a:solidFill>
              </a:rPr>
              <a:t>Em có biết các nước trên thế giới hiện nay đang sử dụng lịch dương hay lịch âm không? </a:t>
            </a:r>
            <a:endParaRPr lang="en-US" sz="2000" i="1" dirty="0">
              <a:solidFill>
                <a:schemeClr val="accent6">
                  <a:lumMod val="50000"/>
                </a:schemeClr>
              </a:solidFill>
            </a:endParaRPr>
          </a:p>
        </p:txBody>
      </p:sp>
      <p:pic>
        <p:nvPicPr>
          <p:cNvPr id="8" name="Picture 7"/>
          <p:cNvPicPr>
            <a:picLocks noChangeAspect="1"/>
          </p:cNvPicPr>
          <p:nvPr/>
        </p:nvPicPr>
        <p:blipFill>
          <a:blip r:embed="rId5"/>
          <a:stretch>
            <a:fillRect/>
          </a:stretch>
        </p:blipFill>
        <p:spPr>
          <a:xfrm>
            <a:off x="168344" y="1859066"/>
            <a:ext cx="1264843" cy="1095743"/>
          </a:xfrm>
          <a:prstGeom prst="rect">
            <a:avLst/>
          </a:prstGeom>
        </p:spPr>
      </p:pic>
      <p:pic>
        <p:nvPicPr>
          <p:cNvPr id="9" name="Picture 8"/>
          <p:cNvPicPr>
            <a:picLocks noChangeAspect="1"/>
          </p:cNvPicPr>
          <p:nvPr/>
        </p:nvPicPr>
        <p:blipFill>
          <a:blip r:embed="rId6"/>
          <a:stretch>
            <a:fillRect/>
          </a:stretch>
        </p:blipFill>
        <p:spPr>
          <a:xfrm>
            <a:off x="568527" y="3437961"/>
            <a:ext cx="1229124" cy="10715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0">
                                            <p:txEl>
                                              <p:pRg st="2" end="2"/>
                                            </p:txEl>
                                          </p:spTgt>
                                        </p:tgtEl>
                                        <p:attrNameLst>
                                          <p:attrName>style.visibility</p:attrName>
                                        </p:attrNameLst>
                                      </p:cBhvr>
                                      <p:to>
                                        <p:strVal val="visible"/>
                                      </p:to>
                                    </p:set>
                                    <p:animEffect transition="in" filter="fade">
                                      <p:cBhvr>
                                        <p:cTn id="19" dur="1000"/>
                                        <p:tgtEl>
                                          <p:spTgt spid="130">
                                            <p:txEl>
                                              <p:pRg st="2" end="2"/>
                                            </p:txEl>
                                          </p:spTgt>
                                        </p:tgtEl>
                                      </p:cBhvr>
                                    </p:animEffect>
                                    <p:anim calcmode="lin" valueType="num">
                                      <p:cBhvr>
                                        <p:cTn id="20" dur="1000" fill="hold"/>
                                        <p:tgtEl>
                                          <p:spTgt spid="13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1">
                                            <p:txEl>
                                              <p:pRg st="5" end="5"/>
                                            </p:txEl>
                                          </p:spTgt>
                                        </p:tgtEl>
                                        <p:attrNameLst>
                                          <p:attrName>style.visibility</p:attrName>
                                        </p:attrNameLst>
                                      </p:cBhvr>
                                      <p:to>
                                        <p:strVal val="visible"/>
                                      </p:to>
                                    </p:set>
                                    <p:animEffect transition="in" filter="fade">
                                      <p:cBhvr>
                                        <p:cTn id="33" dur="1000"/>
                                        <p:tgtEl>
                                          <p:spTgt spid="131">
                                            <p:txEl>
                                              <p:pRg st="5" end="5"/>
                                            </p:txEl>
                                          </p:spTgt>
                                        </p:tgtEl>
                                      </p:cBhvr>
                                    </p:animEffect>
                                    <p:anim calcmode="lin" valueType="num">
                                      <p:cBhvr>
                                        <p:cTn id="34" dur="1000" fill="hold"/>
                                        <p:tgtEl>
                                          <p:spTgt spid="131">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1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88389" y="346313"/>
            <a:ext cx="2288663" cy="1839781"/>
          </a:xfrm>
          <a:prstGeom prst="rect">
            <a:avLst/>
          </a:prstGeom>
        </p:spPr>
        <p:txBody>
          <a:bodyPr spcFirstLastPara="1" wrap="square" lIns="91425" tIns="91425" rIns="91425" bIns="91425" anchor="t" anchorCtr="0">
            <a:noAutofit/>
          </a:bodyPr>
          <a:lstStyle/>
          <a:p>
            <a:pPr lvl="0" algn="ctr"/>
            <a:r>
              <a:rPr lang="en-US" sz="2200" dirty="0" smtClean="0">
                <a:solidFill>
                  <a:schemeClr val="bg1"/>
                </a:solidFill>
                <a:latin typeface="+mj-lt"/>
              </a:rPr>
              <a:t>Thảo </a:t>
            </a:r>
            <a:r>
              <a:rPr lang="en-US" sz="2200" dirty="0">
                <a:solidFill>
                  <a:schemeClr val="bg1"/>
                </a:solidFill>
                <a:latin typeface="+mj-lt"/>
              </a:rPr>
              <a:t>luận và trả lời câu hỏi</a:t>
            </a:r>
            <a:endParaRPr sz="2200" dirty="0">
              <a:solidFill>
                <a:schemeClr val="bg1"/>
              </a:solidFill>
              <a:latin typeface="+mj-lt"/>
            </a:endParaRPr>
          </a:p>
        </p:txBody>
      </p:sp>
      <p:sp>
        <p:nvSpPr>
          <p:cNvPr id="139" name="Google Shape;139;p22"/>
          <p:cNvSpPr txBox="1">
            <a:spLocks noGrp="1"/>
          </p:cNvSpPr>
          <p:nvPr>
            <p:ph type="body" idx="1"/>
          </p:nvPr>
        </p:nvSpPr>
        <p:spPr>
          <a:xfrm>
            <a:off x="2821358" y="547404"/>
            <a:ext cx="5830469" cy="4466976"/>
          </a:xfrm>
          <a:prstGeom prst="rect">
            <a:avLst/>
          </a:prstGeom>
        </p:spPr>
        <p:txBody>
          <a:bodyPr spcFirstLastPara="1" wrap="square" lIns="91425" tIns="91425" rIns="91425" bIns="91425" anchor="t" anchorCtr="0">
            <a:noAutofit/>
          </a:bodyPr>
          <a:lstStyle/>
          <a:p>
            <a:pPr algn="just">
              <a:lnSpc>
                <a:spcPts val="3000"/>
              </a:lnSpc>
              <a:spcBef>
                <a:spcPts val="0"/>
              </a:spcBef>
            </a:pPr>
            <a:r>
              <a:rPr lang="nl-NL" sz="2000" dirty="0">
                <a:solidFill>
                  <a:srgbClr val="002060"/>
                </a:solidFill>
                <a:latin typeface="+mj-lt"/>
              </a:rPr>
              <a:t>Vì sao trên thế giới cần một </a:t>
            </a:r>
            <a:r>
              <a:rPr lang="nl-NL" sz="2000" dirty="0" smtClean="0">
                <a:solidFill>
                  <a:srgbClr val="002060"/>
                </a:solidFill>
                <a:latin typeface="+mj-lt"/>
              </a:rPr>
              <a:t>thứ </a:t>
            </a:r>
            <a:r>
              <a:rPr lang="nl-NL" sz="2000" dirty="0">
                <a:solidFill>
                  <a:srgbClr val="002060"/>
                </a:solidFill>
                <a:latin typeface="+mj-lt"/>
              </a:rPr>
              <a:t>lịch chung</a:t>
            </a:r>
            <a:r>
              <a:rPr lang="nl-NL" sz="2000" dirty="0" smtClean="0">
                <a:solidFill>
                  <a:srgbClr val="002060"/>
                </a:solidFill>
                <a:latin typeface="+mj-lt"/>
              </a:rPr>
              <a:t>?</a:t>
            </a:r>
          </a:p>
          <a:p>
            <a:pPr algn="just">
              <a:lnSpc>
                <a:spcPts val="3000"/>
              </a:lnSpc>
              <a:spcBef>
                <a:spcPts val="0"/>
              </a:spcBef>
            </a:pPr>
            <a:r>
              <a:rPr lang="fr-FR" sz="2000" b="1" dirty="0" smtClean="0">
                <a:solidFill>
                  <a:schemeClr val="accent3">
                    <a:lumMod val="50000"/>
                  </a:schemeClr>
                </a:solidFill>
                <a:latin typeface="+mj-lt"/>
              </a:rPr>
              <a:t>Xã </a:t>
            </a:r>
            <a:r>
              <a:rPr lang="fr-FR" sz="2000" b="1" dirty="0">
                <a:solidFill>
                  <a:schemeClr val="accent3">
                    <a:lumMod val="50000"/>
                  </a:schemeClr>
                </a:solidFill>
                <a:latin typeface="+mj-lt"/>
              </a:rPr>
              <a:t>hội loài người ngày càng phát triển, để thuận lợi cho việc giao lưu, trao đổi, đa số các quốc gia đều thống nhất sử dụng Công lịch (lịch dương).</a:t>
            </a:r>
            <a:endParaRPr lang="en-US" sz="2000" b="1" dirty="0">
              <a:solidFill>
                <a:schemeClr val="accent3">
                  <a:lumMod val="50000"/>
                </a:schemeClr>
              </a:solidFill>
              <a:latin typeface="+mj-lt"/>
            </a:endParaRPr>
          </a:p>
          <a:p>
            <a:pPr algn="just">
              <a:lnSpc>
                <a:spcPts val="3000"/>
              </a:lnSpc>
              <a:spcBef>
                <a:spcPts val="0"/>
              </a:spcBef>
            </a:pPr>
            <a:r>
              <a:rPr lang="nl-NL" sz="2000" dirty="0">
                <a:solidFill>
                  <a:srgbClr val="002060"/>
                </a:solidFill>
              </a:rPr>
              <a:t>Người Việt Nam hiện nay đón Tết Nguyên đán theo loại lịch nào</a:t>
            </a:r>
            <a:r>
              <a:rPr lang="nl-NL" sz="2000" dirty="0" smtClean="0">
                <a:solidFill>
                  <a:srgbClr val="002060"/>
                </a:solidFill>
              </a:rPr>
              <a:t>?</a:t>
            </a:r>
          </a:p>
          <a:p>
            <a:pPr lvl="0" algn="just">
              <a:lnSpc>
                <a:spcPts val="3000"/>
              </a:lnSpc>
              <a:spcBef>
                <a:spcPts val="0"/>
              </a:spcBef>
            </a:pPr>
            <a:r>
              <a:rPr lang="fr-FR" sz="2000" b="1" dirty="0">
                <a:solidFill>
                  <a:schemeClr val="accent3">
                    <a:lumMod val="50000"/>
                  </a:schemeClr>
                </a:solidFill>
              </a:rPr>
              <a:t>Người Việt Nam hiện nay đón Tết Nguyên đán theo lịch âm.</a:t>
            </a:r>
            <a:endParaRPr lang="en-US" sz="2000" b="1" dirty="0">
              <a:solidFill>
                <a:schemeClr val="accent3">
                  <a:lumMod val="50000"/>
                </a:schemeClr>
              </a:solidFill>
            </a:endParaRPr>
          </a:p>
          <a:p>
            <a:pPr algn="just">
              <a:lnSpc>
                <a:spcPts val="2600"/>
              </a:lnSpc>
            </a:pPr>
            <a:endParaRPr lang="en-US" sz="2000" dirty="0">
              <a:solidFill>
                <a:srgbClr val="002060"/>
              </a:solidFill>
            </a:endParaRPr>
          </a:p>
          <a:p>
            <a:pPr algn="just">
              <a:lnSpc>
                <a:spcPts val="2600"/>
              </a:lnSpc>
            </a:pPr>
            <a:endParaRPr lang="nl-NL" sz="2000" dirty="0">
              <a:solidFill>
                <a:srgbClr val="002060"/>
              </a:solidFill>
              <a:latin typeface="+mj-lt"/>
            </a:endParaRPr>
          </a:p>
          <a:p>
            <a:pPr algn="just">
              <a:lnSpc>
                <a:spcPts val="2600"/>
              </a:lnSpc>
            </a:pPr>
            <a:endParaRPr lang="nl-NL" sz="2000" dirty="0">
              <a:solidFill>
                <a:srgbClr val="002060"/>
              </a:solidFill>
            </a:endParaRPr>
          </a:p>
        </p:txBody>
      </p:sp>
      <p:pic>
        <p:nvPicPr>
          <p:cNvPr id="2" name="Picture 1"/>
          <p:cNvPicPr>
            <a:picLocks noChangeAspect="1"/>
          </p:cNvPicPr>
          <p:nvPr/>
        </p:nvPicPr>
        <p:blipFill>
          <a:blip r:embed="rId3"/>
          <a:stretch>
            <a:fillRect/>
          </a:stretch>
        </p:blipFill>
        <p:spPr>
          <a:xfrm>
            <a:off x="168242" y="1385496"/>
            <a:ext cx="1431532" cy="1601195"/>
          </a:xfrm>
          <a:prstGeom prst="rect">
            <a:avLst/>
          </a:prstGeom>
        </p:spPr>
      </p:pic>
      <p:pic>
        <p:nvPicPr>
          <p:cNvPr id="3" name="Picture 2"/>
          <p:cNvPicPr>
            <a:picLocks noChangeAspect="1"/>
          </p:cNvPicPr>
          <p:nvPr/>
        </p:nvPicPr>
        <p:blipFill>
          <a:blip r:embed="rId4"/>
          <a:stretch>
            <a:fillRect/>
          </a:stretch>
        </p:blipFill>
        <p:spPr>
          <a:xfrm>
            <a:off x="506756" y="3302758"/>
            <a:ext cx="1420065" cy="1624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anim calcmode="lin" valueType="num">
                                      <p:cBhvr>
                                        <p:cTn id="8" dur="1000" fill="hold"/>
                                        <p:tgtEl>
                                          <p:spTgt spid="138"/>
                                        </p:tgtEl>
                                        <p:attrNameLst>
                                          <p:attrName>ppt_x</p:attrName>
                                        </p:attrNameLst>
                                      </p:cBhvr>
                                      <p:tavLst>
                                        <p:tav tm="0">
                                          <p:val>
                                            <p:strVal val="#ppt_x"/>
                                          </p:val>
                                        </p:tav>
                                        <p:tav tm="100000">
                                          <p:val>
                                            <p:strVal val="#ppt_x"/>
                                          </p:val>
                                        </p:tav>
                                      </p:tavLst>
                                    </p:anim>
                                    <p:anim calcmode="lin" valueType="num">
                                      <p:cBhvr>
                                        <p:cTn id="9"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9">
                                            <p:txEl>
                                              <p:pRg st="0" end="0"/>
                                            </p:txEl>
                                          </p:spTgt>
                                        </p:tgtEl>
                                        <p:attrNameLst>
                                          <p:attrName>style.visibility</p:attrName>
                                        </p:attrNameLst>
                                      </p:cBhvr>
                                      <p:to>
                                        <p:strVal val="visible"/>
                                      </p:to>
                                    </p:set>
                                    <p:animEffect transition="in" filter="fade">
                                      <p:cBhvr>
                                        <p:cTn id="14" dur="1000"/>
                                        <p:tgtEl>
                                          <p:spTgt spid="139">
                                            <p:txEl>
                                              <p:pRg st="0" end="0"/>
                                            </p:txEl>
                                          </p:spTgt>
                                        </p:tgtEl>
                                      </p:cBhvr>
                                    </p:animEffect>
                                    <p:anim calcmode="lin" valueType="num">
                                      <p:cBhvr>
                                        <p:cTn id="15" dur="1000" fill="hold"/>
                                        <p:tgtEl>
                                          <p:spTgt spid="13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9">
                                            <p:txEl>
                                              <p:pRg st="2" end="2"/>
                                            </p:txEl>
                                          </p:spTgt>
                                        </p:tgtEl>
                                        <p:attrNameLst>
                                          <p:attrName>style.visibility</p:attrName>
                                        </p:attrNameLst>
                                      </p:cBhvr>
                                      <p:to>
                                        <p:strVal val="visible"/>
                                      </p:to>
                                    </p:set>
                                    <p:animEffect transition="in" filter="fade">
                                      <p:cBhvr>
                                        <p:cTn id="21" dur="1000"/>
                                        <p:tgtEl>
                                          <p:spTgt spid="139">
                                            <p:txEl>
                                              <p:pRg st="2" end="2"/>
                                            </p:txEl>
                                          </p:spTgt>
                                        </p:tgtEl>
                                      </p:cBhvr>
                                    </p:animEffect>
                                    <p:anim calcmode="lin" valueType="num">
                                      <p:cBhvr>
                                        <p:cTn id="22" dur="1000" fill="hold"/>
                                        <p:tgtEl>
                                          <p:spTgt spid="1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9">
                                            <p:txEl>
                                              <p:pRg st="1" end="1"/>
                                            </p:txEl>
                                          </p:spTgt>
                                        </p:tgtEl>
                                        <p:attrNameLst>
                                          <p:attrName>style.visibility</p:attrName>
                                        </p:attrNameLst>
                                      </p:cBhvr>
                                      <p:to>
                                        <p:strVal val="visible"/>
                                      </p:to>
                                    </p:set>
                                    <p:animEffect transition="in" filter="fade">
                                      <p:cBhvr>
                                        <p:cTn id="28" dur="1000"/>
                                        <p:tgtEl>
                                          <p:spTgt spid="139">
                                            <p:txEl>
                                              <p:pRg st="1" end="1"/>
                                            </p:txEl>
                                          </p:spTgt>
                                        </p:tgtEl>
                                      </p:cBhvr>
                                    </p:animEffect>
                                    <p:anim calcmode="lin" valueType="num">
                                      <p:cBhvr>
                                        <p:cTn id="29" dur="1000" fill="hold"/>
                                        <p:tgtEl>
                                          <p:spTgt spid="13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9">
                                            <p:txEl>
                                              <p:pRg st="3" end="3"/>
                                            </p:txEl>
                                          </p:spTgt>
                                        </p:tgtEl>
                                        <p:attrNameLst>
                                          <p:attrName>style.visibility</p:attrName>
                                        </p:attrNameLst>
                                      </p:cBhvr>
                                      <p:to>
                                        <p:strVal val="visible"/>
                                      </p:to>
                                    </p:set>
                                    <p:animEffect transition="in" filter="fade">
                                      <p:cBhvr>
                                        <p:cTn id="35" dur="1000"/>
                                        <p:tgtEl>
                                          <p:spTgt spid="139">
                                            <p:txEl>
                                              <p:pRg st="3" end="3"/>
                                            </p:txEl>
                                          </p:spTgt>
                                        </p:tgtEl>
                                      </p:cBhvr>
                                    </p:animEffect>
                                    <p:anim calcmode="lin" valueType="num">
                                      <p:cBhvr>
                                        <p:cTn id="36" dur="1000" fill="hold"/>
                                        <p:tgtEl>
                                          <p:spTgt spid="13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3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circle(in)">
                                      <p:cBhvr>
                                        <p:cTn id="4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752" y="378910"/>
            <a:ext cx="5859600" cy="596904"/>
          </a:xfrm>
        </p:spPr>
        <p:txBody>
          <a:bodyPr/>
          <a:lstStyle/>
          <a:p>
            <a:pPr algn="l"/>
            <a:r>
              <a:rPr lang="en-US" sz="2400" dirty="0" smtClean="0">
                <a:latin typeface="+mj-lt"/>
              </a:rPr>
              <a:t>Quan sát Hình 2.3</a:t>
            </a:r>
            <a:endParaRPr lang="en-US" sz="2400" dirty="0">
              <a:latin typeface="+mj-lt"/>
            </a:endParaRPr>
          </a:p>
        </p:txBody>
      </p:sp>
      <p:sp>
        <p:nvSpPr>
          <p:cNvPr id="4" name="Rectangle 3"/>
          <p:cNvSpPr/>
          <p:nvPr/>
        </p:nvSpPr>
        <p:spPr>
          <a:xfrm>
            <a:off x="336752" y="1380633"/>
            <a:ext cx="8213569" cy="707886"/>
          </a:xfrm>
          <a:prstGeom prst="rect">
            <a:avLst/>
          </a:prstGeom>
        </p:spPr>
        <p:txBody>
          <a:bodyPr wrap="square">
            <a:spAutoFit/>
          </a:bodyPr>
          <a:lstStyle/>
          <a:p>
            <a:pPr algn="ctr"/>
            <a:r>
              <a:rPr lang="nl-NL" sz="2000" b="1" i="1" dirty="0" smtClean="0">
                <a:solidFill>
                  <a:srgbClr val="FFFF00"/>
                </a:solidFill>
              </a:rPr>
              <a:t>Em hãy cho biết thế nào là </a:t>
            </a:r>
          </a:p>
          <a:p>
            <a:pPr algn="ctr"/>
            <a:r>
              <a:rPr lang="nl-NL" sz="2000" b="1" i="1" dirty="0" smtClean="0">
                <a:solidFill>
                  <a:srgbClr val="FFFF00"/>
                </a:solidFill>
              </a:rPr>
              <a:t>Thập kỉ, thế kỉ, thiên niên kỉ?</a:t>
            </a:r>
            <a:endParaRPr lang="en-US" sz="2000" b="1" i="1" dirty="0">
              <a:solidFill>
                <a:srgbClr val="FFFF00"/>
              </a:solidFill>
            </a:endParaRPr>
          </a:p>
        </p:txBody>
      </p:sp>
      <p:pic>
        <p:nvPicPr>
          <p:cNvPr id="13" name="Picture 12"/>
          <p:cNvPicPr>
            <a:picLocks noChangeAspect="1"/>
          </p:cNvPicPr>
          <p:nvPr/>
        </p:nvPicPr>
        <p:blipFill>
          <a:blip r:embed="rId2"/>
          <a:stretch>
            <a:fillRect/>
          </a:stretch>
        </p:blipFill>
        <p:spPr>
          <a:xfrm>
            <a:off x="336752" y="2443944"/>
            <a:ext cx="8213570" cy="2152650"/>
          </a:xfrm>
          <a:prstGeom prst="rect">
            <a:avLst/>
          </a:prstGeom>
        </p:spPr>
      </p:pic>
    </p:spTree>
    <p:extLst>
      <p:ext uri="{BB962C8B-B14F-4D97-AF65-F5344CB8AC3E}">
        <p14:creationId xmlns:p14="http://schemas.microsoft.com/office/powerpoint/2010/main" xmlns="" val="11427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01758" y="608823"/>
            <a:ext cx="7042241" cy="430887"/>
          </a:xfrm>
          <a:prstGeom prst="rect">
            <a:avLst/>
          </a:prstGeom>
        </p:spPr>
        <p:txBody>
          <a:bodyPr wrap="square">
            <a:spAutoFit/>
          </a:bodyPr>
          <a:lstStyle/>
          <a:p>
            <a:pPr algn="ctr"/>
            <a:r>
              <a:rPr lang="en-US" sz="2200" b="1" dirty="0" smtClean="0">
                <a:solidFill>
                  <a:schemeClr val="accent6">
                    <a:lumMod val="50000"/>
                  </a:schemeClr>
                </a:solidFill>
              </a:rPr>
              <a:t>Một số cách tính thời gian khác</a:t>
            </a:r>
            <a:endParaRPr lang="en-US" sz="2200" b="1" dirty="0"/>
          </a:p>
        </p:txBody>
      </p:sp>
      <p:sp>
        <p:nvSpPr>
          <p:cNvPr id="4" name="Round Same Side Corner Rectangle 3"/>
          <p:cNvSpPr/>
          <p:nvPr/>
        </p:nvSpPr>
        <p:spPr>
          <a:xfrm rot="16200000">
            <a:off x="4267391" y="-693569"/>
            <a:ext cx="1100538" cy="5431801"/>
          </a:xfrm>
          <a:prstGeom prst="round2SameRect">
            <a:avLst>
              <a:gd name="adj1" fmla="val 23321"/>
              <a:gd name="adj2" fmla="val 0"/>
            </a:avLst>
          </a:prstGeom>
          <a:solidFill>
            <a:schemeClr val="accent1"/>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ound Same Side Corner Rectangle 4"/>
          <p:cNvSpPr/>
          <p:nvPr/>
        </p:nvSpPr>
        <p:spPr>
          <a:xfrm rot="5400000" flipH="1">
            <a:off x="7623205" y="1473009"/>
            <a:ext cx="1100538" cy="1098646"/>
          </a:xfrm>
          <a:prstGeom prst="round2SameRect">
            <a:avLst>
              <a:gd name="adj1" fmla="val 34679"/>
              <a:gd name="adj2" fmla="val 0"/>
            </a:avLst>
          </a:prstGeom>
          <a:solidFill>
            <a:schemeClr val="accent1"/>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32"/>
          <p:cNvSpPr>
            <a:spLocks noChangeArrowheads="1"/>
          </p:cNvSpPr>
          <p:nvPr/>
        </p:nvSpPr>
        <p:spPr bwMode="auto">
          <a:xfrm>
            <a:off x="2163170" y="1556938"/>
            <a:ext cx="5370392" cy="1015663"/>
          </a:xfrm>
          <a:prstGeom prst="rect">
            <a:avLst/>
          </a:prstGeom>
          <a:noFill/>
          <a:ln w="9525">
            <a:noFill/>
            <a:miter lim="800000"/>
            <a:headEnd/>
            <a:tailEnd/>
          </a:ln>
        </p:spPr>
        <p:txBody>
          <a:bodyPr wrap="square">
            <a:spAutoFit/>
          </a:bodyPr>
          <a:lstStyle/>
          <a:p>
            <a:pPr algn="just"/>
            <a:r>
              <a:rPr lang="fr-FR" sz="2000" dirty="0">
                <a:solidFill>
                  <a:schemeClr val="bg1"/>
                </a:solidFill>
              </a:rPr>
              <a:t>Công lịch lấy năm tương truyền chúa Giê-su (người sáng lập đạo Ki-tô giáo) ra đời là năm đầu tiên của Công nguyên. </a:t>
            </a:r>
            <a:endParaRPr lang="en-US" sz="2000" dirty="0">
              <a:solidFill>
                <a:schemeClr val="bg1"/>
              </a:solidFill>
            </a:endParaRPr>
          </a:p>
        </p:txBody>
      </p:sp>
      <p:sp>
        <p:nvSpPr>
          <p:cNvPr id="14" name="Round Same Side Corner Rectangle 13"/>
          <p:cNvSpPr/>
          <p:nvPr/>
        </p:nvSpPr>
        <p:spPr>
          <a:xfrm rot="16200000">
            <a:off x="4282203" y="549805"/>
            <a:ext cx="1085073" cy="5445961"/>
          </a:xfrm>
          <a:prstGeom prst="round2SameRect">
            <a:avLst>
              <a:gd name="adj1" fmla="val 23321"/>
              <a:gd name="adj2" fmla="val 0"/>
            </a:avLst>
          </a:prstGeom>
          <a:solidFill>
            <a:schemeClr val="accent2"/>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ound Same Side Corner Rectangle 14"/>
          <p:cNvSpPr/>
          <p:nvPr/>
        </p:nvSpPr>
        <p:spPr>
          <a:xfrm rot="5400000" flipH="1">
            <a:off x="7630937" y="2723461"/>
            <a:ext cx="1085072" cy="1098647"/>
          </a:xfrm>
          <a:prstGeom prst="round2SameRect">
            <a:avLst>
              <a:gd name="adj1" fmla="val 34679"/>
              <a:gd name="adj2" fmla="val 0"/>
            </a:avLst>
          </a:prstGeom>
          <a:solidFill>
            <a:schemeClr val="accent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ound Same Side Corner Rectangle 15"/>
          <p:cNvSpPr/>
          <p:nvPr/>
        </p:nvSpPr>
        <p:spPr>
          <a:xfrm rot="16200000">
            <a:off x="4322209" y="1735962"/>
            <a:ext cx="990906" cy="5431800"/>
          </a:xfrm>
          <a:prstGeom prst="round2SameRect">
            <a:avLst>
              <a:gd name="adj1" fmla="val 23321"/>
              <a:gd name="adj2" fmla="val 0"/>
            </a:avLst>
          </a:prstGeom>
          <a:solidFill>
            <a:schemeClr val="accent2">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ound Same Side Corner Rectangle 16"/>
          <p:cNvSpPr/>
          <p:nvPr/>
        </p:nvSpPr>
        <p:spPr>
          <a:xfrm rot="5400000" flipH="1">
            <a:off x="7678018" y="3902534"/>
            <a:ext cx="990907" cy="1098649"/>
          </a:xfrm>
          <a:prstGeom prst="round2SameRect">
            <a:avLst>
              <a:gd name="adj1" fmla="val 34679"/>
              <a:gd name="adj2" fmla="val 0"/>
            </a:avLst>
          </a:prstGeom>
          <a:solidFill>
            <a:schemeClr val="accent2">
              <a:lumMod val="5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37"/>
          <p:cNvSpPr>
            <a:spLocks noChangeArrowheads="1"/>
          </p:cNvSpPr>
          <p:nvPr/>
        </p:nvSpPr>
        <p:spPr bwMode="auto">
          <a:xfrm>
            <a:off x="3030311" y="3072729"/>
            <a:ext cx="4059706" cy="400110"/>
          </a:xfrm>
          <a:prstGeom prst="rect">
            <a:avLst/>
          </a:prstGeom>
          <a:noFill/>
          <a:ln w="9525">
            <a:noFill/>
            <a:miter lim="800000"/>
            <a:headEnd/>
            <a:tailEnd/>
          </a:ln>
        </p:spPr>
        <p:txBody>
          <a:bodyPr wrap="square">
            <a:spAutoFit/>
          </a:bodyPr>
          <a:lstStyle/>
          <a:p>
            <a:r>
              <a:rPr lang="fr-FR" sz="2000" dirty="0" smtClean="0">
                <a:solidFill>
                  <a:schemeClr val="bg1"/>
                </a:solidFill>
              </a:rPr>
              <a:t> Trước </a:t>
            </a:r>
            <a:r>
              <a:rPr lang="fr-FR" sz="2000" dirty="0">
                <a:solidFill>
                  <a:schemeClr val="bg1"/>
                </a:solidFill>
              </a:rPr>
              <a:t>năm chúa Giê-su ra đời. </a:t>
            </a:r>
            <a:endParaRPr lang="fr-FR" sz="2000" dirty="0" smtClean="0">
              <a:solidFill>
                <a:schemeClr val="bg1"/>
              </a:solidFill>
            </a:endParaRPr>
          </a:p>
        </p:txBody>
      </p:sp>
      <p:sp>
        <p:nvSpPr>
          <p:cNvPr id="20" name="Rectangle 38"/>
          <p:cNvSpPr>
            <a:spLocks noChangeArrowheads="1"/>
          </p:cNvSpPr>
          <p:nvPr/>
        </p:nvSpPr>
        <p:spPr bwMode="auto">
          <a:xfrm>
            <a:off x="2209317" y="4101792"/>
            <a:ext cx="5278098" cy="707886"/>
          </a:xfrm>
          <a:prstGeom prst="rect">
            <a:avLst/>
          </a:prstGeom>
          <a:noFill/>
          <a:ln w="9525">
            <a:noFill/>
            <a:miter lim="800000"/>
            <a:headEnd/>
            <a:tailEnd/>
          </a:ln>
        </p:spPr>
        <p:txBody>
          <a:bodyPr wrap="square">
            <a:spAutoFit/>
          </a:bodyPr>
          <a:lstStyle/>
          <a:p>
            <a:pPr algn="just">
              <a:lnSpc>
                <a:spcPts val="2400"/>
              </a:lnSpc>
            </a:pPr>
            <a:r>
              <a:rPr lang="fr-FR" sz="2000" dirty="0">
                <a:solidFill>
                  <a:schemeClr val="bg1"/>
                </a:solidFill>
              </a:rPr>
              <a:t>Một thập kỉ là 10 năm. Một thế kỉ là 100 năm. Một thiên niên kỉ là 1000 năm.</a:t>
            </a:r>
            <a:endParaRPr lang="en-US" sz="2000" dirty="0">
              <a:solidFill>
                <a:schemeClr val="bg1"/>
              </a:solidFill>
            </a:endParaRPr>
          </a:p>
        </p:txBody>
      </p:sp>
      <p:sp>
        <p:nvSpPr>
          <p:cNvPr id="21" name="TextBox 8"/>
          <p:cNvSpPr txBox="1">
            <a:spLocks noChangeArrowheads="1"/>
          </p:cNvSpPr>
          <p:nvPr/>
        </p:nvSpPr>
        <p:spPr bwMode="auto">
          <a:xfrm>
            <a:off x="7624418" y="1652828"/>
            <a:ext cx="1098379" cy="707886"/>
          </a:xfrm>
          <a:prstGeom prst="rect">
            <a:avLst/>
          </a:prstGeom>
          <a:noFill/>
          <a:ln w="9525">
            <a:noFill/>
            <a:miter lim="800000"/>
            <a:headEnd/>
            <a:tailEnd/>
          </a:ln>
        </p:spPr>
        <p:txBody>
          <a:bodyPr wrap="none" anchor="ctr">
            <a:spAutoFit/>
          </a:bodyPr>
          <a:lstStyle/>
          <a:p>
            <a:pPr algn="ctr"/>
            <a:r>
              <a:rPr lang="en-US" sz="2000" b="1" dirty="0" smtClean="0">
                <a:solidFill>
                  <a:schemeClr val="bg1"/>
                </a:solidFill>
                <a:latin typeface="+mj-lt"/>
              </a:rPr>
              <a:t>Công </a:t>
            </a:r>
          </a:p>
          <a:p>
            <a:pPr algn="ctr"/>
            <a:r>
              <a:rPr lang="en-US" sz="2000" b="1" dirty="0" smtClean="0">
                <a:solidFill>
                  <a:schemeClr val="bg1"/>
                </a:solidFill>
                <a:latin typeface="+mj-lt"/>
              </a:rPr>
              <a:t>nguyên</a:t>
            </a:r>
            <a:endParaRPr lang="en-US" sz="2000" b="1" dirty="0">
              <a:solidFill>
                <a:schemeClr val="bg1"/>
              </a:solidFill>
              <a:latin typeface="+mj-lt"/>
            </a:endParaRPr>
          </a:p>
        </p:txBody>
      </p:sp>
      <p:sp>
        <p:nvSpPr>
          <p:cNvPr id="22" name="TextBox 33"/>
          <p:cNvSpPr txBox="1">
            <a:spLocks noChangeArrowheads="1"/>
          </p:cNvSpPr>
          <p:nvPr/>
        </p:nvSpPr>
        <p:spPr bwMode="auto">
          <a:xfrm>
            <a:off x="7812275" y="3072731"/>
            <a:ext cx="713657" cy="400110"/>
          </a:xfrm>
          <a:prstGeom prst="rect">
            <a:avLst/>
          </a:prstGeom>
          <a:noFill/>
          <a:ln w="9525">
            <a:noFill/>
            <a:miter lim="800000"/>
            <a:headEnd/>
            <a:tailEnd/>
          </a:ln>
        </p:spPr>
        <p:txBody>
          <a:bodyPr wrap="none" anchor="ctr">
            <a:spAutoFit/>
          </a:bodyPr>
          <a:lstStyle/>
          <a:p>
            <a:pPr algn="ctr"/>
            <a:r>
              <a:rPr lang="en-US" sz="2000" b="1" dirty="0" smtClean="0">
                <a:solidFill>
                  <a:schemeClr val="bg1"/>
                </a:solidFill>
                <a:latin typeface="+mj-lt"/>
              </a:rPr>
              <a:t>TCN</a:t>
            </a:r>
          </a:p>
        </p:txBody>
      </p:sp>
      <p:sp>
        <p:nvSpPr>
          <p:cNvPr id="23" name="TextBox 33"/>
          <p:cNvSpPr txBox="1">
            <a:spLocks noChangeArrowheads="1"/>
          </p:cNvSpPr>
          <p:nvPr/>
        </p:nvSpPr>
        <p:spPr bwMode="auto">
          <a:xfrm>
            <a:off x="7777811" y="4101792"/>
            <a:ext cx="782587" cy="707886"/>
          </a:xfrm>
          <a:prstGeom prst="rect">
            <a:avLst/>
          </a:prstGeom>
          <a:noFill/>
          <a:ln w="9525">
            <a:noFill/>
            <a:miter lim="800000"/>
            <a:headEnd/>
            <a:tailEnd/>
          </a:ln>
        </p:spPr>
        <p:txBody>
          <a:bodyPr wrap="none" anchor="ctr">
            <a:spAutoFit/>
          </a:bodyPr>
          <a:lstStyle/>
          <a:p>
            <a:pPr algn="ctr"/>
            <a:r>
              <a:rPr lang="en-US" sz="2000" b="1" dirty="0" smtClean="0">
                <a:solidFill>
                  <a:schemeClr val="bg1"/>
                </a:solidFill>
                <a:latin typeface="+mj-lt"/>
              </a:rPr>
              <a:t>Khái</a:t>
            </a:r>
          </a:p>
          <a:p>
            <a:pPr algn="ctr"/>
            <a:r>
              <a:rPr lang="en-US" sz="2000" b="1" dirty="0" smtClean="0">
                <a:solidFill>
                  <a:schemeClr val="bg1"/>
                </a:solidFill>
                <a:latin typeface="+mj-lt"/>
              </a:rPr>
              <a:t>niệm</a:t>
            </a:r>
            <a:endParaRPr lang="en-US" sz="2000" b="1" dirty="0">
              <a:solidFill>
                <a:schemeClr val="bg1"/>
              </a:solidFill>
              <a:latin typeface="+mj-lt"/>
            </a:endParaRPr>
          </a:p>
        </p:txBody>
      </p:sp>
    </p:spTree>
    <p:extLst>
      <p:ext uri="{BB962C8B-B14F-4D97-AF65-F5344CB8AC3E}">
        <p14:creationId xmlns:p14="http://schemas.microsoft.com/office/powerpoint/2010/main" xmlns="" val="25512456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2000"/>
                                        <p:tgtEl>
                                          <p:spTgt spid="2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ircle(in)">
                                      <p:cBhvr>
                                        <p:cTn id="43" dur="2000"/>
                                        <p:tgtEl>
                                          <p:spTgt spid="1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circle(in)">
                                      <p:cBhvr>
                                        <p:cTn id="46" dur="2000"/>
                                        <p:tgtEl>
                                          <p:spTgt spid="2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in)">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11" grpId="0"/>
      <p:bldP spid="14" grpId="0" animBg="1"/>
      <p:bldP spid="15" grpId="0" animBg="1"/>
      <p:bldP spid="16" grpId="0" animBg="1"/>
      <p:bldP spid="17" grpId="0" animBg="1"/>
      <p:bldP spid="19"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39727"/>
            <a:ext cx="2081284" cy="1480142"/>
          </a:xfrm>
        </p:spPr>
        <p:txBody>
          <a:bodyPr/>
          <a:lstStyle/>
          <a:p>
            <a:pPr algn="ctr"/>
            <a:r>
              <a:rPr lang="en-US" sz="2200" dirty="0" smtClean="0">
                <a:latin typeface="+mj-lt"/>
              </a:rPr>
              <a:t>Thảo luận và trả lời câu hỏi</a:t>
            </a:r>
            <a:endParaRPr lang="en-US" sz="2200" dirty="0">
              <a:latin typeface="+mj-lt"/>
            </a:endParaRPr>
          </a:p>
        </p:txBody>
      </p:sp>
      <p:sp>
        <p:nvSpPr>
          <p:cNvPr id="4" name="Rectangle 3"/>
          <p:cNvSpPr/>
          <p:nvPr/>
        </p:nvSpPr>
        <p:spPr>
          <a:xfrm>
            <a:off x="2265530" y="416221"/>
            <a:ext cx="6489510" cy="1015663"/>
          </a:xfrm>
          <a:prstGeom prst="rect">
            <a:avLst/>
          </a:prstGeom>
        </p:spPr>
        <p:txBody>
          <a:bodyPr wrap="square">
            <a:spAutoFit/>
          </a:bodyPr>
          <a:lstStyle/>
          <a:p>
            <a:pPr algn="just">
              <a:lnSpc>
                <a:spcPts val="2400"/>
              </a:lnSpc>
            </a:pPr>
            <a:r>
              <a:rPr lang="nl-NL" sz="1900" i="1" dirty="0">
                <a:solidFill>
                  <a:srgbClr val="0070C0"/>
                </a:solidFill>
              </a:rPr>
              <a:t>Dựa vào hình dưới đây em hãy xác định từ thời điểm xảy ra các sự kiện ghi trên sơ đồ đến hiện tại là bao nhiêu năm, bao nhiêu thập kỉ, bao nhiêu thế kỉ?</a:t>
            </a:r>
            <a:endParaRPr lang="en-US" sz="1900" i="1" dirty="0">
              <a:solidFill>
                <a:srgbClr val="0070C0"/>
              </a:solidFill>
            </a:endParaRPr>
          </a:p>
        </p:txBody>
      </p:sp>
      <p:pic>
        <p:nvPicPr>
          <p:cNvPr id="5" name="Picture 4"/>
          <p:cNvPicPr>
            <a:picLocks noChangeAspect="1"/>
          </p:cNvPicPr>
          <p:nvPr/>
        </p:nvPicPr>
        <p:blipFill>
          <a:blip r:embed="rId2"/>
          <a:stretch>
            <a:fillRect/>
          </a:stretch>
        </p:blipFill>
        <p:spPr>
          <a:xfrm>
            <a:off x="2333768" y="1582177"/>
            <a:ext cx="6489510" cy="875384"/>
          </a:xfrm>
          <a:prstGeom prst="rect">
            <a:avLst/>
          </a:prstGeom>
        </p:spPr>
      </p:pic>
      <p:sp>
        <p:nvSpPr>
          <p:cNvPr id="3" name="Rectangle 2"/>
          <p:cNvSpPr/>
          <p:nvPr/>
        </p:nvSpPr>
        <p:spPr>
          <a:xfrm>
            <a:off x="2279177" y="2683489"/>
            <a:ext cx="3725837" cy="2246769"/>
          </a:xfrm>
          <a:prstGeom prst="rect">
            <a:avLst/>
          </a:prstGeom>
        </p:spPr>
        <p:txBody>
          <a:bodyPr wrap="square">
            <a:spAutoFit/>
          </a:bodyPr>
          <a:lstStyle/>
          <a:p>
            <a:pPr algn="just">
              <a:lnSpc>
                <a:spcPts val="2800"/>
              </a:lnSpc>
            </a:pPr>
            <a:r>
              <a:rPr lang="nl-NL" sz="1600" b="1" dirty="0" smtClean="0">
                <a:solidFill>
                  <a:srgbClr val="002060"/>
                </a:solidFill>
              </a:rPr>
              <a:t>Tính từ năm 179 TCN - 2021: 2.200 năm, 220 thập kỉ, 22 thế kỉ. </a:t>
            </a:r>
            <a:endParaRPr lang="en-US" sz="1600" b="1" dirty="0" smtClean="0">
              <a:solidFill>
                <a:srgbClr val="002060"/>
              </a:solidFill>
            </a:endParaRPr>
          </a:p>
          <a:p>
            <a:pPr algn="just">
              <a:lnSpc>
                <a:spcPts val="2800"/>
              </a:lnSpc>
            </a:pPr>
            <a:r>
              <a:rPr lang="nl-NL" sz="1600" b="1" dirty="0" smtClean="0">
                <a:solidFill>
                  <a:srgbClr val="002060"/>
                </a:solidFill>
              </a:rPr>
              <a:t> Tính từ năm 111 TCN - 2021: 2.132 năm, hơn 213 thập kỉ, hơn 21 thế kỉ. </a:t>
            </a:r>
            <a:endParaRPr lang="en-US" sz="1600" b="1" dirty="0" smtClean="0">
              <a:solidFill>
                <a:srgbClr val="002060"/>
              </a:solidFill>
            </a:endParaRPr>
          </a:p>
          <a:p>
            <a:pPr algn="just">
              <a:lnSpc>
                <a:spcPts val="2800"/>
              </a:lnSpc>
            </a:pPr>
            <a:r>
              <a:rPr lang="nl-NL" sz="1600" b="1" dirty="0" smtClean="0">
                <a:solidFill>
                  <a:srgbClr val="002060"/>
                </a:solidFill>
              </a:rPr>
              <a:t> Tính từ năm 1 đến - 2021: 2021 năm, hơn 202 thập kỉ, hơn 20 thế kỉ. </a:t>
            </a:r>
            <a:endParaRPr lang="en-US" sz="1600" b="1" dirty="0">
              <a:solidFill>
                <a:srgbClr val="002060"/>
              </a:solidFill>
            </a:endParaRPr>
          </a:p>
        </p:txBody>
      </p:sp>
      <p:sp>
        <p:nvSpPr>
          <p:cNvPr id="6" name="Rectangle 5"/>
          <p:cNvSpPr/>
          <p:nvPr/>
        </p:nvSpPr>
        <p:spPr>
          <a:xfrm>
            <a:off x="6093725" y="2607854"/>
            <a:ext cx="2784142" cy="2246769"/>
          </a:xfrm>
          <a:prstGeom prst="rect">
            <a:avLst/>
          </a:prstGeom>
        </p:spPr>
        <p:txBody>
          <a:bodyPr wrap="square">
            <a:spAutoFit/>
          </a:bodyPr>
          <a:lstStyle/>
          <a:p>
            <a:pPr algn="just">
              <a:lnSpc>
                <a:spcPts val="2800"/>
              </a:lnSpc>
            </a:pPr>
            <a:r>
              <a:rPr lang="nl-NL" sz="1600" b="1" dirty="0">
                <a:solidFill>
                  <a:srgbClr val="002060"/>
                </a:solidFill>
              </a:rPr>
              <a:t>Tính từ năm </a:t>
            </a:r>
            <a:r>
              <a:rPr lang="nl-NL" sz="1600" b="1" dirty="0" smtClean="0">
                <a:solidFill>
                  <a:srgbClr val="002060"/>
                </a:solidFill>
              </a:rPr>
              <a:t>544 - 2021: </a:t>
            </a:r>
            <a:r>
              <a:rPr lang="nl-NL" sz="1600" b="1" dirty="0">
                <a:solidFill>
                  <a:srgbClr val="002060"/>
                </a:solidFill>
              </a:rPr>
              <a:t>1477 năm, hơn 147 thập kỉ, hơn 14 thế kỉ.</a:t>
            </a:r>
            <a:endParaRPr lang="en-US" sz="1600" b="1" dirty="0">
              <a:solidFill>
                <a:srgbClr val="002060"/>
              </a:solidFill>
            </a:endParaRPr>
          </a:p>
          <a:p>
            <a:pPr algn="just">
              <a:lnSpc>
                <a:spcPts val="2800"/>
              </a:lnSpc>
            </a:pPr>
            <a:r>
              <a:rPr lang="nl-NL" sz="1600" b="1" dirty="0" smtClean="0">
                <a:solidFill>
                  <a:srgbClr val="002060"/>
                </a:solidFill>
              </a:rPr>
              <a:t>Tính </a:t>
            </a:r>
            <a:r>
              <a:rPr lang="nl-NL" sz="1600" b="1" dirty="0">
                <a:solidFill>
                  <a:srgbClr val="002060"/>
                </a:solidFill>
              </a:rPr>
              <a:t>từ năm </a:t>
            </a:r>
            <a:r>
              <a:rPr lang="nl-NL" sz="1600" b="1" dirty="0" smtClean="0">
                <a:solidFill>
                  <a:srgbClr val="002060"/>
                </a:solidFill>
              </a:rPr>
              <a:t>938 - 2021: </a:t>
            </a:r>
            <a:r>
              <a:rPr lang="nl-NL" sz="1600" b="1" dirty="0">
                <a:solidFill>
                  <a:srgbClr val="002060"/>
                </a:solidFill>
              </a:rPr>
              <a:t>1083 năm, hơn 108 thập kỉ, hơn 10 thế kỉ. </a:t>
            </a:r>
            <a:endParaRPr lang="en-US" sz="1600" b="1" dirty="0">
              <a:solidFill>
                <a:srgbClr val="002060"/>
              </a:solidFill>
            </a:endParaRPr>
          </a:p>
        </p:txBody>
      </p:sp>
    </p:spTree>
    <p:extLst>
      <p:ext uri="{BB962C8B-B14F-4D97-AF65-F5344CB8AC3E}">
        <p14:creationId xmlns:p14="http://schemas.microsoft.com/office/powerpoint/2010/main" xmlns="" val="205170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1000"/>
                                        <p:tgtEl>
                                          <p:spTgt spid="6">
                                            <p:txEl>
                                              <p:pRg st="0" end="0"/>
                                            </p:txEl>
                                          </p:spTgt>
                                        </p:tgtEl>
                                      </p:cBhvr>
                                    </p:animEffect>
                                    <p:anim calcmode="lin" valueType="num">
                                      <p:cBhvr>
                                        <p:cTn id="3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1000"/>
                                        <p:tgtEl>
                                          <p:spTgt spid="6">
                                            <p:txEl>
                                              <p:pRg st="1" end="1"/>
                                            </p:txEl>
                                          </p:spTgt>
                                        </p:tgtEl>
                                      </p:cBhvr>
                                    </p:animEffect>
                                    <p:anim calcmode="lin" valueType="num">
                                      <p:cBhvr>
                                        <p:cTn id="4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6" name="Rectangle 5"/>
          <p:cNvSpPr/>
          <p:nvPr/>
        </p:nvSpPr>
        <p:spPr>
          <a:xfrm>
            <a:off x="498142" y="1714022"/>
            <a:ext cx="5513695" cy="2798202"/>
          </a:xfrm>
          <a:prstGeom prst="rect">
            <a:avLst/>
          </a:prstGeom>
        </p:spPr>
        <p:txBody>
          <a:bodyPr wrap="square">
            <a:spAutoFit/>
          </a:bodyPr>
          <a:lstStyle/>
          <a:p>
            <a:pPr algn="just">
              <a:lnSpc>
                <a:spcPts val="2600"/>
              </a:lnSpc>
              <a:spcBef>
                <a:spcPts val="700"/>
              </a:spcBef>
              <a:spcAft>
                <a:spcPts val="700"/>
              </a:spcAft>
            </a:pPr>
            <a:r>
              <a:rPr lang="fr-FR" sz="2000" i="1" dirty="0">
                <a:solidFill>
                  <a:schemeClr val="accent6">
                    <a:lumMod val="50000"/>
                  </a:schemeClr>
                </a:solidFill>
                <a:latin typeface="+mj-lt"/>
                <a:ea typeface="Calibri" panose="020F0502020204030204" pitchFamily="34" charset="0"/>
                <a:cs typeface="Times New Roman" panose="02020603050405020304" pitchFamily="18" charset="0"/>
              </a:rPr>
              <a:t>“Canh Tuất, Thuận Thiên năm thứ 1 (1010)... Mùa thu, tháng 7, vua dời kinh đô từ thành Hoa Lư sang kinh đô lớn là Đại La của Kinh phủ. Thuyền tạm đỗ ở dưới thành, có rồng vàng hiện ra ở thuyền ngự, vì thế đổi gọi là thành Thăng Long”. </a:t>
            </a:r>
            <a:endParaRPr lang="fr-FR" sz="2000" i="1" dirty="0" smtClean="0">
              <a:solidFill>
                <a:schemeClr val="accent6">
                  <a:lumMod val="50000"/>
                </a:schemeClr>
              </a:solidFill>
              <a:latin typeface="+mj-lt"/>
              <a:ea typeface="Calibri" panose="020F0502020204030204" pitchFamily="34" charset="0"/>
              <a:cs typeface="Times New Roman" panose="02020603050405020304" pitchFamily="18" charset="0"/>
            </a:endParaRPr>
          </a:p>
          <a:p>
            <a:pPr algn="r">
              <a:lnSpc>
                <a:spcPts val="2400"/>
              </a:lnSpc>
            </a:pPr>
            <a:r>
              <a:rPr lang="fr-FR" sz="2000" dirty="0" smtClean="0">
                <a:solidFill>
                  <a:schemeClr val="accent6">
                    <a:lumMod val="50000"/>
                  </a:schemeClr>
                </a:solidFill>
                <a:latin typeface="+mj-lt"/>
                <a:ea typeface="Calibri" panose="020F0502020204030204" pitchFamily="34" charset="0"/>
                <a:cs typeface="Times New Roman" panose="02020603050405020304" pitchFamily="18" charset="0"/>
              </a:rPr>
              <a:t>(</a:t>
            </a:r>
            <a:r>
              <a:rPr lang="fr-FR" sz="2000" dirty="0">
                <a:solidFill>
                  <a:schemeClr val="accent6">
                    <a:lumMod val="50000"/>
                  </a:schemeClr>
                </a:solidFill>
                <a:latin typeface="+mj-lt"/>
                <a:ea typeface="Calibri" panose="020F0502020204030204" pitchFamily="34" charset="0"/>
                <a:cs typeface="Times New Roman" panose="02020603050405020304" pitchFamily="18" charset="0"/>
              </a:rPr>
              <a:t>Đại Việt sử kí toản thư - Ngô Sĩ Liên </a:t>
            </a:r>
            <a:endParaRPr lang="fr-FR" sz="2000" dirty="0" smtClean="0">
              <a:solidFill>
                <a:schemeClr val="accent6">
                  <a:lumMod val="50000"/>
                </a:schemeClr>
              </a:solidFill>
              <a:latin typeface="+mj-lt"/>
              <a:ea typeface="Calibri" panose="020F0502020204030204" pitchFamily="34" charset="0"/>
              <a:cs typeface="Times New Roman" panose="02020603050405020304" pitchFamily="18" charset="0"/>
            </a:endParaRPr>
          </a:p>
          <a:p>
            <a:pPr algn="r">
              <a:lnSpc>
                <a:spcPts val="2400"/>
              </a:lnSpc>
            </a:pPr>
            <a:r>
              <a:rPr lang="fr-FR" sz="2000" dirty="0" smtClean="0">
                <a:solidFill>
                  <a:schemeClr val="accent6">
                    <a:lumMod val="50000"/>
                  </a:schemeClr>
                </a:solidFill>
                <a:latin typeface="+mj-lt"/>
                <a:ea typeface="Calibri" panose="020F0502020204030204" pitchFamily="34" charset="0"/>
                <a:cs typeface="Times New Roman" panose="02020603050405020304" pitchFamily="18" charset="0"/>
              </a:rPr>
              <a:t>và </a:t>
            </a:r>
            <a:r>
              <a:rPr lang="fr-FR" sz="2000" dirty="0">
                <a:solidFill>
                  <a:schemeClr val="accent6">
                    <a:lumMod val="50000"/>
                  </a:schemeClr>
                </a:solidFill>
                <a:latin typeface="+mj-lt"/>
                <a:ea typeface="Calibri" panose="020F0502020204030204" pitchFamily="34" charset="0"/>
                <a:cs typeface="Times New Roman" panose="02020603050405020304" pitchFamily="18" charset="0"/>
              </a:rPr>
              <a:t>các sử thần triều Hậu Lê). </a:t>
            </a:r>
            <a:endParaRPr lang="en-US" sz="2000"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278823" y="1276066"/>
            <a:ext cx="2865177" cy="3152092"/>
          </a:xfrm>
          <a:prstGeom prst="rect">
            <a:avLst/>
          </a:prstGeom>
        </p:spPr>
      </p:pic>
      <p:sp>
        <p:nvSpPr>
          <p:cNvPr id="2" name="Rectangle 1"/>
          <p:cNvSpPr/>
          <p:nvPr/>
        </p:nvSpPr>
        <p:spPr>
          <a:xfrm>
            <a:off x="436727" y="787755"/>
            <a:ext cx="6332562" cy="759182"/>
          </a:xfrm>
          <a:prstGeom prst="rect">
            <a:avLst/>
          </a:prstGeom>
        </p:spPr>
        <p:txBody>
          <a:bodyPr wrap="square">
            <a:spAutoFit/>
          </a:bodyPr>
          <a:lstStyle/>
          <a:p>
            <a:pPr algn="just">
              <a:lnSpc>
                <a:spcPts val="2600"/>
              </a:lnSpc>
              <a:spcBef>
                <a:spcPts val="300"/>
              </a:spcBef>
              <a:spcAft>
                <a:spcPts val="300"/>
              </a:spcAft>
            </a:pPr>
            <a:r>
              <a:rPr lang="fr-FR" sz="2000" b="1" dirty="0">
                <a:solidFill>
                  <a:schemeClr val="accent6">
                    <a:lumMod val="50000"/>
                  </a:schemeClr>
                </a:solidFill>
                <a:ea typeface="Calibri" panose="020F0502020204030204" pitchFamily="34" charset="0"/>
                <a:cs typeface="Times New Roman" panose="02020603050405020304" pitchFamily="18" charset="0"/>
              </a:rPr>
              <a:t>Căn cứ vào thông tin nào trong đoạn trích trên để biết được sự kiện này đã diễn ra trong lịch sử?</a:t>
            </a:r>
            <a:endParaRPr lang="en-US" sz="2000" b="1" dirty="0">
              <a:solidFill>
                <a:schemeClr val="accent6">
                  <a:lumMod val="50000"/>
                </a:schemeClr>
              </a:solidFill>
              <a:ea typeface="Calibri" panose="020F0502020204030204" pitchFamily="34"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1" y="513389"/>
            <a:ext cx="2081284" cy="857400"/>
          </a:xfrm>
          <a:prstGeom prst="rect">
            <a:avLst/>
          </a:prstGeom>
        </p:spPr>
        <p:txBody>
          <a:bodyPr spcFirstLastPara="1" wrap="square" lIns="91425" tIns="91425" rIns="91425" bIns="91425" anchor="t" anchorCtr="0">
            <a:noAutofit/>
          </a:bodyPr>
          <a:lstStyle/>
          <a:p>
            <a:pPr lvl="0" algn="ctr"/>
            <a:r>
              <a:rPr lang="en-US" sz="2400" dirty="0" smtClean="0">
                <a:latin typeface="+mj-lt"/>
              </a:rPr>
              <a:t>Luyện tập</a:t>
            </a:r>
            <a:br>
              <a:rPr lang="en-US" sz="2400" dirty="0" smtClean="0">
                <a:latin typeface="+mj-lt"/>
              </a:rPr>
            </a:br>
            <a:r>
              <a:rPr lang="en-US" sz="2400" dirty="0" smtClean="0">
                <a:latin typeface="+mj-lt"/>
              </a:rPr>
              <a:t>mở rộng</a:t>
            </a:r>
            <a:endParaRPr sz="2400" dirty="0">
              <a:latin typeface="+mj-lt"/>
            </a:endParaRPr>
          </a:p>
        </p:txBody>
      </p:sp>
      <p:sp>
        <p:nvSpPr>
          <p:cNvPr id="154" name="Google Shape;154;p24"/>
          <p:cNvSpPr/>
          <p:nvPr/>
        </p:nvSpPr>
        <p:spPr>
          <a:xfrm rot="5400000">
            <a:off x="3569847" y="466826"/>
            <a:ext cx="2321400" cy="23214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4"/>
          <p:cNvSpPr/>
          <p:nvPr/>
        </p:nvSpPr>
        <p:spPr>
          <a:xfrm rot="5400000" flipH="1">
            <a:off x="4021127" y="2881008"/>
            <a:ext cx="1856944" cy="1856944"/>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24"/>
          <p:cNvSpPr/>
          <p:nvPr/>
        </p:nvSpPr>
        <p:spPr>
          <a:xfrm rot="10800000">
            <a:off x="6011691" y="1464259"/>
            <a:ext cx="1282846" cy="1282846"/>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4"/>
          <p:cNvSpPr/>
          <p:nvPr/>
        </p:nvSpPr>
        <p:spPr>
          <a:xfrm flipH="1">
            <a:off x="6006623" y="2915569"/>
            <a:ext cx="1550106" cy="1550106"/>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853037" y="907577"/>
            <a:ext cx="1879023" cy="1323439"/>
          </a:xfrm>
          <a:prstGeom prst="rect">
            <a:avLst/>
          </a:prstGeom>
        </p:spPr>
        <p:txBody>
          <a:bodyPr wrap="square">
            <a:spAutoFit/>
          </a:bodyPr>
          <a:lstStyle/>
          <a:p>
            <a:pPr algn="ctr"/>
            <a:r>
              <a:rPr lang="en-US" sz="2000" dirty="0">
                <a:solidFill>
                  <a:schemeClr val="bg1"/>
                </a:solidFill>
                <a:latin typeface="+mj-lt"/>
              </a:rPr>
              <a:t>Em hãy nêu một số cách tính thời gian trong lịch sử?</a:t>
            </a:r>
          </a:p>
        </p:txBody>
      </p:sp>
      <p:pic>
        <p:nvPicPr>
          <p:cNvPr id="4" name="Picture 3"/>
          <p:cNvPicPr>
            <a:picLocks noChangeAspect="1"/>
          </p:cNvPicPr>
          <p:nvPr/>
        </p:nvPicPr>
        <p:blipFill>
          <a:blip r:embed="rId3"/>
          <a:stretch>
            <a:fillRect/>
          </a:stretch>
        </p:blipFill>
        <p:spPr>
          <a:xfrm>
            <a:off x="6213870" y="3128551"/>
            <a:ext cx="985324" cy="975371"/>
          </a:xfrm>
          <a:prstGeom prst="rect">
            <a:avLst/>
          </a:prstGeom>
        </p:spPr>
      </p:pic>
      <p:sp>
        <p:nvSpPr>
          <p:cNvPr id="5" name="Rectangle 4"/>
          <p:cNvSpPr/>
          <p:nvPr/>
        </p:nvSpPr>
        <p:spPr>
          <a:xfrm>
            <a:off x="5973418" y="1650565"/>
            <a:ext cx="1359391" cy="923330"/>
          </a:xfrm>
          <a:prstGeom prst="rect">
            <a:avLst/>
          </a:prstGeom>
        </p:spPr>
        <p:txBody>
          <a:bodyPr wrap="square">
            <a:spAutoFit/>
          </a:bodyPr>
          <a:lstStyle/>
          <a:p>
            <a:pPr lvl="0" algn="ctr">
              <a:spcBef>
                <a:spcPts val="700"/>
              </a:spcBef>
              <a:spcAft>
                <a:spcPts val="700"/>
              </a:spcAft>
            </a:pPr>
            <a:r>
              <a:rPr lang="nl-NL" sz="1800" dirty="0" smtClean="0">
                <a:solidFill>
                  <a:srgbClr val="FFFF00"/>
                </a:solidFill>
                <a:latin typeface="+mj-lt"/>
                <a:ea typeface="Times New Roman" panose="02020603050405020304" pitchFamily="18" charset="0"/>
                <a:cs typeface="Times New Roman" panose="02020603050405020304" pitchFamily="18" charset="0"/>
              </a:rPr>
              <a:t>Ngày</a:t>
            </a:r>
            <a:r>
              <a:rPr lang="nl-NL" sz="1800" dirty="0">
                <a:solidFill>
                  <a:srgbClr val="FFFF00"/>
                </a:solidFill>
                <a:latin typeface="+mj-lt"/>
                <a:ea typeface="Times New Roman" panose="02020603050405020304" pitchFamily="18" charset="0"/>
                <a:cs typeface="Times New Roman" panose="02020603050405020304" pitchFamily="18" charset="0"/>
              </a:rPr>
              <a:t>, tháng, </a:t>
            </a:r>
            <a:r>
              <a:rPr lang="nl-NL" sz="1800" dirty="0" smtClean="0">
                <a:solidFill>
                  <a:srgbClr val="FFFF00"/>
                </a:solidFill>
                <a:latin typeface="+mj-lt"/>
                <a:ea typeface="Times New Roman" panose="02020603050405020304" pitchFamily="18" charset="0"/>
                <a:cs typeface="Times New Roman" panose="02020603050405020304" pitchFamily="18" charset="0"/>
              </a:rPr>
              <a:t>năm</a:t>
            </a:r>
            <a:r>
              <a:rPr lang="nl-NL" sz="1800" dirty="0">
                <a:solidFill>
                  <a:srgbClr val="FFFF00"/>
                </a:solidFill>
                <a:latin typeface="+mj-lt"/>
                <a:ea typeface="Times New Roman" panose="02020603050405020304" pitchFamily="18" charset="0"/>
                <a:cs typeface="Times New Roman" panose="02020603050405020304" pitchFamily="18" charset="0"/>
              </a:rPr>
              <a:t>.</a:t>
            </a:r>
            <a:endParaRPr lang="en-US" sz="1800"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6" name="Rectangle 5"/>
          <p:cNvSpPr/>
          <p:nvPr/>
        </p:nvSpPr>
        <p:spPr>
          <a:xfrm>
            <a:off x="4073088" y="3575572"/>
            <a:ext cx="1753021" cy="528350"/>
          </a:xfrm>
          <a:prstGeom prst="rect">
            <a:avLst/>
          </a:prstGeom>
        </p:spPr>
        <p:txBody>
          <a:bodyPr wrap="square">
            <a:spAutoFit/>
          </a:bodyPr>
          <a:lstStyle/>
          <a:p>
            <a:pPr lvl="0" algn="ctr">
              <a:lnSpc>
                <a:spcPts val="1700"/>
              </a:lnSpc>
              <a:spcBef>
                <a:spcPts val="700"/>
              </a:spcBef>
              <a:spcAft>
                <a:spcPts val="700"/>
              </a:spcAft>
            </a:pPr>
            <a:r>
              <a:rPr lang="fr-FR" sz="1800" dirty="0" smtClean="0">
                <a:solidFill>
                  <a:srgbClr val="FFFF00"/>
                </a:solidFill>
                <a:latin typeface="+mj-lt"/>
                <a:ea typeface="Times New Roman" panose="02020603050405020304" pitchFamily="18" charset="0"/>
                <a:cs typeface="Times New Roman" panose="02020603050405020304" pitchFamily="18" charset="0"/>
              </a:rPr>
              <a:t>Thập </a:t>
            </a:r>
            <a:r>
              <a:rPr lang="fr-FR" sz="1800" dirty="0">
                <a:solidFill>
                  <a:srgbClr val="FFFF00"/>
                </a:solidFill>
                <a:latin typeface="+mj-lt"/>
                <a:ea typeface="Times New Roman" panose="02020603050405020304" pitchFamily="18" charset="0"/>
                <a:cs typeface="Times New Roman" panose="02020603050405020304" pitchFamily="18" charset="0"/>
              </a:rPr>
              <a:t>kỉ, thế kỉ, thiên niên kỉ.</a:t>
            </a:r>
            <a:endParaRPr lang="en-US" sz="1800" dirty="0">
              <a:solidFill>
                <a:srgbClr val="FFFF00"/>
              </a:solidFill>
              <a:effectLst/>
              <a:latin typeface="+mj-lt"/>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anim calcmode="lin" valueType="num">
                                      <p:cBhvr>
                                        <p:cTn id="8" dur="1000" fill="hold"/>
                                        <p:tgtEl>
                                          <p:spTgt spid="152"/>
                                        </p:tgtEl>
                                        <p:attrNameLst>
                                          <p:attrName>ppt_x</p:attrName>
                                        </p:attrNameLst>
                                      </p:cBhvr>
                                      <p:tavLst>
                                        <p:tav tm="0">
                                          <p:val>
                                            <p:strVal val="#ppt_x"/>
                                          </p:val>
                                        </p:tav>
                                        <p:tav tm="100000">
                                          <p:val>
                                            <p:strVal val="#ppt_x"/>
                                          </p:val>
                                        </p:tav>
                                      </p:tavLst>
                                    </p:anim>
                                    <p:anim calcmode="lin" valueType="num">
                                      <p:cBhvr>
                                        <p:cTn id="9"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4"/>
                                        </p:tgtEl>
                                        <p:attrNameLst>
                                          <p:attrName>style.visibility</p:attrName>
                                        </p:attrNameLst>
                                      </p:cBhvr>
                                      <p:to>
                                        <p:strVal val="visible"/>
                                      </p:to>
                                    </p:set>
                                    <p:animEffect transition="in" filter="fade">
                                      <p:cBhvr>
                                        <p:cTn id="14" dur="1000"/>
                                        <p:tgtEl>
                                          <p:spTgt spid="154"/>
                                        </p:tgtEl>
                                      </p:cBhvr>
                                    </p:animEffect>
                                    <p:anim calcmode="lin" valueType="num">
                                      <p:cBhvr>
                                        <p:cTn id="15" dur="1000" fill="hold"/>
                                        <p:tgtEl>
                                          <p:spTgt spid="154"/>
                                        </p:tgtEl>
                                        <p:attrNameLst>
                                          <p:attrName>ppt_x</p:attrName>
                                        </p:attrNameLst>
                                      </p:cBhvr>
                                      <p:tavLst>
                                        <p:tav tm="0">
                                          <p:val>
                                            <p:strVal val="#ppt_x"/>
                                          </p:val>
                                        </p:tav>
                                        <p:tav tm="100000">
                                          <p:val>
                                            <p:strVal val="#ppt_x"/>
                                          </p:val>
                                        </p:tav>
                                      </p:tavLst>
                                    </p:anim>
                                    <p:anim calcmode="lin" valueType="num">
                                      <p:cBhvr>
                                        <p:cTn id="16" dur="1000" fill="hold"/>
                                        <p:tgtEl>
                                          <p:spTgt spid="15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7"/>
                                        </p:tgtEl>
                                        <p:attrNameLst>
                                          <p:attrName>style.visibility</p:attrName>
                                        </p:attrNameLst>
                                      </p:cBhvr>
                                      <p:to>
                                        <p:strVal val="visible"/>
                                      </p:to>
                                    </p:set>
                                    <p:animEffect transition="in" filter="fade">
                                      <p:cBhvr>
                                        <p:cTn id="31" dur="1000"/>
                                        <p:tgtEl>
                                          <p:spTgt spid="157"/>
                                        </p:tgtEl>
                                      </p:cBhvr>
                                    </p:animEffect>
                                    <p:anim calcmode="lin" valueType="num">
                                      <p:cBhvr>
                                        <p:cTn id="32" dur="1000" fill="hold"/>
                                        <p:tgtEl>
                                          <p:spTgt spid="157"/>
                                        </p:tgtEl>
                                        <p:attrNameLst>
                                          <p:attrName>ppt_x</p:attrName>
                                        </p:attrNameLst>
                                      </p:cBhvr>
                                      <p:tavLst>
                                        <p:tav tm="0">
                                          <p:val>
                                            <p:strVal val="#ppt_x"/>
                                          </p:val>
                                        </p:tav>
                                        <p:tav tm="100000">
                                          <p:val>
                                            <p:strVal val="#ppt_x"/>
                                          </p:val>
                                        </p:tav>
                                      </p:tavLst>
                                    </p:anim>
                                    <p:anim calcmode="lin" valueType="num">
                                      <p:cBhvr>
                                        <p:cTn id="33"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fade">
                                      <p:cBhvr>
                                        <p:cTn id="43" dur="1000"/>
                                        <p:tgtEl>
                                          <p:spTgt spid="156"/>
                                        </p:tgtEl>
                                      </p:cBhvr>
                                    </p:animEffect>
                                    <p:anim calcmode="lin" valueType="num">
                                      <p:cBhvr>
                                        <p:cTn id="44" dur="1000" fill="hold"/>
                                        <p:tgtEl>
                                          <p:spTgt spid="156"/>
                                        </p:tgtEl>
                                        <p:attrNameLst>
                                          <p:attrName>ppt_x</p:attrName>
                                        </p:attrNameLst>
                                      </p:cBhvr>
                                      <p:tavLst>
                                        <p:tav tm="0">
                                          <p:val>
                                            <p:strVal val="#ppt_x"/>
                                          </p:val>
                                        </p:tav>
                                        <p:tav tm="100000">
                                          <p:val>
                                            <p:strVal val="#ppt_x"/>
                                          </p:val>
                                        </p:tav>
                                      </p:tavLst>
                                    </p:anim>
                                    <p:anim calcmode="lin" valueType="num">
                                      <p:cBhvr>
                                        <p:cTn id="45"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5"/>
                                        </p:tgtEl>
                                        <p:attrNameLst>
                                          <p:attrName>style.visibility</p:attrName>
                                        </p:attrNameLst>
                                      </p:cBhvr>
                                      <p:to>
                                        <p:strVal val="visible"/>
                                      </p:to>
                                    </p:set>
                                    <p:animEffect transition="in" filter="fade">
                                      <p:cBhvr>
                                        <p:cTn id="55" dur="1000"/>
                                        <p:tgtEl>
                                          <p:spTgt spid="155"/>
                                        </p:tgtEl>
                                      </p:cBhvr>
                                    </p:animEffect>
                                    <p:anim calcmode="lin" valueType="num">
                                      <p:cBhvr>
                                        <p:cTn id="56" dur="1000" fill="hold"/>
                                        <p:tgtEl>
                                          <p:spTgt spid="155"/>
                                        </p:tgtEl>
                                        <p:attrNameLst>
                                          <p:attrName>ppt_x</p:attrName>
                                        </p:attrNameLst>
                                      </p:cBhvr>
                                      <p:tavLst>
                                        <p:tav tm="0">
                                          <p:val>
                                            <p:strVal val="#ppt_x"/>
                                          </p:val>
                                        </p:tav>
                                        <p:tav tm="100000">
                                          <p:val>
                                            <p:strVal val="#ppt_x"/>
                                          </p:val>
                                        </p:tav>
                                      </p:tavLst>
                                    </p:anim>
                                    <p:anim calcmode="lin" valueType="num">
                                      <p:cBhvr>
                                        <p:cTn id="57"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4" grpId="0" animBg="1"/>
      <p:bldP spid="155" grpId="0" animBg="1"/>
      <p:bldP spid="156" grpId="0" animBg="1"/>
      <p:bldP spid="157" grpId="0" animBg="1"/>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29"/>
          <p:cNvSpPr txBox="1">
            <a:spLocks noGrp="1"/>
          </p:cNvSpPr>
          <p:nvPr>
            <p:ph type="subTitle" idx="4294967295"/>
          </p:nvPr>
        </p:nvSpPr>
        <p:spPr>
          <a:xfrm>
            <a:off x="2566525" y="309807"/>
            <a:ext cx="5487900" cy="1410601"/>
          </a:xfrm>
          <a:prstGeom prst="rect">
            <a:avLst/>
          </a:prstGeom>
        </p:spPr>
        <p:txBody>
          <a:bodyPr spcFirstLastPara="1" wrap="square" lIns="91425" tIns="91425" rIns="91425" bIns="91425" anchor="t" anchorCtr="0">
            <a:noAutofit/>
          </a:bodyPr>
          <a:lstStyle/>
          <a:p>
            <a:pPr marL="0" indent="0" algn="just">
              <a:lnSpc>
                <a:spcPts val="2600"/>
              </a:lnSpc>
              <a:buNone/>
            </a:pPr>
            <a:r>
              <a:rPr lang="nl-NL" sz="1800" i="1" dirty="0" smtClean="0">
                <a:solidFill>
                  <a:schemeClr val="bg1"/>
                </a:solidFill>
                <a:latin typeface="+mj-lt"/>
              </a:rPr>
              <a:t>Em hãy </a:t>
            </a:r>
            <a:r>
              <a:rPr lang="nl-NL" sz="1800" i="1" dirty="0">
                <a:solidFill>
                  <a:schemeClr val="bg1"/>
                </a:solidFill>
                <a:latin typeface="+mj-lt"/>
              </a:rPr>
              <a:t>cho biết những ngày lễ quan trọng của nước Việt Nam: Giỗ tổ Hùng Vương, tết Nguyên đán, ngày Quốc khánh, ngày Giải phóng miền </a:t>
            </a:r>
            <a:r>
              <a:rPr lang="nl-NL" sz="1800" i="1" dirty="0" smtClean="0">
                <a:solidFill>
                  <a:schemeClr val="bg1"/>
                </a:solidFill>
                <a:latin typeface="+mj-lt"/>
              </a:rPr>
              <a:t>Nam thống </a:t>
            </a:r>
            <a:r>
              <a:rPr lang="nl-NL" sz="1800" i="1" dirty="0">
                <a:solidFill>
                  <a:schemeClr val="bg1"/>
                </a:solidFill>
                <a:latin typeface="+mj-lt"/>
              </a:rPr>
              <a:t>nhất đất nước được tính theo loại lịch nào?</a:t>
            </a:r>
            <a:endParaRPr lang="en-US" sz="1800" i="1" dirty="0">
              <a:solidFill>
                <a:schemeClr val="bg1"/>
              </a:solidFill>
              <a:latin typeface="+mj-lt"/>
            </a:endParaRPr>
          </a:p>
          <a:p>
            <a:pPr marL="0" lvl="0" indent="0">
              <a:buNone/>
            </a:pPr>
            <a:endParaRPr lang="en-US" sz="1800" dirty="0">
              <a:solidFill>
                <a:schemeClr val="bg1"/>
              </a:solidFill>
            </a:endParaRPr>
          </a:p>
        </p:txBody>
      </p:sp>
      <p:sp>
        <p:nvSpPr>
          <p:cNvPr id="259" name="Google Shape;259;p29"/>
          <p:cNvSpPr txBox="1">
            <a:spLocks noGrp="1"/>
          </p:cNvSpPr>
          <p:nvPr>
            <p:ph type="subTitle" idx="4294967295"/>
          </p:nvPr>
        </p:nvSpPr>
        <p:spPr>
          <a:xfrm>
            <a:off x="2033516" y="2493741"/>
            <a:ext cx="4879075" cy="1784831"/>
          </a:xfrm>
          <a:prstGeom prst="rect">
            <a:avLst/>
          </a:prstGeom>
        </p:spPr>
        <p:txBody>
          <a:bodyPr spcFirstLastPara="1" wrap="square" lIns="91425" tIns="91425" rIns="91425" bIns="91425" anchor="t" anchorCtr="0">
            <a:noAutofit/>
          </a:bodyPr>
          <a:lstStyle/>
          <a:p>
            <a:pPr algn="just"/>
            <a:r>
              <a:rPr lang="nl-NL" sz="1800" b="1" dirty="0" smtClean="0">
                <a:solidFill>
                  <a:srgbClr val="FFFF00"/>
                </a:solidFill>
                <a:latin typeface="+mj-lt"/>
              </a:rPr>
              <a:t>Ngày </a:t>
            </a:r>
            <a:r>
              <a:rPr lang="nl-NL" sz="1800" b="1" dirty="0">
                <a:solidFill>
                  <a:srgbClr val="FFFF00"/>
                </a:solidFill>
                <a:latin typeface="+mj-lt"/>
              </a:rPr>
              <a:t>lễ được tính theo loại lịch dương: ngày Quốc khánh, ngày Giải phóng miền Nam, thống nhất đất nước.</a:t>
            </a:r>
            <a:endParaRPr lang="en-US" sz="1800" b="1" dirty="0">
              <a:solidFill>
                <a:srgbClr val="FFFF00"/>
              </a:solidFill>
              <a:latin typeface="+mj-lt"/>
            </a:endParaRPr>
          </a:p>
          <a:p>
            <a:pPr algn="just"/>
            <a:r>
              <a:rPr lang="nl-NL" sz="1800" b="1" dirty="0" smtClean="0">
                <a:solidFill>
                  <a:srgbClr val="FFFF00"/>
                </a:solidFill>
                <a:latin typeface="+mj-lt"/>
              </a:rPr>
              <a:t>Ngày </a:t>
            </a:r>
            <a:r>
              <a:rPr lang="nl-NL" sz="1800" b="1" dirty="0">
                <a:solidFill>
                  <a:srgbClr val="FFFF00"/>
                </a:solidFill>
                <a:latin typeface="+mj-lt"/>
              </a:rPr>
              <a:t>lễ được tính theo loại lịch âm: Giỗ tổ Hùng Vương, tết Nguyên đán.</a:t>
            </a:r>
            <a:endParaRPr lang="en-US" sz="1800" b="1" dirty="0">
              <a:solidFill>
                <a:srgbClr val="FFFF00"/>
              </a:solidFill>
              <a:latin typeface="+mj-lt"/>
            </a:endParaRPr>
          </a:p>
        </p:txBody>
      </p:sp>
      <p:cxnSp>
        <p:nvCxnSpPr>
          <p:cNvPr id="261" name="Google Shape;261;p29"/>
          <p:cNvCxnSpPr/>
          <p:nvPr/>
        </p:nvCxnSpPr>
        <p:spPr>
          <a:xfrm>
            <a:off x="2566525" y="1787235"/>
            <a:ext cx="5487900" cy="0"/>
          </a:xfrm>
          <a:prstGeom prst="straightConnector1">
            <a:avLst/>
          </a:prstGeom>
          <a:noFill/>
          <a:ln w="9525" cap="flat" cmpd="sng">
            <a:solidFill>
              <a:srgbClr val="0B5394"/>
            </a:solidFill>
            <a:prstDash val="solid"/>
            <a:round/>
            <a:headEnd type="diamond" w="med" len="med"/>
            <a:tailEnd type="diamond" w="med" len="med"/>
          </a:ln>
        </p:spPr>
      </p:cxnSp>
      <p:pic>
        <p:nvPicPr>
          <p:cNvPr id="2" name="Picture 1"/>
          <p:cNvPicPr>
            <a:picLocks noChangeAspect="1"/>
          </p:cNvPicPr>
          <p:nvPr/>
        </p:nvPicPr>
        <p:blipFill>
          <a:blip r:embed="rId3"/>
          <a:stretch>
            <a:fillRect/>
          </a:stretch>
        </p:blipFill>
        <p:spPr>
          <a:xfrm>
            <a:off x="151061" y="2304702"/>
            <a:ext cx="1730655" cy="1170431"/>
          </a:xfrm>
          <a:prstGeom prst="rect">
            <a:avLst/>
          </a:prstGeom>
        </p:spPr>
      </p:pic>
      <p:pic>
        <p:nvPicPr>
          <p:cNvPr id="3" name="Picture 2"/>
          <p:cNvPicPr>
            <a:picLocks noChangeAspect="1"/>
          </p:cNvPicPr>
          <p:nvPr/>
        </p:nvPicPr>
        <p:blipFill>
          <a:blip r:embed="rId4"/>
          <a:stretch>
            <a:fillRect/>
          </a:stretch>
        </p:blipFill>
        <p:spPr>
          <a:xfrm>
            <a:off x="7285524" y="1911034"/>
            <a:ext cx="1465196" cy="1366283"/>
          </a:xfrm>
          <a:prstGeom prst="rect">
            <a:avLst/>
          </a:prstGeom>
        </p:spPr>
      </p:pic>
      <p:pic>
        <p:nvPicPr>
          <p:cNvPr id="4" name="Picture 3"/>
          <p:cNvPicPr>
            <a:picLocks noChangeAspect="1"/>
          </p:cNvPicPr>
          <p:nvPr/>
        </p:nvPicPr>
        <p:blipFill>
          <a:blip r:embed="rId5"/>
          <a:stretch>
            <a:fillRect/>
          </a:stretch>
        </p:blipFill>
        <p:spPr>
          <a:xfrm>
            <a:off x="151061" y="546243"/>
            <a:ext cx="1632034" cy="1199134"/>
          </a:xfrm>
          <a:prstGeom prst="rect">
            <a:avLst/>
          </a:prstGeom>
        </p:spPr>
      </p:pic>
      <p:pic>
        <p:nvPicPr>
          <p:cNvPr id="5" name="Picture 4"/>
          <p:cNvPicPr>
            <a:picLocks noChangeAspect="1"/>
          </p:cNvPicPr>
          <p:nvPr/>
        </p:nvPicPr>
        <p:blipFill>
          <a:blip r:embed="rId6"/>
          <a:stretch>
            <a:fillRect/>
          </a:stretch>
        </p:blipFill>
        <p:spPr>
          <a:xfrm>
            <a:off x="7313657" y="3534771"/>
            <a:ext cx="1408930" cy="131665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animEffect transition="in" filter="fade">
                                      <p:cBhvr>
                                        <p:cTn id="7" dur="1000"/>
                                        <p:tgtEl>
                                          <p:spTgt spid="255">
                                            <p:txEl>
                                              <p:pRg st="0" end="0"/>
                                            </p:txEl>
                                          </p:spTgt>
                                        </p:tgtEl>
                                      </p:cBhvr>
                                    </p:animEffect>
                                    <p:anim calcmode="lin" valueType="num">
                                      <p:cBhvr>
                                        <p:cTn id="8" dur="1000" fill="hold"/>
                                        <p:tgtEl>
                                          <p:spTgt spid="2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1"/>
                                        </p:tgtEl>
                                        <p:attrNameLst>
                                          <p:attrName>style.visibility</p:attrName>
                                        </p:attrNameLst>
                                      </p:cBhvr>
                                      <p:to>
                                        <p:strVal val="visible"/>
                                      </p:to>
                                    </p:set>
                                    <p:animEffect transition="in" filter="fade">
                                      <p:cBhvr>
                                        <p:cTn id="14" dur="1000"/>
                                        <p:tgtEl>
                                          <p:spTgt spid="261"/>
                                        </p:tgtEl>
                                      </p:cBhvr>
                                    </p:animEffect>
                                    <p:anim calcmode="lin" valueType="num">
                                      <p:cBhvr>
                                        <p:cTn id="15" dur="1000" fill="hold"/>
                                        <p:tgtEl>
                                          <p:spTgt spid="261"/>
                                        </p:tgtEl>
                                        <p:attrNameLst>
                                          <p:attrName>ppt_x</p:attrName>
                                        </p:attrNameLst>
                                      </p:cBhvr>
                                      <p:tavLst>
                                        <p:tav tm="0">
                                          <p:val>
                                            <p:strVal val="#ppt_x"/>
                                          </p:val>
                                        </p:tav>
                                        <p:tav tm="100000">
                                          <p:val>
                                            <p:strVal val="#ppt_x"/>
                                          </p:val>
                                        </p:tav>
                                      </p:tavLst>
                                    </p:anim>
                                    <p:anim calcmode="lin" valueType="num">
                                      <p:cBhvr>
                                        <p:cTn id="16" dur="1000" fill="hold"/>
                                        <p:tgtEl>
                                          <p:spTgt spid="26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9">
                                            <p:txEl>
                                              <p:pRg st="0" end="0"/>
                                            </p:txEl>
                                          </p:spTgt>
                                        </p:tgtEl>
                                        <p:attrNameLst>
                                          <p:attrName>style.visibility</p:attrName>
                                        </p:attrNameLst>
                                      </p:cBhvr>
                                      <p:to>
                                        <p:strVal val="visible"/>
                                      </p:to>
                                    </p:set>
                                    <p:animEffect transition="in" filter="barn(inVertical)">
                                      <p:cBhvr>
                                        <p:cTn id="49" dur="500"/>
                                        <p:tgtEl>
                                          <p:spTgt spid="259">
                                            <p:txEl>
                                              <p:pRg st="0" end="0"/>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259">
                                            <p:txEl>
                                              <p:pRg st="1" end="1"/>
                                            </p:txEl>
                                          </p:spTgt>
                                        </p:tgtEl>
                                        <p:attrNameLst>
                                          <p:attrName>style.visibility</p:attrName>
                                        </p:attrNameLst>
                                      </p:cBhvr>
                                      <p:to>
                                        <p:strVal val="visible"/>
                                      </p:to>
                                    </p:set>
                                    <p:animEffect transition="in" filter="barn(inVertical)">
                                      <p:cBhvr>
                                        <p:cTn id="52" dur="500"/>
                                        <p:tgtEl>
                                          <p:spTgt spid="2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0"/>
          <p:cNvSpPr txBox="1">
            <a:spLocks noGrp="1"/>
          </p:cNvSpPr>
          <p:nvPr>
            <p:ph type="title"/>
          </p:nvPr>
        </p:nvSpPr>
        <p:spPr>
          <a:xfrm>
            <a:off x="156108" y="338229"/>
            <a:ext cx="1712400"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dirty="0" smtClean="0">
                <a:latin typeface="+mj-lt"/>
              </a:rPr>
              <a:t>Liên hệ bản thân</a:t>
            </a:r>
            <a:endParaRPr sz="2500" dirty="0">
              <a:latin typeface="+mj-lt"/>
            </a:endParaRPr>
          </a:p>
        </p:txBody>
      </p:sp>
      <p:sp>
        <p:nvSpPr>
          <p:cNvPr id="269" name="Google Shape;269;p30"/>
          <p:cNvSpPr/>
          <p:nvPr/>
        </p:nvSpPr>
        <p:spPr>
          <a:xfrm>
            <a:off x="2441325" y="2284800"/>
            <a:ext cx="6301500" cy="573900"/>
          </a:xfrm>
          <a:prstGeom prst="homePlate">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2441325" y="669836"/>
            <a:ext cx="6245475" cy="738664"/>
          </a:xfrm>
          <a:prstGeom prst="rect">
            <a:avLst/>
          </a:prstGeom>
        </p:spPr>
        <p:txBody>
          <a:bodyPr wrap="square">
            <a:spAutoFit/>
          </a:bodyPr>
          <a:lstStyle/>
          <a:p>
            <a:pPr algn="just"/>
            <a:r>
              <a:rPr lang="en-US" sz="2100" i="1" dirty="0">
                <a:solidFill>
                  <a:srgbClr val="002060"/>
                </a:solidFill>
              </a:rPr>
              <a:t>Hãy xây dựng thời gian những sự kiện quan trọng của cá nhân </a:t>
            </a:r>
            <a:r>
              <a:rPr lang="en-US" sz="2100" i="1" dirty="0" smtClean="0">
                <a:solidFill>
                  <a:srgbClr val="002060"/>
                </a:solidFill>
              </a:rPr>
              <a:t>em theo dòng thời gian gợi ý sau?</a:t>
            </a:r>
            <a:endParaRPr lang="en-US" sz="2100" i="1" dirty="0"/>
          </a:p>
        </p:txBody>
      </p:sp>
      <p:sp>
        <p:nvSpPr>
          <p:cNvPr id="9" name="Google Shape;270;p30"/>
          <p:cNvSpPr/>
          <p:nvPr/>
        </p:nvSpPr>
        <p:spPr>
          <a:xfrm>
            <a:off x="3003000" y="2013710"/>
            <a:ext cx="1450200" cy="1450200"/>
          </a:xfrm>
          <a:prstGeom prst="ellipse">
            <a:avLst/>
          </a:prstGeom>
          <a:solidFill>
            <a:schemeClr val="accent1"/>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smtClean="0">
                <a:solidFill>
                  <a:schemeClr val="bg1"/>
                </a:solidFill>
                <a:latin typeface="+mj-lt"/>
                <a:ea typeface="Roboto"/>
                <a:cs typeface="Roboto"/>
                <a:sym typeface="Roboto"/>
              </a:rPr>
              <a:t>Mầm </a:t>
            </a:r>
            <a:r>
              <a:rPr lang="en" sz="1800" b="1" dirty="0" smtClean="0">
                <a:solidFill>
                  <a:schemeClr val="bg1"/>
                </a:solidFill>
                <a:latin typeface="+mj-lt"/>
                <a:ea typeface="Roboto"/>
                <a:cs typeface="Roboto"/>
                <a:sym typeface="Roboto"/>
              </a:rPr>
              <a:t>non</a:t>
            </a:r>
            <a:endParaRPr sz="1800" b="1" dirty="0">
              <a:solidFill>
                <a:schemeClr val="bg1"/>
              </a:solidFill>
              <a:latin typeface="+mj-lt"/>
              <a:ea typeface="Roboto"/>
              <a:cs typeface="Roboto"/>
              <a:sym typeface="Roboto"/>
            </a:endParaRPr>
          </a:p>
        </p:txBody>
      </p:sp>
      <p:sp>
        <p:nvSpPr>
          <p:cNvPr id="10" name="Google Shape;271;p30"/>
          <p:cNvSpPr/>
          <p:nvPr/>
        </p:nvSpPr>
        <p:spPr>
          <a:xfrm>
            <a:off x="4725021" y="2013710"/>
            <a:ext cx="1450200" cy="1450200"/>
          </a:xfrm>
          <a:prstGeom prst="ellipse">
            <a:avLst/>
          </a:prstGeom>
          <a:solidFill>
            <a:srgbClr val="3D85C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800" b="1" dirty="0" smtClean="0">
                <a:solidFill>
                  <a:srgbClr val="FFFFFF"/>
                </a:solidFill>
                <a:latin typeface="+mj-lt"/>
                <a:ea typeface="Roboto"/>
                <a:cs typeface="Roboto"/>
                <a:sym typeface="Roboto"/>
              </a:rPr>
              <a:t>Tiểu học</a:t>
            </a:r>
            <a:endParaRPr lang="en-US" sz="1800" b="1" dirty="0">
              <a:solidFill>
                <a:srgbClr val="FFFFFF"/>
              </a:solidFill>
              <a:latin typeface="+mj-lt"/>
              <a:ea typeface="Roboto"/>
              <a:cs typeface="Roboto"/>
              <a:sym typeface="Roboto"/>
            </a:endParaRPr>
          </a:p>
        </p:txBody>
      </p:sp>
      <p:sp>
        <p:nvSpPr>
          <p:cNvPr id="11" name="Google Shape;272;p30"/>
          <p:cNvSpPr/>
          <p:nvPr/>
        </p:nvSpPr>
        <p:spPr>
          <a:xfrm>
            <a:off x="6447042" y="2013710"/>
            <a:ext cx="1450200" cy="1450200"/>
          </a:xfrm>
          <a:prstGeom prst="ellipse">
            <a:avLst/>
          </a:prstGeom>
          <a:solidFill>
            <a:schemeClr val="accent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bg1"/>
                </a:solidFill>
                <a:latin typeface="+mj-lt"/>
                <a:ea typeface="Roboto"/>
                <a:cs typeface="Roboto"/>
                <a:sym typeface="Roboto"/>
              </a:rPr>
              <a:t>THCS</a:t>
            </a:r>
            <a:endParaRPr sz="1800" b="1" dirty="0">
              <a:solidFill>
                <a:schemeClr val="bg1"/>
              </a:solidFill>
              <a:latin typeface="+mj-lt"/>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1000"/>
                                        <p:tgtEl>
                                          <p:spTgt spid="267"/>
                                        </p:tgtEl>
                                      </p:cBhvr>
                                    </p:animEffect>
                                    <p:anim calcmode="lin" valueType="num">
                                      <p:cBhvr>
                                        <p:cTn id="8" dur="1000" fill="hold"/>
                                        <p:tgtEl>
                                          <p:spTgt spid="267"/>
                                        </p:tgtEl>
                                        <p:attrNameLst>
                                          <p:attrName>ppt_x</p:attrName>
                                        </p:attrNameLst>
                                      </p:cBhvr>
                                      <p:tavLst>
                                        <p:tav tm="0">
                                          <p:val>
                                            <p:strVal val="#ppt_x"/>
                                          </p:val>
                                        </p:tav>
                                        <p:tav tm="100000">
                                          <p:val>
                                            <p:strVal val="#ppt_x"/>
                                          </p:val>
                                        </p:tav>
                                      </p:tavLst>
                                    </p:anim>
                                    <p:anim calcmode="lin" valueType="num">
                                      <p:cBhvr>
                                        <p:cTn id="9" dur="1000" fill="hold"/>
                                        <p:tgtEl>
                                          <p:spTgt spid="2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69"/>
                                        </p:tgtEl>
                                        <p:attrNameLst>
                                          <p:attrName>style.visibility</p:attrName>
                                        </p:attrNameLst>
                                      </p:cBhvr>
                                      <p:to>
                                        <p:strVal val="visible"/>
                                      </p:to>
                                    </p:set>
                                    <p:animEffect transition="in" filter="circle(in)">
                                      <p:cBhvr>
                                        <p:cTn id="28" dur="2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p:bldP spid="269" grpId="0" animBg="1"/>
      <p:bldP spid="2" grpId="0"/>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6"/>
          <p:cNvSpPr txBox="1">
            <a:spLocks noGrp="1"/>
          </p:cNvSpPr>
          <p:nvPr>
            <p:ph type="title"/>
          </p:nvPr>
        </p:nvSpPr>
        <p:spPr>
          <a:xfrm>
            <a:off x="128813" y="439395"/>
            <a:ext cx="1925176"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latin typeface="+mj-lt"/>
              </a:rPr>
              <a:t>Hướng dẫn về nhà</a:t>
            </a:r>
            <a:endParaRPr sz="2400" dirty="0">
              <a:latin typeface="+mj-lt"/>
            </a:endParaRPr>
          </a:p>
        </p:txBody>
      </p:sp>
      <p:graphicFrame>
        <p:nvGraphicFramePr>
          <p:cNvPr id="227" name="Google Shape;227;p26"/>
          <p:cNvGraphicFramePr/>
          <p:nvPr>
            <p:extLst>
              <p:ext uri="{D42A27DB-BD31-4B8C-83A1-F6EECF244321}">
                <p14:modId xmlns:p14="http://schemas.microsoft.com/office/powerpoint/2010/main" xmlns="" val="1061166679"/>
              </p:ext>
            </p:extLst>
          </p:nvPr>
        </p:nvGraphicFramePr>
        <p:xfrm>
          <a:off x="2450018" y="495838"/>
          <a:ext cx="6054800" cy="4096000"/>
        </p:xfrm>
        <a:graphic>
          <a:graphicData uri="http://schemas.openxmlformats.org/drawingml/2006/table">
            <a:tbl>
              <a:tblPr>
                <a:noFill/>
                <a:tableStyleId>{E58EEFB8-15E5-44A9-849B-1A3A7A75EEDB}</a:tableStyleId>
              </a:tblPr>
              <a:tblGrid>
                <a:gridCol w="3138740">
                  <a:extLst>
                    <a:ext uri="{9D8B030D-6E8A-4147-A177-3AD203B41FA5}">
                      <a16:colId xmlns:a16="http://schemas.microsoft.com/office/drawing/2014/main" xmlns="" val="20000"/>
                    </a:ext>
                  </a:extLst>
                </a:gridCol>
                <a:gridCol w="996287">
                  <a:extLst>
                    <a:ext uri="{9D8B030D-6E8A-4147-A177-3AD203B41FA5}">
                      <a16:colId xmlns:a16="http://schemas.microsoft.com/office/drawing/2014/main" xmlns="" val="20001"/>
                    </a:ext>
                  </a:extLst>
                </a:gridCol>
                <a:gridCol w="975815">
                  <a:extLst>
                    <a:ext uri="{9D8B030D-6E8A-4147-A177-3AD203B41FA5}">
                      <a16:colId xmlns:a16="http://schemas.microsoft.com/office/drawing/2014/main" xmlns="" val="20002"/>
                    </a:ext>
                  </a:extLst>
                </a:gridCol>
                <a:gridCol w="943958">
                  <a:extLst>
                    <a:ext uri="{9D8B030D-6E8A-4147-A177-3AD203B41FA5}">
                      <a16:colId xmlns:a16="http://schemas.microsoft.com/office/drawing/2014/main" xmlns="" val="20003"/>
                    </a:ext>
                  </a:extLst>
                </a:gridCol>
              </a:tblGrid>
              <a:tr h="1024000">
                <a:tc>
                  <a:txBody>
                    <a:bodyPr/>
                    <a:lstStyle/>
                    <a:p>
                      <a:pPr marL="0" lvl="0" indent="0" algn="just" rtl="0">
                        <a:spcBef>
                          <a:spcPts val="0"/>
                        </a:spcBef>
                        <a:spcAft>
                          <a:spcPts val="0"/>
                        </a:spcAft>
                        <a:buNone/>
                      </a:pPr>
                      <a:r>
                        <a:rPr lang="en-US" sz="1600" b="1" dirty="0" smtClean="0">
                          <a:solidFill>
                            <a:schemeClr val="dk1"/>
                          </a:solidFill>
                          <a:latin typeface="+mj-lt"/>
                          <a:ea typeface="Roboto"/>
                          <a:cs typeface="Roboto"/>
                          <a:sym typeface="Roboto"/>
                        </a:rPr>
                        <a:t>Trả</a:t>
                      </a:r>
                      <a:r>
                        <a:rPr lang="en-US" sz="1600" b="1" baseline="0" dirty="0" smtClean="0">
                          <a:solidFill>
                            <a:schemeClr val="dk1"/>
                          </a:solidFill>
                          <a:latin typeface="+mj-lt"/>
                          <a:ea typeface="Roboto"/>
                          <a:cs typeface="Roboto"/>
                          <a:sym typeface="Roboto"/>
                        </a:rPr>
                        <a:t> lời Câu 1 (Luyện tập), Câu 3 (Vận dụng) SGK trang 12</a:t>
                      </a:r>
                      <a:endParaRPr sz="1600" b="1" dirty="0">
                        <a:solidFill>
                          <a:schemeClr val="dk1"/>
                        </a:solidFill>
                        <a:latin typeface="+mj-lt"/>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Roboto"/>
                          <a:ea typeface="Roboto"/>
                          <a:cs typeface="Roboto"/>
                          <a:sym typeface="Roboto"/>
                        </a:rPr>
                        <a:t>A</a:t>
                      </a:r>
                      <a:endParaRPr sz="11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Roboto"/>
                          <a:ea typeface="Roboto"/>
                          <a:cs typeface="Roboto"/>
                          <a:sym typeface="Roboto"/>
                        </a:rPr>
                        <a:t>B</a:t>
                      </a:r>
                      <a:endParaRPr sz="11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Roboto"/>
                          <a:ea typeface="Roboto"/>
                          <a:cs typeface="Roboto"/>
                          <a:sym typeface="Roboto"/>
                        </a:rPr>
                        <a:t>C</a:t>
                      </a:r>
                      <a:endParaRPr sz="11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xmlns="" val="10000"/>
                  </a:ext>
                </a:extLst>
              </a:tr>
              <a:tr h="1024000">
                <a:tc>
                  <a:txBody>
                    <a:bodyPr/>
                    <a:lstStyle/>
                    <a:p>
                      <a:pPr marL="0" lvl="0" indent="0" algn="r" rtl="0">
                        <a:spcBef>
                          <a:spcPts val="0"/>
                        </a:spcBef>
                        <a:spcAft>
                          <a:spcPts val="0"/>
                        </a:spcAft>
                        <a:buNone/>
                      </a:pPr>
                      <a:endParaRPr sz="16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10</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20</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7</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extLst>
                  <a:ext uri="{0D108BD9-81ED-4DB2-BD59-A6C34878D82A}">
                    <a16:rowId xmlns:a16="http://schemas.microsoft.com/office/drawing/2014/main" xmlns="" val="10001"/>
                  </a:ext>
                </a:extLst>
              </a:tr>
              <a:tr h="1024000">
                <a:tc>
                  <a:txBody>
                    <a:bodyPr/>
                    <a:lstStyle/>
                    <a:p>
                      <a:pPr marL="0" lvl="0" indent="0" algn="just" rtl="0">
                        <a:spcBef>
                          <a:spcPts val="0"/>
                        </a:spcBef>
                        <a:spcAft>
                          <a:spcPts val="0"/>
                        </a:spcAft>
                        <a:buNone/>
                      </a:pPr>
                      <a:r>
                        <a:rPr lang="en" sz="1600" b="1" dirty="0" smtClean="0">
                          <a:solidFill>
                            <a:srgbClr val="0070C0"/>
                          </a:solidFill>
                          <a:latin typeface="+mj-lt"/>
                          <a:ea typeface="Roboto"/>
                          <a:cs typeface="Roboto"/>
                          <a:sym typeface="Roboto"/>
                        </a:rPr>
                        <a:t>Tìm</a:t>
                      </a:r>
                      <a:r>
                        <a:rPr lang="en" sz="1600" b="1" baseline="0" dirty="0" smtClean="0">
                          <a:solidFill>
                            <a:srgbClr val="0070C0"/>
                          </a:solidFill>
                          <a:latin typeface="+mj-lt"/>
                          <a:ea typeface="Roboto"/>
                          <a:cs typeface="Roboto"/>
                          <a:sym typeface="Roboto"/>
                        </a:rPr>
                        <a:t> hiểu trước </a:t>
                      </a:r>
                    </a:p>
                    <a:p>
                      <a:pPr marL="0" lvl="0" indent="0" algn="just" rtl="0">
                        <a:spcBef>
                          <a:spcPts val="0"/>
                        </a:spcBef>
                        <a:spcAft>
                          <a:spcPts val="0"/>
                        </a:spcAft>
                        <a:buNone/>
                      </a:pPr>
                      <a:r>
                        <a:rPr lang="en" sz="1600" b="1" baseline="0" dirty="0" smtClean="0">
                          <a:solidFill>
                            <a:srgbClr val="0070C0"/>
                          </a:solidFill>
                          <a:latin typeface="+mj-lt"/>
                          <a:ea typeface="Roboto"/>
                          <a:cs typeface="Roboto"/>
                          <a:sym typeface="Roboto"/>
                        </a:rPr>
                        <a:t>Bài 3: Nguồn gốc loài người</a:t>
                      </a:r>
                      <a:endParaRPr sz="1600" b="1" dirty="0">
                        <a:solidFill>
                          <a:srgbClr val="0070C0"/>
                        </a:solidFill>
                        <a:latin typeface="+mj-lt"/>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30</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15</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10</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xmlns="" val="10002"/>
                  </a:ext>
                </a:extLst>
              </a:tr>
              <a:tr h="1024000">
                <a:tc>
                  <a:txBody>
                    <a:bodyPr/>
                    <a:lstStyle/>
                    <a:p>
                      <a:pPr marL="0" lvl="0" indent="0" algn="r" rtl="0">
                        <a:spcBef>
                          <a:spcPts val="0"/>
                        </a:spcBef>
                        <a:spcAft>
                          <a:spcPts val="0"/>
                        </a:spcAft>
                        <a:buNone/>
                      </a:pPr>
                      <a:endParaRPr sz="11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5</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24</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16</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extLst>
                  <a:ext uri="{0D108BD9-81ED-4DB2-BD59-A6C34878D82A}">
                    <a16:rowId xmlns:a16="http://schemas.microsoft.com/office/drawing/2014/main" xmlns="" val="10003"/>
                  </a:ext>
                </a:extLst>
              </a:tr>
            </a:tbl>
          </a:graphicData>
        </a:graphic>
      </p:graphicFrame>
      <p:pic>
        <p:nvPicPr>
          <p:cNvPr id="2" name="Picture 1"/>
          <p:cNvPicPr>
            <a:picLocks noChangeAspect="1"/>
          </p:cNvPicPr>
          <p:nvPr/>
        </p:nvPicPr>
        <p:blipFill>
          <a:blip r:embed="rId3"/>
          <a:stretch>
            <a:fillRect/>
          </a:stretch>
        </p:blipFill>
        <p:spPr>
          <a:xfrm>
            <a:off x="2456598" y="1514902"/>
            <a:ext cx="1699146" cy="1003110"/>
          </a:xfrm>
          <a:prstGeom prst="rect">
            <a:avLst/>
          </a:prstGeom>
        </p:spPr>
      </p:pic>
      <p:pic>
        <p:nvPicPr>
          <p:cNvPr id="3" name="Picture 2"/>
          <p:cNvPicPr>
            <a:picLocks noChangeAspect="1"/>
          </p:cNvPicPr>
          <p:nvPr/>
        </p:nvPicPr>
        <p:blipFill>
          <a:blip r:embed="rId4"/>
          <a:stretch>
            <a:fillRect/>
          </a:stretch>
        </p:blipFill>
        <p:spPr>
          <a:xfrm>
            <a:off x="4543242" y="3609833"/>
            <a:ext cx="963488" cy="965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anim calcmode="lin" valueType="num">
                                      <p:cBhvr>
                                        <p:cTn id="8" dur="1000" fill="hold"/>
                                        <p:tgtEl>
                                          <p:spTgt spid="226"/>
                                        </p:tgtEl>
                                        <p:attrNameLst>
                                          <p:attrName>ppt_x</p:attrName>
                                        </p:attrNameLst>
                                      </p:cBhvr>
                                      <p:tavLst>
                                        <p:tav tm="0">
                                          <p:val>
                                            <p:strVal val="#ppt_x"/>
                                          </p:val>
                                        </p:tav>
                                        <p:tav tm="100000">
                                          <p:val>
                                            <p:strVal val="#ppt_x"/>
                                          </p:val>
                                        </p:tav>
                                      </p:tavLst>
                                    </p:anim>
                                    <p:anim calcmode="lin" valueType="num">
                                      <p:cBhvr>
                                        <p:cTn id="9" dur="1000" fill="hold"/>
                                        <p:tgtEl>
                                          <p:spTgt spid="2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7"/>
                                        </p:tgtEl>
                                        <p:attrNameLst>
                                          <p:attrName>style.visibility</p:attrName>
                                        </p:attrNameLst>
                                      </p:cBhvr>
                                      <p:to>
                                        <p:strVal val="visible"/>
                                      </p:to>
                                    </p:set>
                                    <p:animEffect transition="in" filter="fade">
                                      <p:cBhvr>
                                        <p:cTn id="14" dur="1000"/>
                                        <p:tgtEl>
                                          <p:spTgt spid="227"/>
                                        </p:tgtEl>
                                      </p:cBhvr>
                                    </p:animEffect>
                                    <p:anim calcmode="lin" valueType="num">
                                      <p:cBhvr>
                                        <p:cTn id="15" dur="1000" fill="hold"/>
                                        <p:tgtEl>
                                          <p:spTgt spid="227"/>
                                        </p:tgtEl>
                                        <p:attrNameLst>
                                          <p:attrName>ppt_x</p:attrName>
                                        </p:attrNameLst>
                                      </p:cBhvr>
                                      <p:tavLst>
                                        <p:tav tm="0">
                                          <p:val>
                                            <p:strVal val="#ppt_x"/>
                                          </p:val>
                                        </p:tav>
                                        <p:tav tm="100000">
                                          <p:val>
                                            <p:strVal val="#ppt_x"/>
                                          </p:val>
                                        </p:tav>
                                      </p:tavLst>
                                    </p:anim>
                                    <p:anim calcmode="lin" valueType="num">
                                      <p:cBhvr>
                                        <p:cTn id="16" dur="1000" fill="hold"/>
                                        <p:tgtEl>
                                          <p:spTgt spid="2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p:nvPr/>
        </p:nvSpPr>
        <p:spPr>
          <a:xfrm rot="10800000" flipH="1">
            <a:off x="0" y="-125"/>
            <a:ext cx="9144000" cy="1607100"/>
          </a:xfrm>
          <a:prstGeom prst="rect">
            <a:avLst/>
          </a:prstGeom>
          <a:solidFill>
            <a:srgbClr val="FFFFFF">
              <a:alpha val="3037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25"/>
          <p:cNvSpPr txBox="1">
            <a:spLocks noGrp="1"/>
          </p:cNvSpPr>
          <p:nvPr>
            <p:ph type="title" idx="4294967295"/>
          </p:nvPr>
        </p:nvSpPr>
        <p:spPr>
          <a:xfrm>
            <a:off x="752622" y="2319320"/>
            <a:ext cx="815926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smtClean="0">
                <a:latin typeface="+mj-lt"/>
              </a:rPr>
              <a:t>CẢM ƠN CÁC EM ĐÃ LẮNG NGHE </a:t>
            </a:r>
            <a:r>
              <a:rPr lang="en" sz="2800" smtClean="0">
                <a:latin typeface="+mj-lt"/>
              </a:rPr>
              <a:t>BÀI GIẢNG!</a:t>
            </a:r>
            <a:br>
              <a:rPr lang="en" sz="2800" smtClean="0">
                <a:latin typeface="+mj-lt"/>
              </a:rPr>
            </a:br>
            <a:endParaRPr sz="2800" dirty="0">
              <a:latin typeface="+mj-lt"/>
            </a:endParaRPr>
          </a:p>
        </p:txBody>
      </p:sp>
      <p:sp>
        <p:nvSpPr>
          <p:cNvPr id="37" name="Google Shape;233;p27"/>
          <p:cNvSpPr/>
          <p:nvPr/>
        </p:nvSpPr>
        <p:spPr>
          <a:xfrm>
            <a:off x="4387756" y="511791"/>
            <a:ext cx="4643332" cy="1712794"/>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anim calcmode="lin" valueType="num">
                                      <p:cBhvr>
                                        <p:cTn id="8" dur="1000" fill="hold"/>
                                        <p:tgtEl>
                                          <p:spTgt spid="188"/>
                                        </p:tgtEl>
                                        <p:attrNameLst>
                                          <p:attrName>ppt_x</p:attrName>
                                        </p:attrNameLst>
                                      </p:cBhvr>
                                      <p:tavLst>
                                        <p:tav tm="0">
                                          <p:val>
                                            <p:strVal val="#ppt_x"/>
                                          </p:val>
                                        </p:tav>
                                        <p:tav tm="100000">
                                          <p:val>
                                            <p:strVal val="#ppt_x"/>
                                          </p:val>
                                        </p:tav>
                                      </p:tavLst>
                                    </p:anim>
                                    <p:anim calcmode="lin" valueType="num">
                                      <p:cBhvr>
                                        <p:cTn id="9" dur="1000" fill="hold"/>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7761" y="982639"/>
            <a:ext cx="6666932" cy="2836674"/>
          </a:xfrm>
          <a:prstGeom prst="rect">
            <a:avLst/>
          </a:prstGeom>
        </p:spPr>
        <p:txBody>
          <a:bodyPr wrap="square">
            <a:spAutoFit/>
          </a:bodyPr>
          <a:lstStyle/>
          <a:p>
            <a:pPr marL="342900" indent="-342900" algn="just">
              <a:lnSpc>
                <a:spcPts val="2600"/>
              </a:lnSpc>
              <a:spcBef>
                <a:spcPts val="300"/>
              </a:spcBef>
              <a:spcAft>
                <a:spcPts val="300"/>
              </a:spcAft>
              <a:buFont typeface="Wingdings" panose="05000000000000000000" pitchFamily="2" charset="2"/>
              <a:buChar char="§"/>
            </a:pPr>
            <a:r>
              <a:rPr lang="fr-FR" sz="2000" dirty="0" smtClean="0">
                <a:latin typeface="+mn-lt"/>
                <a:ea typeface="Calibri" panose="020F0502020204030204" pitchFamily="34" charset="0"/>
              </a:rPr>
              <a:t>Con người biết được hôm nay là thứ mấy, ngày tháng năm nào là do xem thông tin trên thờ lịch. Nhưng trên tờ lịch có ghi hai ngày khác nhau. Vì sao lại như vậy? </a:t>
            </a:r>
          </a:p>
          <a:p>
            <a:pPr marL="342900" indent="-342900" algn="just">
              <a:lnSpc>
                <a:spcPts val="2600"/>
              </a:lnSpc>
              <a:spcBef>
                <a:spcPts val="300"/>
              </a:spcBef>
              <a:spcAft>
                <a:spcPts val="300"/>
              </a:spcAft>
              <a:buFont typeface="Wingdings" panose="05000000000000000000" pitchFamily="2" charset="2"/>
              <a:buChar char="§"/>
            </a:pPr>
            <a:r>
              <a:rPr lang="fr-FR" sz="2000" dirty="0" smtClean="0">
                <a:latin typeface="+mn-lt"/>
                <a:ea typeface="Calibri" panose="020F0502020204030204" pitchFamily="34" charset="0"/>
              </a:rPr>
              <a:t>Việc </a:t>
            </a:r>
            <a:r>
              <a:rPr lang="fr-FR" sz="2000" dirty="0">
                <a:latin typeface="+mn-lt"/>
                <a:ea typeface="Calibri" panose="020F0502020204030204" pitchFamily="34" charset="0"/>
              </a:rPr>
              <a:t>xác định thời gian, là một trong những yêu cầu bắt buộc của khoa học lịch sử. Từ xa xưa, người ta đã rất quan tâm và phát minh ra nhiều cách tính thời gian khác nhau: đồng hồ, lịch,... Tại sao lại có nhiều cách tính thời gian khác nhau? </a:t>
            </a:r>
            <a:endParaRPr lang="en-US" sz="2000" dirty="0">
              <a:latin typeface="+mn-lt"/>
            </a:endParaRPr>
          </a:p>
        </p:txBody>
      </p:sp>
      <p:pic>
        <p:nvPicPr>
          <p:cNvPr id="5" name="Picture 4"/>
          <p:cNvPicPr>
            <a:picLocks noChangeAspect="1"/>
          </p:cNvPicPr>
          <p:nvPr/>
        </p:nvPicPr>
        <p:blipFill>
          <a:blip r:embed="rId2"/>
          <a:stretch>
            <a:fillRect/>
          </a:stretch>
        </p:blipFill>
        <p:spPr>
          <a:xfrm>
            <a:off x="156949" y="211540"/>
            <a:ext cx="1490584" cy="1639849"/>
          </a:xfrm>
          <a:prstGeom prst="rect">
            <a:avLst/>
          </a:prstGeom>
        </p:spPr>
      </p:pic>
      <p:pic>
        <p:nvPicPr>
          <p:cNvPr id="6" name="Picture 5"/>
          <p:cNvPicPr>
            <a:picLocks noChangeAspect="1"/>
          </p:cNvPicPr>
          <p:nvPr/>
        </p:nvPicPr>
        <p:blipFill>
          <a:blip r:embed="rId3"/>
          <a:stretch>
            <a:fillRect/>
          </a:stretch>
        </p:blipFill>
        <p:spPr>
          <a:xfrm>
            <a:off x="562777" y="2071454"/>
            <a:ext cx="1393754" cy="1329765"/>
          </a:xfrm>
          <a:prstGeom prst="rect">
            <a:avLst/>
          </a:prstGeom>
        </p:spPr>
      </p:pic>
      <p:pic>
        <p:nvPicPr>
          <p:cNvPr id="7" name="Picture 6"/>
          <p:cNvPicPr>
            <a:picLocks noChangeAspect="1"/>
          </p:cNvPicPr>
          <p:nvPr/>
        </p:nvPicPr>
        <p:blipFill>
          <a:blip r:embed="rId4"/>
          <a:stretch>
            <a:fillRect/>
          </a:stretch>
        </p:blipFill>
        <p:spPr>
          <a:xfrm>
            <a:off x="101999" y="3621285"/>
            <a:ext cx="1600484" cy="1433504"/>
          </a:xfrm>
          <a:prstGeom prst="rect">
            <a:avLst/>
          </a:prstGeom>
        </p:spPr>
      </p:pic>
    </p:spTree>
    <p:extLst>
      <p:ext uri="{BB962C8B-B14F-4D97-AF65-F5344CB8AC3E}">
        <p14:creationId xmlns:p14="http://schemas.microsoft.com/office/powerpoint/2010/main" xmlns="" val="303265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30" y="7323"/>
            <a:ext cx="9143999" cy="1099521"/>
          </a:xfrm>
        </p:spPr>
        <p:txBody>
          <a:bodyPr/>
          <a:lstStyle/>
          <a:p>
            <a:pPr algn="ctr"/>
            <a:r>
              <a:rPr lang="en-US" sz="2800" dirty="0" smtClean="0">
                <a:latin typeface="+mj-lt"/>
              </a:rPr>
              <a:t>NỘI DUNG BÀI HỌC</a:t>
            </a:r>
            <a:endParaRPr lang="en-US" sz="2800" dirty="0">
              <a:latin typeface="+mj-lt"/>
            </a:endParaRPr>
          </a:p>
        </p:txBody>
      </p:sp>
      <p:grpSp>
        <p:nvGrpSpPr>
          <p:cNvPr id="3" name="Group 2"/>
          <p:cNvGrpSpPr>
            <a:grpSpLocks/>
          </p:cNvGrpSpPr>
          <p:nvPr/>
        </p:nvGrpSpPr>
        <p:grpSpPr bwMode="auto">
          <a:xfrm rot="-5400000">
            <a:off x="3871367" y="-2224026"/>
            <a:ext cx="1623374" cy="8797159"/>
            <a:chOff x="5877003" y="1552756"/>
            <a:chExt cx="2004071" cy="4848044"/>
          </a:xfrm>
        </p:grpSpPr>
        <p:grpSp>
          <p:nvGrpSpPr>
            <p:cNvPr id="4" name="Group 3"/>
            <p:cNvGrpSpPr>
              <a:grpSpLocks/>
            </p:cNvGrpSpPr>
            <p:nvPr/>
          </p:nvGrpSpPr>
          <p:grpSpPr bwMode="auto">
            <a:xfrm>
              <a:off x="5877003" y="2394911"/>
              <a:ext cx="2004071" cy="3217993"/>
              <a:chOff x="5886979" y="2413021"/>
              <a:chExt cx="2004071" cy="3581087"/>
            </a:xfrm>
          </p:grpSpPr>
          <p:grpSp>
            <p:nvGrpSpPr>
              <p:cNvPr id="6" name="Group 5"/>
              <p:cNvGrpSpPr>
                <a:grpSpLocks/>
              </p:cNvGrpSpPr>
              <p:nvPr/>
            </p:nvGrpSpPr>
            <p:grpSpPr bwMode="auto">
              <a:xfrm rot="5400000">
                <a:off x="6525859" y="1774141"/>
                <a:ext cx="726311" cy="2004071"/>
                <a:chOff x="6861694" y="2670769"/>
                <a:chExt cx="990914" cy="2004071"/>
              </a:xfrm>
            </p:grpSpPr>
            <p:sp>
              <p:nvSpPr>
                <p:cNvPr id="10" name="Rectangle 9"/>
                <p:cNvSpPr/>
                <p:nvPr/>
              </p:nvSpPr>
              <p:spPr>
                <a:xfrm>
                  <a:off x="6861694" y="2670769"/>
                  <a:ext cx="990913" cy="1442756"/>
                </a:xfrm>
                <a:prstGeom prst="rect">
                  <a:avLst/>
                </a:prstGeom>
                <a:solidFill>
                  <a:schemeClr val="accent3">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1" name="Pentagon 27"/>
                <p:cNvSpPr/>
                <p:nvPr/>
              </p:nvSpPr>
              <p:spPr>
                <a:xfrm rot="16200000" flipH="1" flipV="1">
                  <a:off x="6395314"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nvGrpSpPr>
              <p:cNvPr id="7" name="Group 6"/>
              <p:cNvGrpSpPr>
                <a:grpSpLocks/>
              </p:cNvGrpSpPr>
              <p:nvPr/>
            </p:nvGrpSpPr>
            <p:grpSpPr bwMode="auto">
              <a:xfrm rot="5400000">
                <a:off x="6525859" y="4628917"/>
                <a:ext cx="726311" cy="2004071"/>
                <a:chOff x="6862096" y="2670769"/>
                <a:chExt cx="990914" cy="2004071"/>
              </a:xfrm>
            </p:grpSpPr>
            <p:sp>
              <p:nvSpPr>
                <p:cNvPr id="8" name="Rectangle 7"/>
                <p:cNvSpPr/>
                <p:nvPr/>
              </p:nvSpPr>
              <p:spPr>
                <a:xfrm>
                  <a:off x="6862096" y="2670769"/>
                  <a:ext cx="990913" cy="1442756"/>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9" name="Pentagon 27"/>
                <p:cNvSpPr/>
                <p:nvPr/>
              </p:nvSpPr>
              <p:spPr>
                <a:xfrm rot="16200000" flipH="1" flipV="1">
                  <a:off x="6395716"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pic>
          <p:nvPicPr>
            <p:cNvPr id="5" name="Picture 4" descr="shadow_1_m"/>
            <p:cNvPicPr>
              <a:picLocks noChangeAspect="1" noChangeArrowheads="1"/>
            </p:cNvPicPr>
            <p:nvPr/>
          </p:nvPicPr>
          <p:blipFill>
            <a:blip r:embed="rId2"/>
            <a:srcRect t="61411"/>
            <a:stretch>
              <a:fillRect/>
            </a:stretch>
          </p:blipFill>
          <p:spPr bwMode="gray">
            <a:xfrm rot="-5400000" flipH="1" flipV="1">
              <a:off x="5405117" y="3924842"/>
              <a:ext cx="4848044" cy="103871"/>
            </a:xfrm>
            <a:prstGeom prst="rect">
              <a:avLst/>
            </a:prstGeom>
            <a:noFill/>
            <a:ln w="9525">
              <a:noFill/>
              <a:miter lim="800000"/>
              <a:headEnd/>
              <a:tailEnd/>
            </a:ln>
          </p:spPr>
        </p:pic>
      </p:grpSp>
      <p:grpSp>
        <p:nvGrpSpPr>
          <p:cNvPr id="13" name="Group 12"/>
          <p:cNvGrpSpPr>
            <a:grpSpLocks/>
          </p:cNvGrpSpPr>
          <p:nvPr/>
        </p:nvGrpSpPr>
        <p:grpSpPr bwMode="auto">
          <a:xfrm>
            <a:off x="466104" y="2363825"/>
            <a:ext cx="4048018" cy="2779675"/>
            <a:chOff x="899885" y="870946"/>
            <a:chExt cx="3299964" cy="1586196"/>
          </a:xfrm>
        </p:grpSpPr>
        <p:sp>
          <p:nvSpPr>
            <p:cNvPr id="18" name="Rectangle 17"/>
            <p:cNvSpPr/>
            <p:nvPr/>
          </p:nvSpPr>
          <p:spPr>
            <a:xfrm>
              <a:off x="899885" y="1257614"/>
              <a:ext cx="3299964" cy="805989"/>
            </a:xfrm>
            <a:prstGeom prst="rect">
              <a:avLst/>
            </a:prstGeom>
            <a:solidFill>
              <a:schemeClr val="accent1">
                <a:lumMod val="75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pic>
          <p:nvPicPr>
            <p:cNvPr id="19" name="Picture 18" descr="shadow_1_m"/>
            <p:cNvPicPr>
              <a:picLocks noChangeAspect="1" noChangeArrowheads="1"/>
            </p:cNvPicPr>
            <p:nvPr/>
          </p:nvPicPr>
          <p:blipFill>
            <a:blip r:embed="rId3"/>
            <a:srcRect t="61411"/>
            <a:stretch>
              <a:fillRect/>
            </a:stretch>
          </p:blipFill>
          <p:spPr bwMode="gray">
            <a:xfrm rot="5400000" flipV="1">
              <a:off x="146193" y="1624639"/>
              <a:ext cx="1586195" cy="78810"/>
            </a:xfrm>
            <a:prstGeom prst="rect">
              <a:avLst/>
            </a:prstGeom>
            <a:noFill/>
            <a:ln w="9525">
              <a:noFill/>
              <a:miter lim="800000"/>
              <a:headEnd/>
              <a:tailEnd/>
            </a:ln>
          </p:spPr>
        </p:pic>
        <p:pic>
          <p:nvPicPr>
            <p:cNvPr id="20" name="Picture 19" descr="shadow_1_m"/>
            <p:cNvPicPr>
              <a:picLocks noChangeAspect="1" noChangeArrowheads="1"/>
            </p:cNvPicPr>
            <p:nvPr/>
          </p:nvPicPr>
          <p:blipFill>
            <a:blip r:embed="rId4"/>
            <a:srcRect t="61411"/>
            <a:stretch>
              <a:fillRect/>
            </a:stretch>
          </p:blipFill>
          <p:spPr bwMode="gray">
            <a:xfrm rot="-5400000" flipH="1" flipV="1">
              <a:off x="3361846" y="1619139"/>
              <a:ext cx="1586195" cy="89811"/>
            </a:xfrm>
            <a:prstGeom prst="rect">
              <a:avLst/>
            </a:prstGeom>
            <a:noFill/>
            <a:ln w="9525">
              <a:noFill/>
              <a:miter lim="800000"/>
              <a:headEnd/>
              <a:tailEnd/>
            </a:ln>
          </p:spPr>
        </p:pic>
      </p:grpSp>
      <p:grpSp>
        <p:nvGrpSpPr>
          <p:cNvPr id="21" name="Group 20"/>
          <p:cNvGrpSpPr>
            <a:grpSpLocks/>
          </p:cNvGrpSpPr>
          <p:nvPr/>
        </p:nvGrpSpPr>
        <p:grpSpPr bwMode="auto">
          <a:xfrm>
            <a:off x="5631805" y="2657923"/>
            <a:ext cx="3103562" cy="2735263"/>
            <a:chOff x="1417211" y="3791424"/>
            <a:chExt cx="3299964" cy="2735969"/>
          </a:xfrm>
        </p:grpSpPr>
        <p:grpSp>
          <p:nvGrpSpPr>
            <p:cNvPr id="22" name="Group 21"/>
            <p:cNvGrpSpPr>
              <a:grpSpLocks/>
            </p:cNvGrpSpPr>
            <p:nvPr/>
          </p:nvGrpSpPr>
          <p:grpSpPr bwMode="auto">
            <a:xfrm>
              <a:off x="1417211" y="3791424"/>
              <a:ext cx="3299964" cy="1465638"/>
              <a:chOff x="899885" y="870946"/>
              <a:chExt cx="3299964" cy="1586196"/>
            </a:xfrm>
          </p:grpSpPr>
          <p:sp>
            <p:nvSpPr>
              <p:cNvPr id="27" name="Rectangle 26"/>
              <p:cNvSpPr/>
              <p:nvPr/>
            </p:nvSpPr>
            <p:spPr>
              <a:xfrm>
                <a:off x="899885" y="1257614"/>
                <a:ext cx="3299964" cy="836583"/>
              </a:xfrm>
              <a:prstGeom prst="rect">
                <a:avLst/>
              </a:prstGeom>
              <a:solidFill>
                <a:schemeClr val="accent6">
                  <a:lumMod val="75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pic>
            <p:nvPicPr>
              <p:cNvPr id="28" name="Picture 27" descr="shadow_1_m"/>
              <p:cNvPicPr>
                <a:picLocks noChangeAspect="1" noChangeArrowheads="1"/>
              </p:cNvPicPr>
              <p:nvPr/>
            </p:nvPicPr>
            <p:blipFill>
              <a:blip r:embed="rId3"/>
              <a:srcRect t="61411"/>
              <a:stretch>
                <a:fillRect/>
              </a:stretch>
            </p:blipFill>
            <p:spPr bwMode="gray">
              <a:xfrm rot="5400000" flipV="1">
                <a:off x="146193" y="1624639"/>
                <a:ext cx="1586195" cy="78810"/>
              </a:xfrm>
              <a:prstGeom prst="rect">
                <a:avLst/>
              </a:prstGeom>
              <a:noFill/>
              <a:ln w="9525">
                <a:noFill/>
                <a:miter lim="800000"/>
                <a:headEnd/>
                <a:tailEnd/>
              </a:ln>
            </p:spPr>
          </p:pic>
          <p:pic>
            <p:nvPicPr>
              <p:cNvPr id="29" name="Picture 28" descr="shadow_1_m"/>
              <p:cNvPicPr>
                <a:picLocks noChangeAspect="1" noChangeArrowheads="1"/>
              </p:cNvPicPr>
              <p:nvPr/>
            </p:nvPicPr>
            <p:blipFill>
              <a:blip r:embed="rId4"/>
              <a:srcRect t="61411"/>
              <a:stretch>
                <a:fillRect/>
              </a:stretch>
            </p:blipFill>
            <p:spPr bwMode="gray">
              <a:xfrm rot="-5400000" flipH="1" flipV="1">
                <a:off x="3361846" y="1619139"/>
                <a:ext cx="1586195" cy="89811"/>
              </a:xfrm>
              <a:prstGeom prst="rect">
                <a:avLst/>
              </a:prstGeom>
              <a:noFill/>
              <a:ln w="9525">
                <a:noFill/>
                <a:miter lim="800000"/>
                <a:headEnd/>
                <a:tailEnd/>
              </a:ln>
            </p:spPr>
          </p:pic>
        </p:grpSp>
        <p:grpSp>
          <p:nvGrpSpPr>
            <p:cNvPr id="23" name="Group 22"/>
            <p:cNvGrpSpPr>
              <a:grpSpLocks/>
            </p:cNvGrpSpPr>
            <p:nvPr/>
          </p:nvGrpSpPr>
          <p:grpSpPr bwMode="auto">
            <a:xfrm>
              <a:off x="1417211" y="5061755"/>
              <a:ext cx="3299964" cy="1465638"/>
              <a:chOff x="899885" y="2202229"/>
              <a:chExt cx="3299964" cy="1586196"/>
            </a:xfrm>
          </p:grpSpPr>
          <p:sp>
            <p:nvSpPr>
              <p:cNvPr id="24" name="Rectangle 23"/>
              <p:cNvSpPr/>
              <p:nvPr/>
            </p:nvSpPr>
            <p:spPr>
              <a:xfrm>
                <a:off x="899885" y="2466482"/>
                <a:ext cx="3299964" cy="928401"/>
              </a:xfrm>
              <a:prstGeom prst="rect">
                <a:avLst/>
              </a:prstGeom>
              <a:solidFill>
                <a:schemeClr val="accent5">
                  <a:lumMod val="40000"/>
                  <a:lumOff val="60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sz="1600" dirty="0">
                  <a:solidFill>
                    <a:schemeClr val="accent6">
                      <a:lumMod val="50000"/>
                    </a:schemeClr>
                  </a:solidFill>
                </a:endParaRPr>
              </a:p>
            </p:txBody>
          </p:sp>
          <p:pic>
            <p:nvPicPr>
              <p:cNvPr id="25" name="Picture 24" descr="shadow_1_m"/>
              <p:cNvPicPr>
                <a:picLocks noChangeAspect="1" noChangeArrowheads="1"/>
              </p:cNvPicPr>
              <p:nvPr/>
            </p:nvPicPr>
            <p:blipFill>
              <a:blip r:embed="rId3"/>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26" name="Picture 25" descr="shadow_1_m"/>
              <p:cNvPicPr>
                <a:picLocks noChangeAspect="1" noChangeArrowheads="1"/>
              </p:cNvPicPr>
              <p:nvPr/>
            </p:nvPicPr>
            <p:blipFill>
              <a:blip r:embed="rId4"/>
              <a:srcRect t="61411"/>
              <a:stretch>
                <a:fillRect/>
              </a:stretch>
            </p:blipFill>
            <p:spPr bwMode="gray">
              <a:xfrm rot="-5400000" flipH="1" flipV="1">
                <a:off x="3361846" y="2950422"/>
                <a:ext cx="1586195" cy="89811"/>
              </a:xfrm>
              <a:prstGeom prst="rect">
                <a:avLst/>
              </a:prstGeom>
              <a:noFill/>
              <a:ln w="9525">
                <a:noFill/>
                <a:miter lim="800000"/>
                <a:headEnd/>
                <a:tailEnd/>
              </a:ln>
            </p:spPr>
          </p:pic>
        </p:grpSp>
      </p:grpSp>
      <p:sp>
        <p:nvSpPr>
          <p:cNvPr id="30" name="Text Box 3"/>
          <p:cNvSpPr txBox="1">
            <a:spLocks noChangeArrowheads="1"/>
          </p:cNvSpPr>
          <p:nvPr/>
        </p:nvSpPr>
        <p:spPr bwMode="ltGray">
          <a:xfrm>
            <a:off x="1815036" y="1764784"/>
            <a:ext cx="1181914" cy="1027974"/>
          </a:xfrm>
          <a:prstGeom prst="rect">
            <a:avLst/>
          </a:prstGeom>
          <a:noFill/>
          <a:ln w="9525" algn="ctr">
            <a:noFill/>
            <a:miter lim="800000"/>
            <a:headEnd/>
            <a:tailEnd/>
          </a:ln>
          <a:effectLst/>
        </p:spPr>
        <p:txBody>
          <a:bodyPr wrap="square" anchor="ctr">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a:lnSpc>
                <a:spcPct val="95000"/>
              </a:lnSpc>
              <a:spcAft>
                <a:spcPts val="800"/>
              </a:spcAft>
            </a:pPr>
            <a:r>
              <a:rPr lang="en-US" sz="1600" b="1" dirty="0" smtClean="0">
                <a:solidFill>
                  <a:schemeClr val="accent2">
                    <a:lumMod val="75000"/>
                  </a:schemeClr>
                </a:solidFill>
                <a:latin typeface="Arial" charset="0"/>
              </a:rPr>
              <a:t>Vì sao phải xác định thời gian</a:t>
            </a:r>
            <a:endParaRPr lang="en-US" sz="1600" b="1" dirty="0">
              <a:solidFill>
                <a:schemeClr val="accent2">
                  <a:lumMod val="75000"/>
                </a:schemeClr>
              </a:solidFill>
              <a:latin typeface="Arial" charset="0"/>
            </a:endParaRPr>
          </a:p>
        </p:txBody>
      </p:sp>
      <p:sp>
        <p:nvSpPr>
          <p:cNvPr id="31" name="Text Box 3"/>
          <p:cNvSpPr txBox="1">
            <a:spLocks noChangeArrowheads="1"/>
          </p:cNvSpPr>
          <p:nvPr/>
        </p:nvSpPr>
        <p:spPr bwMode="ltGray">
          <a:xfrm>
            <a:off x="6450174" y="1733170"/>
            <a:ext cx="1219200" cy="1027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1" fontAlgn="auto" hangingPunct="1">
              <a:lnSpc>
                <a:spcPct val="95000"/>
              </a:lnSpc>
              <a:spcBef>
                <a:spcPts val="0"/>
              </a:spcBef>
              <a:spcAft>
                <a:spcPts val="800"/>
              </a:spcAft>
              <a:defRPr/>
            </a:pPr>
            <a:r>
              <a:rPr lang="en-US" sz="1600" b="1" dirty="0">
                <a:solidFill>
                  <a:schemeClr val="accent5">
                    <a:lumMod val="25000"/>
                  </a:schemeClr>
                </a:solidFill>
                <a:latin typeface="+mj-lt"/>
              </a:rPr>
              <a:t>Cách tính thời </a:t>
            </a:r>
            <a:r>
              <a:rPr lang="en-US" sz="1600" b="1" dirty="0" smtClean="0">
                <a:solidFill>
                  <a:schemeClr val="accent5">
                    <a:lumMod val="25000"/>
                  </a:schemeClr>
                </a:solidFill>
                <a:latin typeface="+mj-lt"/>
              </a:rPr>
              <a:t>gian trong lịch sử</a:t>
            </a:r>
            <a:endParaRPr lang="en-US" sz="1600" b="1" dirty="0">
              <a:solidFill>
                <a:schemeClr val="accent5">
                  <a:lumMod val="25000"/>
                </a:schemeClr>
              </a:solidFill>
              <a:latin typeface="+mj-lt"/>
            </a:endParaRPr>
          </a:p>
        </p:txBody>
      </p:sp>
      <p:sp>
        <p:nvSpPr>
          <p:cNvPr id="32" name="Text Box 3"/>
          <p:cNvSpPr txBox="1">
            <a:spLocks noChangeArrowheads="1"/>
          </p:cNvSpPr>
          <p:nvPr/>
        </p:nvSpPr>
        <p:spPr bwMode="ltGray">
          <a:xfrm>
            <a:off x="514442" y="3130417"/>
            <a:ext cx="3889508" cy="1323439"/>
          </a:xfrm>
          <a:prstGeom prst="rect">
            <a:avLst/>
          </a:prstGeom>
          <a:noFill/>
          <a:ln w="9525" algn="ctr">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just"/>
            <a:r>
              <a:rPr lang="fr-FR" sz="2000" dirty="0">
                <a:solidFill>
                  <a:schemeClr val="bg1"/>
                </a:solidFill>
                <a:latin typeface="+mj-lt"/>
              </a:rPr>
              <a:t>Căn cứ vào thông tin thời gian để sắp xếp các sự kiện theo thứ tự trước, sau</a:t>
            </a:r>
            <a:r>
              <a:rPr lang="fr-FR" sz="2000" dirty="0" smtClean="0">
                <a:solidFill>
                  <a:schemeClr val="bg1"/>
                </a:solidFill>
                <a:latin typeface="+mj-lt"/>
              </a:rPr>
              <a:t>. Từ đó phục dựng lại lịch sử. </a:t>
            </a:r>
            <a:endParaRPr lang="en-US" sz="2000" dirty="0">
              <a:solidFill>
                <a:schemeClr val="bg1"/>
              </a:solidFill>
              <a:latin typeface="+mj-lt"/>
            </a:endParaRPr>
          </a:p>
        </p:txBody>
      </p:sp>
      <p:sp>
        <p:nvSpPr>
          <p:cNvPr id="34" name="Text Box 3"/>
          <p:cNvSpPr txBox="1">
            <a:spLocks noChangeArrowheads="1"/>
          </p:cNvSpPr>
          <p:nvPr/>
        </p:nvSpPr>
        <p:spPr bwMode="ltGray">
          <a:xfrm>
            <a:off x="5621838" y="3217562"/>
            <a:ext cx="3123495" cy="384721"/>
          </a:xfrm>
          <a:prstGeom prst="rect">
            <a:avLst/>
          </a:prstGeom>
          <a:noFill/>
          <a:ln w="9525" algn="ctr">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a:lnSpc>
                <a:spcPct val="95000"/>
              </a:lnSpc>
              <a:spcAft>
                <a:spcPts val="800"/>
              </a:spcAft>
            </a:pPr>
            <a:r>
              <a:rPr lang="en-US" sz="2000" dirty="0" smtClean="0">
                <a:solidFill>
                  <a:schemeClr val="bg1"/>
                </a:solidFill>
                <a:latin typeface="Arial" charset="0"/>
              </a:rPr>
              <a:t>Âm lịch, dương lịch</a:t>
            </a:r>
            <a:endParaRPr lang="en-US" sz="2000" dirty="0">
              <a:solidFill>
                <a:schemeClr val="bg1"/>
              </a:solidFill>
              <a:latin typeface="Arial" charset="0"/>
            </a:endParaRPr>
          </a:p>
        </p:txBody>
      </p:sp>
      <p:sp>
        <p:nvSpPr>
          <p:cNvPr id="36" name="Text Box 3"/>
          <p:cNvSpPr txBox="1">
            <a:spLocks noChangeArrowheads="1"/>
          </p:cNvSpPr>
          <p:nvPr/>
        </p:nvSpPr>
        <p:spPr bwMode="ltGray">
          <a:xfrm>
            <a:off x="5760898" y="4299814"/>
            <a:ext cx="2890001" cy="1072088"/>
          </a:xfrm>
          <a:prstGeom prst="rect">
            <a:avLst/>
          </a:prstGeom>
          <a:noFill/>
          <a:ln w="9525" algn="ctr">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a:lnSpc>
                <a:spcPct val="95000"/>
              </a:lnSpc>
              <a:spcAft>
                <a:spcPts val="800"/>
              </a:spcAft>
            </a:pPr>
            <a:r>
              <a:rPr lang="en-US" sz="2000" dirty="0">
                <a:solidFill>
                  <a:schemeClr val="accent5">
                    <a:lumMod val="25000"/>
                  </a:schemeClr>
                </a:solidFill>
                <a:latin typeface="Arial" charset="0"/>
              </a:rPr>
              <a:t>Cách tính thời gian theo thiên niên kỉ, thế kỉ,…</a:t>
            </a:r>
          </a:p>
          <a:p>
            <a:pPr algn="ctr">
              <a:lnSpc>
                <a:spcPct val="95000"/>
              </a:lnSpc>
              <a:spcAft>
                <a:spcPts val="800"/>
              </a:spcAft>
            </a:pPr>
            <a:endParaRPr lang="en-US" sz="2000" dirty="0">
              <a:solidFill>
                <a:schemeClr val="bg1"/>
              </a:solidFill>
              <a:latin typeface="Arial" charset="0"/>
            </a:endParaRPr>
          </a:p>
        </p:txBody>
      </p:sp>
    </p:spTree>
    <p:extLst>
      <p:ext uri="{BB962C8B-B14F-4D97-AF65-F5344CB8AC3E}">
        <p14:creationId xmlns:p14="http://schemas.microsoft.com/office/powerpoint/2010/main" xmlns="" val="137318068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1" grpId="0"/>
      <p:bldP spid="32" grpId="0"/>
      <p:bldP spid="34"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70" y="678229"/>
            <a:ext cx="2226354" cy="1505413"/>
          </a:xfrm>
        </p:spPr>
        <p:txBody>
          <a:bodyPr/>
          <a:lstStyle/>
          <a:p>
            <a:pPr algn="ctr"/>
            <a:r>
              <a:rPr lang="en-US" sz="2200" dirty="0" smtClean="0">
                <a:latin typeface="+mj-lt"/>
              </a:rPr>
              <a:t>1. VÌ SAO PHẢI XÁC ĐINH THỜI GIAN?</a:t>
            </a:r>
            <a:endParaRPr lang="en-US" sz="2200" dirty="0">
              <a:latin typeface="+mj-lt"/>
            </a:endParaRPr>
          </a:p>
        </p:txBody>
      </p:sp>
      <p:sp>
        <p:nvSpPr>
          <p:cNvPr id="3" name="Text Placeholder 2"/>
          <p:cNvSpPr>
            <a:spLocks noGrp="1"/>
          </p:cNvSpPr>
          <p:nvPr>
            <p:ph type="body" idx="1"/>
          </p:nvPr>
        </p:nvSpPr>
        <p:spPr>
          <a:xfrm>
            <a:off x="2226355" y="248042"/>
            <a:ext cx="6760695" cy="4767509"/>
          </a:xfrm>
        </p:spPr>
        <p:txBody>
          <a:bodyPr/>
          <a:lstStyle/>
          <a:p>
            <a:r>
              <a:rPr lang="en-US" sz="2000" b="1" dirty="0" smtClean="0">
                <a:latin typeface="+mj-lt"/>
              </a:rPr>
              <a:t>Quan sát </a:t>
            </a:r>
            <a:r>
              <a:rPr lang="fr-FR" sz="2000" b="1" dirty="0">
                <a:latin typeface="+mj-lt"/>
              </a:rPr>
              <a:t>Bảng một số sự kiện lịch sử Việt Nam </a:t>
            </a:r>
            <a:endParaRPr lang="en-US" sz="2000" b="1" dirty="0">
              <a:latin typeface="+mj-lt"/>
            </a:endParaRPr>
          </a:p>
        </p:txBody>
      </p:sp>
      <p:pic>
        <p:nvPicPr>
          <p:cNvPr id="6" name="Picture 5"/>
          <p:cNvPicPr>
            <a:picLocks noChangeAspect="1"/>
          </p:cNvPicPr>
          <p:nvPr/>
        </p:nvPicPr>
        <p:blipFill>
          <a:blip r:embed="rId2"/>
          <a:stretch>
            <a:fillRect/>
          </a:stretch>
        </p:blipFill>
        <p:spPr>
          <a:xfrm>
            <a:off x="2399837" y="1576315"/>
            <a:ext cx="6479342" cy="2490718"/>
          </a:xfrm>
          <a:prstGeom prst="rect">
            <a:avLst/>
          </a:prstGeom>
        </p:spPr>
      </p:pic>
      <p:sp>
        <p:nvSpPr>
          <p:cNvPr id="7" name="Rectangle 6"/>
          <p:cNvSpPr/>
          <p:nvPr/>
        </p:nvSpPr>
        <p:spPr>
          <a:xfrm>
            <a:off x="2291968" y="917065"/>
            <a:ext cx="6695081" cy="707886"/>
          </a:xfrm>
          <a:prstGeom prst="rect">
            <a:avLst/>
          </a:prstGeom>
        </p:spPr>
        <p:txBody>
          <a:bodyPr wrap="square">
            <a:spAutoFit/>
          </a:bodyPr>
          <a:lstStyle/>
          <a:p>
            <a:pPr algn="just">
              <a:lnSpc>
                <a:spcPts val="2400"/>
              </a:lnSpc>
            </a:pPr>
            <a:r>
              <a:rPr lang="fr-FR" sz="2000" i="1" dirty="0">
                <a:solidFill>
                  <a:schemeClr val="accent1">
                    <a:lumMod val="50000"/>
                  </a:schemeClr>
                </a:solidFill>
                <a:latin typeface="+mj-lt"/>
                <a:ea typeface="Calibri" panose="020F0502020204030204" pitchFamily="34" charset="0"/>
                <a:cs typeface="Times New Roman" panose="02020603050405020304" pitchFamily="18" charset="0"/>
              </a:rPr>
              <a:t>Căn cứ vào thông tin nào để sắp </a:t>
            </a:r>
            <a:r>
              <a:rPr lang="fr-FR" sz="2000" i="1" dirty="0" smtClean="0">
                <a:solidFill>
                  <a:schemeClr val="accent1">
                    <a:lumMod val="50000"/>
                  </a:schemeClr>
                </a:solidFill>
                <a:latin typeface="+mj-lt"/>
                <a:ea typeface="Calibri" panose="020F0502020204030204" pitchFamily="34" charset="0"/>
                <a:cs typeface="Times New Roman" panose="02020603050405020304" pitchFamily="18" charset="0"/>
              </a:rPr>
              <a:t>xếp</a:t>
            </a:r>
          </a:p>
          <a:p>
            <a:pPr algn="just">
              <a:lnSpc>
                <a:spcPts val="2400"/>
              </a:lnSpc>
            </a:pPr>
            <a:r>
              <a:rPr lang="fr-FR" sz="2000" i="1" dirty="0" smtClean="0">
                <a:solidFill>
                  <a:schemeClr val="accent1">
                    <a:lumMod val="50000"/>
                  </a:schemeClr>
                </a:solidFill>
                <a:latin typeface="+mj-lt"/>
                <a:ea typeface="Calibri" panose="020F0502020204030204" pitchFamily="34" charset="0"/>
                <a:cs typeface="Times New Roman" panose="02020603050405020304" pitchFamily="18" charset="0"/>
              </a:rPr>
              <a:t>các </a:t>
            </a:r>
            <a:r>
              <a:rPr lang="fr-FR" sz="2000" i="1" dirty="0">
                <a:solidFill>
                  <a:schemeClr val="accent1">
                    <a:lumMod val="50000"/>
                  </a:schemeClr>
                </a:solidFill>
                <a:latin typeface="+mj-lt"/>
                <a:ea typeface="Calibri" panose="020F0502020204030204" pitchFamily="34" charset="0"/>
                <a:cs typeface="Times New Roman" panose="02020603050405020304" pitchFamily="18" charset="0"/>
              </a:rPr>
              <a:t>sự kiện theo thứ tự trước, sau?</a:t>
            </a:r>
            <a:endParaRPr lang="en-US" sz="2000" i="1" dirty="0">
              <a:solidFill>
                <a:schemeClr val="accent1">
                  <a:lumMod val="50000"/>
                </a:schemeClr>
              </a:solidFill>
              <a:effectLst/>
              <a:latin typeface="+mj-lt"/>
              <a:ea typeface="Calibri" panose="020F0502020204030204" pitchFamily="34" charset="0"/>
              <a:cs typeface="Times New Roman" panose="02020603050405020304" pitchFamily="18" charset="0"/>
            </a:endParaRPr>
          </a:p>
        </p:txBody>
      </p:sp>
      <p:sp>
        <p:nvSpPr>
          <p:cNvPr id="8" name="Rectangle 7"/>
          <p:cNvSpPr/>
          <p:nvPr/>
        </p:nvSpPr>
        <p:spPr>
          <a:xfrm>
            <a:off x="3121282" y="4187349"/>
            <a:ext cx="5036452" cy="707886"/>
          </a:xfrm>
          <a:prstGeom prst="rect">
            <a:avLst/>
          </a:prstGeom>
        </p:spPr>
        <p:txBody>
          <a:bodyPr wrap="square">
            <a:spAutoFit/>
          </a:bodyPr>
          <a:lstStyle/>
          <a:p>
            <a:pPr algn="ctr"/>
            <a:r>
              <a:rPr lang="fr-FR" sz="2000" b="1" dirty="0">
                <a:solidFill>
                  <a:schemeClr val="accent1">
                    <a:lumMod val="50000"/>
                  </a:schemeClr>
                </a:solidFill>
                <a:latin typeface="+mj-lt"/>
                <a:ea typeface="Calibri" panose="020F0502020204030204" pitchFamily="34" charset="0"/>
              </a:rPr>
              <a:t>Căn cứ vào thông tin thời gian để sắp xếp các sự kiện theo thứ tự trước, sau.</a:t>
            </a:r>
            <a:endParaRPr lang="en-US" sz="2000" b="1" dirty="0">
              <a:solidFill>
                <a:schemeClr val="accent1">
                  <a:lumMod val="50000"/>
                </a:schemeClr>
              </a:solidFill>
              <a:latin typeface="+mj-lt"/>
            </a:endParaRPr>
          </a:p>
        </p:txBody>
      </p:sp>
    </p:spTree>
    <p:extLst>
      <p:ext uri="{BB962C8B-B14F-4D97-AF65-F5344CB8AC3E}">
        <p14:creationId xmlns:p14="http://schemas.microsoft.com/office/powerpoint/2010/main" xmlns="" val="179251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down)">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heel(1)">
                                      <p:cBhvr>
                                        <p:cTn id="3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2861" y="1666193"/>
            <a:ext cx="5588759" cy="3068212"/>
          </a:xfrm>
          <a:prstGeom prst="rect">
            <a:avLst/>
          </a:prstGeom>
        </p:spPr>
        <p:txBody>
          <a:bodyPr wrap="square">
            <a:spAutoFit/>
          </a:bodyPr>
          <a:lstStyle/>
          <a:p>
            <a:pPr marL="342900" indent="-342900" algn="just">
              <a:lnSpc>
                <a:spcPts val="2600"/>
              </a:lnSpc>
              <a:buFont typeface="Wingdings" panose="05000000000000000000" pitchFamily="2" charset="2"/>
              <a:buChar char="§"/>
            </a:pPr>
            <a:r>
              <a:rPr lang="fr-FR" sz="2000" b="1" dirty="0" smtClean="0">
                <a:solidFill>
                  <a:srgbClr val="FFFF00"/>
                </a:solidFill>
                <a:latin typeface="+mj-lt"/>
                <a:ea typeface="Calibri" panose="020F0502020204030204" pitchFamily="34" charset="0"/>
                <a:cs typeface="Times New Roman" panose="02020603050405020304" pitchFamily="18" charset="0"/>
              </a:rPr>
              <a:t>Lịch sử loài người gồm rất nhiều sự kiện xảy ra vào những thời gian khác nhau. </a:t>
            </a:r>
          </a:p>
          <a:p>
            <a:pPr marL="342900" indent="-342900" algn="just">
              <a:lnSpc>
                <a:spcPts val="2600"/>
              </a:lnSpc>
              <a:buFont typeface="Wingdings" panose="05000000000000000000" pitchFamily="2" charset="2"/>
              <a:buChar char="§"/>
            </a:pPr>
            <a:r>
              <a:rPr lang="fr-FR" sz="2000" b="1" dirty="0" smtClean="0">
                <a:solidFill>
                  <a:srgbClr val="FFFF00"/>
                </a:solidFill>
                <a:latin typeface="+mj-lt"/>
                <a:ea typeface="Calibri" panose="020F0502020204030204" pitchFamily="34" charset="0"/>
                <a:cs typeface="Times New Roman" panose="02020603050405020304" pitchFamily="18" charset="0"/>
              </a:rPr>
              <a:t>Muốn </a:t>
            </a:r>
            <a:r>
              <a:rPr lang="fr-FR" sz="2000" b="1" dirty="0">
                <a:solidFill>
                  <a:srgbClr val="FFFF00"/>
                </a:solidFill>
                <a:latin typeface="+mj-lt"/>
                <a:ea typeface="Calibri" panose="020F0502020204030204" pitchFamily="34" charset="0"/>
                <a:cs typeface="Times New Roman" panose="02020603050405020304" pitchFamily="18" charset="0"/>
              </a:rPr>
              <a:t>phục dựng lại lịch sử thì phải xác định được thời gian và phải sắp xếp các sự kiện trong quá khứ theo thứ tự thời gian. </a:t>
            </a:r>
            <a:endParaRPr lang="fr-FR" sz="2000" b="1" dirty="0" smtClean="0">
              <a:solidFill>
                <a:srgbClr val="FFFF00"/>
              </a:solidFill>
              <a:latin typeface="+mj-lt"/>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
            </a:pPr>
            <a:r>
              <a:rPr lang="fr-FR" sz="2000" b="1" dirty="0" smtClean="0">
                <a:solidFill>
                  <a:srgbClr val="FFFF00"/>
                </a:solidFill>
                <a:effectLst/>
                <a:latin typeface="+mj-lt"/>
                <a:ea typeface="Calibri" panose="020F0502020204030204" pitchFamily="34" charset="0"/>
                <a:cs typeface="Times New Roman" panose="02020603050405020304" pitchFamily="18" charset="0"/>
              </a:rPr>
              <a:t>Một nguyên tắc cơ bản trong việc học tập và tìm hiểu lịch sử là xác định thời gian xảy ra các sự kiện.</a:t>
            </a:r>
            <a:endParaRPr lang="en-US" sz="2000" b="1" dirty="0">
              <a:solidFill>
                <a:srgbClr val="FFFF00"/>
              </a:solidFill>
              <a:effectLst/>
              <a:latin typeface="+mj-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48017" y="716508"/>
            <a:ext cx="1394843" cy="1634692"/>
          </a:xfrm>
          <a:prstGeom prst="rect">
            <a:avLst/>
          </a:prstGeom>
        </p:spPr>
      </p:pic>
      <p:pic>
        <p:nvPicPr>
          <p:cNvPr id="5" name="Picture 4"/>
          <p:cNvPicPr>
            <a:picLocks noChangeAspect="1"/>
          </p:cNvPicPr>
          <p:nvPr/>
        </p:nvPicPr>
        <p:blipFill>
          <a:blip r:embed="rId3"/>
          <a:stretch>
            <a:fillRect/>
          </a:stretch>
        </p:blipFill>
        <p:spPr>
          <a:xfrm>
            <a:off x="6680580" y="163772"/>
            <a:ext cx="2160108" cy="1502421"/>
          </a:xfrm>
          <a:prstGeom prst="rect">
            <a:avLst/>
          </a:prstGeom>
        </p:spPr>
      </p:pic>
      <p:pic>
        <p:nvPicPr>
          <p:cNvPr id="6" name="Picture 5"/>
          <p:cNvPicPr>
            <a:picLocks noChangeAspect="1"/>
          </p:cNvPicPr>
          <p:nvPr/>
        </p:nvPicPr>
        <p:blipFill>
          <a:blip r:embed="rId4"/>
          <a:stretch>
            <a:fillRect/>
          </a:stretch>
        </p:blipFill>
        <p:spPr>
          <a:xfrm>
            <a:off x="7477312" y="2248983"/>
            <a:ext cx="1564258" cy="1569208"/>
          </a:xfrm>
          <a:prstGeom prst="rect">
            <a:avLst/>
          </a:prstGeom>
        </p:spPr>
      </p:pic>
      <p:pic>
        <p:nvPicPr>
          <p:cNvPr id="7" name="Picture 6"/>
          <p:cNvPicPr>
            <a:picLocks noChangeAspect="1"/>
          </p:cNvPicPr>
          <p:nvPr/>
        </p:nvPicPr>
        <p:blipFill>
          <a:blip r:embed="rId5"/>
          <a:stretch>
            <a:fillRect/>
          </a:stretch>
        </p:blipFill>
        <p:spPr>
          <a:xfrm>
            <a:off x="61415" y="2901960"/>
            <a:ext cx="1681445" cy="1903322"/>
          </a:xfrm>
          <a:prstGeom prst="rect">
            <a:avLst/>
          </a:prstGeom>
        </p:spPr>
      </p:pic>
      <p:sp>
        <p:nvSpPr>
          <p:cNvPr id="2" name="Rectangle 1"/>
          <p:cNvSpPr/>
          <p:nvPr/>
        </p:nvSpPr>
        <p:spPr>
          <a:xfrm>
            <a:off x="1772926" y="1042635"/>
            <a:ext cx="4937718" cy="400110"/>
          </a:xfrm>
          <a:prstGeom prst="rect">
            <a:avLst/>
          </a:prstGeom>
        </p:spPr>
        <p:txBody>
          <a:bodyPr wrap="square">
            <a:spAutoFit/>
          </a:bodyPr>
          <a:lstStyle/>
          <a:p>
            <a:pPr algn="ctr"/>
            <a:r>
              <a:rPr lang="fr-FR" sz="2000" b="1" dirty="0" smtClean="0">
                <a:solidFill>
                  <a:schemeClr val="bg1"/>
                </a:solidFill>
                <a:ea typeface="Calibri" panose="020F0502020204030204" pitchFamily="34" charset="0"/>
                <a:cs typeface="Times New Roman" panose="02020603050405020304" pitchFamily="18" charset="0"/>
              </a:rPr>
              <a:t>Phải xác định thời gian vì: </a:t>
            </a:r>
            <a:endParaRPr lang="en-US" sz="2000" b="1" dirty="0"/>
          </a:p>
        </p:txBody>
      </p:sp>
      <p:grpSp>
        <p:nvGrpSpPr>
          <p:cNvPr id="8" name="Google Shape;533;p40"/>
          <p:cNvGrpSpPr/>
          <p:nvPr/>
        </p:nvGrpSpPr>
        <p:grpSpPr>
          <a:xfrm>
            <a:off x="2258705" y="989782"/>
            <a:ext cx="407540" cy="388642"/>
            <a:chOff x="1923675" y="1633650"/>
            <a:chExt cx="436002" cy="435975"/>
          </a:xfrm>
        </p:grpSpPr>
        <p:sp>
          <p:nvSpPr>
            <p:cNvPr id="9"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391168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41" y="937538"/>
            <a:ext cx="1712400" cy="857400"/>
          </a:xfrm>
        </p:spPr>
        <p:txBody>
          <a:bodyPr/>
          <a:lstStyle/>
          <a:p>
            <a:pPr algn="ctr"/>
            <a:r>
              <a:rPr lang="en-US" sz="2600" dirty="0" smtClean="0">
                <a:latin typeface="+mj-lt"/>
              </a:rPr>
              <a:t>Mở rộng</a:t>
            </a:r>
            <a:endParaRPr lang="en-US" sz="2600" dirty="0">
              <a:latin typeface="+mj-lt"/>
            </a:endParaRPr>
          </a:p>
        </p:txBody>
      </p:sp>
      <p:sp>
        <p:nvSpPr>
          <p:cNvPr id="4" name="Rectangle 3"/>
          <p:cNvSpPr/>
          <p:nvPr/>
        </p:nvSpPr>
        <p:spPr>
          <a:xfrm>
            <a:off x="2073223" y="293428"/>
            <a:ext cx="6470274" cy="2092881"/>
          </a:xfrm>
          <a:prstGeom prst="rect">
            <a:avLst/>
          </a:prstGeom>
        </p:spPr>
        <p:txBody>
          <a:bodyPr wrap="square">
            <a:spAutoFit/>
          </a:bodyPr>
          <a:lstStyle/>
          <a:p>
            <a:pPr marL="342900" indent="-342900" algn="just">
              <a:lnSpc>
                <a:spcPts val="2600"/>
              </a:lnSpc>
              <a:buFont typeface="Wingdings" panose="05000000000000000000" pitchFamily="2" charset="2"/>
              <a:buChar char="§"/>
            </a:pPr>
            <a:r>
              <a:rPr lang="nl-NL" sz="2000" dirty="0">
                <a:solidFill>
                  <a:schemeClr val="accent2">
                    <a:lumMod val="75000"/>
                  </a:schemeClr>
                </a:solidFill>
                <a:latin typeface="+mj-lt"/>
                <a:ea typeface="Calibri" panose="020F0502020204030204" pitchFamily="34" charset="0"/>
                <a:cs typeface="Times New Roman" panose="02020603050405020304" pitchFamily="18" charset="0"/>
              </a:rPr>
              <a:t>Việc xác định thời gian của các sự </a:t>
            </a:r>
            <a:r>
              <a:rPr lang="nl-NL" sz="2000" dirty="0" smtClean="0">
                <a:solidFill>
                  <a:schemeClr val="accent2">
                    <a:lumMod val="75000"/>
                  </a:schemeClr>
                </a:solidFill>
                <a:latin typeface="+mj-lt"/>
                <a:ea typeface="Calibri" panose="020F0502020204030204" pitchFamily="34" charset="0"/>
                <a:cs typeface="Times New Roman" panose="02020603050405020304" pitchFamily="18" charset="0"/>
              </a:rPr>
              <a:t>kiện giúp </a:t>
            </a:r>
            <a:r>
              <a:rPr lang="nl-NL" sz="2000" dirty="0">
                <a:solidFill>
                  <a:schemeClr val="accent2">
                    <a:lumMod val="75000"/>
                  </a:schemeClr>
                </a:solidFill>
                <a:latin typeface="+mj-lt"/>
                <a:ea typeface="Calibri" panose="020F0502020204030204" pitchFamily="34" charset="0"/>
                <a:cs typeface="Times New Roman" panose="02020603050405020304" pitchFamily="18" charset="0"/>
              </a:rPr>
              <a:t>ta biết được sự kiện đó đã diễn ra cách đây bao lâu, để thấy được giá trị và hạn chế của nó. </a:t>
            </a:r>
            <a:endParaRPr lang="nl-NL" sz="2000" dirty="0" smtClean="0">
              <a:solidFill>
                <a:schemeClr val="accent2">
                  <a:lumMod val="75000"/>
                </a:schemeClr>
              </a:solidFill>
              <a:latin typeface="+mj-lt"/>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
            </a:pPr>
            <a:r>
              <a:rPr lang="nl-NL" sz="2000" i="1" dirty="0" smtClean="0">
                <a:solidFill>
                  <a:schemeClr val="accent2">
                    <a:lumMod val="75000"/>
                  </a:schemeClr>
                </a:solidFill>
                <a:latin typeface="+mj-lt"/>
                <a:ea typeface="Calibri" panose="020F0502020204030204" pitchFamily="34" charset="0"/>
                <a:cs typeface="Times New Roman" panose="02020603050405020304" pitchFamily="18" charset="0"/>
              </a:rPr>
              <a:t>Ví </a:t>
            </a:r>
            <a:r>
              <a:rPr lang="nl-NL" sz="2000" i="1" dirty="0">
                <a:solidFill>
                  <a:schemeClr val="accent2">
                    <a:lumMod val="75000"/>
                  </a:schemeClr>
                </a:solidFill>
                <a:latin typeface="+mj-lt"/>
                <a:ea typeface="Calibri" panose="020F0502020204030204" pitchFamily="34" charset="0"/>
                <a:cs typeface="Times New Roman" panose="02020603050405020304" pitchFamily="18" charset="0"/>
              </a:rPr>
              <a:t>dụ: Một hiện vật càng cổ thì càng có giá </a:t>
            </a:r>
            <a:r>
              <a:rPr lang="nl-NL" sz="2000" i="1" dirty="0" smtClean="0">
                <a:solidFill>
                  <a:schemeClr val="accent2">
                    <a:lumMod val="75000"/>
                  </a:schemeClr>
                </a:solidFill>
                <a:latin typeface="+mj-lt"/>
                <a:ea typeface="Calibri" panose="020F0502020204030204" pitchFamily="34" charset="0"/>
                <a:cs typeface="Times New Roman" panose="02020603050405020304" pitchFamily="18" charset="0"/>
              </a:rPr>
              <a:t>trị. Tuy nhiên, hiện </a:t>
            </a:r>
            <a:r>
              <a:rPr lang="nl-NL" sz="2000" i="1" dirty="0">
                <a:solidFill>
                  <a:schemeClr val="accent2">
                    <a:lumMod val="75000"/>
                  </a:schemeClr>
                </a:solidFill>
                <a:latin typeface="+mj-lt"/>
                <a:ea typeface="Calibri" panose="020F0502020204030204" pitchFamily="34" charset="0"/>
                <a:cs typeface="Times New Roman" panose="02020603050405020304" pitchFamily="18" charset="0"/>
              </a:rPr>
              <a:t>vật cổ lại không mang vẻ đẹp hoàn mĩ như hiện vật hiện đại.</a:t>
            </a:r>
            <a:endParaRPr lang="en-US" sz="2000" i="1" dirty="0">
              <a:solidFill>
                <a:schemeClr val="accent2">
                  <a:lumMod val="75000"/>
                </a:schemeClr>
              </a:solidFill>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732060" y="2386308"/>
            <a:ext cx="3159457" cy="2332131"/>
          </a:xfrm>
          <a:prstGeom prst="rect">
            <a:avLst/>
          </a:prstGeom>
        </p:spPr>
      </p:pic>
      <p:pic>
        <p:nvPicPr>
          <p:cNvPr id="8" name="Picture 7"/>
          <p:cNvPicPr>
            <a:picLocks noChangeAspect="1"/>
          </p:cNvPicPr>
          <p:nvPr/>
        </p:nvPicPr>
        <p:blipFill>
          <a:blip r:embed="rId3"/>
          <a:stretch>
            <a:fillRect/>
          </a:stretch>
        </p:blipFill>
        <p:spPr>
          <a:xfrm>
            <a:off x="2579428" y="2386309"/>
            <a:ext cx="2968388" cy="2332131"/>
          </a:xfrm>
          <a:prstGeom prst="rect">
            <a:avLst/>
          </a:prstGeom>
        </p:spPr>
      </p:pic>
      <p:sp>
        <p:nvSpPr>
          <p:cNvPr id="9" name="Rectangle 8"/>
          <p:cNvSpPr/>
          <p:nvPr/>
        </p:nvSpPr>
        <p:spPr>
          <a:xfrm>
            <a:off x="2579428" y="4718439"/>
            <a:ext cx="2968388" cy="338554"/>
          </a:xfrm>
          <a:prstGeom prst="rect">
            <a:avLst/>
          </a:prstGeom>
        </p:spPr>
        <p:txBody>
          <a:bodyPr wrap="square">
            <a:spAutoFit/>
          </a:bodyPr>
          <a:lstStyle/>
          <a:p>
            <a:pPr algn="ctr"/>
            <a:r>
              <a:rPr lang="nl-NL" sz="1600" b="1" dirty="0" smtClean="0">
                <a:solidFill>
                  <a:schemeClr val="accent2">
                    <a:lumMod val="75000"/>
                  </a:schemeClr>
                </a:solidFill>
                <a:ea typeface="Calibri" panose="020F0502020204030204" pitchFamily="34" charset="0"/>
                <a:cs typeface="Times New Roman" panose="02020603050405020304" pitchFamily="18" charset="0"/>
              </a:rPr>
              <a:t>Bình đồng</a:t>
            </a:r>
            <a:endParaRPr lang="en-US" sz="1600" b="1" dirty="0"/>
          </a:p>
        </p:txBody>
      </p:sp>
      <p:sp>
        <p:nvSpPr>
          <p:cNvPr id="10" name="Rectangle 9"/>
          <p:cNvSpPr/>
          <p:nvPr/>
        </p:nvSpPr>
        <p:spPr>
          <a:xfrm>
            <a:off x="5732060" y="4718936"/>
            <a:ext cx="3159456" cy="338554"/>
          </a:xfrm>
          <a:prstGeom prst="rect">
            <a:avLst/>
          </a:prstGeom>
        </p:spPr>
        <p:txBody>
          <a:bodyPr wrap="square">
            <a:spAutoFit/>
          </a:bodyPr>
          <a:lstStyle/>
          <a:p>
            <a:pPr algn="ctr"/>
            <a:r>
              <a:rPr lang="nl-NL" sz="1600" b="1" dirty="0" smtClean="0">
                <a:solidFill>
                  <a:schemeClr val="accent2">
                    <a:lumMod val="75000"/>
                  </a:schemeClr>
                </a:solidFill>
                <a:ea typeface="Calibri" panose="020F0502020204030204" pitchFamily="34" charset="0"/>
                <a:cs typeface="Times New Roman" panose="02020603050405020304" pitchFamily="18" charset="0"/>
              </a:rPr>
              <a:t>Khuyên tai</a:t>
            </a:r>
            <a:endParaRPr lang="en-US" sz="1600" b="1" dirty="0"/>
          </a:p>
        </p:txBody>
      </p:sp>
    </p:spTree>
    <p:extLst>
      <p:ext uri="{BB962C8B-B14F-4D97-AF65-F5344CB8AC3E}">
        <p14:creationId xmlns:p14="http://schemas.microsoft.com/office/powerpoint/2010/main" xmlns="" val="123322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ircle(in)">
                                      <p:cBhvr>
                                        <p:cTn id="15" dur="20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279779" y="804672"/>
            <a:ext cx="8750508" cy="4338828"/>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US" sz="2000" b="0" dirty="0" smtClean="0">
                <a:solidFill>
                  <a:schemeClr val="accent2">
                    <a:lumMod val="75000"/>
                  </a:schemeClr>
                </a:solidFill>
                <a:latin typeface="+mn-lt"/>
              </a:rPr>
              <a:t>Em</a:t>
            </a:r>
            <a:r>
              <a:rPr lang="en" sz="2000" b="0" dirty="0" smtClean="0">
                <a:solidFill>
                  <a:schemeClr val="accent2">
                    <a:lumMod val="75000"/>
                  </a:schemeClr>
                </a:solidFill>
                <a:latin typeface="+mn-lt"/>
              </a:rPr>
              <a:t> có biết để tính được ngày dương lịch và âm lịch, người xưa đã dựa vào đâu không?</a:t>
            </a:r>
          </a:p>
          <a:p>
            <a:pPr marL="0" lvl="0" indent="0" algn="just" rtl="0">
              <a:spcBef>
                <a:spcPts val="600"/>
              </a:spcBef>
              <a:spcAft>
                <a:spcPts val="0"/>
              </a:spcAft>
              <a:buNone/>
            </a:pPr>
            <a:endParaRPr lang="en" sz="2600" b="0" i="0" dirty="0">
              <a:solidFill>
                <a:schemeClr val="accent2">
                  <a:lumMod val="75000"/>
                </a:schemeClr>
              </a:solidFill>
              <a:latin typeface="+mn-lt"/>
            </a:endParaRPr>
          </a:p>
          <a:p>
            <a:pPr marL="0" lvl="0" indent="0" algn="just" rtl="0">
              <a:spcBef>
                <a:spcPts val="600"/>
              </a:spcBef>
              <a:spcAft>
                <a:spcPts val="0"/>
              </a:spcAft>
              <a:buNone/>
            </a:pPr>
            <a:endParaRPr lang="en" sz="2600" b="0" i="0" dirty="0" smtClean="0">
              <a:solidFill>
                <a:schemeClr val="accent2">
                  <a:lumMod val="75000"/>
                </a:schemeClr>
              </a:solidFill>
              <a:latin typeface="+mn-lt"/>
            </a:endParaRPr>
          </a:p>
          <a:p>
            <a:pPr marL="0" lvl="0" indent="0" algn="just" rtl="0">
              <a:spcBef>
                <a:spcPts val="600"/>
              </a:spcBef>
              <a:spcAft>
                <a:spcPts val="0"/>
              </a:spcAft>
              <a:buNone/>
            </a:pPr>
            <a:endParaRPr lang="en" sz="2600" b="0" i="0" dirty="0">
              <a:solidFill>
                <a:schemeClr val="accent2">
                  <a:lumMod val="75000"/>
                </a:schemeClr>
              </a:solidFill>
              <a:latin typeface="+mn-lt"/>
            </a:endParaRPr>
          </a:p>
          <a:p>
            <a:pPr marL="0" lvl="0" indent="0" algn="just" rtl="0">
              <a:spcBef>
                <a:spcPts val="600"/>
              </a:spcBef>
              <a:spcAft>
                <a:spcPts val="0"/>
              </a:spcAft>
              <a:buNone/>
            </a:pPr>
            <a:endParaRPr lang="en" sz="2600" b="0" i="0" dirty="0" smtClean="0">
              <a:solidFill>
                <a:schemeClr val="accent2">
                  <a:lumMod val="75000"/>
                </a:schemeClr>
              </a:solidFill>
              <a:latin typeface="+mn-lt"/>
            </a:endParaRPr>
          </a:p>
          <a:p>
            <a:pPr marL="0" lvl="0" indent="0" algn="just" rtl="0">
              <a:spcBef>
                <a:spcPts val="600"/>
              </a:spcBef>
              <a:spcAft>
                <a:spcPts val="0"/>
              </a:spcAft>
              <a:buNone/>
            </a:pPr>
            <a:endParaRPr lang="en" sz="2600" b="0" i="0" dirty="0">
              <a:solidFill>
                <a:schemeClr val="accent2">
                  <a:lumMod val="75000"/>
                </a:schemeClr>
              </a:solidFill>
              <a:latin typeface="+mn-lt"/>
            </a:endParaRPr>
          </a:p>
          <a:p>
            <a:pPr marL="0" lvl="0" indent="0" algn="ctr" rtl="0">
              <a:spcBef>
                <a:spcPts val="600"/>
              </a:spcBef>
              <a:spcAft>
                <a:spcPts val="0"/>
              </a:spcAft>
              <a:buNone/>
            </a:pPr>
            <a:endParaRPr lang="en" sz="2000" b="0" i="0" dirty="0" smtClean="0">
              <a:solidFill>
                <a:schemeClr val="accent2">
                  <a:lumMod val="75000"/>
                </a:schemeClr>
              </a:solidFill>
              <a:latin typeface="+mn-lt"/>
            </a:endParaRPr>
          </a:p>
        </p:txBody>
      </p:sp>
      <p:sp>
        <p:nvSpPr>
          <p:cNvPr id="91" name="Google Shape;91;p17"/>
          <p:cNvSpPr txBox="1">
            <a:spLocks noGrp="1"/>
          </p:cNvSpPr>
          <p:nvPr>
            <p:ph type="sldNum" idx="12"/>
          </p:nvPr>
        </p:nvSpPr>
        <p:spPr>
          <a:xfrm>
            <a:off x="164265" y="281216"/>
            <a:ext cx="9034926" cy="695224"/>
          </a:xfrm>
          <a:prstGeom prst="rect">
            <a:avLst/>
          </a:prstGeom>
        </p:spPr>
        <p:txBody>
          <a:bodyPr spcFirstLastPara="1" wrap="square" lIns="91425" tIns="91425" rIns="91425" bIns="91425" anchor="t" anchorCtr="0">
            <a:noAutofit/>
          </a:bodyPr>
          <a:lstStyle/>
          <a:p>
            <a:pPr>
              <a:lnSpc>
                <a:spcPts val="2600"/>
              </a:lnSpc>
            </a:pPr>
            <a:r>
              <a:rPr lang="en-US" sz="2200" dirty="0">
                <a:latin typeface="+mj-lt"/>
              </a:rPr>
              <a:t>2. CÁCH TÍNH THỜI </a:t>
            </a:r>
            <a:r>
              <a:rPr lang="en-US" sz="2200" dirty="0" smtClean="0">
                <a:latin typeface="+mj-lt"/>
              </a:rPr>
              <a:t>GIAN TRONG </a:t>
            </a:r>
            <a:r>
              <a:rPr lang="en-US" sz="2200" dirty="0">
                <a:latin typeface="+mj-lt"/>
              </a:rPr>
              <a:t>LỊCH SỬ NHƯ THẾ NÀO? </a:t>
            </a:r>
          </a:p>
        </p:txBody>
      </p:sp>
      <p:pic>
        <p:nvPicPr>
          <p:cNvPr id="2" name="Picture 1"/>
          <p:cNvPicPr>
            <a:picLocks noChangeAspect="1"/>
          </p:cNvPicPr>
          <p:nvPr/>
        </p:nvPicPr>
        <p:blipFill>
          <a:blip r:embed="rId3"/>
          <a:stretch>
            <a:fillRect/>
          </a:stretch>
        </p:blipFill>
        <p:spPr>
          <a:xfrm>
            <a:off x="409433" y="1677397"/>
            <a:ext cx="4272294" cy="2765146"/>
          </a:xfrm>
          <a:prstGeom prst="rect">
            <a:avLst/>
          </a:prstGeom>
        </p:spPr>
      </p:pic>
      <p:pic>
        <p:nvPicPr>
          <p:cNvPr id="3" name="Picture 2"/>
          <p:cNvPicPr>
            <a:picLocks noChangeAspect="1"/>
          </p:cNvPicPr>
          <p:nvPr/>
        </p:nvPicPr>
        <p:blipFill>
          <a:blip r:embed="rId4"/>
          <a:stretch>
            <a:fillRect/>
          </a:stretch>
        </p:blipFill>
        <p:spPr>
          <a:xfrm>
            <a:off x="4865131" y="1677397"/>
            <a:ext cx="3981752" cy="2765146"/>
          </a:xfrm>
          <a:prstGeom prst="rect">
            <a:avLst/>
          </a:prstGeom>
        </p:spPr>
      </p:pic>
      <p:sp>
        <p:nvSpPr>
          <p:cNvPr id="4" name="Rectangle 3"/>
          <p:cNvSpPr/>
          <p:nvPr/>
        </p:nvSpPr>
        <p:spPr>
          <a:xfrm>
            <a:off x="410035" y="4521985"/>
            <a:ext cx="4272294" cy="369332"/>
          </a:xfrm>
          <a:prstGeom prst="rect">
            <a:avLst/>
          </a:prstGeom>
        </p:spPr>
        <p:txBody>
          <a:bodyPr wrap="square">
            <a:spAutoFit/>
          </a:bodyPr>
          <a:lstStyle/>
          <a:p>
            <a:pPr algn="ctr"/>
            <a:r>
              <a:rPr lang="nl-NL" sz="1800" b="1" dirty="0" smtClean="0">
                <a:solidFill>
                  <a:schemeClr val="accent2">
                    <a:lumMod val="75000"/>
                  </a:schemeClr>
                </a:solidFill>
                <a:ea typeface="Calibri" panose="020F0502020204030204" pitchFamily="34" charset="0"/>
                <a:cs typeface="Times New Roman" panose="02020603050405020304" pitchFamily="18" charset="0"/>
              </a:rPr>
              <a:t>Mặt Trăng quay quanh Trái Đất</a:t>
            </a:r>
            <a:endParaRPr lang="en-US" sz="1800" b="1" dirty="0"/>
          </a:p>
        </p:txBody>
      </p:sp>
      <p:sp>
        <p:nvSpPr>
          <p:cNvPr id="7" name="Rectangle 6"/>
          <p:cNvSpPr/>
          <p:nvPr/>
        </p:nvSpPr>
        <p:spPr>
          <a:xfrm>
            <a:off x="4865131" y="4521985"/>
            <a:ext cx="3981752" cy="369332"/>
          </a:xfrm>
          <a:prstGeom prst="rect">
            <a:avLst/>
          </a:prstGeom>
        </p:spPr>
        <p:txBody>
          <a:bodyPr wrap="square">
            <a:spAutoFit/>
          </a:bodyPr>
          <a:lstStyle/>
          <a:p>
            <a:pPr algn="ctr"/>
            <a:r>
              <a:rPr lang="nl-NL" sz="1800" b="1" dirty="0" smtClean="0">
                <a:solidFill>
                  <a:schemeClr val="accent2">
                    <a:lumMod val="75000"/>
                  </a:schemeClr>
                </a:solidFill>
                <a:ea typeface="Calibri" panose="020F0502020204030204" pitchFamily="34" charset="0"/>
                <a:cs typeface="Times New Roman" panose="02020603050405020304" pitchFamily="18" charset="0"/>
              </a:rPr>
              <a:t>Trái Đất quay quanh Mặt Trời</a:t>
            </a:r>
            <a:endParaRPr lang="en-US" sz="1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0">
                                            <p:txEl>
                                              <p:pRg st="0" end="0"/>
                                            </p:txEl>
                                          </p:spTgt>
                                        </p:tgtEl>
                                        <p:attrNameLst>
                                          <p:attrName>style.visibility</p:attrName>
                                        </p:attrNameLst>
                                      </p:cBhvr>
                                      <p:to>
                                        <p:strVal val="visible"/>
                                      </p:to>
                                    </p:set>
                                    <p:animEffect transition="in" filter="circle(in)">
                                      <p:cBhvr>
                                        <p:cTn id="12" dur="2000"/>
                                        <p:tgtEl>
                                          <p:spTgt spid="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uild="p"/>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1051" y="1411948"/>
            <a:ext cx="4732935" cy="1195199"/>
          </a:xfrm>
          <a:prstGeom prst="rect">
            <a:avLst/>
          </a:prstGeom>
        </p:spPr>
        <p:txBody>
          <a:bodyPr wrap="square">
            <a:spAutoFit/>
          </a:bodyPr>
          <a:lstStyle/>
          <a:p>
            <a:pPr algn="just">
              <a:lnSpc>
                <a:spcPts val="1800"/>
              </a:lnSpc>
              <a:spcBef>
                <a:spcPts val="800"/>
              </a:spcBef>
              <a:spcAft>
                <a:spcPts val="800"/>
              </a:spcAft>
            </a:pPr>
            <a:endParaRPr lang="en-US" sz="2000" b="1" dirty="0" smtClean="0">
              <a:solidFill>
                <a:schemeClr val="bg1"/>
              </a:solidFill>
              <a:effectLst/>
              <a:latin typeface="+mn-lt"/>
              <a:ea typeface="Calibri" panose="020F0502020204030204" pitchFamily="34" charset="0"/>
              <a:cs typeface="Times New Roman" panose="02020603050405020304" pitchFamily="18" charset="0"/>
            </a:endParaRPr>
          </a:p>
          <a:p>
            <a:pPr algn="just">
              <a:lnSpc>
                <a:spcPts val="1800"/>
              </a:lnSpc>
              <a:spcBef>
                <a:spcPts val="800"/>
              </a:spcBef>
              <a:spcAft>
                <a:spcPts val="800"/>
              </a:spcAft>
            </a:pPr>
            <a:endParaRPr lang="en-US" sz="2000" b="1" dirty="0">
              <a:solidFill>
                <a:schemeClr val="bg1"/>
              </a:solidFill>
              <a:latin typeface="+mn-lt"/>
              <a:ea typeface="Calibri" panose="020F0502020204030204" pitchFamily="34" charset="0"/>
              <a:cs typeface="Times New Roman" panose="02020603050405020304" pitchFamily="18" charset="0"/>
            </a:endParaRPr>
          </a:p>
          <a:p>
            <a:pPr algn="just">
              <a:lnSpc>
                <a:spcPts val="1800"/>
              </a:lnSpc>
              <a:spcBef>
                <a:spcPts val="800"/>
              </a:spcBef>
              <a:spcAft>
                <a:spcPts val="800"/>
              </a:spcAft>
            </a:pPr>
            <a:endParaRPr lang="en-US" sz="2000" b="1" dirty="0">
              <a:solidFill>
                <a:schemeClr val="bg1"/>
              </a:solidFill>
              <a:effectLst/>
              <a:latin typeface="+mn-lt"/>
              <a:ea typeface="Calibri" panose="020F0502020204030204" pitchFamily="34" charset="0"/>
              <a:cs typeface="Times New Roman" panose="02020603050405020304" pitchFamily="18" charset="0"/>
            </a:endParaRPr>
          </a:p>
        </p:txBody>
      </p:sp>
      <p:sp>
        <p:nvSpPr>
          <p:cNvPr id="4" name="Rectangle 3"/>
          <p:cNvSpPr/>
          <p:nvPr/>
        </p:nvSpPr>
        <p:spPr>
          <a:xfrm>
            <a:off x="1863456" y="1750497"/>
            <a:ext cx="4725619" cy="2154436"/>
          </a:xfrm>
          <a:prstGeom prst="rect">
            <a:avLst/>
          </a:prstGeom>
        </p:spPr>
        <p:txBody>
          <a:bodyPr wrap="square">
            <a:spAutoFit/>
          </a:bodyPr>
          <a:lstStyle/>
          <a:p>
            <a:pPr algn="just"/>
            <a:r>
              <a:rPr lang="nl-NL" sz="2200" dirty="0">
                <a:solidFill>
                  <a:schemeClr val="bg1"/>
                </a:solidFill>
              </a:rPr>
              <a:t>Người xưa tính thời gian bắt đầu từ sự phân biệt sáng - tối (ngày - đêm) trên cơ sở quan sát, tính toán quy luật di chuyển của Mặt Trăng, Mặt Trời từ Trái Đất và sáng tạo ra lịch. </a:t>
            </a:r>
            <a:endParaRPr lang="en-US" sz="2200" dirty="0">
              <a:solidFill>
                <a:schemeClr val="bg1"/>
              </a:solidFill>
            </a:endParaRPr>
          </a:p>
          <a:p>
            <a:endParaRPr lang="en-US" sz="2400" dirty="0"/>
          </a:p>
        </p:txBody>
      </p:sp>
      <p:pic>
        <p:nvPicPr>
          <p:cNvPr id="5" name="Picture 4"/>
          <p:cNvPicPr>
            <a:picLocks noChangeAspect="1"/>
          </p:cNvPicPr>
          <p:nvPr/>
        </p:nvPicPr>
        <p:blipFill>
          <a:blip r:embed="rId3"/>
          <a:stretch>
            <a:fillRect/>
          </a:stretch>
        </p:blipFill>
        <p:spPr>
          <a:xfrm>
            <a:off x="6159398" y="282890"/>
            <a:ext cx="1899301" cy="1485889"/>
          </a:xfrm>
          <a:prstGeom prst="rect">
            <a:avLst/>
          </a:prstGeom>
        </p:spPr>
      </p:pic>
      <p:pic>
        <p:nvPicPr>
          <p:cNvPr id="6" name="Picture 5"/>
          <p:cNvPicPr>
            <a:picLocks noChangeAspect="1"/>
          </p:cNvPicPr>
          <p:nvPr/>
        </p:nvPicPr>
        <p:blipFill>
          <a:blip r:embed="rId4"/>
          <a:stretch>
            <a:fillRect/>
          </a:stretch>
        </p:blipFill>
        <p:spPr>
          <a:xfrm>
            <a:off x="6708038" y="3009024"/>
            <a:ext cx="2028396" cy="1594910"/>
          </a:xfrm>
          <a:prstGeom prst="rect">
            <a:avLst/>
          </a:prstGeom>
        </p:spPr>
      </p:pic>
      <p:pic>
        <p:nvPicPr>
          <p:cNvPr id="7" name="Picture 6"/>
          <p:cNvPicPr>
            <a:picLocks noChangeAspect="1"/>
          </p:cNvPicPr>
          <p:nvPr/>
        </p:nvPicPr>
        <p:blipFill>
          <a:blip r:embed="rId5"/>
          <a:stretch>
            <a:fillRect/>
          </a:stretch>
        </p:blipFill>
        <p:spPr>
          <a:xfrm>
            <a:off x="57182" y="2752392"/>
            <a:ext cx="1813741" cy="2305082"/>
          </a:xfrm>
          <a:prstGeom prst="rect">
            <a:avLst/>
          </a:prstGeom>
        </p:spPr>
      </p:pic>
      <p:sp>
        <p:nvSpPr>
          <p:cNvPr id="11" name="Title 10"/>
          <p:cNvSpPr>
            <a:spLocks noGrp="1"/>
          </p:cNvSpPr>
          <p:nvPr>
            <p:ph type="ctrTitle"/>
          </p:nvPr>
        </p:nvSpPr>
        <p:spPr/>
        <p:txBody>
          <a:bodyPr/>
          <a:lstStyle/>
          <a:p>
            <a:r>
              <a:rPr lang="en-US" dirty="0" smtClean="0"/>
              <a:t/>
            </a:r>
            <a:br>
              <a:rPr lang="en-US" dirty="0" smtClean="0"/>
            </a:br>
            <a:endParaRPr lang="en-US" dirty="0"/>
          </a:p>
        </p:txBody>
      </p:sp>
    </p:spTree>
    <p:extLst>
      <p:ext uri="{BB962C8B-B14F-4D97-AF65-F5344CB8AC3E}">
        <p14:creationId xmlns:p14="http://schemas.microsoft.com/office/powerpoint/2010/main" xmlns="" val="57322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TotalTime>
  <Words>1522</Words>
  <Application>Microsoft Office PowerPoint</Application>
  <PresentationFormat>On-screen Show (16:9)</PresentationFormat>
  <Paragraphs>123</Paragraphs>
  <Slides>24</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Montserrat</vt:lpstr>
      <vt:lpstr>Calibri</vt:lpstr>
      <vt:lpstr>Times New Roman</vt:lpstr>
      <vt:lpstr>Wingdings</vt:lpstr>
      <vt:lpstr>Roboto</vt:lpstr>
      <vt:lpstr>Aemelia template</vt:lpstr>
      <vt:lpstr>Tiết 3 BÀI 2: THỜI GIAN TRONG LỊCH SỬ (1 tiết)</vt:lpstr>
      <vt:lpstr>Slide 2</vt:lpstr>
      <vt:lpstr>Slide 3</vt:lpstr>
      <vt:lpstr>NỘI DUNG BÀI HỌC</vt:lpstr>
      <vt:lpstr>1. VÌ SAO PHẢI XÁC ĐINH THỜI GIAN?</vt:lpstr>
      <vt:lpstr>Slide 6</vt:lpstr>
      <vt:lpstr>Mở rộng</vt:lpstr>
      <vt:lpstr>Slide 8</vt:lpstr>
      <vt:lpstr> </vt:lpstr>
      <vt:lpstr>Slide 10</vt:lpstr>
      <vt:lpstr>Mở rộng</vt:lpstr>
      <vt:lpstr>Quan sát Hình 2.2</vt:lpstr>
      <vt:lpstr>Mở rộng</vt:lpstr>
      <vt:lpstr>Thảo luận và trả lời câu hỏi</vt:lpstr>
      <vt:lpstr>Slide 15</vt:lpstr>
      <vt:lpstr>Thảo luận và trả lời câu hỏi</vt:lpstr>
      <vt:lpstr>Quan sát Hình 2.3</vt:lpstr>
      <vt:lpstr>Slide 18</vt:lpstr>
      <vt:lpstr>Thảo luận và trả lời câu hỏi</vt:lpstr>
      <vt:lpstr>Luyện tập mở rộng</vt:lpstr>
      <vt:lpstr>Slide 21</vt:lpstr>
      <vt:lpstr>Liên hệ bản thân</vt:lpstr>
      <vt:lpstr>Hướng dẫn về nhà</vt:lpstr>
      <vt:lpstr>CẢM ƠN CÁC EM ĐÃ LẮNG NGHE BÀI GIẢNG!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THỜI GIAN TRONG LỊCH SỬ</dc:title>
  <dc:creator>Trần Bích Hà</dc:creator>
  <cp:lastModifiedBy>User</cp:lastModifiedBy>
  <cp:revision>98</cp:revision>
  <dcterms:modified xsi:type="dcterms:W3CDTF">2024-09-27T14:59:34Z</dcterms:modified>
</cp:coreProperties>
</file>