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331" r:id="rId2"/>
    <p:sldId id="329" r:id="rId3"/>
    <p:sldId id="323" r:id="rId4"/>
    <p:sldId id="324" r:id="rId5"/>
    <p:sldId id="333" r:id="rId6"/>
    <p:sldId id="338" r:id="rId7"/>
    <p:sldId id="322" r:id="rId8"/>
    <p:sldId id="320" r:id="rId9"/>
    <p:sldId id="335" r:id="rId10"/>
    <p:sldId id="336" r:id="rId11"/>
    <p:sldId id="342" r:id="rId12"/>
    <p:sldId id="341" r:id="rId13"/>
    <p:sldId id="343" r:id="rId14"/>
    <p:sldId id="344" r:id="rId15"/>
    <p:sldId id="345" r:id="rId16"/>
    <p:sldId id="346" r:id="rId17"/>
    <p:sldId id="339" r:id="rId18"/>
    <p:sldId id="340" r:id="rId19"/>
    <p:sldId id="257" r:id="rId20"/>
    <p:sldId id="326" r:id="rId21"/>
    <p:sldId id="33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2C6FB-6B4F-434B-9616-B268E0EC7F83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6F5D8-51F4-4B3E-87B1-43CE41F04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5600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4249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5956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496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707633"/>
            <a:ext cx="3208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2356367"/>
            <a:ext cx="75408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0" y="6425867"/>
            <a:ext cx="349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0C7C9-5094-4671-9E50-21335D4B3C4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5E69-B061-4F63-A2D6-DB90D5109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nhocCo\Desktop\mot-lop-hoc-o-truong-lang-thoi-x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1"/>
            <a:ext cx="7239000" cy="4605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5486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040534" y="754395"/>
            <a:ext cx="3158999" cy="4814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 smtClean="0"/>
              <a:t> </a:t>
            </a:r>
            <a:endParaRPr lang="en-US" sz="1800" b="1" dirty="0">
              <a:latin typeface="+mj-lt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755132" y="754395"/>
            <a:ext cx="3178679" cy="4814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8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77" y="615197"/>
            <a:ext cx="3158998" cy="5092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132" y="754395"/>
            <a:ext cx="3108792" cy="49535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478" y="6015497"/>
            <a:ext cx="3158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800" b="1" dirty="0">
                <a:solidFill>
                  <a:srgbClr val="002060"/>
                </a:solidFill>
              </a:rPr>
              <a:t>Đại Việt sử kí toàn thư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5132" y="5851349"/>
            <a:ext cx="3178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800" b="1" dirty="0">
                <a:solidFill>
                  <a:srgbClr val="002060"/>
                </a:solidFill>
              </a:rPr>
              <a:t>Trống đồng Đông Sơn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4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Đây là liêuloại tư liệu lịch sử gì ? </a:t>
            </a:r>
            <a:endParaRPr lang="en-US" sz="2400"/>
          </a:p>
        </p:txBody>
      </p:sp>
      <p:sp>
        <p:nvSpPr>
          <p:cNvPr id="1433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" name="Picture 2" descr="C:\Users\Sony\Desktop\hai-ba-tr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38862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Sony\Desktop\Slid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0386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2" descr="C:\Users\Sony\Desktop\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628775"/>
            <a:ext cx="40576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acphammoi.net/data/files/image/upload/34523_272014_sonti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28775"/>
            <a:ext cx="38862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6666"/>
                </a:solidFill>
              </a:rPr>
              <a:t>Đây là liêuloại tư liệu lịch sử gì ? </a:t>
            </a:r>
            <a:endParaRPr lang="en-US" sz="2800" smtClean="0"/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endParaRPr lang="en-US" dirty="0" smtClean="0"/>
          </a:p>
        </p:txBody>
      </p:sp>
      <p:sp>
        <p:nvSpPr>
          <p:cNvPr id="1638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6389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9" name="Picture 2" descr="C:\Users\Sony\Desktop\Desktop\thao giảng\17034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92350"/>
            <a:ext cx="37338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757237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9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9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Lam </a:t>
            </a:r>
            <a:r>
              <a:rPr lang="en-US" sz="9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6666"/>
                </a:solidFill>
              </a:rPr>
              <a:t>Đây là liêuloại tư liệu lịch sử gì ? </a:t>
            </a:r>
            <a:endParaRPr lang="en-US" sz="2800" smtClean="0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2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" name="Picture 4" descr="http://www.thuvienbinhduong.org.vn/Resources/Images/Sachchuyende2011/20120822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35113"/>
            <a:ext cx="40401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xunhasaba.com.vn/shop/published/publicdata/SHOP/attachments/SC/products_pictures/0402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600200"/>
            <a:ext cx="40417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sát hình 1.12 dưới đây và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3886200" cy="5562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00600" y="2667000"/>
            <a:ext cx="4114800" cy="198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 là loại tư liệu hiện vật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3400" y="2617839"/>
            <a:ext cx="4800600" cy="4163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Bia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quyền nằm trong khuôn viên chùa Nam Huyên, còn ở đảo Song Tử Tây, di tích này nằm ngay trên trục đường chính dẫn từ cầu cảng vào khu trung tâm hành chính của xã đảo.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tấm bia chủ quyền trên quần đảo Trường sa là một trong những dấu tích cổ xưa, được công nhận là di tích lịch sử cấp quốc gia.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là bằng chứng có giá trị quan trọng trong việc khẳng định chủ quyền của Việt Nam tại quần đảo Trường Sa. 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8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200" y="184150"/>
            <a:ext cx="9080500" cy="66738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6200" cy="74453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VẬN DỤNG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229600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1714163" y="0"/>
            <a:ext cx="45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PN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868363" y="522288"/>
            <a:ext cx="452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PN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</p:txBody>
      </p:sp>
      <p:sp>
        <p:nvSpPr>
          <p:cNvPr id="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6288" y="365125"/>
            <a:ext cx="11342688" cy="74453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VẬN DỤNG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70000"/>
            <a:ext cx="6075363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1590338" y="0"/>
            <a:ext cx="487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PN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-106363" y="6488113"/>
            <a:ext cx="487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PN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1890" y="3810000"/>
            <a:ext cx="8229600" cy="2438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 tổ tiên, nguồn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 lịch sử vẻ vang dân tộc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 gìn và phát huy truyền thống dân tộc...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14516" y="381000"/>
            <a:ext cx="8229600" cy="292576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lnSpc>
                <a:spcPct val="170000"/>
              </a:lnSpc>
              <a:buFont typeface="Wingdings 2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vi-VN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31274" y="1524000"/>
            <a:ext cx="269772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1524000"/>
            <a:ext cx="5181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274" y="2057400"/>
            <a:ext cx="109752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6116" y="2057400"/>
            <a:ext cx="677688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8258" y="2590800"/>
            <a:ext cx="670314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78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1" y="336331"/>
            <a:ext cx="3972909" cy="528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347"/>
            <a:ext cx="4204138" cy="545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98150" y="971193"/>
            <a:ext cx="7617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b="1" dirty="0">
                <a:solidFill>
                  <a:schemeClr val="bg1"/>
                </a:solidFill>
                <a:ea typeface="Muli"/>
                <a:cs typeface="Muli"/>
                <a:sym typeface="Muli"/>
              </a:rPr>
              <a:t>💃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304800" y="228600"/>
            <a:ext cx="7010400" cy="236220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800"/>
              </a:lnSpc>
            </a:pPr>
            <a:r>
              <a:rPr lang="nl-N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 trị nổi tiếng cổ đại của La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Mã </a:t>
            </a: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Xi-rê-nông đã nói: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“Lịch sử là thầy dậy của </a:t>
            </a:r>
          </a:p>
          <a:p>
            <a:pPr algn="ctr">
              <a:lnSpc>
                <a:spcPts val="3000"/>
              </a:lnSpc>
            </a:pP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cuộc sống”.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 có đồng ý với nhận xét đó không?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597325" y="2057400"/>
            <a:ext cx="1587399" cy="1362203"/>
          </a:xfrm>
          <a:custGeom>
            <a:avLst/>
            <a:gdLst>
              <a:gd name="connsiteX0" fmla="*/ 0 w 1828059"/>
              <a:gd name="connsiteY0" fmla="*/ 155520 h 1555200"/>
              <a:gd name="connsiteX1" fmla="*/ 155520 w 1828059"/>
              <a:gd name="connsiteY1" fmla="*/ 0 h 1555200"/>
              <a:gd name="connsiteX2" fmla="*/ 1672539 w 1828059"/>
              <a:gd name="connsiteY2" fmla="*/ 0 h 1555200"/>
              <a:gd name="connsiteX3" fmla="*/ 1828059 w 1828059"/>
              <a:gd name="connsiteY3" fmla="*/ 155520 h 1555200"/>
              <a:gd name="connsiteX4" fmla="*/ 1828059 w 1828059"/>
              <a:gd name="connsiteY4" fmla="*/ 1399680 h 1555200"/>
              <a:gd name="connsiteX5" fmla="*/ 1672539 w 1828059"/>
              <a:gd name="connsiteY5" fmla="*/ 1555200 h 1555200"/>
              <a:gd name="connsiteX6" fmla="*/ 155520 w 1828059"/>
              <a:gd name="connsiteY6" fmla="*/ 1555200 h 1555200"/>
              <a:gd name="connsiteX7" fmla="*/ 0 w 1828059"/>
              <a:gd name="connsiteY7" fmla="*/ 1399680 h 1555200"/>
              <a:gd name="connsiteX8" fmla="*/ 0 w 1828059"/>
              <a:gd name="connsiteY8" fmla="*/ 155520 h 15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059" h="1555200">
                <a:moveTo>
                  <a:pt x="0" y="155520"/>
                </a:moveTo>
                <a:cubicBezTo>
                  <a:pt x="0" y="69629"/>
                  <a:pt x="69629" y="0"/>
                  <a:pt x="155520" y="0"/>
                </a:cubicBezTo>
                <a:lnTo>
                  <a:pt x="1672539" y="0"/>
                </a:lnTo>
                <a:cubicBezTo>
                  <a:pt x="1758430" y="0"/>
                  <a:pt x="1828059" y="69629"/>
                  <a:pt x="1828059" y="155520"/>
                </a:cubicBezTo>
                <a:lnTo>
                  <a:pt x="1828059" y="1399680"/>
                </a:lnTo>
                <a:cubicBezTo>
                  <a:pt x="1828059" y="1485571"/>
                  <a:pt x="1758430" y="1555200"/>
                  <a:pt x="1672539" y="1555200"/>
                </a:cubicBezTo>
                <a:lnTo>
                  <a:pt x="155520" y="1555200"/>
                </a:lnTo>
                <a:cubicBezTo>
                  <a:pt x="69629" y="1555200"/>
                  <a:pt x="0" y="1485571"/>
                  <a:pt x="0" y="1399680"/>
                </a:cubicBezTo>
                <a:lnTo>
                  <a:pt x="0" y="15552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574" tIns="237574" rIns="237574" bIns="237574" numCol="1" spcCol="1270" anchor="t" anchorCtr="0">
            <a:noAutofit/>
          </a:bodyPr>
          <a:lstStyle/>
          <a:p>
            <a:pPr lvl="1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 ý với quan điểm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7201" y="3429000"/>
            <a:ext cx="4419600" cy="3212867"/>
          </a:xfrm>
          <a:custGeom>
            <a:avLst/>
            <a:gdLst>
              <a:gd name="connsiteX0" fmla="*/ 0 w 1828059"/>
              <a:gd name="connsiteY0" fmla="*/ 155520 h 1555200"/>
              <a:gd name="connsiteX1" fmla="*/ 155520 w 1828059"/>
              <a:gd name="connsiteY1" fmla="*/ 0 h 1555200"/>
              <a:gd name="connsiteX2" fmla="*/ 1672539 w 1828059"/>
              <a:gd name="connsiteY2" fmla="*/ 0 h 1555200"/>
              <a:gd name="connsiteX3" fmla="*/ 1828059 w 1828059"/>
              <a:gd name="connsiteY3" fmla="*/ 155520 h 1555200"/>
              <a:gd name="connsiteX4" fmla="*/ 1828059 w 1828059"/>
              <a:gd name="connsiteY4" fmla="*/ 1399680 h 1555200"/>
              <a:gd name="connsiteX5" fmla="*/ 1672539 w 1828059"/>
              <a:gd name="connsiteY5" fmla="*/ 1555200 h 1555200"/>
              <a:gd name="connsiteX6" fmla="*/ 155520 w 1828059"/>
              <a:gd name="connsiteY6" fmla="*/ 1555200 h 1555200"/>
              <a:gd name="connsiteX7" fmla="*/ 0 w 1828059"/>
              <a:gd name="connsiteY7" fmla="*/ 1399680 h 1555200"/>
              <a:gd name="connsiteX8" fmla="*/ 0 w 1828059"/>
              <a:gd name="connsiteY8" fmla="*/ 155520 h 15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059" h="1555200">
                <a:moveTo>
                  <a:pt x="0" y="155520"/>
                </a:moveTo>
                <a:cubicBezTo>
                  <a:pt x="0" y="69629"/>
                  <a:pt x="69629" y="0"/>
                  <a:pt x="155520" y="0"/>
                </a:cubicBezTo>
                <a:lnTo>
                  <a:pt x="1672539" y="0"/>
                </a:lnTo>
                <a:cubicBezTo>
                  <a:pt x="1758430" y="0"/>
                  <a:pt x="1828059" y="69629"/>
                  <a:pt x="1828059" y="155520"/>
                </a:cubicBezTo>
                <a:lnTo>
                  <a:pt x="1828059" y="1399680"/>
                </a:lnTo>
                <a:cubicBezTo>
                  <a:pt x="1828059" y="1485571"/>
                  <a:pt x="1758430" y="1555200"/>
                  <a:pt x="1672539" y="1555200"/>
                </a:cubicBezTo>
                <a:lnTo>
                  <a:pt x="155520" y="1555200"/>
                </a:lnTo>
                <a:cubicBezTo>
                  <a:pt x="69629" y="1555200"/>
                  <a:pt x="0" y="1485571"/>
                  <a:pt x="0" y="1399680"/>
                </a:cubicBezTo>
                <a:lnTo>
                  <a:pt x="0" y="15552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574" tIns="237574" rIns="237574" bIns="237574" numCol="1" spcCol="1270" anchor="t" anchorCtr="0">
            <a:noAutofit/>
          </a:bodyPr>
          <a:lstStyle/>
          <a:p>
            <a:pPr algn="just"/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 sử nhắc ta nhớ về </a:t>
            </a:r>
            <a:r>
              <a:rPr lang="nl-NL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 khứ của dân tộc mình, phát huy truyền thống văn hóa tốt đẹp của dân tộc và hơn hết nhắc nhở ta đấu tranh bảo vệ đất nước.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20"/>
          <p:cNvSpPr>
            <a:spLocks noEditPoints="1"/>
          </p:cNvSpPr>
          <p:nvPr/>
        </p:nvSpPr>
        <p:spPr bwMode="auto">
          <a:xfrm>
            <a:off x="7112638" y="1055778"/>
            <a:ext cx="556772" cy="846716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80" y="6"/>
              </a:cxn>
              <a:cxn ang="0">
                <a:pos x="48" y="22"/>
              </a:cxn>
              <a:cxn ang="0">
                <a:pos x="22" y="48"/>
              </a:cxn>
              <a:cxn ang="0">
                <a:pos x="6" y="80"/>
              </a:cxn>
              <a:cxn ang="0">
                <a:pos x="0" y="118"/>
              </a:cxn>
              <a:cxn ang="0">
                <a:pos x="4" y="150"/>
              </a:cxn>
              <a:cxn ang="0">
                <a:pos x="18" y="180"/>
              </a:cxn>
              <a:cxn ang="0">
                <a:pos x="38" y="204"/>
              </a:cxn>
              <a:cxn ang="0">
                <a:pos x="64" y="222"/>
              </a:cxn>
              <a:cxn ang="0">
                <a:pos x="64" y="276"/>
              </a:cxn>
              <a:cxn ang="0">
                <a:pos x="172" y="276"/>
              </a:cxn>
              <a:cxn ang="0">
                <a:pos x="172" y="222"/>
              </a:cxn>
              <a:cxn ang="0">
                <a:pos x="198" y="202"/>
              </a:cxn>
              <a:cxn ang="0">
                <a:pos x="216" y="178"/>
              </a:cxn>
              <a:cxn ang="0">
                <a:pos x="230" y="150"/>
              </a:cxn>
              <a:cxn ang="0">
                <a:pos x="234" y="118"/>
              </a:cxn>
              <a:cxn ang="0">
                <a:pos x="228" y="80"/>
              </a:cxn>
              <a:cxn ang="0">
                <a:pos x="212" y="48"/>
              </a:cxn>
              <a:cxn ang="0">
                <a:pos x="186" y="22"/>
              </a:cxn>
              <a:cxn ang="0">
                <a:pos x="154" y="6"/>
              </a:cxn>
              <a:cxn ang="0">
                <a:pos x="118" y="0"/>
              </a:cxn>
              <a:cxn ang="0">
                <a:pos x="140" y="206"/>
              </a:cxn>
              <a:cxn ang="0">
                <a:pos x="140" y="250"/>
              </a:cxn>
              <a:cxn ang="0">
                <a:pos x="94" y="250"/>
              </a:cxn>
              <a:cxn ang="0">
                <a:pos x="94" y="206"/>
              </a:cxn>
              <a:cxn ang="0">
                <a:pos x="66" y="194"/>
              </a:cxn>
              <a:cxn ang="0">
                <a:pos x="46" y="174"/>
              </a:cxn>
              <a:cxn ang="0">
                <a:pos x="32" y="150"/>
              </a:cxn>
              <a:cxn ang="0">
                <a:pos x="28" y="120"/>
              </a:cxn>
              <a:cxn ang="0">
                <a:pos x="32" y="92"/>
              </a:cxn>
              <a:cxn ang="0">
                <a:pos x="44" y="68"/>
              </a:cxn>
              <a:cxn ang="0">
                <a:pos x="64" y="48"/>
              </a:cxn>
              <a:cxn ang="0">
                <a:pos x="88" y="36"/>
              </a:cxn>
              <a:cxn ang="0">
                <a:pos x="116" y="30"/>
              </a:cxn>
              <a:cxn ang="0">
                <a:pos x="144" y="36"/>
              </a:cxn>
              <a:cxn ang="0">
                <a:pos x="168" y="48"/>
              </a:cxn>
              <a:cxn ang="0">
                <a:pos x="188" y="68"/>
              </a:cxn>
              <a:cxn ang="0">
                <a:pos x="200" y="92"/>
              </a:cxn>
              <a:cxn ang="0">
                <a:pos x="206" y="120"/>
              </a:cxn>
              <a:cxn ang="0">
                <a:pos x="200" y="150"/>
              </a:cxn>
              <a:cxn ang="0">
                <a:pos x="186" y="174"/>
              </a:cxn>
              <a:cxn ang="0">
                <a:pos x="166" y="194"/>
              </a:cxn>
              <a:cxn ang="0">
                <a:pos x="140" y="206"/>
              </a:cxn>
            </a:cxnLst>
            <a:rect l="0" t="0" r="r" b="b"/>
            <a:pathLst>
              <a:path w="234" h="276">
                <a:moveTo>
                  <a:pt x="118" y="0"/>
                </a:moveTo>
                <a:lnTo>
                  <a:pt x="80" y="6"/>
                </a:lnTo>
                <a:lnTo>
                  <a:pt x="48" y="22"/>
                </a:lnTo>
                <a:lnTo>
                  <a:pt x="22" y="48"/>
                </a:lnTo>
                <a:lnTo>
                  <a:pt x="6" y="80"/>
                </a:lnTo>
                <a:lnTo>
                  <a:pt x="0" y="118"/>
                </a:lnTo>
                <a:lnTo>
                  <a:pt x="4" y="150"/>
                </a:lnTo>
                <a:lnTo>
                  <a:pt x="18" y="180"/>
                </a:lnTo>
                <a:lnTo>
                  <a:pt x="38" y="204"/>
                </a:lnTo>
                <a:lnTo>
                  <a:pt x="64" y="222"/>
                </a:lnTo>
                <a:lnTo>
                  <a:pt x="64" y="276"/>
                </a:lnTo>
                <a:lnTo>
                  <a:pt x="172" y="276"/>
                </a:lnTo>
                <a:lnTo>
                  <a:pt x="172" y="222"/>
                </a:lnTo>
                <a:lnTo>
                  <a:pt x="198" y="202"/>
                </a:lnTo>
                <a:lnTo>
                  <a:pt x="216" y="178"/>
                </a:lnTo>
                <a:lnTo>
                  <a:pt x="230" y="150"/>
                </a:lnTo>
                <a:lnTo>
                  <a:pt x="234" y="118"/>
                </a:lnTo>
                <a:lnTo>
                  <a:pt x="228" y="80"/>
                </a:lnTo>
                <a:lnTo>
                  <a:pt x="212" y="48"/>
                </a:lnTo>
                <a:lnTo>
                  <a:pt x="186" y="22"/>
                </a:lnTo>
                <a:lnTo>
                  <a:pt x="154" y="6"/>
                </a:lnTo>
                <a:lnTo>
                  <a:pt x="118" y="0"/>
                </a:lnTo>
                <a:close/>
                <a:moveTo>
                  <a:pt x="140" y="206"/>
                </a:moveTo>
                <a:lnTo>
                  <a:pt x="140" y="250"/>
                </a:lnTo>
                <a:lnTo>
                  <a:pt x="94" y="250"/>
                </a:lnTo>
                <a:lnTo>
                  <a:pt x="94" y="206"/>
                </a:lnTo>
                <a:lnTo>
                  <a:pt x="66" y="194"/>
                </a:lnTo>
                <a:lnTo>
                  <a:pt x="46" y="174"/>
                </a:lnTo>
                <a:lnTo>
                  <a:pt x="32" y="150"/>
                </a:lnTo>
                <a:lnTo>
                  <a:pt x="28" y="120"/>
                </a:lnTo>
                <a:lnTo>
                  <a:pt x="32" y="92"/>
                </a:lnTo>
                <a:lnTo>
                  <a:pt x="44" y="68"/>
                </a:lnTo>
                <a:lnTo>
                  <a:pt x="64" y="48"/>
                </a:lnTo>
                <a:lnTo>
                  <a:pt x="88" y="36"/>
                </a:lnTo>
                <a:lnTo>
                  <a:pt x="116" y="30"/>
                </a:lnTo>
                <a:lnTo>
                  <a:pt x="144" y="36"/>
                </a:lnTo>
                <a:lnTo>
                  <a:pt x="168" y="48"/>
                </a:lnTo>
                <a:lnTo>
                  <a:pt x="188" y="68"/>
                </a:lnTo>
                <a:lnTo>
                  <a:pt x="200" y="92"/>
                </a:lnTo>
                <a:lnTo>
                  <a:pt x="206" y="120"/>
                </a:lnTo>
                <a:lnTo>
                  <a:pt x="200" y="150"/>
                </a:lnTo>
                <a:lnTo>
                  <a:pt x="186" y="174"/>
                </a:lnTo>
                <a:lnTo>
                  <a:pt x="166" y="194"/>
                </a:lnTo>
                <a:lnTo>
                  <a:pt x="140" y="206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181600" y="3581400"/>
            <a:ext cx="3797837" cy="2944603"/>
          </a:xfrm>
          <a:custGeom>
            <a:avLst/>
            <a:gdLst>
              <a:gd name="connsiteX0" fmla="*/ 0 w 1828059"/>
              <a:gd name="connsiteY0" fmla="*/ 155520 h 1555200"/>
              <a:gd name="connsiteX1" fmla="*/ 155520 w 1828059"/>
              <a:gd name="connsiteY1" fmla="*/ 0 h 1555200"/>
              <a:gd name="connsiteX2" fmla="*/ 1672539 w 1828059"/>
              <a:gd name="connsiteY2" fmla="*/ 0 h 1555200"/>
              <a:gd name="connsiteX3" fmla="*/ 1828059 w 1828059"/>
              <a:gd name="connsiteY3" fmla="*/ 155520 h 1555200"/>
              <a:gd name="connsiteX4" fmla="*/ 1828059 w 1828059"/>
              <a:gd name="connsiteY4" fmla="*/ 1399680 h 1555200"/>
              <a:gd name="connsiteX5" fmla="*/ 1672539 w 1828059"/>
              <a:gd name="connsiteY5" fmla="*/ 1555200 h 1555200"/>
              <a:gd name="connsiteX6" fmla="*/ 155520 w 1828059"/>
              <a:gd name="connsiteY6" fmla="*/ 1555200 h 1555200"/>
              <a:gd name="connsiteX7" fmla="*/ 0 w 1828059"/>
              <a:gd name="connsiteY7" fmla="*/ 1399680 h 1555200"/>
              <a:gd name="connsiteX8" fmla="*/ 0 w 1828059"/>
              <a:gd name="connsiteY8" fmla="*/ 155520 h 15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059" h="1555200">
                <a:moveTo>
                  <a:pt x="0" y="155520"/>
                </a:moveTo>
                <a:cubicBezTo>
                  <a:pt x="0" y="69629"/>
                  <a:pt x="69629" y="0"/>
                  <a:pt x="155520" y="0"/>
                </a:cubicBezTo>
                <a:lnTo>
                  <a:pt x="1672539" y="0"/>
                </a:lnTo>
                <a:cubicBezTo>
                  <a:pt x="1758430" y="0"/>
                  <a:pt x="1828059" y="69629"/>
                  <a:pt x="1828059" y="155520"/>
                </a:cubicBezTo>
                <a:lnTo>
                  <a:pt x="1828059" y="1399680"/>
                </a:lnTo>
                <a:cubicBezTo>
                  <a:pt x="1828059" y="1485571"/>
                  <a:pt x="1758430" y="1555200"/>
                  <a:pt x="1672539" y="1555200"/>
                </a:cubicBezTo>
                <a:lnTo>
                  <a:pt x="155520" y="1555200"/>
                </a:lnTo>
                <a:cubicBezTo>
                  <a:pt x="69629" y="1555200"/>
                  <a:pt x="0" y="1485571"/>
                  <a:pt x="0" y="1399680"/>
                </a:cubicBezTo>
                <a:lnTo>
                  <a:pt x="0" y="15552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574" tIns="237574" rIns="237574" bIns="237574" numCol="1" spcCol="1270" anchor="t" anchorCtr="0">
            <a:noAutofit/>
          </a:bodyPr>
          <a:lstStyle/>
          <a:p>
            <a:pPr algn="just"/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 sử 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đúc </a:t>
            </a:r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 những bài học kinh nghiệm về sự thành công và thất bại của quá khứ để phục vụ hiện tại và xây dựng cuộc sống mới trong tương lai.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7"/>
          <p:cNvSpPr>
            <a:spLocks noChangeArrowheads="1"/>
          </p:cNvSpPr>
          <p:nvPr/>
        </p:nvSpPr>
        <p:spPr bwMode="auto">
          <a:xfrm>
            <a:off x="7264917" y="1946562"/>
            <a:ext cx="252213" cy="79763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24" y="381001"/>
            <a:ext cx="7540775" cy="990599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HƯỚNG DẪN HỌC SINH VỀ NHÀ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8001025" cy="534876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2,3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" y="563170"/>
            <a:ext cx="4382814" cy="479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269" y="700691"/>
            <a:ext cx="3993931" cy="4260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17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29605"/>
            <a:ext cx="6934200" cy="4877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7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1600" indent="0">
              <a:buNone/>
            </a:pPr>
            <a:endParaRPr lang="en" sz="2800" b="1" dirty="0" smtClean="0">
              <a:solidFill>
                <a:schemeClr val="bg1"/>
              </a:solidFill>
              <a:latin typeface="+mj-lt"/>
              <a:ea typeface="Muli"/>
              <a:cs typeface="Muli"/>
              <a:sym typeface="Muli"/>
            </a:endParaRPr>
          </a:p>
          <a:p>
            <a:pPr marL="10160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nl-NL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Có </a:t>
            </a:r>
            <a:r>
              <a:rPr lang="nl-NL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ý kiến cho rằng: Lịch sử là những gì đã qua, không thể thay đổi được nên không cần thiết phải học môn Lịch sử. Em có đồng ý với ý kiến đó không? Tại sao?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2667000"/>
            <a:ext cx="8458201" cy="269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</a:pP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Không đồng ý với ý kiến.</a:t>
            </a:r>
          </a:p>
          <a:p>
            <a:pPr algn="just">
              <a:lnSpc>
                <a:spcPts val="2900"/>
              </a:lnSpc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2900"/>
              </a:lnSpc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- Lý do: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môn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lai.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900"/>
              </a:lnSpc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393223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1,2: </a:t>
            </a:r>
            <a:r>
              <a:rPr lang="vi-VN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1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 đâu để biết và dựng lại lịch sử?</a:t>
            </a:r>
            <a:r>
              <a:rPr lang="en-US" sz="1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3,4: </a:t>
            </a:r>
            <a:r>
              <a:rPr lang="vi-VN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vi-VN" sz="1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 các loại tư liệu lịch sử trong các hình từ 1.8 đến </a:t>
            </a:r>
            <a:r>
              <a:rPr lang="vi-VN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1.11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1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7,8. </a:t>
            </a:r>
            <a:r>
              <a:rPr lang="vi-VN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1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loại tư liệu trên, đâu là tư liệu gốc?</a:t>
            </a:r>
            <a:r>
              <a:rPr lang="en-US" sz="1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0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3962400" cy="28194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962400" cy="3048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9000"/>
            <a:ext cx="47244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3962400" cy="28194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"/>
            <a:ext cx="3962400" cy="2819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9200" y="3048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2895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6248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6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769128" y="668373"/>
            <a:ext cx="43958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Một </a:t>
            </a:r>
            <a:r>
              <a:rPr lang="en-US" sz="2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 hình ảnh về tư liệu gốc</a:t>
            </a:r>
            <a:endParaRPr lang="en-US" sz="2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86860" y="1646239"/>
            <a:ext cx="3320064" cy="49856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 smtClean="0">
                <a:latin typeface="+mj-lt"/>
              </a:rPr>
              <a:t>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220" y="1552331"/>
            <a:ext cx="3271398" cy="4192139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162350" y="1794663"/>
            <a:ext cx="3093747" cy="49856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 smtClean="0">
                <a:latin typeface="+mj-lt"/>
              </a:rPr>
              <a:t> </a:t>
            </a:r>
            <a:endParaRPr lang="en-US" sz="1800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9" y="1552331"/>
            <a:ext cx="3510710" cy="41921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5349" y="5864071"/>
            <a:ext cx="351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M</a:t>
            </a:r>
            <a:r>
              <a:rPr lang="vi-VN" sz="1800" b="1" dirty="0">
                <a:solidFill>
                  <a:srgbClr val="002060"/>
                </a:solidFill>
              </a:rPr>
              <a:t>ảnh ngói thời Lê Sơ 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/>
            <a:r>
              <a:rPr lang="vi-VN" sz="1800" b="1" dirty="0">
                <a:solidFill>
                  <a:srgbClr val="002060"/>
                </a:solidFill>
              </a:rPr>
              <a:t>tráng men xanh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0220" y="6015497"/>
            <a:ext cx="327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Cố đô Huế</a:t>
            </a:r>
          </a:p>
        </p:txBody>
      </p:sp>
    </p:spTree>
    <p:extLst>
      <p:ext uri="{BB962C8B-B14F-4D97-AF65-F5344CB8AC3E}">
        <p14:creationId xmlns="" xmlns:p14="http://schemas.microsoft.com/office/powerpoint/2010/main" val="19666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1550</TotalTime>
  <Words>641</Words>
  <Application>Microsoft Office PowerPoint</Application>
  <PresentationFormat>On-screen Show (4:3)</PresentationFormat>
  <Paragraphs>70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 Thảo luận cặp đôi 2 phút </vt:lpstr>
      <vt:lpstr>Slide 6</vt:lpstr>
      <vt:lpstr>Hoạt động nhóm: 3 phút</vt:lpstr>
      <vt:lpstr>Slide 8</vt:lpstr>
      <vt:lpstr>Slide 9</vt:lpstr>
      <vt:lpstr>Slide 10</vt:lpstr>
      <vt:lpstr>Slide 11</vt:lpstr>
      <vt:lpstr>Đây là liêuloại tư liệu lịch sử gì ? </vt:lpstr>
      <vt:lpstr>Slide 13</vt:lpstr>
      <vt:lpstr>Đây là liêuloại tư liệu lịch sử gì ? </vt:lpstr>
      <vt:lpstr>Đây là liêuloại tư liệu lịch sử gì ? </vt:lpstr>
      <vt:lpstr>Quan sát hình 1.12 dưới đây và cho biết :</vt:lpstr>
      <vt:lpstr>VẬN DỤNG</vt:lpstr>
      <vt:lpstr>VẬN DỤNG</vt:lpstr>
      <vt:lpstr>Slide 19</vt:lpstr>
      <vt:lpstr>Slide 20</vt:lpstr>
      <vt:lpstr>HƯỚNG DẪN HỌC SINH VỀ NHÀ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91</cp:revision>
  <dcterms:created xsi:type="dcterms:W3CDTF">2021-03-31T18:34:46Z</dcterms:created>
  <dcterms:modified xsi:type="dcterms:W3CDTF">2021-09-09T08:20:45Z</dcterms:modified>
</cp:coreProperties>
</file>