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2" r:id="rId1"/>
  </p:sldMasterIdLst>
  <p:sldIdLst>
    <p:sldId id="282" r:id="rId2"/>
    <p:sldId id="298" r:id="rId3"/>
    <p:sldId id="283" r:id="rId4"/>
    <p:sldId id="301" r:id="rId5"/>
    <p:sldId id="302" r:id="rId6"/>
    <p:sldId id="284" r:id="rId7"/>
    <p:sldId id="286" r:id="rId8"/>
    <p:sldId id="260" r:id="rId9"/>
    <p:sldId id="288" r:id="rId10"/>
    <p:sldId id="303" r:id="rId11"/>
    <p:sldId id="306" r:id="rId12"/>
    <p:sldId id="285" r:id="rId13"/>
    <p:sldId id="289" r:id="rId14"/>
    <p:sldId id="297" r:id="rId15"/>
    <p:sldId id="281" r:id="rId16"/>
    <p:sldId id="305" r:id="rId17"/>
    <p:sldId id="296" r:id="rId18"/>
    <p:sldId id="290" r:id="rId19"/>
    <p:sldId id="292" r:id="rId20"/>
    <p:sldId id="291" r:id="rId21"/>
    <p:sldId id="304" r:id="rId22"/>
    <p:sldId id="294" r:id="rId23"/>
    <p:sldId id="300" r:id="rId24"/>
    <p:sldId id="265" r:id="rId25"/>
    <p:sldId id="279" r:id="rId26"/>
    <p:sldId id="266" r:id="rId27"/>
    <p:sldId id="280" r:id="rId28"/>
    <p:sldId id="267" r:id="rId29"/>
    <p:sldId id="277" r:id="rId30"/>
  </p:sldIdLst>
  <p:sldSz cx="18288000" cy="10287000"/>
  <p:notesSz cx="6858000" cy="9144000"/>
  <p:embeddedFontLst>
    <p:embeddedFont>
      <p:font typeface="Mitr Semi-Bold" panose="020B0604020202020204" charset="-34"/>
      <p:regular r:id="rId31"/>
    </p:embeddedFont>
    <p:embeddedFont>
      <p:font typeface="Arab Times" panose="020B0604020202020204" charset="-78"/>
      <p:regular r:id="rId32"/>
    </p:embeddedFont>
    <p:embeddedFont>
      <p:font typeface="Araboto" panose="020B0604020202020204" charset="0"/>
      <p:regular r:id="rId33"/>
    </p:embeddedFont>
    <p:embeddedFont>
      <p:font typeface="Mitr" panose="020B0604020202020204" charset="-34"/>
      <p:regular r:id="rId34"/>
    </p:embeddedFon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
      <p:font typeface="Sansita Bold"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35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36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7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203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905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0033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7952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89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02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528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18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949440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p:cNvSpPr txBox="1"/>
          <p:nvPr/>
        </p:nvSpPr>
        <p:spPr>
          <a:xfrm>
            <a:off x="533400" y="2705100"/>
            <a:ext cx="17754600" cy="2479397"/>
          </a:xfrm>
          <a:prstGeom prst="rect">
            <a:avLst/>
          </a:prstGeom>
          <a:noFill/>
        </p:spPr>
        <p:txBody>
          <a:bodyPr wrap="square" rtlCol="0">
            <a:spAutoFit/>
          </a:bodyPr>
          <a:lstStyle/>
          <a:p>
            <a:pPr algn="ctr">
              <a:lnSpc>
                <a:spcPct val="150000"/>
              </a:lnSpc>
            </a:pPr>
            <a:r>
              <a:rPr lang="en-US" sz="5500" b="1" smtClean="0">
                <a:solidFill>
                  <a:srgbClr val="FF0000"/>
                </a:solidFill>
                <a:latin typeface="Times New Roman" panose="02020603050405020304" pitchFamily="18" charset="0"/>
                <a:cs typeface="Times New Roman" panose="02020603050405020304" pitchFamily="18" charset="0"/>
              </a:rPr>
              <a:t>CHÀO MỪNG QUÝ THẦY CÔ VỀ DỰ GIỜ TIẾT HỌC</a:t>
            </a:r>
          </a:p>
          <a:p>
            <a:pPr algn="ctr">
              <a:lnSpc>
                <a:spcPct val="150000"/>
              </a:lnSpc>
            </a:pPr>
            <a:r>
              <a:rPr lang="en-US" sz="5500" b="1" smtClean="0">
                <a:solidFill>
                  <a:srgbClr val="FF0000"/>
                </a:solidFill>
                <a:latin typeface="Times New Roman" panose="02020603050405020304" pitchFamily="18" charset="0"/>
                <a:cs typeface="Times New Roman" panose="02020603050405020304" pitchFamily="18" charset="0"/>
              </a:rPr>
              <a:t>MÔN NGỮ VĂN 6</a:t>
            </a:r>
            <a:endParaRPr lang="en-US" sz="55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29400" y="6972767"/>
            <a:ext cx="13030200" cy="861774"/>
          </a:xfrm>
          <a:prstGeom prst="rect">
            <a:avLst/>
          </a:prstGeom>
          <a:noFill/>
        </p:spPr>
        <p:txBody>
          <a:bodyPr wrap="square" rtlCol="0">
            <a:spAutoFit/>
          </a:bodyPr>
          <a:lstStyle/>
          <a:p>
            <a:pPr algn="ctr"/>
            <a:r>
              <a:rPr lang="en-US" sz="5000" b="1" smtClean="0">
                <a:solidFill>
                  <a:srgbClr val="FF0000"/>
                </a:solidFill>
                <a:latin typeface="Times New Roman" panose="02020603050405020304" pitchFamily="18" charset="0"/>
                <a:cs typeface="Times New Roman" panose="02020603050405020304" pitchFamily="18" charset="0"/>
              </a:rPr>
              <a:t>Giáo viên: Hà Thị Loan</a:t>
            </a:r>
            <a:endParaRPr lang="en-US" sz="5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0531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8600" y="723900"/>
            <a:ext cx="11811000" cy="1409617"/>
          </a:xfrm>
          <a:prstGeom prst="rect">
            <a:avLst/>
          </a:prstGeom>
        </p:spPr>
        <p:txBody>
          <a:bodyPr wrap="square">
            <a:spAutoFit/>
          </a:bodyPr>
          <a:lstStyle/>
          <a:p>
            <a:pPr algn="ctr">
              <a:lnSpc>
                <a:spcPct val="107000"/>
              </a:lnSpc>
              <a:spcAft>
                <a:spcPts val="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sz="40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 hiểu đặc điểm thể loại văn </a:t>
            </a:r>
            <a:r>
              <a:rPr lang="en-US" sz="4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 bố cục</a:t>
            </a:r>
            <a:endParaRPr lang="en-US" sz="4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59202139"/>
              </p:ext>
            </p:extLst>
          </p:nvPr>
        </p:nvGraphicFramePr>
        <p:xfrm>
          <a:off x="3525520" y="2476499"/>
          <a:ext cx="12344400" cy="4572000"/>
        </p:xfrm>
        <a:graphic>
          <a:graphicData uri="http://schemas.openxmlformats.org/drawingml/2006/table">
            <a:tbl>
              <a:tblPr firstRow="1" firstCol="1" bandRow="1">
                <a:tableStyleId>{5940675A-B579-460E-94D1-54222C63F5DA}</a:tableStyleId>
              </a:tblPr>
              <a:tblGrid>
                <a:gridCol w="6172200">
                  <a:extLst>
                    <a:ext uri="{9D8B030D-6E8A-4147-A177-3AD203B41FA5}">
                      <a16:colId xmlns:a16="http://schemas.microsoft.com/office/drawing/2014/main" val="4199230252"/>
                    </a:ext>
                  </a:extLst>
                </a:gridCol>
                <a:gridCol w="6172200">
                  <a:extLst>
                    <a:ext uri="{9D8B030D-6E8A-4147-A177-3AD203B41FA5}">
                      <a16:colId xmlns:a16="http://schemas.microsoft.com/office/drawing/2014/main" val="4134846316"/>
                    </a:ext>
                  </a:extLst>
                </a:gridCol>
              </a:tblGrid>
              <a:tr h="1143000">
                <a:tc>
                  <a:txBody>
                    <a:bodyPr/>
                    <a:lstStyle/>
                    <a:p>
                      <a:pPr algn="ctr">
                        <a:lnSpc>
                          <a:spcPct val="150000"/>
                        </a:lnSpc>
                        <a:spcAft>
                          <a:spcPts val="0"/>
                        </a:spcAft>
                      </a:pPr>
                      <a:r>
                        <a:rPr lang="en-US" sz="4000" b="1">
                          <a:effectLst/>
                          <a:latin typeface="Times New Roman" panose="02020603050405020304" pitchFamily="18" charset="0"/>
                          <a:cs typeface="Times New Roman" panose="02020603050405020304" pitchFamily="18" charset="0"/>
                        </a:rPr>
                        <a:t>Nội dung tìm hiểu</a:t>
                      </a:r>
                      <a:endParaRPr lang="en-US"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4000" b="1">
                          <a:effectLst/>
                          <a:latin typeface="Times New Roman" panose="02020603050405020304" pitchFamily="18" charset="0"/>
                          <a:cs typeface="Times New Roman" panose="02020603050405020304" pitchFamily="18" charset="0"/>
                        </a:rPr>
                        <a:t>Nội dung cần đạt</a:t>
                      </a:r>
                      <a:endParaRPr lang="en-US"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4734696"/>
                  </a:ext>
                </a:extLst>
              </a:tr>
              <a:tr h="1143000">
                <a:tc>
                  <a:txBody>
                    <a:bodyPr/>
                    <a:lstStyle/>
                    <a:p>
                      <a:pPr algn="just">
                        <a:lnSpc>
                          <a:spcPct val="150000"/>
                        </a:lnSpc>
                        <a:spcAft>
                          <a:spcPts val="0"/>
                        </a:spcAft>
                      </a:pPr>
                      <a:r>
                        <a:rPr lang="en-US" sz="4000" b="0">
                          <a:effectLst/>
                          <a:latin typeface="Times New Roman" panose="02020603050405020304" pitchFamily="18" charset="0"/>
                          <a:cs typeface="Times New Roman" panose="02020603050405020304" pitchFamily="18" charset="0"/>
                        </a:rPr>
                        <a:t>Thể loại</a:t>
                      </a: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US" sz="4000" b="1">
                          <a:effectLst/>
                          <a:latin typeface="Times New Roman" panose="02020603050405020304" pitchFamily="18" charset="0"/>
                          <a:cs typeface="Times New Roman" panose="02020603050405020304" pitchFamily="18" charset="0"/>
                        </a:rPr>
                        <a:t> </a:t>
                      </a:r>
                      <a:endParaRPr lang="en-US"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8604722"/>
                  </a:ext>
                </a:extLst>
              </a:tr>
              <a:tr h="1143000">
                <a:tc>
                  <a:txBody>
                    <a:bodyPr/>
                    <a:lstStyle/>
                    <a:p>
                      <a:pPr algn="just">
                        <a:lnSpc>
                          <a:spcPct val="150000"/>
                        </a:lnSpc>
                        <a:spcAft>
                          <a:spcPts val="0"/>
                        </a:spcAft>
                      </a:pPr>
                      <a:r>
                        <a:rPr lang="en-US" sz="4000" b="0">
                          <a:effectLst/>
                          <a:latin typeface="Times New Roman" panose="02020603050405020304" pitchFamily="18" charset="0"/>
                          <a:cs typeface="Times New Roman" panose="02020603050405020304" pitchFamily="18" charset="0"/>
                        </a:rPr>
                        <a:t>Phương thức biểu đạt</a:t>
                      </a: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US" sz="4000" b="1">
                          <a:effectLst/>
                          <a:latin typeface="Times New Roman" panose="02020603050405020304" pitchFamily="18" charset="0"/>
                          <a:cs typeface="Times New Roman" panose="02020603050405020304" pitchFamily="18" charset="0"/>
                        </a:rPr>
                        <a:t> </a:t>
                      </a:r>
                      <a:endParaRPr lang="en-US"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1946494"/>
                  </a:ext>
                </a:extLst>
              </a:tr>
              <a:tr h="1143000">
                <a:tc>
                  <a:txBody>
                    <a:bodyPr/>
                    <a:lstStyle/>
                    <a:p>
                      <a:pPr algn="just">
                        <a:lnSpc>
                          <a:spcPct val="150000"/>
                        </a:lnSpc>
                        <a:spcAft>
                          <a:spcPts val="0"/>
                        </a:spcAft>
                      </a:pPr>
                      <a:r>
                        <a:rPr lang="en-US" sz="4000" b="0">
                          <a:effectLst/>
                          <a:latin typeface="Times New Roman" panose="02020603050405020304" pitchFamily="18" charset="0"/>
                          <a:cs typeface="Times New Roman" panose="02020603050405020304" pitchFamily="18" charset="0"/>
                        </a:rPr>
                        <a:t>Vấn đề nghị luận</a:t>
                      </a: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US" sz="4000" b="1">
                          <a:effectLst/>
                          <a:latin typeface="Times New Roman" panose="02020603050405020304" pitchFamily="18" charset="0"/>
                          <a:cs typeface="Times New Roman" panose="02020603050405020304" pitchFamily="18" charset="0"/>
                        </a:rPr>
                        <a:t> </a:t>
                      </a:r>
                      <a:endParaRPr lang="en-US"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0998759"/>
                  </a:ext>
                </a:extLst>
              </a:tr>
            </a:tbl>
          </a:graphicData>
        </a:graphic>
      </p:graphicFrame>
      <p:sp>
        <p:nvSpPr>
          <p:cNvPr id="6" name="Rectangle 5"/>
          <p:cNvSpPr/>
          <p:nvPr/>
        </p:nvSpPr>
        <p:spPr>
          <a:xfrm>
            <a:off x="3312840" y="7391481"/>
            <a:ext cx="2007281" cy="1015663"/>
          </a:xfrm>
          <a:prstGeom prst="rect">
            <a:avLst/>
          </a:prstGeom>
        </p:spPr>
        <p:txBody>
          <a:bodyPr wrap="none">
            <a:spAutoFit/>
          </a:bodyPr>
          <a:lstStyle/>
          <a:p>
            <a:pPr algn="just">
              <a:lnSpc>
                <a:spcPct val="150000"/>
              </a:lnSpc>
              <a:spcAft>
                <a:spcPts val="0"/>
              </a:spcAft>
            </a:pPr>
            <a:r>
              <a:rPr lang="en-US" sz="4000" smtClean="0">
                <a:latin typeface="Times New Roman" panose="02020603050405020304" pitchFamily="18" charset="0"/>
                <a:ea typeface="Calibri" panose="020F0502020204030204" pitchFamily="34" charset="0"/>
                <a:cs typeface="Times New Roman" panose="02020603050405020304" pitchFamily="18" charset="0"/>
              </a:rPr>
              <a:t>* Bố </a:t>
            </a:r>
            <a:r>
              <a:rPr lang="en-US" sz="4000">
                <a:latin typeface="Times New Roman" panose="02020603050405020304" pitchFamily="18" charset="0"/>
                <a:ea typeface="Calibri" panose="020F0502020204030204" pitchFamily="34" charset="0"/>
                <a:cs typeface="Times New Roman" panose="02020603050405020304" pitchFamily="18" charset="0"/>
              </a:rPr>
              <a:t>cục</a:t>
            </a:r>
          </a:p>
        </p:txBody>
      </p:sp>
    </p:spTree>
    <p:extLst>
      <p:ext uri="{BB962C8B-B14F-4D97-AF65-F5344CB8AC3E}">
        <p14:creationId xmlns:p14="http://schemas.microsoft.com/office/powerpoint/2010/main" val="1025158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600" y="723900"/>
            <a:ext cx="11811000" cy="1409617"/>
          </a:xfrm>
          <a:prstGeom prst="rect">
            <a:avLst/>
          </a:prstGeom>
        </p:spPr>
        <p:txBody>
          <a:bodyPr wrap="square">
            <a:spAutoFit/>
          </a:bodyPr>
          <a:lstStyle/>
          <a:p>
            <a:pPr algn="ctr">
              <a:lnSpc>
                <a:spcPct val="107000"/>
              </a:lnSpc>
              <a:spcAft>
                <a:spcPts val="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sz="40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 hiểu đặc điểm thể loại văn </a:t>
            </a:r>
            <a:r>
              <a:rPr lang="en-US" sz="4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 bố cục</a:t>
            </a:r>
            <a:endParaRPr lang="en-US" sz="4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41147139"/>
              </p:ext>
            </p:extLst>
          </p:nvPr>
        </p:nvGraphicFramePr>
        <p:xfrm>
          <a:off x="3525520" y="2310914"/>
          <a:ext cx="12933680" cy="6667500"/>
        </p:xfrm>
        <a:graphic>
          <a:graphicData uri="http://schemas.openxmlformats.org/drawingml/2006/table">
            <a:tbl>
              <a:tblPr firstRow="1" firstCol="1" bandRow="1">
                <a:tableStyleId>{5940675A-B579-460E-94D1-54222C63F5DA}</a:tableStyleId>
              </a:tblPr>
              <a:tblGrid>
                <a:gridCol w="5168149">
                  <a:extLst>
                    <a:ext uri="{9D8B030D-6E8A-4147-A177-3AD203B41FA5}">
                      <a16:colId xmlns:a16="http://schemas.microsoft.com/office/drawing/2014/main" val="4199230252"/>
                    </a:ext>
                  </a:extLst>
                </a:gridCol>
                <a:gridCol w="7765531">
                  <a:extLst>
                    <a:ext uri="{9D8B030D-6E8A-4147-A177-3AD203B41FA5}">
                      <a16:colId xmlns:a16="http://schemas.microsoft.com/office/drawing/2014/main" val="4134846316"/>
                    </a:ext>
                  </a:extLst>
                </a:gridCol>
              </a:tblGrid>
              <a:tr h="952500">
                <a:tc>
                  <a:txBody>
                    <a:bodyPr/>
                    <a:lstStyle/>
                    <a:p>
                      <a:pPr algn="ctr">
                        <a:lnSpc>
                          <a:spcPct val="150000"/>
                        </a:lnSpc>
                        <a:spcAft>
                          <a:spcPts val="0"/>
                        </a:spcAft>
                      </a:pPr>
                      <a:r>
                        <a:rPr lang="en-US" sz="4000" b="1">
                          <a:effectLst/>
                          <a:latin typeface="Times New Roman" panose="02020603050405020304" pitchFamily="18" charset="0"/>
                          <a:cs typeface="Times New Roman" panose="02020603050405020304" pitchFamily="18" charset="0"/>
                        </a:rPr>
                        <a:t>Nội dung tìm hiểu</a:t>
                      </a:r>
                      <a:endParaRPr lang="en-US"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4000" b="1">
                          <a:effectLst/>
                          <a:latin typeface="Times New Roman" panose="02020603050405020304" pitchFamily="18" charset="0"/>
                          <a:cs typeface="Times New Roman" panose="02020603050405020304" pitchFamily="18" charset="0"/>
                        </a:rPr>
                        <a:t>Nội dung cần đạt</a:t>
                      </a:r>
                      <a:endParaRPr lang="en-US"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4734696"/>
                  </a:ext>
                </a:extLst>
              </a:tr>
              <a:tr h="952500">
                <a:tc>
                  <a:txBody>
                    <a:bodyPr/>
                    <a:lstStyle/>
                    <a:p>
                      <a:pPr algn="just">
                        <a:lnSpc>
                          <a:spcPct val="150000"/>
                        </a:lnSpc>
                        <a:spcAft>
                          <a:spcPts val="0"/>
                        </a:spcAft>
                      </a:pPr>
                      <a:r>
                        <a:rPr lang="en-US" sz="4000" b="0">
                          <a:effectLst/>
                          <a:latin typeface="Times New Roman" panose="02020603050405020304" pitchFamily="18" charset="0"/>
                          <a:cs typeface="Times New Roman" panose="02020603050405020304" pitchFamily="18" charset="0"/>
                        </a:rPr>
                        <a:t>Thể loại</a:t>
                      </a: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US" sz="4000" b="1">
                          <a:effectLst/>
                          <a:latin typeface="Times New Roman" panose="02020603050405020304" pitchFamily="18" charset="0"/>
                          <a:cs typeface="Times New Roman" panose="02020603050405020304" pitchFamily="18" charset="0"/>
                        </a:rPr>
                        <a:t> </a:t>
                      </a:r>
                      <a:r>
                        <a:rPr lang="en-US" sz="4000" b="0" smtClean="0">
                          <a:effectLst/>
                          <a:latin typeface="Times New Roman" panose="02020603050405020304" pitchFamily="18" charset="0"/>
                          <a:cs typeface="Times New Roman" panose="02020603050405020304" pitchFamily="18" charset="0"/>
                        </a:rPr>
                        <a:t>Văn</a:t>
                      </a:r>
                      <a:r>
                        <a:rPr lang="en-US" sz="4000" b="0" baseline="0" smtClean="0">
                          <a:effectLst/>
                          <a:latin typeface="Times New Roman" panose="02020603050405020304" pitchFamily="18" charset="0"/>
                          <a:cs typeface="Times New Roman" panose="02020603050405020304" pitchFamily="18" charset="0"/>
                        </a:rPr>
                        <a:t> nghị luận xã hội</a:t>
                      </a: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8604722"/>
                  </a:ext>
                </a:extLst>
              </a:tr>
              <a:tr h="952500">
                <a:tc>
                  <a:txBody>
                    <a:bodyPr/>
                    <a:lstStyle/>
                    <a:p>
                      <a:pPr algn="just">
                        <a:lnSpc>
                          <a:spcPct val="150000"/>
                        </a:lnSpc>
                        <a:spcAft>
                          <a:spcPts val="0"/>
                        </a:spcAft>
                      </a:pPr>
                      <a:r>
                        <a:rPr lang="en-US" sz="4000" b="0">
                          <a:effectLst/>
                          <a:latin typeface="Times New Roman" panose="02020603050405020304" pitchFamily="18" charset="0"/>
                          <a:cs typeface="Times New Roman" panose="02020603050405020304" pitchFamily="18" charset="0"/>
                        </a:rPr>
                        <a:t>Phương thức biểu đạt</a:t>
                      </a: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US" sz="4000" b="1">
                          <a:effectLst/>
                          <a:latin typeface="Times New Roman" panose="02020603050405020304" pitchFamily="18" charset="0"/>
                          <a:cs typeface="Times New Roman" panose="02020603050405020304" pitchFamily="18" charset="0"/>
                        </a:rPr>
                        <a:t> </a:t>
                      </a:r>
                      <a:r>
                        <a:rPr lang="en-US" sz="4000" b="0" smtClean="0">
                          <a:effectLst/>
                          <a:latin typeface="Times New Roman" panose="02020603050405020304" pitchFamily="18" charset="0"/>
                          <a:cs typeface="Times New Roman" panose="02020603050405020304" pitchFamily="18" charset="0"/>
                        </a:rPr>
                        <a:t>Nghị</a:t>
                      </a:r>
                      <a:r>
                        <a:rPr lang="en-US" sz="4000" b="0" baseline="0" smtClean="0">
                          <a:effectLst/>
                          <a:latin typeface="Times New Roman" panose="02020603050405020304" pitchFamily="18" charset="0"/>
                          <a:cs typeface="Times New Roman" panose="02020603050405020304" pitchFamily="18" charset="0"/>
                        </a:rPr>
                        <a:t> luận</a:t>
                      </a: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1946494"/>
                  </a:ext>
                </a:extLst>
              </a:tr>
              <a:tr h="952500">
                <a:tc>
                  <a:txBody>
                    <a:bodyPr/>
                    <a:lstStyle/>
                    <a:p>
                      <a:pPr algn="just">
                        <a:lnSpc>
                          <a:spcPct val="150000"/>
                        </a:lnSpc>
                        <a:spcAft>
                          <a:spcPts val="0"/>
                        </a:spcAft>
                      </a:pPr>
                      <a:r>
                        <a:rPr lang="en-US" sz="4000" b="0">
                          <a:effectLst/>
                          <a:latin typeface="Times New Roman" panose="02020603050405020304" pitchFamily="18" charset="0"/>
                          <a:cs typeface="Times New Roman" panose="02020603050405020304" pitchFamily="18" charset="0"/>
                        </a:rPr>
                        <a:t>Vấn đề nghị luận</a:t>
                      </a: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US" sz="4000" b="1">
                          <a:effectLst/>
                          <a:latin typeface="Times New Roman" panose="02020603050405020304" pitchFamily="18" charset="0"/>
                          <a:cs typeface="Times New Roman" panose="02020603050405020304" pitchFamily="18" charset="0"/>
                        </a:rPr>
                        <a:t> </a:t>
                      </a:r>
                      <a:r>
                        <a:rPr lang="en-US" sz="4000" b="0" smtClean="0">
                          <a:effectLst/>
                          <a:latin typeface="Times New Roman" panose="02020603050405020304" pitchFamily="18" charset="0"/>
                          <a:cs typeface="Times New Roman" panose="02020603050405020304" pitchFamily="18" charset="0"/>
                        </a:rPr>
                        <a:t>Tại</a:t>
                      </a:r>
                      <a:r>
                        <a:rPr lang="en-US" sz="4000" b="0" baseline="0" smtClean="0">
                          <a:effectLst/>
                          <a:latin typeface="Times New Roman" panose="02020603050405020304" pitchFamily="18" charset="0"/>
                          <a:cs typeface="Times New Roman" panose="02020603050405020304" pitchFamily="18" charset="0"/>
                        </a:rPr>
                        <a:t> sao nên có vật nuôi trong nhà?</a:t>
                      </a: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0998759"/>
                  </a:ext>
                </a:extLst>
              </a:tr>
              <a:tr h="952500">
                <a:tc>
                  <a:txBody>
                    <a:bodyPr/>
                    <a:lstStyle/>
                    <a:p>
                      <a:pPr algn="just">
                        <a:lnSpc>
                          <a:spcPct val="150000"/>
                        </a:lnSpc>
                        <a:spcAft>
                          <a:spcPts val="0"/>
                        </a:spcAft>
                      </a:pP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endParaRPr lang="en-US" sz="4000" b="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5494051"/>
                  </a:ext>
                </a:extLst>
              </a:tr>
              <a:tr h="952500">
                <a:tc>
                  <a:txBody>
                    <a:bodyPr/>
                    <a:lstStyle/>
                    <a:p>
                      <a:pPr algn="just">
                        <a:lnSpc>
                          <a:spcPct val="150000"/>
                        </a:lnSpc>
                        <a:spcAft>
                          <a:spcPts val="0"/>
                        </a:spcAft>
                      </a:pP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endParaRPr lang="en-US" sz="4000" b="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7606704"/>
                  </a:ext>
                </a:extLst>
              </a:tr>
              <a:tr h="952500">
                <a:tc>
                  <a:txBody>
                    <a:bodyPr/>
                    <a:lstStyle/>
                    <a:p>
                      <a:pPr algn="just">
                        <a:lnSpc>
                          <a:spcPct val="150000"/>
                        </a:lnSpc>
                        <a:spcAft>
                          <a:spcPts val="0"/>
                        </a:spcAft>
                      </a:pPr>
                      <a:endParaRPr lang="en-US" sz="4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endParaRPr lang="en-US" sz="4000" b="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370296"/>
                  </a:ext>
                </a:extLst>
              </a:tr>
            </a:tbl>
          </a:graphicData>
        </a:graphic>
      </p:graphicFrame>
      <p:sp>
        <p:nvSpPr>
          <p:cNvPr id="5" name="TextBox 4"/>
          <p:cNvSpPr txBox="1"/>
          <p:nvPr/>
        </p:nvSpPr>
        <p:spPr>
          <a:xfrm>
            <a:off x="3657600" y="6438900"/>
            <a:ext cx="3124200"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Ý kiến</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3657600" y="7397057"/>
            <a:ext cx="3124200"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Lí lẽ</a:t>
            </a:r>
            <a:endParaRPr lang="en-US" sz="4000">
              <a:latin typeface="Times New Roman" panose="02020603050405020304" pitchFamily="18" charset="0"/>
              <a:cs typeface="Times New Roman" panose="02020603050405020304" pitchFamily="18" charset="0"/>
            </a:endParaRPr>
          </a:p>
        </p:txBody>
      </p:sp>
      <p:sp>
        <p:nvSpPr>
          <p:cNvPr id="7" name="TextBox 6"/>
          <p:cNvSpPr txBox="1"/>
          <p:nvPr/>
        </p:nvSpPr>
        <p:spPr>
          <a:xfrm>
            <a:off x="3657600" y="8270528"/>
            <a:ext cx="3124200"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Bằng chứng</a:t>
            </a:r>
            <a:endParaRPr lang="en-US" sz="4000">
              <a:latin typeface="Times New Roman" panose="02020603050405020304" pitchFamily="18" charset="0"/>
              <a:cs typeface="Times New Roman" panose="02020603050405020304" pitchFamily="18" charset="0"/>
            </a:endParaRPr>
          </a:p>
        </p:txBody>
      </p:sp>
      <p:sp>
        <p:nvSpPr>
          <p:cNvPr id="8" name="TextBox 7"/>
          <p:cNvSpPr txBox="1"/>
          <p:nvPr/>
        </p:nvSpPr>
        <p:spPr>
          <a:xfrm>
            <a:off x="3525520" y="9268943"/>
            <a:ext cx="3865880"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Bố cục: 3 phần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072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1295400" y="495300"/>
            <a:ext cx="6172200" cy="923330"/>
          </a:xfrm>
          <a:prstGeom prst="rect">
            <a:avLst/>
          </a:prstGeom>
        </p:spPr>
        <p:txBody>
          <a:bodyPr wrap="square" lIns="0" tIns="0" rIns="0" bIns="0" rtlCol="0" anchor="t">
            <a:spAutoFit/>
          </a:bodyPr>
          <a:lstStyle/>
          <a:p>
            <a:pPr algn="just">
              <a:lnSpc>
                <a:spcPts val="7200"/>
              </a:lnSpc>
              <a:spcBef>
                <a:spcPct val="0"/>
              </a:spcBef>
            </a:pPr>
            <a:r>
              <a:rPr lang="en-US" sz="4000" b="1">
                <a:solidFill>
                  <a:srgbClr val="FF3131"/>
                </a:solidFill>
                <a:latin typeface="Times New Roman" panose="02020603050405020304" pitchFamily="18" charset="0"/>
                <a:ea typeface="Mitr Semi-Bold"/>
                <a:cs typeface="Times New Roman" panose="02020603050405020304" pitchFamily="18" charset="0"/>
                <a:sym typeface="Mitr Semi-Bold"/>
              </a:rPr>
              <a:t>II/ ĐỌC HIỂU VĂN BẢN</a:t>
            </a:r>
          </a:p>
        </p:txBody>
      </p:sp>
      <p:sp>
        <p:nvSpPr>
          <p:cNvPr id="3" name="TextBox 4"/>
          <p:cNvSpPr txBox="1"/>
          <p:nvPr/>
        </p:nvSpPr>
        <p:spPr>
          <a:xfrm>
            <a:off x="457200" y="1418630"/>
            <a:ext cx="13695299" cy="812723"/>
          </a:xfrm>
          <a:prstGeom prst="rect">
            <a:avLst/>
          </a:prstGeom>
        </p:spPr>
        <p:txBody>
          <a:bodyPr lIns="0" tIns="0" rIns="0" bIns="0" rtlCol="0" anchor="t">
            <a:spAutoFit/>
          </a:bodyPr>
          <a:lstStyle/>
          <a:p>
            <a:pPr marL="1295400" lvl="1" indent="-647700" algn="just">
              <a:lnSpc>
                <a:spcPts val="7200"/>
              </a:lnSpc>
              <a:spcBef>
                <a:spcPct val="0"/>
              </a:spcBef>
              <a:buAutoNum type="arabicPeriod"/>
            </a:pPr>
            <a:r>
              <a:rPr lang="en-US" sz="4000" b="1" smtClean="0">
                <a:latin typeface="Times New Roman" panose="02020603050405020304" pitchFamily="18" charset="0"/>
                <a:ea typeface="Mitr Semi-Bold"/>
                <a:cs typeface="Times New Roman" panose="02020603050405020304" pitchFamily="18" charset="0"/>
                <a:sym typeface="Mitr Semi-Bold"/>
              </a:rPr>
              <a:t>Hệ thống ý kiến, lí lẽ, bằng chứng</a:t>
            </a:r>
            <a:endParaRPr lang="en-US" sz="4000" b="1">
              <a:latin typeface="Times New Roman" panose="02020603050405020304" pitchFamily="18" charset="0"/>
              <a:ea typeface="Mitr Semi-Bold"/>
              <a:cs typeface="Times New Roman" panose="02020603050405020304" pitchFamily="18" charset="0"/>
              <a:sym typeface="Mitr Semi-Bold"/>
            </a:endParaRPr>
          </a:p>
        </p:txBody>
      </p:sp>
    </p:spTree>
    <p:extLst>
      <p:ext uri="{BB962C8B-B14F-4D97-AF65-F5344CB8AC3E}">
        <p14:creationId xmlns:p14="http://schemas.microsoft.com/office/powerpoint/2010/main" val="3619616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10400" y="961564"/>
            <a:ext cx="8915400" cy="1708160"/>
          </a:xfrm>
          <a:prstGeom prst="rect">
            <a:avLst/>
          </a:prstGeom>
        </p:spPr>
        <p:txBody>
          <a:bodyPr wrap="square">
            <a:spAutoFit/>
          </a:bodyPr>
          <a:lstStyle/>
          <a:p>
            <a:pPr algn="ctr"/>
            <a:r>
              <a:rPr lang="en-US" sz="3500" b="1" smtClean="0">
                <a:solidFill>
                  <a:srgbClr val="FF0000"/>
                </a:solidFill>
                <a:latin typeface="Times New Roman" panose="02020603050405020304" pitchFamily="18" charset="0"/>
                <a:cs typeface="Times New Roman" panose="02020603050405020304" pitchFamily="18" charset="0"/>
                <a:sym typeface="Mitr"/>
              </a:rPr>
              <a:t>PHIẾU HỌC TẬP SỐ 3</a:t>
            </a:r>
          </a:p>
          <a:p>
            <a:pPr algn="ctr"/>
            <a:r>
              <a:rPr lang="en-US" sz="3500" b="1">
                <a:latin typeface="Times New Roman" panose="02020603050405020304" pitchFamily="18" charset="0"/>
                <a:cs typeface="Times New Roman" panose="02020603050405020304" pitchFamily="18" charset="0"/>
              </a:rPr>
              <a:t>Tìm hiểu hệ thống ý kiến, lí lẽ, bằng </a:t>
            </a:r>
            <a:r>
              <a:rPr lang="en-US" sz="3500" b="1" smtClean="0">
                <a:latin typeface="Times New Roman" panose="02020603050405020304" pitchFamily="18" charset="0"/>
                <a:cs typeface="Times New Roman" panose="02020603050405020304" pitchFamily="18" charset="0"/>
              </a:rPr>
              <a:t>chứng</a:t>
            </a:r>
          </a:p>
          <a:p>
            <a:pPr algn="ctr"/>
            <a:endParaRPr lang="en-US" sz="3500" b="1">
              <a:solidFill>
                <a:srgbClr val="FF0000"/>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78652731"/>
              </p:ext>
            </p:extLst>
          </p:nvPr>
        </p:nvGraphicFramePr>
        <p:xfrm>
          <a:off x="3276600" y="2857500"/>
          <a:ext cx="14325600" cy="7117080"/>
        </p:xfrm>
        <a:graphic>
          <a:graphicData uri="http://schemas.openxmlformats.org/drawingml/2006/table">
            <a:tbl>
              <a:tblPr firstRow="1" bandRow="1">
                <a:tableStyleId>{5940675A-B579-460E-94D1-54222C63F5DA}</a:tableStyleId>
              </a:tblPr>
              <a:tblGrid>
                <a:gridCol w="3418609">
                  <a:extLst>
                    <a:ext uri="{9D8B030D-6E8A-4147-A177-3AD203B41FA5}">
                      <a16:colId xmlns:a16="http://schemas.microsoft.com/office/drawing/2014/main" val="3309455440"/>
                    </a:ext>
                  </a:extLst>
                </a:gridCol>
                <a:gridCol w="10906991">
                  <a:extLst>
                    <a:ext uri="{9D8B030D-6E8A-4147-A177-3AD203B41FA5}">
                      <a16:colId xmlns:a16="http://schemas.microsoft.com/office/drawing/2014/main" val="2498207536"/>
                    </a:ext>
                  </a:extLst>
                </a:gridCol>
              </a:tblGrid>
              <a:tr h="370840">
                <a:tc gridSpan="2">
                  <a:txBody>
                    <a:bodyPr/>
                    <a:lstStyle/>
                    <a:p>
                      <a:pPr algn="l"/>
                      <a:r>
                        <a:rPr lang="en-US" sz="3000" b="1" smtClean="0">
                          <a:latin typeface="Times New Roman" panose="02020603050405020304" pitchFamily="18" charset="0"/>
                          <a:cs typeface="Times New Roman" panose="02020603050405020304" pitchFamily="18" charset="0"/>
                        </a:rPr>
                        <a:t>Ý</a:t>
                      </a:r>
                      <a:r>
                        <a:rPr lang="en-US" sz="3000" b="1" baseline="0" smtClean="0">
                          <a:latin typeface="Times New Roman" panose="02020603050405020304" pitchFamily="18" charset="0"/>
                          <a:cs typeface="Times New Roman" panose="02020603050405020304" pitchFamily="18" charset="0"/>
                        </a:rPr>
                        <a:t> kiến:</a:t>
                      </a:r>
                      <a:endParaRPr lang="en-US" sz="3000" b="1">
                        <a:latin typeface="Times New Roman" panose="02020603050405020304" pitchFamily="18" charset="0"/>
                        <a:cs typeface="Times New Roman" panose="02020603050405020304" pitchFamily="18" charset="0"/>
                      </a:endParaRPr>
                    </a:p>
                  </a:txBody>
                  <a:tcPr/>
                </a:tc>
                <a:tc hMerge="1">
                  <a:txBody>
                    <a:bodyPr/>
                    <a:lstStyle/>
                    <a:p>
                      <a:pPr algn="ctr"/>
                      <a:endParaRPr lang="en-US" sz="30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98333533"/>
                  </a:ext>
                </a:extLst>
              </a:tr>
              <a:tr h="370840">
                <a:tc>
                  <a:txBody>
                    <a:bodyPr/>
                    <a:lstStyle/>
                    <a:p>
                      <a:pPr algn="ctr"/>
                      <a:r>
                        <a:rPr lang="en-US" sz="3500" b="1" smtClean="0">
                          <a:latin typeface="Times New Roman" panose="02020603050405020304" pitchFamily="18" charset="0"/>
                          <a:cs typeface="Times New Roman" panose="02020603050405020304" pitchFamily="18" charset="0"/>
                        </a:rPr>
                        <a:t>Lí</a:t>
                      </a:r>
                      <a:r>
                        <a:rPr lang="en-US" sz="3500" b="1" baseline="0" smtClean="0">
                          <a:latin typeface="Times New Roman" panose="02020603050405020304" pitchFamily="18" charset="0"/>
                          <a:cs typeface="Times New Roman" panose="02020603050405020304" pitchFamily="18" charset="0"/>
                        </a:rPr>
                        <a:t> lẽ</a:t>
                      </a:r>
                      <a:endParaRPr lang="en-US" sz="3500" b="1">
                        <a:latin typeface="Times New Roman" panose="02020603050405020304" pitchFamily="18" charset="0"/>
                        <a:cs typeface="Times New Roman" panose="02020603050405020304" pitchFamily="18" charset="0"/>
                      </a:endParaRPr>
                    </a:p>
                  </a:txBody>
                  <a:tcPr/>
                </a:tc>
                <a:tc>
                  <a:txBody>
                    <a:bodyPr/>
                    <a:lstStyle/>
                    <a:p>
                      <a:pPr algn="ctr"/>
                      <a:r>
                        <a:rPr lang="en-US" sz="3500" b="1" smtClean="0">
                          <a:latin typeface="Times New Roman" panose="02020603050405020304" pitchFamily="18" charset="0"/>
                          <a:cs typeface="Times New Roman" panose="02020603050405020304" pitchFamily="18" charset="0"/>
                        </a:rPr>
                        <a:t>Bằng</a:t>
                      </a:r>
                      <a:r>
                        <a:rPr lang="en-US" sz="3500" b="1" baseline="0" smtClean="0">
                          <a:latin typeface="Times New Roman" panose="02020603050405020304" pitchFamily="18" charset="0"/>
                          <a:cs typeface="Times New Roman" panose="02020603050405020304" pitchFamily="18" charset="0"/>
                        </a:rPr>
                        <a:t> chứng</a:t>
                      </a:r>
                      <a:endParaRPr lang="en-US" sz="35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80028388"/>
                  </a:ext>
                </a:extLst>
              </a:tr>
              <a:tr h="370840">
                <a:tc>
                  <a:txBody>
                    <a:bodyPr/>
                    <a:lstStyle/>
                    <a:p>
                      <a:r>
                        <a:rPr lang="en-US" sz="3000" smtClean="0">
                          <a:latin typeface="Times New Roman" panose="02020603050405020304" pitchFamily="18" charset="0"/>
                          <a:cs typeface="Times New Roman" panose="02020603050405020304" pitchFamily="18" charset="0"/>
                        </a:rPr>
                        <a:t>Lí</a:t>
                      </a:r>
                      <a:r>
                        <a:rPr lang="en-US" sz="3000" baseline="0" smtClean="0">
                          <a:latin typeface="Times New Roman" panose="02020603050405020304" pitchFamily="18" charset="0"/>
                          <a:cs typeface="Times New Roman" panose="02020603050405020304" pitchFamily="18" charset="0"/>
                        </a:rPr>
                        <a:t> lẽ 1</a:t>
                      </a:r>
                      <a:endParaRPr lang="en-US" sz="3000">
                        <a:latin typeface="Times New Roman" panose="02020603050405020304" pitchFamily="18" charset="0"/>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3470499793"/>
                  </a:ext>
                </a:extLst>
              </a:tr>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Lí lẽ 2</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838980268"/>
                  </a:ext>
                </a:extLst>
              </a:tr>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Lí lẽ 3</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2689850816"/>
                  </a:ext>
                </a:extLst>
              </a:tr>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Lí lẽ 4</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2639066999"/>
                  </a:ext>
                </a:extLst>
              </a:tr>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Lí lẽ 5</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2623411090"/>
                  </a:ext>
                </a:extLst>
              </a:tr>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Lí lẽ 6</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957323663"/>
                  </a:ext>
                </a:extLst>
              </a:tr>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Lí lẽ 7</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591358226"/>
                  </a:ext>
                </a:extLst>
              </a:tr>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Lí lẽ 8</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889394606"/>
                  </a:ext>
                </a:extLst>
              </a:tr>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Lí lẽ 9</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3214995491"/>
                  </a:ext>
                </a:extLst>
              </a:tr>
              <a:tr h="370840">
                <a:tc gridSpan="2">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Nhận xét:</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2702260925"/>
                  </a:ext>
                </a:extLst>
              </a:tr>
            </a:tbl>
          </a:graphicData>
        </a:graphic>
      </p:graphicFrame>
      <p:sp>
        <p:nvSpPr>
          <p:cNvPr id="8" name="Rectangle 7"/>
          <p:cNvSpPr/>
          <p:nvPr/>
        </p:nvSpPr>
        <p:spPr>
          <a:xfrm>
            <a:off x="0" y="1687949"/>
            <a:ext cx="7162800" cy="1169551"/>
          </a:xfrm>
          <a:prstGeom prst="rect">
            <a:avLst/>
          </a:prstGeom>
        </p:spPr>
        <p:txBody>
          <a:bodyPr wrap="square">
            <a:spAutoFit/>
          </a:bodyPr>
          <a:lstStyle/>
          <a:p>
            <a:r>
              <a:rPr lang="en-US" sz="3500">
                <a:latin typeface="Times New Roman" panose="02020603050405020304" pitchFamily="18" charset="0"/>
                <a:cs typeface="Times New Roman" panose="02020603050405020304" pitchFamily="18" charset="0"/>
              </a:rPr>
              <a:t>Nhóm 1+2: Tìm hiểu các lí lẽ </a:t>
            </a:r>
            <a:r>
              <a:rPr lang="en-US" sz="3500" smtClean="0">
                <a:latin typeface="Times New Roman" panose="02020603050405020304" pitchFamily="18" charset="0"/>
                <a:cs typeface="Times New Roman" panose="02020603050405020304" pitchFamily="18" charset="0"/>
              </a:rPr>
              <a:t>1,2,4,5,7</a:t>
            </a:r>
          </a:p>
          <a:p>
            <a:pPr algn="ctr"/>
            <a:r>
              <a:rPr lang="en-US" sz="3500" smtClean="0">
                <a:latin typeface="Times New Roman" panose="02020603050405020304" pitchFamily="18" charset="0"/>
                <a:cs typeface="Times New Roman" panose="02020603050405020304" pitchFamily="18" charset="0"/>
              </a:rPr>
              <a:t>Nhóm </a:t>
            </a:r>
            <a:r>
              <a:rPr lang="en-US" sz="3500">
                <a:latin typeface="Times New Roman" panose="02020603050405020304" pitchFamily="18" charset="0"/>
                <a:cs typeface="Times New Roman" panose="02020603050405020304" pitchFamily="18" charset="0"/>
              </a:rPr>
              <a:t>3+4: Tìm hiểu các lí lẽ 3,6,8,9</a:t>
            </a:r>
          </a:p>
        </p:txBody>
      </p:sp>
      <p:sp>
        <p:nvSpPr>
          <p:cNvPr id="9" name="TextBox 8"/>
          <p:cNvSpPr txBox="1"/>
          <p:nvPr/>
        </p:nvSpPr>
        <p:spPr>
          <a:xfrm>
            <a:off x="4800600" y="2857500"/>
            <a:ext cx="7543800" cy="630942"/>
          </a:xfrm>
          <a:prstGeom prst="rect">
            <a:avLst/>
          </a:prstGeom>
          <a:noFill/>
        </p:spPr>
        <p:txBody>
          <a:bodyPr wrap="square" rtlCol="0">
            <a:spAutoFit/>
          </a:bodyPr>
          <a:lstStyle/>
          <a:p>
            <a:r>
              <a:rPr lang="en-US" sz="3500" b="1" smtClean="0">
                <a:latin typeface="Times New Roman" panose="02020603050405020304" pitchFamily="18" charset="0"/>
                <a:cs typeface="Times New Roman" panose="02020603050405020304" pitchFamily="18" charset="0"/>
              </a:rPr>
              <a:t>Trẻ nên có một vật nuôi  của mình</a:t>
            </a:r>
            <a:endParaRPr lang="en-US" sz="35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51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7477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320" y="3390900"/>
            <a:ext cx="2951480" cy="262815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a:latin typeface="Times New Roman" panose="02020603050405020304" pitchFamily="18" charset="0"/>
                <a:cs typeface="Times New Roman" panose="02020603050405020304" pitchFamily="18" charset="0"/>
              </a:rPr>
              <a:t>LÍ DO NÊN CÓ VẬT NUÔI TRONG NHÀ</a:t>
            </a:r>
          </a:p>
        </p:txBody>
      </p:sp>
      <p:sp>
        <p:nvSpPr>
          <p:cNvPr id="5" name="Oval 4">
            <a:hlinkClick r:id="rId2" action="ppaction://hlinksldjump"/>
          </p:cNvPr>
          <p:cNvSpPr/>
          <p:nvPr/>
        </p:nvSpPr>
        <p:spPr>
          <a:xfrm>
            <a:off x="3950232" y="474270"/>
            <a:ext cx="2351940" cy="155831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a:latin typeface="Times New Roman" panose="02020603050405020304" pitchFamily="18" charset="0"/>
                <a:cs typeface="Times New Roman" panose="02020603050405020304" pitchFamily="18" charset="0"/>
              </a:rPr>
              <a:t>Phát triển ý thức</a:t>
            </a:r>
          </a:p>
        </p:txBody>
      </p:sp>
      <p:sp>
        <p:nvSpPr>
          <p:cNvPr id="7" name="Oval 6"/>
          <p:cNvSpPr/>
          <p:nvPr/>
        </p:nvSpPr>
        <p:spPr>
          <a:xfrm>
            <a:off x="3922680" y="2430107"/>
            <a:ext cx="2351940" cy="157862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a:latin typeface="Times New Roman" panose="02020603050405020304" pitchFamily="18" charset="0"/>
                <a:cs typeface="Times New Roman" panose="02020603050405020304" pitchFamily="18" charset="0"/>
              </a:rPr>
              <a:t>Bồi dưỡng sự tự tin</a:t>
            </a:r>
          </a:p>
        </p:txBody>
      </p:sp>
      <p:sp>
        <p:nvSpPr>
          <p:cNvPr id="10" name="Oval 9">
            <a:hlinkClick r:id="rId3" action="ppaction://hlinksldjump"/>
          </p:cNvPr>
          <p:cNvSpPr/>
          <p:nvPr/>
        </p:nvSpPr>
        <p:spPr>
          <a:xfrm>
            <a:off x="3906314" y="6726069"/>
            <a:ext cx="2384671" cy="1600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000">
                <a:solidFill>
                  <a:schemeClr val="tx1"/>
                </a:solidFill>
                <a:latin typeface="Times New Roman" panose="02020603050405020304" pitchFamily="18" charset="0"/>
                <a:cs typeface="Times New Roman" panose="02020603050405020304" pitchFamily="18" charset="0"/>
              </a:rPr>
              <a:t>Bình tĩnh</a:t>
            </a:r>
          </a:p>
        </p:txBody>
      </p:sp>
      <p:sp>
        <p:nvSpPr>
          <p:cNvPr id="11" name="Oval 10">
            <a:hlinkClick r:id="rId3" action="ppaction://hlinksldjump"/>
          </p:cNvPr>
          <p:cNvSpPr/>
          <p:nvPr/>
        </p:nvSpPr>
        <p:spPr>
          <a:xfrm>
            <a:off x="3961467" y="4452464"/>
            <a:ext cx="2362200" cy="152976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000">
                <a:latin typeface="Times New Roman" panose="02020603050405020304" pitchFamily="18" charset="0"/>
                <a:cs typeface="Times New Roman" panose="02020603050405020304" pitchFamily="18" charset="0"/>
              </a:rPr>
              <a:t>Giảm Stress</a:t>
            </a:r>
          </a:p>
        </p:txBody>
      </p:sp>
      <p:cxnSp>
        <p:nvCxnSpPr>
          <p:cNvPr id="19" name="Straight Arrow Connector 18"/>
          <p:cNvCxnSpPr>
            <a:stCxn id="4" idx="6"/>
            <a:endCxn id="5" idx="2"/>
          </p:cNvCxnSpPr>
          <p:nvPr/>
        </p:nvCxnSpPr>
        <p:spPr>
          <a:xfrm flipV="1">
            <a:off x="2971800" y="1253428"/>
            <a:ext cx="978432" cy="3451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6"/>
            <a:endCxn id="7" idx="2"/>
          </p:cNvCxnSpPr>
          <p:nvPr/>
        </p:nvCxnSpPr>
        <p:spPr>
          <a:xfrm flipV="1">
            <a:off x="2971800" y="3219420"/>
            <a:ext cx="950880" cy="1485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 idx="6"/>
            <a:endCxn id="11" idx="2"/>
          </p:cNvCxnSpPr>
          <p:nvPr/>
        </p:nvCxnSpPr>
        <p:spPr>
          <a:xfrm>
            <a:off x="2971800" y="4704979"/>
            <a:ext cx="989667" cy="512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 idx="6"/>
            <a:endCxn id="10" idx="2"/>
          </p:cNvCxnSpPr>
          <p:nvPr/>
        </p:nvCxnSpPr>
        <p:spPr>
          <a:xfrm>
            <a:off x="2971800" y="4704979"/>
            <a:ext cx="934514" cy="2821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323667" y="474270"/>
            <a:ext cx="11430934"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3200">
                <a:latin typeface="Times New Roman" panose="02020603050405020304" pitchFamily="18" charset="0"/>
                <a:cs typeface="Times New Roman" panose="02020603050405020304" pitchFamily="18" charset="0"/>
              </a:rPr>
              <a:t>- Phát triển ý thức trách nhiệm và chăm sóc cho người khác; Học được cách cảm thông và lòng trắc ẩn; Tạo cơ hội tự chăm sóc bản thân mình tốt hơn.</a:t>
            </a:r>
          </a:p>
        </p:txBody>
      </p:sp>
      <p:sp>
        <p:nvSpPr>
          <p:cNvPr id="35" name="TextBox 34"/>
          <p:cNvSpPr txBox="1"/>
          <p:nvPr/>
        </p:nvSpPr>
        <p:spPr>
          <a:xfrm>
            <a:off x="6274620" y="2394185"/>
            <a:ext cx="1147998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3200">
                <a:latin typeface="Times New Roman" panose="02020603050405020304" pitchFamily="18" charset="0"/>
                <a:cs typeface="Times New Roman" panose="02020603050405020304" pitchFamily="18" charset="0"/>
              </a:rPr>
              <a:t>- Khi trẻ thành công trong việc chăm sóc thú cưng, sẽ cảm thấy bản thân mình tốt hơn; Lòng tự trọng được vun đắp; trẻ thấy tự hào về thành tích của mình.</a:t>
            </a:r>
          </a:p>
        </p:txBody>
      </p:sp>
      <p:sp>
        <p:nvSpPr>
          <p:cNvPr id="36" name="TextBox 35"/>
          <p:cNvSpPr txBox="1"/>
          <p:nvPr/>
        </p:nvSpPr>
        <p:spPr>
          <a:xfrm>
            <a:off x="6323667" y="4227275"/>
            <a:ext cx="11430934"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sz="3200">
                <a:latin typeface="Times New Roman" panose="02020603050405020304" pitchFamily="18" charset="0"/>
                <a:cs typeface="Times New Roman" panose="02020603050405020304" pitchFamily="18" charset="0"/>
              </a:rPr>
              <a:t>- Cử chỉ âu yếm, vuốt ve mang đến cảm giác an toàn; vật nuôi biết lắng nghe và không bao giờ nói lại, không cố gắng đưa ra lời khuyên khi người ta không muốn nghe; </a:t>
            </a:r>
            <a:r>
              <a:rPr lang="en-US" sz="3200">
                <a:solidFill>
                  <a:srgbClr val="FF0000"/>
                </a:solidFill>
                <a:latin typeface="Times New Roman" panose="02020603050405020304" pitchFamily="18" charset="0"/>
                <a:cs typeface="Times New Roman" panose="02020603050405020304" pitchFamily="18" charset="0"/>
              </a:rPr>
              <a:t>Giảm căng thẳng và mệt mỏi cho con người; Lông mềm mượt, cùng tiếng kêu mang lại cảm giác thật bình yên</a:t>
            </a:r>
            <a:r>
              <a:rPr lang="en-US" sz="3200">
                <a:latin typeface="Times New Roman" panose="02020603050405020304" pitchFamily="18" charset="0"/>
                <a:cs typeface="Times New Roman" panose="02020603050405020304" pitchFamily="18" charset="0"/>
              </a:rPr>
              <a:t>.</a:t>
            </a:r>
          </a:p>
        </p:txBody>
      </p:sp>
      <p:sp>
        <p:nvSpPr>
          <p:cNvPr id="37" name="TextBox 36"/>
          <p:cNvSpPr txBox="1"/>
          <p:nvPr/>
        </p:nvSpPr>
        <p:spPr>
          <a:xfrm>
            <a:off x="6323667" y="7071664"/>
            <a:ext cx="11430934"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a:latin typeface="Times New Roman" panose="02020603050405020304" pitchFamily="18" charset="0"/>
                <a:cs typeface="Times New Roman" panose="02020603050405020304" pitchFamily="18" charset="0"/>
              </a:rPr>
              <a:t>- Cảm thấy thoải mãi hơn khi ở bên người khác.</a:t>
            </a:r>
          </a:p>
          <a:p>
            <a:pPr algn="just"/>
            <a:r>
              <a:rPr lang="en-US" sz="3200">
                <a:latin typeface="Times New Roman" panose="02020603050405020304" pitchFamily="18" charset="0"/>
                <a:cs typeface="Times New Roman" panose="02020603050405020304" pitchFamily="18" charset="0"/>
              </a:rPr>
              <a:t>- Mang đến sự yên bình và dành cho con người một tình yêu vô điều kiện.</a:t>
            </a:r>
          </a:p>
        </p:txBody>
      </p:sp>
      <p:sp>
        <p:nvSpPr>
          <p:cNvPr id="2" name="TextBox 1"/>
          <p:cNvSpPr txBox="1"/>
          <p:nvPr/>
        </p:nvSpPr>
        <p:spPr>
          <a:xfrm>
            <a:off x="228600" y="474270"/>
            <a:ext cx="2743200" cy="630942"/>
          </a:xfrm>
          <a:prstGeom prst="rect">
            <a:avLst/>
          </a:prstGeom>
          <a:noFill/>
        </p:spPr>
        <p:txBody>
          <a:bodyPr wrap="square" rtlCol="0">
            <a:spAutoFit/>
          </a:bodyPr>
          <a:lstStyle/>
          <a:p>
            <a:r>
              <a:rPr lang="en-US" sz="3500" b="1" smtClean="0">
                <a:latin typeface="Times New Roman" panose="02020603050405020304" pitchFamily="18" charset="0"/>
                <a:cs typeface="Times New Roman" panose="02020603050405020304" pitchFamily="18" charset="0"/>
              </a:rPr>
              <a:t>NHÓM 1+2</a:t>
            </a:r>
            <a:endParaRPr lang="en-US" sz="3500" b="1">
              <a:latin typeface="Times New Roman" panose="02020603050405020304" pitchFamily="18" charset="0"/>
              <a:cs typeface="Times New Roman" panose="02020603050405020304" pitchFamily="18" charset="0"/>
            </a:endParaRPr>
          </a:p>
        </p:txBody>
      </p:sp>
      <p:sp>
        <p:nvSpPr>
          <p:cNvPr id="20" name="Oval 19"/>
          <p:cNvSpPr/>
          <p:nvPr/>
        </p:nvSpPr>
        <p:spPr>
          <a:xfrm>
            <a:off x="3884221" y="8521251"/>
            <a:ext cx="2428858" cy="153528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Times New Roman" panose="02020603050405020304" pitchFamily="18" charset="0"/>
                <a:cs typeface="Times New Roman" panose="02020603050405020304" pitchFamily="18" charset="0"/>
              </a:rPr>
              <a:t>Tìm hiểu về hậu quả</a:t>
            </a:r>
          </a:p>
        </p:txBody>
      </p:sp>
      <p:sp>
        <p:nvSpPr>
          <p:cNvPr id="22" name="TextBox 21"/>
          <p:cNvSpPr txBox="1"/>
          <p:nvPr/>
        </p:nvSpPr>
        <p:spPr>
          <a:xfrm>
            <a:off x="6345761" y="8641324"/>
            <a:ext cx="11441522" cy="156966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
            <a:r>
              <a:rPr lang="en-US" sz="3200">
                <a:latin typeface="Times New Roman" panose="02020603050405020304" pitchFamily="18" charset="0"/>
                <a:cs typeface="Times New Roman" panose="02020603050405020304" pitchFamily="18" charset="0"/>
              </a:rPr>
              <a:t>Giúp trẻ có cơ hội tìm hiểu về hậu quả. Khi các thú cưng không được chăm sóc tốt sẽ thấy rõ được hậu quả: bị chết, bị cuồng chân, có mùi khó chịu...</a:t>
            </a:r>
          </a:p>
        </p:txBody>
      </p:sp>
      <p:cxnSp>
        <p:nvCxnSpPr>
          <p:cNvPr id="24" name="Straight Arrow Connector 23"/>
          <p:cNvCxnSpPr>
            <a:stCxn id="4" idx="6"/>
            <a:endCxn id="20" idx="2"/>
          </p:cNvCxnSpPr>
          <p:nvPr/>
        </p:nvCxnSpPr>
        <p:spPr>
          <a:xfrm>
            <a:off x="2971800" y="4704979"/>
            <a:ext cx="912421" cy="4583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98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inVertical)">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P spid="11" grpId="0" animBg="1"/>
      <p:bldP spid="34" grpId="0" animBg="1"/>
      <p:bldP spid="35" grpId="0" animBg="1"/>
      <p:bldP spid="36" grpId="0" animBg="1"/>
      <p:bldP spid="37" grpId="0" animBg="1"/>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723900"/>
            <a:ext cx="11887200" cy="707886"/>
          </a:xfrm>
          <a:prstGeom prst="rect">
            <a:avLst/>
          </a:prstGeom>
          <a:noFill/>
        </p:spPr>
        <p:txBody>
          <a:bodyPr wrap="square" rtlCol="0">
            <a:spAutoFit/>
          </a:bodyPr>
          <a:lstStyle/>
          <a:p>
            <a:pPr algn="ctr"/>
            <a:r>
              <a:rPr lang="en-US" sz="4000" b="1" smtClean="0">
                <a:latin typeface="Times New Roman" panose="02020603050405020304" pitchFamily="18" charset="0"/>
                <a:cs typeface="Times New Roman" panose="02020603050405020304" pitchFamily="18" charset="0"/>
              </a:rPr>
              <a:t>TIÊU CHÍ ĐÁNH GIÁ</a:t>
            </a:r>
            <a:endParaRPr lang="en-US" sz="4000" b="1">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nvPr>
        </p:nvGraphicFramePr>
        <p:xfrm>
          <a:off x="1600200" y="1431787"/>
          <a:ext cx="15239999" cy="8000559"/>
        </p:xfrm>
        <a:graphic>
          <a:graphicData uri="http://schemas.openxmlformats.org/drawingml/2006/table">
            <a:tbl>
              <a:tblPr firstRow="1" firstCol="1" bandRow="1">
                <a:tableStyleId>{5940675A-B579-460E-94D1-54222C63F5DA}</a:tableStyleId>
              </a:tblPr>
              <a:tblGrid>
                <a:gridCol w="3907692">
                  <a:extLst>
                    <a:ext uri="{9D8B030D-6E8A-4147-A177-3AD203B41FA5}">
                      <a16:colId xmlns:a16="http://schemas.microsoft.com/office/drawing/2014/main" val="3918287936"/>
                    </a:ext>
                  </a:extLst>
                </a:gridCol>
                <a:gridCol w="8936354">
                  <a:extLst>
                    <a:ext uri="{9D8B030D-6E8A-4147-A177-3AD203B41FA5}">
                      <a16:colId xmlns:a16="http://schemas.microsoft.com/office/drawing/2014/main" val="1245520815"/>
                    </a:ext>
                  </a:extLst>
                </a:gridCol>
                <a:gridCol w="2395953">
                  <a:extLst>
                    <a:ext uri="{9D8B030D-6E8A-4147-A177-3AD203B41FA5}">
                      <a16:colId xmlns:a16="http://schemas.microsoft.com/office/drawing/2014/main" val="724850805"/>
                    </a:ext>
                  </a:extLst>
                </a:gridCol>
              </a:tblGrid>
              <a:tr h="1120913">
                <a:tc>
                  <a:txBody>
                    <a:bodyPr/>
                    <a:lstStyle/>
                    <a:p>
                      <a:pPr algn="ctr">
                        <a:lnSpc>
                          <a:spcPct val="100000"/>
                        </a:lnSpc>
                        <a:spcAft>
                          <a:spcPts val="0"/>
                        </a:spcAft>
                      </a:pPr>
                      <a:r>
                        <a:rPr lang="en-US" sz="3500" b="1">
                          <a:effectLst/>
                          <a:latin typeface="Times New Roman" panose="02020603050405020304" pitchFamily="18" charset="0"/>
                          <a:cs typeface="Times New Roman" panose="02020603050405020304" pitchFamily="18" charset="0"/>
                        </a:rPr>
                        <a:t>Tiêu chí</a:t>
                      </a:r>
                      <a:endParaRPr lang="en-US" sz="35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3500" b="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500" b="1" baseline="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cầu</a:t>
                      </a:r>
                      <a:endParaRPr lang="en-US" sz="35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3500">
                          <a:effectLst/>
                        </a:rPr>
                        <a:t> </a:t>
                      </a:r>
                      <a:r>
                        <a:rPr lang="en-US" sz="3500" b="1" smtClean="0">
                          <a:effectLst/>
                          <a:latin typeface="Times New Roman" panose="02020603050405020304" pitchFamily="18" charset="0"/>
                          <a:cs typeface="Times New Roman" panose="02020603050405020304" pitchFamily="18" charset="0"/>
                        </a:rPr>
                        <a:t>Điểm</a:t>
                      </a:r>
                      <a:r>
                        <a:rPr lang="en-US" sz="3500" b="1" baseline="0" smtClean="0">
                          <a:effectLst/>
                          <a:latin typeface="Times New Roman" panose="02020603050405020304" pitchFamily="18" charset="0"/>
                          <a:cs typeface="Times New Roman" panose="02020603050405020304" pitchFamily="18" charset="0"/>
                        </a:rPr>
                        <a:t> tối đa</a:t>
                      </a:r>
                      <a:endParaRPr lang="en-US" sz="3500" b="1" smtClean="0">
                        <a:effectLst/>
                        <a:latin typeface="Times New Roman" panose="02020603050405020304" pitchFamily="18"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65955"/>
                  </a:ext>
                </a:extLst>
              </a:tr>
              <a:tr h="762000">
                <a:tc>
                  <a:txBody>
                    <a:bodyPr/>
                    <a:lstStyle/>
                    <a:p>
                      <a:pPr algn="ctr">
                        <a:lnSpc>
                          <a:spcPct val="100000"/>
                        </a:lnSpc>
                        <a:spcAft>
                          <a:spcPts val="0"/>
                        </a:spcAft>
                      </a:pPr>
                      <a:r>
                        <a:rPr lang="en-US" sz="3500" b="1">
                          <a:effectLst/>
                          <a:latin typeface="Times New Roman" panose="02020603050405020304" pitchFamily="18" charset="0"/>
                          <a:cs typeface="Times New Roman" panose="02020603050405020304" pitchFamily="18" charset="0"/>
                        </a:rPr>
                        <a:t>Chuẩn bị nội dung</a:t>
                      </a:r>
                      <a:endParaRPr lang="en-US" sz="3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3500">
                          <a:effectLst/>
                          <a:latin typeface="Times New Roman" panose="02020603050405020304" pitchFamily="18" charset="0"/>
                          <a:cs typeface="Times New Roman" panose="02020603050405020304" pitchFamily="18" charset="0"/>
                        </a:rPr>
                        <a:t>Hình thức báo cáo phong phú, sáng tạo</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3500">
                          <a:effectLst/>
                        </a:rPr>
                        <a:t> </a:t>
                      </a:r>
                      <a:r>
                        <a:rPr lang="en-US" sz="3500" smtClean="0">
                          <a:effectLst/>
                          <a:latin typeface="Times New Roman" panose="02020603050405020304" pitchFamily="18" charset="0"/>
                          <a:cs typeface="Times New Roman" panose="02020603050405020304" pitchFamily="18" charset="0"/>
                        </a:rPr>
                        <a:t>2 điểm</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69723"/>
                  </a:ext>
                </a:extLst>
              </a:tr>
              <a:tr h="1442431">
                <a:tc rowSpan="4">
                  <a:txBody>
                    <a:bodyPr/>
                    <a:lstStyle/>
                    <a:p>
                      <a:pPr algn="ctr">
                        <a:lnSpc>
                          <a:spcPct val="100000"/>
                        </a:lnSpc>
                        <a:spcAft>
                          <a:spcPts val="0"/>
                        </a:spcAft>
                      </a:pPr>
                      <a:r>
                        <a:rPr lang="en-US" sz="3500" b="1">
                          <a:effectLst/>
                          <a:latin typeface="Times New Roman" panose="02020603050405020304" pitchFamily="18" charset="0"/>
                          <a:cs typeface="Times New Roman" panose="02020603050405020304" pitchFamily="18" charset="0"/>
                        </a:rPr>
                        <a:t>Phần trình bày</a:t>
                      </a:r>
                      <a:endParaRPr lang="en-US" sz="3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3500">
                          <a:effectLst/>
                          <a:latin typeface="Times New Roman" panose="02020603050405020304" pitchFamily="18" charset="0"/>
                          <a:cs typeface="Times New Roman" panose="02020603050405020304" pitchFamily="18" charset="0"/>
                        </a:rPr>
                        <a:t>1.Nội dung </a:t>
                      </a:r>
                      <a:r>
                        <a:rPr lang="en-US" sz="3500" smtClean="0">
                          <a:effectLst/>
                          <a:latin typeface="Times New Roman" panose="02020603050405020304" pitchFamily="18" charset="0"/>
                          <a:cs typeface="Times New Roman" panose="02020603050405020304" pitchFamily="18" charset="0"/>
                        </a:rPr>
                        <a:t>bằng</a:t>
                      </a:r>
                      <a:r>
                        <a:rPr lang="en-US" sz="3500" baseline="0" smtClean="0">
                          <a:effectLst/>
                          <a:latin typeface="Times New Roman" panose="02020603050405020304" pitchFamily="18" charset="0"/>
                          <a:cs typeface="Times New Roman" panose="02020603050405020304" pitchFamily="18" charset="0"/>
                        </a:rPr>
                        <a:t> chứng đưa ra phù hợp</a:t>
                      </a:r>
                      <a:r>
                        <a:rPr lang="en-US" sz="3500" smtClean="0">
                          <a:effectLst/>
                          <a:latin typeface="Times New Roman" panose="02020603050405020304" pitchFamily="18" charset="0"/>
                          <a:cs typeface="Times New Roman" panose="02020603050405020304" pitchFamily="18" charset="0"/>
                        </a:rPr>
                        <a:t>, </a:t>
                      </a:r>
                      <a:r>
                        <a:rPr lang="en-US" sz="3500">
                          <a:effectLst/>
                          <a:latin typeface="Times New Roman" panose="02020603050405020304" pitchFamily="18" charset="0"/>
                          <a:cs typeface="Times New Roman" panose="02020603050405020304" pitchFamily="18" charset="0"/>
                        </a:rPr>
                        <a:t>đúng yêu </a:t>
                      </a:r>
                      <a:r>
                        <a:rPr lang="en-US" sz="3500" smtClean="0">
                          <a:effectLst/>
                          <a:latin typeface="Times New Roman" panose="02020603050405020304" pitchFamily="18" charset="0"/>
                          <a:cs typeface="Times New Roman" panose="02020603050405020304" pitchFamily="18" charset="0"/>
                        </a:rPr>
                        <a:t>cầu.</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điểm</a:t>
                      </a:r>
                      <a:endParaRPr kumimoji="0" lang="en-US" sz="3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1954310"/>
                  </a:ext>
                </a:extLst>
              </a:tr>
              <a:tr h="1442431">
                <a:tc vMerge="1">
                  <a:txBody>
                    <a:bodyPr/>
                    <a:lstStyle/>
                    <a:p>
                      <a:endParaRPr lang="en-US"/>
                    </a:p>
                  </a:txBody>
                  <a:tcPr/>
                </a:tc>
                <a:tc>
                  <a:txBody>
                    <a:bodyPr/>
                    <a:lstStyle/>
                    <a:p>
                      <a:pPr algn="just">
                        <a:lnSpc>
                          <a:spcPct val="100000"/>
                        </a:lnSpc>
                        <a:spcAft>
                          <a:spcPts val="0"/>
                        </a:spcAft>
                      </a:pPr>
                      <a:r>
                        <a:rPr lang="en-US" sz="3500">
                          <a:effectLst/>
                          <a:latin typeface="Times New Roman" panose="02020603050405020304" pitchFamily="18" charset="0"/>
                          <a:cs typeface="Times New Roman" panose="02020603050405020304" pitchFamily="18" charset="0"/>
                        </a:rPr>
                        <a:t>2.Phong thái trình bày tự tin, kết hợp các ngôn ngữ cơ thể.</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điểm</a:t>
                      </a:r>
                      <a:endParaRPr kumimoji="0" lang="en-US" sz="3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7795795"/>
                  </a:ext>
                </a:extLst>
              </a:tr>
              <a:tr h="1442431">
                <a:tc vMerge="1">
                  <a:txBody>
                    <a:bodyPr/>
                    <a:lstStyle/>
                    <a:p>
                      <a:endParaRPr lang="en-US"/>
                    </a:p>
                  </a:txBody>
                  <a:tcPr/>
                </a:tc>
                <a:tc>
                  <a:txBody>
                    <a:bodyPr/>
                    <a:lstStyle/>
                    <a:p>
                      <a:pPr algn="just">
                        <a:lnSpc>
                          <a:spcPct val="100000"/>
                        </a:lnSpc>
                        <a:spcAft>
                          <a:spcPts val="0"/>
                        </a:spcAft>
                      </a:pPr>
                      <a:r>
                        <a:rPr lang="en-US" sz="3500">
                          <a:effectLst/>
                          <a:latin typeface="Times New Roman" panose="02020603050405020304" pitchFamily="18" charset="0"/>
                          <a:cs typeface="Times New Roman" panose="02020603050405020304" pitchFamily="18" charset="0"/>
                        </a:rPr>
                        <a:t>3. Diễn đạt trôi chảy, tốc độ nói vừa phải, truyền </a:t>
                      </a:r>
                      <a:r>
                        <a:rPr lang="en-US" sz="3500" smtClean="0">
                          <a:effectLst/>
                          <a:latin typeface="Times New Roman" panose="02020603050405020304" pitchFamily="18" charset="0"/>
                          <a:cs typeface="Times New Roman" panose="02020603050405020304" pitchFamily="18" charset="0"/>
                        </a:rPr>
                        <a:t>cảm.</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điểm</a:t>
                      </a:r>
                      <a:endParaRPr kumimoji="0" lang="en-US" sz="3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8767891"/>
                  </a:ext>
                </a:extLst>
              </a:tr>
              <a:tr h="1082907">
                <a:tc vMerge="1">
                  <a:txBody>
                    <a:bodyPr/>
                    <a:lstStyle/>
                    <a:p>
                      <a:endParaRPr lang="en-US"/>
                    </a:p>
                  </a:txBody>
                  <a:tcPr/>
                </a:tc>
                <a:tc>
                  <a:txBody>
                    <a:bodyPr/>
                    <a:lstStyle/>
                    <a:p>
                      <a:pPr algn="just">
                        <a:lnSpc>
                          <a:spcPct val="100000"/>
                        </a:lnSpc>
                        <a:spcAft>
                          <a:spcPts val="0"/>
                        </a:spcAft>
                      </a:pPr>
                      <a:r>
                        <a:rPr lang="en-US" sz="3500">
                          <a:effectLst/>
                          <a:latin typeface="Times New Roman" panose="02020603050405020304" pitchFamily="18" charset="0"/>
                          <a:cs typeface="Times New Roman" panose="02020603050405020304" pitchFamily="18" charset="0"/>
                        </a:rPr>
                        <a:t>4. </a:t>
                      </a:r>
                      <a:r>
                        <a:rPr lang="en-US" sz="3500" smtClean="0">
                          <a:effectLst/>
                          <a:latin typeface="Times New Roman" panose="02020603050405020304" pitchFamily="18" charset="0"/>
                          <a:cs typeface="Times New Roman" panose="02020603050405020304" pitchFamily="18" charset="0"/>
                        </a:rPr>
                        <a:t>Có</a:t>
                      </a:r>
                      <a:r>
                        <a:rPr lang="en-US" sz="3500" baseline="0" smtClean="0">
                          <a:effectLst/>
                          <a:latin typeface="Times New Roman" panose="02020603050405020304" pitchFamily="18" charset="0"/>
                          <a:cs typeface="Times New Roman" panose="02020603050405020304" pitchFamily="18" charset="0"/>
                        </a:rPr>
                        <a:t> tương tác, trao đổi.</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điểm</a:t>
                      </a:r>
                      <a:endParaRPr kumimoji="0" lang="en-US" sz="3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3634305"/>
                  </a:ext>
                </a:extLst>
              </a:tr>
              <a:tr h="707446">
                <a:tc>
                  <a:txBody>
                    <a:bodyPr/>
                    <a:lstStyle/>
                    <a:p>
                      <a:pPr algn="ctr">
                        <a:lnSpc>
                          <a:spcPct val="100000"/>
                        </a:lnSpc>
                        <a:spcAft>
                          <a:spcPts val="0"/>
                        </a:spcAft>
                      </a:pPr>
                      <a:r>
                        <a:rPr lang="en-US" sz="3500" b="1">
                          <a:effectLst/>
                          <a:latin typeface="Times New Roman" panose="02020603050405020304" pitchFamily="18" charset="0"/>
                          <a:cs typeface="Times New Roman" panose="02020603050405020304" pitchFamily="18" charset="0"/>
                        </a:rPr>
                        <a:t>Tổng điểm</a:t>
                      </a:r>
                      <a:endParaRPr lang="en-US" sz="3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3500">
                          <a:effectLst/>
                        </a:rPr>
                        <a:t> </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3500">
                          <a:effectLst/>
                        </a:rPr>
                        <a:t> </a:t>
                      </a:r>
                      <a:r>
                        <a:rPr lang="en-US" sz="3500" smtClean="0">
                          <a:effectLst/>
                          <a:latin typeface="Times New Roman" panose="02020603050405020304" pitchFamily="18" charset="0"/>
                          <a:cs typeface="Times New Roman" panose="02020603050405020304" pitchFamily="18" charset="0"/>
                        </a:rPr>
                        <a:t>10 điểm</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661831"/>
                  </a:ext>
                </a:extLst>
              </a:tr>
            </a:tbl>
          </a:graphicData>
        </a:graphic>
      </p:graphicFrame>
    </p:spTree>
    <p:extLst>
      <p:ext uri="{BB962C8B-B14F-4D97-AF65-F5344CB8AC3E}">
        <p14:creationId xmlns:p14="http://schemas.microsoft.com/office/powerpoint/2010/main" val="2872632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274560" y="3703320"/>
            <a:ext cx="3048000" cy="2743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latin typeface="Times New Roman" panose="02020603050405020304" pitchFamily="18" charset="0"/>
                <a:cs typeface="Times New Roman" panose="02020603050405020304" pitchFamily="18" charset="0"/>
              </a:rPr>
              <a:t>LÍ DO NÊN CÓ VẬT NUÔI TRONG NHÀ</a:t>
            </a:r>
          </a:p>
        </p:txBody>
      </p:sp>
      <p:sp>
        <p:nvSpPr>
          <p:cNvPr id="5" name="Oval 4"/>
          <p:cNvSpPr/>
          <p:nvPr/>
        </p:nvSpPr>
        <p:spPr>
          <a:xfrm>
            <a:off x="8681043" y="1245669"/>
            <a:ext cx="2575560" cy="191262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500">
                <a:solidFill>
                  <a:schemeClr val="bg1"/>
                </a:solidFill>
                <a:latin typeface="Times New Roman" panose="02020603050405020304" pitchFamily="18" charset="0"/>
                <a:cs typeface="Times New Roman" panose="02020603050405020304" pitchFamily="18" charset="0"/>
              </a:rPr>
              <a:t>Vui chơi và luyện tập</a:t>
            </a:r>
          </a:p>
        </p:txBody>
      </p:sp>
      <p:sp>
        <p:nvSpPr>
          <p:cNvPr id="9" name="Oval 8"/>
          <p:cNvSpPr/>
          <p:nvPr/>
        </p:nvSpPr>
        <p:spPr>
          <a:xfrm>
            <a:off x="10273051" y="6275792"/>
            <a:ext cx="2453640" cy="19126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500" smtClean="0">
                <a:solidFill>
                  <a:schemeClr val="tx1"/>
                </a:solidFill>
                <a:latin typeface="Times New Roman" panose="02020603050405020304" pitchFamily="18" charset="0"/>
                <a:cs typeface="Times New Roman" panose="02020603050405020304" pitchFamily="18" charset="0"/>
              </a:rPr>
              <a:t>Cải thiện kĩ năng đọc</a:t>
            </a:r>
            <a:endParaRPr lang="en-US" sz="350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4965562" y="6435752"/>
            <a:ext cx="2237846" cy="172047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500" smtClean="0">
                <a:latin typeface="Times New Roman" panose="02020603050405020304" pitchFamily="18" charset="0"/>
                <a:cs typeface="Times New Roman" panose="02020603050405020304" pitchFamily="18" charset="0"/>
              </a:rPr>
              <a:t>Học cách cam kết</a:t>
            </a:r>
            <a:endParaRPr lang="en-US" sz="3500">
              <a:latin typeface="Times New Roman" panose="02020603050405020304" pitchFamily="18" charset="0"/>
              <a:cs typeface="Times New Roman" panose="02020603050405020304" pitchFamily="18" charset="0"/>
            </a:endParaRPr>
          </a:p>
        </p:txBody>
      </p:sp>
      <p:sp>
        <p:nvSpPr>
          <p:cNvPr id="12" name="Oval 11"/>
          <p:cNvSpPr/>
          <p:nvPr/>
        </p:nvSpPr>
        <p:spPr>
          <a:xfrm>
            <a:off x="5264753" y="1300350"/>
            <a:ext cx="2363267" cy="21172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500" smtClean="0">
                <a:latin typeface="Times New Roman" panose="02020603050405020304" pitchFamily="18" charset="0"/>
                <a:cs typeface="Times New Roman" panose="02020603050405020304" pitchFamily="18" charset="0"/>
              </a:rPr>
              <a:t>Kỉ luật</a:t>
            </a:r>
            <a:endParaRPr lang="en-US" sz="3500">
              <a:latin typeface="Times New Roman" panose="02020603050405020304" pitchFamily="18" charset="0"/>
              <a:cs typeface="Times New Roman" panose="02020603050405020304" pitchFamily="18" charset="0"/>
            </a:endParaRPr>
          </a:p>
        </p:txBody>
      </p:sp>
      <p:cxnSp>
        <p:nvCxnSpPr>
          <p:cNvPr id="28" name="Elbow Connector 27"/>
          <p:cNvCxnSpPr/>
          <p:nvPr/>
        </p:nvCxnSpPr>
        <p:spPr>
          <a:xfrm rot="5400000">
            <a:off x="7231134" y="6381418"/>
            <a:ext cx="981978" cy="84716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flipV="1">
            <a:off x="9682487" y="3158289"/>
            <a:ext cx="806965" cy="79649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rot="10800000">
            <a:off x="6877511" y="3164795"/>
            <a:ext cx="1418888" cy="87875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rot="16200000" flipH="1">
            <a:off x="9431520" y="6404949"/>
            <a:ext cx="981978" cy="80010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99837" y="49744"/>
            <a:ext cx="2514600" cy="630942"/>
          </a:xfrm>
          <a:prstGeom prst="rect">
            <a:avLst/>
          </a:prstGeom>
          <a:noFill/>
        </p:spPr>
        <p:txBody>
          <a:bodyPr wrap="square" rtlCol="0">
            <a:spAutoFit/>
          </a:bodyPr>
          <a:lstStyle/>
          <a:p>
            <a:r>
              <a:rPr lang="en-US" sz="3500" b="1" smtClean="0">
                <a:latin typeface="Times New Roman" panose="02020603050405020304" pitchFamily="18" charset="0"/>
                <a:cs typeface="Times New Roman" panose="02020603050405020304" pitchFamily="18" charset="0"/>
              </a:rPr>
              <a:t>NHÓM 3+4</a:t>
            </a:r>
            <a:endParaRPr lang="en-US" sz="3500" b="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8595" y="168099"/>
            <a:ext cx="3922253" cy="261320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318" y="188059"/>
            <a:ext cx="3597459" cy="2613917"/>
          </a:xfrm>
          <a:prstGeom prst="rect">
            <a:avLst/>
          </a:prstGeom>
        </p:spPr>
      </p:pic>
      <p:sp>
        <p:nvSpPr>
          <p:cNvPr id="14" name="Rectangle 13"/>
          <p:cNvSpPr/>
          <p:nvPr/>
        </p:nvSpPr>
        <p:spPr>
          <a:xfrm>
            <a:off x="11070779" y="2801976"/>
            <a:ext cx="7000069" cy="2708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en-US" sz="3400">
                <a:latin typeface="Times New Roman" panose="02020603050405020304" pitchFamily="18" charset="0"/>
                <a:cs typeface="Times New Roman" panose="02020603050405020304" pitchFamily="18" charset="0"/>
              </a:rPr>
              <a:t>Các hoạt động trẻ tham gia cùng thú cưng rất thích hợp cho sự vận động.</a:t>
            </a:r>
          </a:p>
          <a:p>
            <a:pPr algn="just"/>
            <a:r>
              <a:rPr lang="en-US" sz="3400">
                <a:latin typeface="Times New Roman" panose="02020603050405020304" pitchFamily="18" charset="0"/>
                <a:cs typeface="Times New Roman" panose="02020603050405020304" pitchFamily="18" charset="0"/>
              </a:rPr>
              <a:t>- Ánh nắng và không khí trong lành rất tốt cho sức khỏe; Trẻ có hiểu biết về vận động để có sức khỏe cho bản thân.</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0672" y="5792305"/>
            <a:ext cx="5294648" cy="2396107"/>
          </a:xfrm>
          <a:prstGeom prst="rect">
            <a:avLst/>
          </a:prstGeom>
        </p:spPr>
      </p:pic>
      <p:sp>
        <p:nvSpPr>
          <p:cNvPr id="23" name="TextBox 22"/>
          <p:cNvSpPr txBox="1"/>
          <p:nvPr/>
        </p:nvSpPr>
        <p:spPr>
          <a:xfrm>
            <a:off x="10592921" y="8188412"/>
            <a:ext cx="7477927" cy="206210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3200">
                <a:latin typeface="Times New Roman" panose="02020603050405020304" pitchFamily="18" charset="0"/>
                <a:cs typeface="Times New Roman" panose="02020603050405020304" pitchFamily="18" charset="0"/>
              </a:rPr>
              <a:t>- Trẻ thoải mái khi đọc to cho thú cưng hơn là cho người lớn nghe.</a:t>
            </a:r>
          </a:p>
          <a:p>
            <a:pPr algn="just"/>
            <a:r>
              <a:rPr lang="en-US" sz="3200">
                <a:latin typeface="Times New Roman" panose="02020603050405020304" pitchFamily="18" charset="0"/>
                <a:cs typeface="Times New Roman" panose="02020603050405020304" pitchFamily="18" charset="0"/>
              </a:rPr>
              <a:t>- Trẻ rèn được kĩ năng đọc trôi chảy và có thể nghe được âm thanh của chính mình.</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54" y="5957701"/>
            <a:ext cx="4744175" cy="2676576"/>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019" y="184554"/>
            <a:ext cx="4992743" cy="2513090"/>
          </a:xfrm>
          <a:prstGeom prst="rect">
            <a:avLst/>
          </a:prstGeom>
        </p:spPr>
      </p:pic>
      <p:sp>
        <p:nvSpPr>
          <p:cNvPr id="22" name="Rectangle 21"/>
          <p:cNvSpPr/>
          <p:nvPr/>
        </p:nvSpPr>
        <p:spPr>
          <a:xfrm>
            <a:off x="241292" y="2751762"/>
            <a:ext cx="4992743" cy="224676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500">
                <a:latin typeface="Times New Roman" panose="02020603050405020304" pitchFamily="18" charset="0"/>
                <a:cs typeface="Times New Roman" panose="02020603050405020304" pitchFamily="18" charset="0"/>
              </a:rPr>
              <a:t>Học cách huấn luyện và dạy thú cưng-&gt; giúp trẻ học tập và rèn luyện tính kỉ </a:t>
            </a:r>
            <a:r>
              <a:rPr lang="en-US" sz="3500" smtClean="0">
                <a:latin typeface="Times New Roman" panose="02020603050405020304" pitchFamily="18" charset="0"/>
                <a:cs typeface="Times New Roman" panose="02020603050405020304" pitchFamily="18" charset="0"/>
              </a:rPr>
              <a:t>luật.</a:t>
            </a:r>
            <a:endParaRPr lang="en-US" sz="3500">
              <a:latin typeface="Times New Roman" panose="02020603050405020304" pitchFamily="18" charset="0"/>
              <a:cs typeface="Times New Roman" panose="02020603050405020304" pitchFamily="18" charset="0"/>
            </a:endParaRPr>
          </a:p>
        </p:txBody>
      </p:sp>
      <p:sp>
        <p:nvSpPr>
          <p:cNvPr id="32" name="Rectangle 31"/>
          <p:cNvSpPr/>
          <p:nvPr/>
        </p:nvSpPr>
        <p:spPr>
          <a:xfrm>
            <a:off x="126254" y="8673672"/>
            <a:ext cx="5741146" cy="17081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3500">
                <a:latin typeface="Times New Roman" panose="02020603050405020304" pitchFamily="18" charset="0"/>
                <a:cs typeface="Times New Roman" panose="02020603050405020304" pitchFamily="18" charset="0"/>
              </a:rPr>
              <a:t>Chăm sóc vật nuôi giúp trẻ học cách cam kết và tuân thủ cam </a:t>
            </a:r>
            <a:r>
              <a:rPr lang="en-US" sz="3500" smtClean="0">
                <a:latin typeface="Times New Roman" panose="02020603050405020304" pitchFamily="18" charset="0"/>
                <a:cs typeface="Times New Roman" panose="02020603050405020304" pitchFamily="18" charset="0"/>
              </a:rPr>
              <a:t>kết</a:t>
            </a:r>
            <a:r>
              <a:rPr lang="en-US" sz="35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441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arn(inVertical)">
                                      <p:cBhvr>
                                        <p:cTn id="29" dur="500"/>
                                        <p:tgtEl>
                                          <p:spTgt spid="5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barn(inVertical)">
                                      <p:cBhvr>
                                        <p:cTn id="57" dur="500"/>
                                        <p:tgtEl>
                                          <p:spTgt spid="4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par>
                                <p:cTn id="61" presetID="16" presetClass="entr" presetSubtype="21"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P spid="12" grpId="0" animBg="1"/>
      <p:bldP spid="14" grpId="0" animBg="1"/>
      <p:bldP spid="23" grpId="0" animBg="1"/>
      <p:bldP spid="22"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723900"/>
            <a:ext cx="11887200" cy="707886"/>
          </a:xfrm>
          <a:prstGeom prst="rect">
            <a:avLst/>
          </a:prstGeom>
          <a:noFill/>
        </p:spPr>
        <p:txBody>
          <a:bodyPr wrap="square" rtlCol="0">
            <a:spAutoFit/>
          </a:bodyPr>
          <a:lstStyle/>
          <a:p>
            <a:pPr algn="ctr"/>
            <a:r>
              <a:rPr lang="en-US" sz="4000" b="1" smtClean="0">
                <a:latin typeface="Times New Roman" panose="02020603050405020304" pitchFamily="18" charset="0"/>
                <a:cs typeface="Times New Roman" panose="02020603050405020304" pitchFamily="18" charset="0"/>
              </a:rPr>
              <a:t>TIÊU CHÍ ĐÁNH GIÁ</a:t>
            </a:r>
            <a:endParaRPr lang="en-US" sz="4000" b="1">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66921995"/>
              </p:ext>
            </p:extLst>
          </p:nvPr>
        </p:nvGraphicFramePr>
        <p:xfrm>
          <a:off x="1600200" y="1431787"/>
          <a:ext cx="15239999" cy="8000559"/>
        </p:xfrm>
        <a:graphic>
          <a:graphicData uri="http://schemas.openxmlformats.org/drawingml/2006/table">
            <a:tbl>
              <a:tblPr firstRow="1" firstCol="1" bandRow="1">
                <a:tableStyleId>{5940675A-B579-460E-94D1-54222C63F5DA}</a:tableStyleId>
              </a:tblPr>
              <a:tblGrid>
                <a:gridCol w="3907692">
                  <a:extLst>
                    <a:ext uri="{9D8B030D-6E8A-4147-A177-3AD203B41FA5}">
                      <a16:colId xmlns:a16="http://schemas.microsoft.com/office/drawing/2014/main" val="3918287936"/>
                    </a:ext>
                  </a:extLst>
                </a:gridCol>
                <a:gridCol w="8936354">
                  <a:extLst>
                    <a:ext uri="{9D8B030D-6E8A-4147-A177-3AD203B41FA5}">
                      <a16:colId xmlns:a16="http://schemas.microsoft.com/office/drawing/2014/main" val="1245520815"/>
                    </a:ext>
                  </a:extLst>
                </a:gridCol>
                <a:gridCol w="2395953">
                  <a:extLst>
                    <a:ext uri="{9D8B030D-6E8A-4147-A177-3AD203B41FA5}">
                      <a16:colId xmlns:a16="http://schemas.microsoft.com/office/drawing/2014/main" val="724850805"/>
                    </a:ext>
                  </a:extLst>
                </a:gridCol>
              </a:tblGrid>
              <a:tr h="1120913">
                <a:tc>
                  <a:txBody>
                    <a:bodyPr/>
                    <a:lstStyle/>
                    <a:p>
                      <a:pPr algn="ctr">
                        <a:lnSpc>
                          <a:spcPct val="100000"/>
                        </a:lnSpc>
                        <a:spcAft>
                          <a:spcPts val="0"/>
                        </a:spcAft>
                      </a:pPr>
                      <a:r>
                        <a:rPr lang="en-US" sz="3500" b="1">
                          <a:effectLst/>
                          <a:latin typeface="Times New Roman" panose="02020603050405020304" pitchFamily="18" charset="0"/>
                          <a:cs typeface="Times New Roman" panose="02020603050405020304" pitchFamily="18" charset="0"/>
                        </a:rPr>
                        <a:t>Tiêu chí</a:t>
                      </a:r>
                      <a:endParaRPr lang="en-US" sz="35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3500" b="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500" b="1" baseline="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cầu</a:t>
                      </a:r>
                      <a:endParaRPr lang="en-US" sz="35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3500">
                          <a:effectLst/>
                        </a:rPr>
                        <a:t> </a:t>
                      </a:r>
                      <a:r>
                        <a:rPr lang="en-US" sz="3500" b="1" smtClean="0">
                          <a:effectLst/>
                          <a:latin typeface="Times New Roman" panose="02020603050405020304" pitchFamily="18" charset="0"/>
                          <a:cs typeface="Times New Roman" panose="02020603050405020304" pitchFamily="18" charset="0"/>
                        </a:rPr>
                        <a:t>Điểm</a:t>
                      </a:r>
                      <a:r>
                        <a:rPr lang="en-US" sz="3500" b="1" baseline="0" smtClean="0">
                          <a:effectLst/>
                          <a:latin typeface="Times New Roman" panose="02020603050405020304" pitchFamily="18" charset="0"/>
                          <a:cs typeface="Times New Roman" panose="02020603050405020304" pitchFamily="18" charset="0"/>
                        </a:rPr>
                        <a:t> tối đa</a:t>
                      </a:r>
                      <a:endParaRPr lang="en-US" sz="3500" b="1" smtClean="0">
                        <a:effectLst/>
                        <a:latin typeface="Times New Roman" panose="02020603050405020304" pitchFamily="18"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65955"/>
                  </a:ext>
                </a:extLst>
              </a:tr>
              <a:tr h="762000">
                <a:tc>
                  <a:txBody>
                    <a:bodyPr/>
                    <a:lstStyle/>
                    <a:p>
                      <a:pPr algn="ctr">
                        <a:lnSpc>
                          <a:spcPct val="100000"/>
                        </a:lnSpc>
                        <a:spcAft>
                          <a:spcPts val="0"/>
                        </a:spcAft>
                      </a:pPr>
                      <a:r>
                        <a:rPr lang="en-US" sz="3500" b="1">
                          <a:effectLst/>
                          <a:latin typeface="Times New Roman" panose="02020603050405020304" pitchFamily="18" charset="0"/>
                          <a:cs typeface="Times New Roman" panose="02020603050405020304" pitchFamily="18" charset="0"/>
                        </a:rPr>
                        <a:t>Chuẩn bị nội dung</a:t>
                      </a:r>
                      <a:endParaRPr lang="en-US" sz="3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3500">
                          <a:effectLst/>
                          <a:latin typeface="Times New Roman" panose="02020603050405020304" pitchFamily="18" charset="0"/>
                          <a:cs typeface="Times New Roman" panose="02020603050405020304" pitchFamily="18" charset="0"/>
                        </a:rPr>
                        <a:t>Hình thức báo cáo phong phú, sáng tạo</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3500">
                          <a:effectLst/>
                        </a:rPr>
                        <a:t> </a:t>
                      </a:r>
                      <a:r>
                        <a:rPr lang="en-US" sz="3500" smtClean="0">
                          <a:effectLst/>
                          <a:latin typeface="Times New Roman" panose="02020603050405020304" pitchFamily="18" charset="0"/>
                          <a:cs typeface="Times New Roman" panose="02020603050405020304" pitchFamily="18" charset="0"/>
                        </a:rPr>
                        <a:t>2 điểm</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69723"/>
                  </a:ext>
                </a:extLst>
              </a:tr>
              <a:tr h="1442431">
                <a:tc rowSpan="4">
                  <a:txBody>
                    <a:bodyPr/>
                    <a:lstStyle/>
                    <a:p>
                      <a:pPr algn="ctr">
                        <a:lnSpc>
                          <a:spcPct val="100000"/>
                        </a:lnSpc>
                        <a:spcAft>
                          <a:spcPts val="0"/>
                        </a:spcAft>
                      </a:pPr>
                      <a:r>
                        <a:rPr lang="en-US" sz="3500" b="1">
                          <a:effectLst/>
                          <a:latin typeface="Times New Roman" panose="02020603050405020304" pitchFamily="18" charset="0"/>
                          <a:cs typeface="Times New Roman" panose="02020603050405020304" pitchFamily="18" charset="0"/>
                        </a:rPr>
                        <a:t>Phần trình bày</a:t>
                      </a:r>
                      <a:endParaRPr lang="en-US" sz="3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3500">
                          <a:effectLst/>
                          <a:latin typeface="Times New Roman" panose="02020603050405020304" pitchFamily="18" charset="0"/>
                          <a:cs typeface="Times New Roman" panose="02020603050405020304" pitchFamily="18" charset="0"/>
                        </a:rPr>
                        <a:t>1.Nội dung </a:t>
                      </a:r>
                      <a:r>
                        <a:rPr lang="en-US" sz="3500" smtClean="0">
                          <a:effectLst/>
                          <a:latin typeface="Times New Roman" panose="02020603050405020304" pitchFamily="18" charset="0"/>
                          <a:cs typeface="Times New Roman" panose="02020603050405020304" pitchFamily="18" charset="0"/>
                        </a:rPr>
                        <a:t>bằng</a:t>
                      </a:r>
                      <a:r>
                        <a:rPr lang="en-US" sz="3500" baseline="0" smtClean="0">
                          <a:effectLst/>
                          <a:latin typeface="Times New Roman" panose="02020603050405020304" pitchFamily="18" charset="0"/>
                          <a:cs typeface="Times New Roman" panose="02020603050405020304" pitchFamily="18" charset="0"/>
                        </a:rPr>
                        <a:t> chứng đưa ra phù hợp</a:t>
                      </a:r>
                      <a:r>
                        <a:rPr lang="en-US" sz="3500" smtClean="0">
                          <a:effectLst/>
                          <a:latin typeface="Times New Roman" panose="02020603050405020304" pitchFamily="18" charset="0"/>
                          <a:cs typeface="Times New Roman" panose="02020603050405020304" pitchFamily="18" charset="0"/>
                        </a:rPr>
                        <a:t>, </a:t>
                      </a:r>
                      <a:r>
                        <a:rPr lang="en-US" sz="3500">
                          <a:effectLst/>
                          <a:latin typeface="Times New Roman" panose="02020603050405020304" pitchFamily="18" charset="0"/>
                          <a:cs typeface="Times New Roman" panose="02020603050405020304" pitchFamily="18" charset="0"/>
                        </a:rPr>
                        <a:t>đúng yêu </a:t>
                      </a:r>
                      <a:r>
                        <a:rPr lang="en-US" sz="3500" smtClean="0">
                          <a:effectLst/>
                          <a:latin typeface="Times New Roman" panose="02020603050405020304" pitchFamily="18" charset="0"/>
                          <a:cs typeface="Times New Roman" panose="02020603050405020304" pitchFamily="18" charset="0"/>
                        </a:rPr>
                        <a:t>cầu,</a:t>
                      </a:r>
                      <a:r>
                        <a:rPr lang="en-US" sz="3500" baseline="0" smtClean="0">
                          <a:effectLst/>
                          <a:latin typeface="Times New Roman" panose="02020603050405020304" pitchFamily="18" charset="0"/>
                          <a:cs typeface="Times New Roman" panose="02020603050405020304" pitchFamily="18" charset="0"/>
                        </a:rPr>
                        <a:t> có hình ảnh minh họa.</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điểm</a:t>
                      </a:r>
                      <a:endParaRPr kumimoji="0" lang="en-US" sz="3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1954310"/>
                  </a:ext>
                </a:extLst>
              </a:tr>
              <a:tr h="1442431">
                <a:tc vMerge="1">
                  <a:txBody>
                    <a:bodyPr/>
                    <a:lstStyle/>
                    <a:p>
                      <a:endParaRPr lang="en-US"/>
                    </a:p>
                  </a:txBody>
                  <a:tcPr/>
                </a:tc>
                <a:tc>
                  <a:txBody>
                    <a:bodyPr/>
                    <a:lstStyle/>
                    <a:p>
                      <a:pPr algn="just">
                        <a:lnSpc>
                          <a:spcPct val="100000"/>
                        </a:lnSpc>
                        <a:spcAft>
                          <a:spcPts val="0"/>
                        </a:spcAft>
                      </a:pPr>
                      <a:r>
                        <a:rPr lang="en-US" sz="3500">
                          <a:effectLst/>
                          <a:latin typeface="Times New Roman" panose="02020603050405020304" pitchFamily="18" charset="0"/>
                          <a:cs typeface="Times New Roman" panose="02020603050405020304" pitchFamily="18" charset="0"/>
                        </a:rPr>
                        <a:t>2.Phong thái trình bày tự tin, kết hợp các ngôn ngữ cơ thể.</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điểm</a:t>
                      </a:r>
                      <a:endParaRPr kumimoji="0" lang="en-US" sz="3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7795795"/>
                  </a:ext>
                </a:extLst>
              </a:tr>
              <a:tr h="1442431">
                <a:tc vMerge="1">
                  <a:txBody>
                    <a:bodyPr/>
                    <a:lstStyle/>
                    <a:p>
                      <a:endParaRPr lang="en-US"/>
                    </a:p>
                  </a:txBody>
                  <a:tcPr/>
                </a:tc>
                <a:tc>
                  <a:txBody>
                    <a:bodyPr/>
                    <a:lstStyle/>
                    <a:p>
                      <a:pPr algn="just">
                        <a:lnSpc>
                          <a:spcPct val="100000"/>
                        </a:lnSpc>
                        <a:spcAft>
                          <a:spcPts val="0"/>
                        </a:spcAft>
                      </a:pPr>
                      <a:r>
                        <a:rPr lang="en-US" sz="3500">
                          <a:effectLst/>
                          <a:latin typeface="Times New Roman" panose="02020603050405020304" pitchFamily="18" charset="0"/>
                          <a:cs typeface="Times New Roman" panose="02020603050405020304" pitchFamily="18" charset="0"/>
                        </a:rPr>
                        <a:t>3. Diễn đạt trôi chảy, tốc độ nói vừa phải, truyền </a:t>
                      </a:r>
                      <a:r>
                        <a:rPr lang="en-US" sz="3500" smtClean="0">
                          <a:effectLst/>
                          <a:latin typeface="Times New Roman" panose="02020603050405020304" pitchFamily="18" charset="0"/>
                          <a:cs typeface="Times New Roman" panose="02020603050405020304" pitchFamily="18" charset="0"/>
                        </a:rPr>
                        <a:t>cảm.</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điểm</a:t>
                      </a:r>
                      <a:endParaRPr kumimoji="0" lang="en-US" sz="3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8767891"/>
                  </a:ext>
                </a:extLst>
              </a:tr>
              <a:tr h="1082907">
                <a:tc vMerge="1">
                  <a:txBody>
                    <a:bodyPr/>
                    <a:lstStyle/>
                    <a:p>
                      <a:endParaRPr lang="en-US"/>
                    </a:p>
                  </a:txBody>
                  <a:tcPr/>
                </a:tc>
                <a:tc>
                  <a:txBody>
                    <a:bodyPr/>
                    <a:lstStyle/>
                    <a:p>
                      <a:pPr algn="just">
                        <a:lnSpc>
                          <a:spcPct val="100000"/>
                        </a:lnSpc>
                        <a:spcAft>
                          <a:spcPts val="0"/>
                        </a:spcAft>
                      </a:pPr>
                      <a:r>
                        <a:rPr lang="en-US" sz="3500">
                          <a:effectLst/>
                          <a:latin typeface="Times New Roman" panose="02020603050405020304" pitchFamily="18" charset="0"/>
                          <a:cs typeface="Times New Roman" panose="02020603050405020304" pitchFamily="18" charset="0"/>
                        </a:rPr>
                        <a:t>4. </a:t>
                      </a:r>
                      <a:r>
                        <a:rPr lang="en-US" sz="3500" smtClean="0">
                          <a:effectLst/>
                          <a:latin typeface="Times New Roman" panose="02020603050405020304" pitchFamily="18" charset="0"/>
                          <a:cs typeface="Times New Roman" panose="02020603050405020304" pitchFamily="18" charset="0"/>
                        </a:rPr>
                        <a:t>Có</a:t>
                      </a:r>
                      <a:r>
                        <a:rPr lang="en-US" sz="3500" baseline="0" smtClean="0">
                          <a:effectLst/>
                          <a:latin typeface="Times New Roman" panose="02020603050405020304" pitchFamily="18" charset="0"/>
                          <a:cs typeface="Times New Roman" panose="02020603050405020304" pitchFamily="18" charset="0"/>
                        </a:rPr>
                        <a:t> tương tác, trao đổi.</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điểm</a:t>
                      </a:r>
                      <a:endParaRPr kumimoji="0" lang="en-US" sz="3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3634305"/>
                  </a:ext>
                </a:extLst>
              </a:tr>
              <a:tr h="707446">
                <a:tc>
                  <a:txBody>
                    <a:bodyPr/>
                    <a:lstStyle/>
                    <a:p>
                      <a:pPr algn="ctr">
                        <a:lnSpc>
                          <a:spcPct val="100000"/>
                        </a:lnSpc>
                        <a:spcAft>
                          <a:spcPts val="0"/>
                        </a:spcAft>
                      </a:pPr>
                      <a:r>
                        <a:rPr lang="en-US" sz="3500" b="1">
                          <a:effectLst/>
                          <a:latin typeface="Times New Roman" panose="02020603050405020304" pitchFamily="18" charset="0"/>
                          <a:cs typeface="Times New Roman" panose="02020603050405020304" pitchFamily="18" charset="0"/>
                        </a:rPr>
                        <a:t>Tổng điểm</a:t>
                      </a:r>
                      <a:endParaRPr lang="en-US" sz="3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3500">
                          <a:effectLst/>
                        </a:rPr>
                        <a:t> </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3500">
                          <a:effectLst/>
                        </a:rPr>
                        <a:t> </a:t>
                      </a:r>
                      <a:r>
                        <a:rPr lang="en-US" sz="3500" smtClean="0">
                          <a:effectLst/>
                          <a:latin typeface="Times New Roman" panose="02020603050405020304" pitchFamily="18" charset="0"/>
                          <a:cs typeface="Times New Roman" panose="02020603050405020304" pitchFamily="18" charset="0"/>
                        </a:rPr>
                        <a:t>10 điểm</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0616" marR="606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661831"/>
                  </a:ext>
                </a:extLst>
              </a:tr>
            </a:tbl>
          </a:graphicData>
        </a:graphic>
      </p:graphicFrame>
    </p:spTree>
    <p:extLst>
      <p:ext uri="{BB962C8B-B14F-4D97-AF65-F5344CB8AC3E}">
        <p14:creationId xmlns:p14="http://schemas.microsoft.com/office/powerpoint/2010/main" val="1836167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76200"/>
            <a:ext cx="12344400" cy="10210800"/>
          </a:xfrm>
          <a:prstGeom prst="rect">
            <a:avLst/>
          </a:prstGeom>
        </p:spPr>
      </p:pic>
    </p:spTree>
    <p:extLst>
      <p:ext uri="{BB962C8B-B14F-4D97-AF65-F5344CB8AC3E}">
        <p14:creationId xmlns:p14="http://schemas.microsoft.com/office/powerpoint/2010/main" val="2128940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944594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1295400" y="495300"/>
            <a:ext cx="6172200" cy="923330"/>
          </a:xfrm>
          <a:prstGeom prst="rect">
            <a:avLst/>
          </a:prstGeom>
        </p:spPr>
        <p:txBody>
          <a:bodyPr wrap="square" lIns="0" tIns="0" rIns="0" bIns="0" rtlCol="0" anchor="t">
            <a:spAutoFit/>
          </a:bodyPr>
          <a:lstStyle/>
          <a:p>
            <a:pPr algn="just">
              <a:lnSpc>
                <a:spcPts val="7200"/>
              </a:lnSpc>
              <a:spcBef>
                <a:spcPct val="0"/>
              </a:spcBef>
            </a:pPr>
            <a:r>
              <a:rPr lang="en-US" sz="4000" b="1">
                <a:solidFill>
                  <a:srgbClr val="FF3131"/>
                </a:solidFill>
                <a:latin typeface="Times New Roman" panose="02020603050405020304" pitchFamily="18" charset="0"/>
                <a:ea typeface="Mitr Semi-Bold"/>
                <a:cs typeface="Times New Roman" panose="02020603050405020304" pitchFamily="18" charset="0"/>
                <a:sym typeface="Mitr Semi-Bold"/>
              </a:rPr>
              <a:t>II/ ĐỌC HIỂU VĂN BẢN</a:t>
            </a:r>
          </a:p>
        </p:txBody>
      </p:sp>
      <p:sp>
        <p:nvSpPr>
          <p:cNvPr id="3" name="TextBox 4"/>
          <p:cNvSpPr txBox="1"/>
          <p:nvPr/>
        </p:nvSpPr>
        <p:spPr>
          <a:xfrm>
            <a:off x="457200" y="1418630"/>
            <a:ext cx="13695299" cy="812723"/>
          </a:xfrm>
          <a:prstGeom prst="rect">
            <a:avLst/>
          </a:prstGeom>
        </p:spPr>
        <p:txBody>
          <a:bodyPr lIns="0" tIns="0" rIns="0" bIns="0" rtlCol="0" anchor="t">
            <a:spAutoFit/>
          </a:bodyPr>
          <a:lstStyle/>
          <a:p>
            <a:pPr marL="647700" lvl="1" algn="just">
              <a:lnSpc>
                <a:spcPts val="7200"/>
              </a:lnSpc>
              <a:spcBef>
                <a:spcPct val="0"/>
              </a:spcBef>
            </a:pPr>
            <a:r>
              <a:rPr lang="en-US" sz="4000" b="1" smtClean="0">
                <a:latin typeface="Times New Roman" panose="02020603050405020304" pitchFamily="18" charset="0"/>
                <a:ea typeface="Mitr Semi-Bold"/>
                <a:cs typeface="Times New Roman" panose="02020603050405020304" pitchFamily="18" charset="0"/>
                <a:sym typeface="Mitr Semi-Bold"/>
              </a:rPr>
              <a:t>1. Hệ thống ý kiến, lí lẽ, bằng chứng</a:t>
            </a:r>
            <a:endParaRPr lang="en-US" sz="4000" b="1">
              <a:latin typeface="Times New Roman" panose="02020603050405020304" pitchFamily="18" charset="0"/>
              <a:ea typeface="Mitr Semi-Bold"/>
              <a:cs typeface="Times New Roman" panose="02020603050405020304" pitchFamily="18" charset="0"/>
              <a:sym typeface="Mitr Semi-Bold"/>
            </a:endParaRPr>
          </a:p>
        </p:txBody>
      </p:sp>
      <p:sp>
        <p:nvSpPr>
          <p:cNvPr id="4" name="TextBox 4"/>
          <p:cNvSpPr txBox="1"/>
          <p:nvPr/>
        </p:nvSpPr>
        <p:spPr>
          <a:xfrm>
            <a:off x="472440" y="2364820"/>
            <a:ext cx="13695299" cy="812723"/>
          </a:xfrm>
          <a:prstGeom prst="rect">
            <a:avLst/>
          </a:prstGeom>
        </p:spPr>
        <p:txBody>
          <a:bodyPr lIns="0" tIns="0" rIns="0" bIns="0" rtlCol="0" anchor="t">
            <a:spAutoFit/>
          </a:bodyPr>
          <a:lstStyle/>
          <a:p>
            <a:pPr marL="647700" lvl="1" algn="just">
              <a:lnSpc>
                <a:spcPts val="7200"/>
              </a:lnSpc>
              <a:spcBef>
                <a:spcPct val="0"/>
              </a:spcBef>
            </a:pPr>
            <a:r>
              <a:rPr lang="en-US" sz="4000" b="1" smtClean="0">
                <a:latin typeface="Times New Roman" panose="02020603050405020304" pitchFamily="18" charset="0"/>
                <a:ea typeface="Mitr Semi-Bold"/>
                <a:cs typeface="Times New Roman" panose="02020603050405020304" pitchFamily="18" charset="0"/>
                <a:sym typeface="Mitr Semi-Bold"/>
              </a:rPr>
              <a:t>2. Mối quan hệ giữa lí lẽ, bằng chứng</a:t>
            </a:r>
            <a:endParaRPr lang="en-US" sz="4000" b="1">
              <a:latin typeface="Times New Roman" panose="02020603050405020304" pitchFamily="18" charset="0"/>
              <a:ea typeface="Mitr Semi-Bold"/>
              <a:cs typeface="Times New Roman" panose="02020603050405020304" pitchFamily="18" charset="0"/>
              <a:sym typeface="Mitr Semi-Bold"/>
            </a:endParaRPr>
          </a:p>
        </p:txBody>
      </p:sp>
    </p:spTree>
    <p:extLst>
      <p:ext uri="{BB962C8B-B14F-4D97-AF65-F5344CB8AC3E}">
        <p14:creationId xmlns:p14="http://schemas.microsoft.com/office/powerpoint/2010/main" val="38026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2095500"/>
            <a:ext cx="13716000" cy="501675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endParaRPr lang="en-US" sz="4000" smtClean="0">
              <a:latin typeface="Times New Roman" panose="02020603050405020304" pitchFamily="18" charset="0"/>
              <a:cs typeface="Times New Roman" panose="02020603050405020304" pitchFamily="18" charset="0"/>
            </a:endParaRPr>
          </a:p>
          <a:p>
            <a:pPr algn="just"/>
            <a:endParaRPr lang="en-US" sz="4000">
              <a:latin typeface="Times New Roman" panose="02020603050405020304" pitchFamily="18" charset="0"/>
              <a:cs typeface="Times New Roman" panose="02020603050405020304" pitchFamily="18" charset="0"/>
            </a:endParaRPr>
          </a:p>
          <a:p>
            <a:pPr algn="just"/>
            <a:r>
              <a:rPr lang="en-US" sz="4000" b="1" smtClean="0">
                <a:latin typeface="Times New Roman" panose="02020603050405020304" pitchFamily="18" charset="0"/>
                <a:cs typeface="Times New Roman" panose="02020603050405020304" pitchFamily="18" charset="0"/>
              </a:rPr>
              <a:t>Giao nhiệm vụ</a:t>
            </a:r>
            <a:r>
              <a:rPr lang="en-US" sz="4000" smtClean="0">
                <a:latin typeface="Times New Roman" panose="02020603050405020304" pitchFamily="18" charset="0"/>
                <a:cs typeface="Times New Roman" panose="02020603050405020304" pitchFamily="18" charset="0"/>
              </a:rPr>
              <a:t>: Thảo luận nhóm, tìm hiểu mối quan hệ giữa lí lẽ và bằng chứng trong văn bản.</a:t>
            </a:r>
          </a:p>
          <a:p>
            <a:r>
              <a:rPr lang="en-US" sz="4000" b="1" smtClean="0">
                <a:latin typeface="Times New Roman" panose="02020603050405020304" pitchFamily="18" charset="0"/>
                <a:cs typeface="Times New Roman" panose="02020603050405020304" pitchFamily="18" charset="0"/>
              </a:rPr>
              <a:t>Hình thức báo cáo: </a:t>
            </a:r>
            <a:r>
              <a:rPr lang="en-US" sz="4000" smtClean="0">
                <a:latin typeface="Times New Roman" panose="02020603050405020304" pitchFamily="18" charset="0"/>
                <a:cs typeface="Times New Roman" panose="02020603050405020304" pitchFamily="18" charset="0"/>
              </a:rPr>
              <a:t>Khuyến khích sự sáng tạo.</a:t>
            </a:r>
          </a:p>
          <a:p>
            <a:endParaRPr lang="en-US" sz="4000">
              <a:latin typeface="Times New Roman" panose="02020603050405020304" pitchFamily="18" charset="0"/>
              <a:cs typeface="Times New Roman" panose="02020603050405020304" pitchFamily="18" charset="0"/>
            </a:endParaRPr>
          </a:p>
          <a:p>
            <a:endParaRPr lang="en-US" sz="4000" smtClean="0">
              <a:latin typeface="Times New Roman" panose="02020603050405020304" pitchFamily="18" charset="0"/>
              <a:cs typeface="Times New Roman" panose="02020603050405020304" pitchFamily="18" charset="0"/>
            </a:endParaRPr>
          </a:p>
          <a:p>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97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1295400" y="495300"/>
            <a:ext cx="6172200" cy="923330"/>
          </a:xfrm>
          <a:prstGeom prst="rect">
            <a:avLst/>
          </a:prstGeom>
        </p:spPr>
        <p:txBody>
          <a:bodyPr wrap="square" lIns="0" tIns="0" rIns="0" bIns="0" rtlCol="0" anchor="t">
            <a:spAutoFit/>
          </a:bodyPr>
          <a:lstStyle/>
          <a:p>
            <a:pPr algn="just">
              <a:lnSpc>
                <a:spcPts val="7200"/>
              </a:lnSpc>
              <a:spcBef>
                <a:spcPct val="0"/>
              </a:spcBef>
            </a:pPr>
            <a:r>
              <a:rPr lang="en-US" sz="4000" b="1">
                <a:solidFill>
                  <a:srgbClr val="FF3131"/>
                </a:solidFill>
                <a:latin typeface="Times New Roman" panose="02020603050405020304" pitchFamily="18" charset="0"/>
                <a:ea typeface="Mitr Semi-Bold"/>
                <a:cs typeface="Times New Roman" panose="02020603050405020304" pitchFamily="18" charset="0"/>
                <a:sym typeface="Mitr Semi-Bold"/>
              </a:rPr>
              <a:t>II/ ĐỌC HIỂU VĂN BẢN</a:t>
            </a:r>
          </a:p>
        </p:txBody>
      </p:sp>
      <p:sp>
        <p:nvSpPr>
          <p:cNvPr id="3" name="TextBox 4"/>
          <p:cNvSpPr txBox="1"/>
          <p:nvPr/>
        </p:nvSpPr>
        <p:spPr>
          <a:xfrm>
            <a:off x="457200" y="1418630"/>
            <a:ext cx="13695299" cy="812723"/>
          </a:xfrm>
          <a:prstGeom prst="rect">
            <a:avLst/>
          </a:prstGeom>
        </p:spPr>
        <p:txBody>
          <a:bodyPr lIns="0" tIns="0" rIns="0" bIns="0" rtlCol="0" anchor="t">
            <a:spAutoFit/>
          </a:bodyPr>
          <a:lstStyle/>
          <a:p>
            <a:pPr marL="647700" lvl="1" algn="just">
              <a:lnSpc>
                <a:spcPts val="7200"/>
              </a:lnSpc>
              <a:spcBef>
                <a:spcPct val="0"/>
              </a:spcBef>
            </a:pPr>
            <a:r>
              <a:rPr lang="en-US" sz="4000" b="1" smtClean="0">
                <a:latin typeface="Times New Roman" panose="02020603050405020304" pitchFamily="18" charset="0"/>
                <a:ea typeface="Mitr Semi-Bold"/>
                <a:cs typeface="Times New Roman" panose="02020603050405020304" pitchFamily="18" charset="0"/>
                <a:sym typeface="Mitr Semi-Bold"/>
              </a:rPr>
              <a:t>1. Hệ thống ý kiến, lí lẽ, bằng chứng</a:t>
            </a:r>
            <a:endParaRPr lang="en-US" sz="4000" b="1">
              <a:latin typeface="Times New Roman" panose="02020603050405020304" pitchFamily="18" charset="0"/>
              <a:ea typeface="Mitr Semi-Bold"/>
              <a:cs typeface="Times New Roman" panose="02020603050405020304" pitchFamily="18" charset="0"/>
              <a:sym typeface="Mitr Semi-Bold"/>
            </a:endParaRPr>
          </a:p>
        </p:txBody>
      </p:sp>
      <p:sp>
        <p:nvSpPr>
          <p:cNvPr id="4" name="TextBox 4"/>
          <p:cNvSpPr txBox="1"/>
          <p:nvPr/>
        </p:nvSpPr>
        <p:spPr>
          <a:xfrm>
            <a:off x="472440" y="2364820"/>
            <a:ext cx="13695299" cy="812723"/>
          </a:xfrm>
          <a:prstGeom prst="rect">
            <a:avLst/>
          </a:prstGeom>
        </p:spPr>
        <p:txBody>
          <a:bodyPr lIns="0" tIns="0" rIns="0" bIns="0" rtlCol="0" anchor="t">
            <a:spAutoFit/>
          </a:bodyPr>
          <a:lstStyle/>
          <a:p>
            <a:pPr marL="647700" lvl="1" algn="just">
              <a:lnSpc>
                <a:spcPts val="7200"/>
              </a:lnSpc>
              <a:spcBef>
                <a:spcPct val="0"/>
              </a:spcBef>
            </a:pPr>
            <a:r>
              <a:rPr lang="en-US" sz="4000" b="1" smtClean="0">
                <a:latin typeface="Times New Roman" panose="02020603050405020304" pitchFamily="18" charset="0"/>
                <a:ea typeface="Mitr Semi-Bold"/>
                <a:cs typeface="Times New Roman" panose="02020603050405020304" pitchFamily="18" charset="0"/>
                <a:sym typeface="Mitr Semi-Bold"/>
              </a:rPr>
              <a:t>2. Mối quan hệ giữa lí lẽ, bằng chứng</a:t>
            </a:r>
            <a:endParaRPr lang="en-US" sz="4000" b="1">
              <a:latin typeface="Times New Roman" panose="02020603050405020304" pitchFamily="18" charset="0"/>
              <a:ea typeface="Mitr Semi-Bold"/>
              <a:cs typeface="Times New Roman" panose="02020603050405020304" pitchFamily="18" charset="0"/>
              <a:sym typeface="Mitr Semi-Bold"/>
            </a:endParaRPr>
          </a:p>
        </p:txBody>
      </p:sp>
      <p:sp>
        <p:nvSpPr>
          <p:cNvPr id="5" name="TextBox 4"/>
          <p:cNvSpPr txBox="1"/>
          <p:nvPr/>
        </p:nvSpPr>
        <p:spPr>
          <a:xfrm>
            <a:off x="508000" y="3323710"/>
            <a:ext cx="13695299" cy="923330"/>
          </a:xfrm>
          <a:prstGeom prst="rect">
            <a:avLst/>
          </a:prstGeom>
        </p:spPr>
        <p:txBody>
          <a:bodyPr lIns="0" tIns="0" rIns="0" bIns="0" rtlCol="0" anchor="t">
            <a:spAutoFit/>
          </a:bodyPr>
          <a:lstStyle/>
          <a:p>
            <a:pPr marL="647700" lvl="1" algn="just">
              <a:lnSpc>
                <a:spcPts val="7200"/>
              </a:lnSpc>
              <a:spcBef>
                <a:spcPct val="0"/>
              </a:spcBef>
            </a:pPr>
            <a:r>
              <a:rPr lang="en-US" sz="4000" b="1">
                <a:latin typeface="Times New Roman" panose="02020603050405020304" pitchFamily="18" charset="0"/>
                <a:ea typeface="Mitr Semi-Bold"/>
                <a:cs typeface="Times New Roman" panose="02020603050405020304" pitchFamily="18" charset="0"/>
                <a:sym typeface="Mitr Semi-Bold"/>
              </a:rPr>
              <a:t>3</a:t>
            </a:r>
            <a:r>
              <a:rPr lang="en-US" sz="4000" b="1" smtClean="0">
                <a:latin typeface="Times New Roman" panose="02020603050405020304" pitchFamily="18" charset="0"/>
                <a:ea typeface="Mitr Semi-Bold"/>
                <a:cs typeface="Times New Roman" panose="02020603050405020304" pitchFamily="18" charset="0"/>
                <a:sym typeface="Mitr Semi-Bold"/>
              </a:rPr>
              <a:t>. Ý nghĩa của vấn đề</a:t>
            </a:r>
            <a:endParaRPr lang="en-US" sz="4000" b="1">
              <a:latin typeface="Times New Roman" panose="02020603050405020304" pitchFamily="18" charset="0"/>
              <a:ea typeface="Mitr Semi-Bold"/>
              <a:cs typeface="Times New Roman" panose="02020603050405020304" pitchFamily="18" charset="0"/>
              <a:sym typeface="Mitr Semi-Bold"/>
            </a:endParaRPr>
          </a:p>
        </p:txBody>
      </p:sp>
    </p:spTree>
    <p:extLst>
      <p:ext uri="{BB962C8B-B14F-4D97-AF65-F5344CB8AC3E}">
        <p14:creationId xmlns:p14="http://schemas.microsoft.com/office/powerpoint/2010/main" val="217976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phut 30 s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21000" y="8115300"/>
            <a:ext cx="2167467" cy="1219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34800" y="0"/>
            <a:ext cx="6400800" cy="5500868"/>
          </a:xfrm>
          <a:prstGeom prst="rect">
            <a:avLst/>
          </a:prstGeom>
        </p:spPr>
      </p:pic>
      <p:sp>
        <p:nvSpPr>
          <p:cNvPr id="2" name="TextBox 1"/>
          <p:cNvSpPr txBox="1"/>
          <p:nvPr/>
        </p:nvSpPr>
        <p:spPr>
          <a:xfrm>
            <a:off x="1828800" y="2171700"/>
            <a:ext cx="9525000" cy="2785378"/>
          </a:xfrm>
          <a:prstGeom prst="rect">
            <a:avLst/>
          </a:prstGeom>
          <a:noFill/>
        </p:spPr>
        <p:txBody>
          <a:bodyPr wrap="square" rtlCol="0">
            <a:spAutoFit/>
          </a:bodyPr>
          <a:lstStyle/>
          <a:p>
            <a:pPr algn="ctr"/>
            <a:r>
              <a:rPr lang="en-US" sz="3500" b="1" smtClean="0">
                <a:latin typeface="Times New Roman" panose="02020603050405020304" pitchFamily="18" charset="0"/>
                <a:cs typeface="Times New Roman" panose="02020603050405020304" pitchFamily="18" charset="0"/>
              </a:rPr>
              <a:t>NỘI DUNG</a:t>
            </a:r>
          </a:p>
          <a:p>
            <a:pPr algn="ctr"/>
            <a:endParaRPr lang="en-US" sz="3500" b="1" smtClean="0">
              <a:latin typeface="Times New Roman" panose="02020603050405020304" pitchFamily="18" charset="0"/>
              <a:cs typeface="Times New Roman" panose="02020603050405020304" pitchFamily="18" charset="0"/>
            </a:endParaRPr>
          </a:p>
          <a:p>
            <a:r>
              <a:rPr lang="en-US" sz="3500" smtClean="0">
                <a:latin typeface="Times New Roman" panose="02020603050405020304" pitchFamily="18" charset="0"/>
                <a:cs typeface="Times New Roman" panose="02020603050405020304" pitchFamily="18" charset="0"/>
              </a:rPr>
              <a:t>1. Việc nuôi một con vật nuôi sẽ giúp trẻ điều gì?</a:t>
            </a:r>
          </a:p>
          <a:p>
            <a:pPr>
              <a:lnSpc>
                <a:spcPct val="200000"/>
              </a:lnSpc>
            </a:pPr>
            <a:r>
              <a:rPr lang="en-US" sz="3500" smtClean="0">
                <a:latin typeface="Times New Roman" panose="02020603050405020304" pitchFamily="18" charset="0"/>
                <a:cs typeface="Times New Roman" panose="02020603050405020304" pitchFamily="18" charset="0"/>
              </a:rPr>
              <a:t>2. Em cần có thái độ như thế nào đối với vật nuôi?</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094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sp>
        <p:nvSpPr>
          <p:cNvPr id="2" name="TextBox 3"/>
          <p:cNvSpPr txBox="1"/>
          <p:nvPr/>
        </p:nvSpPr>
        <p:spPr>
          <a:xfrm>
            <a:off x="-1295400" y="173979"/>
            <a:ext cx="9144000" cy="812723"/>
          </a:xfrm>
          <a:prstGeom prst="rect">
            <a:avLst/>
          </a:prstGeom>
        </p:spPr>
        <p:txBody>
          <a:bodyPr lIns="0" tIns="0" rIns="0" bIns="0" rtlCol="0" anchor="t">
            <a:spAutoFit/>
          </a:bodyPr>
          <a:lstStyle/>
          <a:p>
            <a:pPr algn="ctr">
              <a:lnSpc>
                <a:spcPts val="7200"/>
              </a:lnSpc>
              <a:spcBef>
                <a:spcPct val="0"/>
              </a:spcBef>
            </a:pPr>
            <a:r>
              <a:rPr lang="en-US" sz="4000" b="1" smtClean="0">
                <a:solidFill>
                  <a:srgbClr val="FF3131"/>
                </a:solidFill>
                <a:latin typeface="Times New Roman" panose="02020603050405020304" pitchFamily="18" charset="0"/>
                <a:ea typeface="Mitr Semi-Bold"/>
                <a:cs typeface="Times New Roman" panose="02020603050405020304" pitchFamily="18" charset="0"/>
                <a:sym typeface="Mitr Semi-Bold"/>
              </a:rPr>
              <a:t>III/TỔNG KẾT</a:t>
            </a:r>
            <a:endParaRPr lang="en-US" sz="4000" b="1">
              <a:solidFill>
                <a:srgbClr val="FF3131"/>
              </a:solidFill>
              <a:latin typeface="Times New Roman" panose="02020603050405020304" pitchFamily="18" charset="0"/>
              <a:ea typeface="Mitr Semi-Bold"/>
              <a:cs typeface="Times New Roman" panose="02020603050405020304" pitchFamily="18" charset="0"/>
              <a:sym typeface="Mitr Semi-Bold"/>
            </a:endParaRPr>
          </a:p>
        </p:txBody>
      </p:sp>
      <p:sp>
        <p:nvSpPr>
          <p:cNvPr id="3" name="TextBox 2"/>
          <p:cNvSpPr txBox="1"/>
          <p:nvPr/>
        </p:nvSpPr>
        <p:spPr>
          <a:xfrm>
            <a:off x="1239520" y="1181100"/>
            <a:ext cx="15900400" cy="240065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500" b="1" smtClean="0">
                <a:latin typeface="Times New Roman" panose="02020603050405020304" pitchFamily="18" charset="0"/>
                <a:cs typeface="Times New Roman" panose="02020603050405020304" pitchFamily="18" charset="0"/>
              </a:rPr>
              <a:t>1.Nghệ thuật</a:t>
            </a:r>
          </a:p>
          <a:p>
            <a:pPr>
              <a:spcBef>
                <a:spcPts val="1200"/>
              </a:spcBef>
            </a:pPr>
            <a:r>
              <a:rPr lang="en-US" sz="3500">
                <a:latin typeface="Times New Roman" panose="02020603050405020304" pitchFamily="18" charset="0"/>
                <a:cs typeface="Times New Roman" panose="02020603050405020304" pitchFamily="18" charset="0"/>
              </a:rPr>
              <a:t>-</a:t>
            </a:r>
            <a:r>
              <a:rPr lang="en-US" sz="3500" smtClean="0">
                <a:latin typeface="Times New Roman" panose="02020603050405020304" pitchFamily="18" charset="0"/>
                <a:cs typeface="Times New Roman" panose="02020603050405020304" pitchFamily="18" charset="0"/>
              </a:rPr>
              <a:t> Ý kiến rõ ràng, ngắn gọn.</a:t>
            </a:r>
          </a:p>
          <a:p>
            <a:r>
              <a:rPr lang="en-US" sz="3500" smtClean="0">
                <a:latin typeface="Times New Roman" panose="02020603050405020304" pitchFamily="18" charset="0"/>
                <a:cs typeface="Times New Roman" panose="02020603050405020304" pitchFamily="18" charset="0"/>
              </a:rPr>
              <a:t>- Lí lẽ, bằng chứng đa dạng, thuyết phục làm rõ cho ý kiến.</a:t>
            </a:r>
          </a:p>
          <a:p>
            <a:r>
              <a:rPr lang="en-US" sz="3500" smtClean="0">
                <a:latin typeface="Times New Roman" panose="02020603050405020304" pitchFamily="18" charset="0"/>
                <a:cs typeface="Times New Roman" panose="02020603050405020304" pitchFamily="18" charset="0"/>
              </a:rPr>
              <a:t>- Bố cục trình bày khoa học.</a:t>
            </a:r>
            <a:endParaRPr lang="en-US" sz="3500">
              <a:latin typeface="Times New Roman" panose="02020603050405020304" pitchFamily="18" charset="0"/>
              <a:cs typeface="Times New Roman" panose="02020603050405020304" pitchFamily="18" charset="0"/>
            </a:endParaRPr>
          </a:p>
        </p:txBody>
      </p:sp>
      <p:sp>
        <p:nvSpPr>
          <p:cNvPr id="17" name="TextBox 16"/>
          <p:cNvSpPr txBox="1"/>
          <p:nvPr/>
        </p:nvSpPr>
        <p:spPr>
          <a:xfrm>
            <a:off x="1214120" y="3878864"/>
            <a:ext cx="15925800" cy="201593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500" b="1" smtClean="0">
                <a:latin typeface="Times New Roman" panose="02020603050405020304" pitchFamily="18" charset="0"/>
                <a:cs typeface="Times New Roman" panose="02020603050405020304" pitchFamily="18" charset="0"/>
              </a:rPr>
              <a:t>2. Nội dung</a:t>
            </a:r>
          </a:p>
          <a:p>
            <a:pPr>
              <a:spcBef>
                <a:spcPts val="1200"/>
              </a:spcBef>
            </a:pPr>
            <a:r>
              <a:rPr lang="en-US" sz="3500" smtClean="0">
                <a:latin typeface="Times New Roman" panose="02020603050405020304" pitchFamily="18" charset="0"/>
                <a:cs typeface="Times New Roman" panose="02020603050405020304" pitchFamily="18" charset="0"/>
              </a:rPr>
              <a:t>- Văn bản nêu các lợi ích của việc có vật nuôi trong nhà đối với trẻ em.</a:t>
            </a:r>
          </a:p>
          <a:p>
            <a:pPr>
              <a:spcBef>
                <a:spcPts val="1200"/>
              </a:spcBef>
            </a:pPr>
            <a:r>
              <a:rPr lang="en-US" sz="3500" smtClean="0">
                <a:latin typeface="Times New Roman" panose="02020603050405020304" pitchFamily="18" charset="0"/>
                <a:cs typeface="Times New Roman" panose="02020603050405020304" pitchFamily="18" charset="0"/>
              </a:rPr>
              <a:t>- Khuyên con người cần có ý thức bảo vệ, chăm sóc, yêu quý, tôn trọng động vật.</a:t>
            </a:r>
            <a:endParaRPr lang="en-US" sz="3500">
              <a:latin typeface="Times New Roman" panose="02020603050405020304" pitchFamily="18" charset="0"/>
              <a:cs typeface="Times New Roman" panose="02020603050405020304" pitchFamily="18" charset="0"/>
            </a:endParaRPr>
          </a:p>
        </p:txBody>
      </p:sp>
      <p:sp>
        <p:nvSpPr>
          <p:cNvPr id="18" name="TextBox 17"/>
          <p:cNvSpPr txBox="1"/>
          <p:nvPr/>
        </p:nvSpPr>
        <p:spPr>
          <a:xfrm>
            <a:off x="1239520" y="6194553"/>
            <a:ext cx="15925800" cy="386259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500" b="1" smtClean="0">
                <a:latin typeface="Times New Roman" panose="02020603050405020304" pitchFamily="18" charset="0"/>
                <a:cs typeface="Times New Roman" panose="02020603050405020304" pitchFamily="18" charset="0"/>
              </a:rPr>
              <a:t>3. Cách đọc hiểu văn bản nghị luận</a:t>
            </a:r>
          </a:p>
          <a:p>
            <a:r>
              <a:rPr lang="en-US" sz="3500" smtClean="0">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Đọc kĩ văn bản.</a:t>
            </a:r>
          </a:p>
          <a:p>
            <a:r>
              <a:rPr lang="en-US" sz="3500">
                <a:latin typeface="Times New Roman" panose="02020603050405020304" pitchFamily="18" charset="0"/>
                <a:cs typeface="Times New Roman" panose="02020603050405020304" pitchFamily="18" charset="0"/>
              </a:rPr>
              <a:t>- Xác định vấn đề nghị luận.</a:t>
            </a:r>
          </a:p>
          <a:p>
            <a:r>
              <a:rPr lang="en-US" sz="3500">
                <a:latin typeface="Times New Roman" panose="02020603050405020304" pitchFamily="18" charset="0"/>
                <a:cs typeface="Times New Roman" panose="02020603050405020304" pitchFamily="18" charset="0"/>
              </a:rPr>
              <a:t>- Xác định hệ thống ý kiến, lí lẽ, bằng chứng.</a:t>
            </a:r>
          </a:p>
          <a:p>
            <a:r>
              <a:rPr lang="en-US" sz="3500">
                <a:latin typeface="Times New Roman" panose="02020603050405020304" pitchFamily="18" charset="0"/>
                <a:cs typeface="Times New Roman" panose="02020603050405020304" pitchFamily="18" charset="0"/>
              </a:rPr>
              <a:t>- Phân tích mối quan hệ giữa lí lẽ và bằng chứng.</a:t>
            </a:r>
          </a:p>
          <a:p>
            <a:r>
              <a:rPr lang="en-US" sz="3500">
                <a:latin typeface="Times New Roman" panose="02020603050405020304" pitchFamily="18" charset="0"/>
                <a:cs typeface="Times New Roman" panose="02020603050405020304" pitchFamily="18" charset="0"/>
              </a:rPr>
              <a:t>- </a:t>
            </a:r>
            <a:r>
              <a:rPr lang="en-US" sz="3500" smtClean="0">
                <a:latin typeface="Times New Roman" panose="02020603050405020304" pitchFamily="18" charset="0"/>
                <a:cs typeface="Times New Roman" panose="02020603050405020304" pitchFamily="18" charset="0"/>
              </a:rPr>
              <a:t>Nêu </a:t>
            </a:r>
            <a:r>
              <a:rPr lang="en-US" sz="3500">
                <a:latin typeface="Times New Roman" panose="02020603050405020304" pitchFamily="18" charset="0"/>
                <a:cs typeface="Times New Roman" panose="02020603050405020304" pitchFamily="18" charset="0"/>
              </a:rPr>
              <a:t>được ý nghĩa vấn đề.</a:t>
            </a:r>
          </a:p>
          <a:p>
            <a:r>
              <a:rPr lang="en-US" sz="3500">
                <a:latin typeface="Times New Roman" panose="02020603050405020304" pitchFamily="18" charset="0"/>
                <a:cs typeface="Times New Roman" panose="02020603050405020304" pitchFamily="18" charset="0"/>
              </a:rPr>
              <a:t>- Liên hệ bản thân, thực tế cuộc sống.</a:t>
            </a:r>
            <a:endParaRPr lang="en-US" sz="3500" b="1"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0" y="1104900"/>
            <a:ext cx="7239000" cy="630942"/>
          </a:xfrm>
          <a:prstGeom prst="rect">
            <a:avLst/>
          </a:prstGeom>
          <a:noFill/>
        </p:spPr>
        <p:txBody>
          <a:bodyPr wrap="square" rtlCol="0">
            <a:spAutoFit/>
          </a:bodyPr>
          <a:lstStyle/>
          <a:p>
            <a:pPr algn="ctr"/>
            <a:r>
              <a:rPr lang="en-US" sz="3500" b="1" smtClean="0">
                <a:solidFill>
                  <a:srgbClr val="FF0000"/>
                </a:solidFill>
                <a:latin typeface="Times New Roman" panose="02020603050405020304" pitchFamily="18" charset="0"/>
                <a:cs typeface="Times New Roman" panose="02020603050405020304" pitchFamily="18" charset="0"/>
              </a:rPr>
              <a:t>LUYỆN TẬP</a:t>
            </a:r>
            <a:endParaRPr lang="en-US" sz="3500"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352800" y="2324100"/>
            <a:ext cx="11658600"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1. Trò chơi Giải cứu thú cưng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64006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7800" y="1345590"/>
            <a:ext cx="5067300" cy="5035540"/>
          </a:xfrm>
          <a:prstGeom prst="rect">
            <a:avLst/>
          </a:prstGeom>
        </p:spPr>
      </p:pic>
      <p:sp>
        <p:nvSpPr>
          <p:cNvPr id="6" name="Rectangle 5"/>
          <p:cNvSpPr/>
          <p:nvPr/>
        </p:nvSpPr>
        <p:spPr>
          <a:xfrm>
            <a:off x="1262380" y="1077982"/>
            <a:ext cx="10591800" cy="2785378"/>
          </a:xfrm>
          <a:prstGeom prst="rect">
            <a:avLst/>
          </a:prstGeom>
        </p:spPr>
        <p:txBody>
          <a:bodyPr wrap="square">
            <a:spAutoFit/>
          </a:bodyPr>
          <a:lstStyle/>
          <a:p>
            <a:pPr algn="just"/>
            <a:r>
              <a:rPr lang="en-US" sz="3500">
                <a:latin typeface="Times New Roman" panose="02020603050405020304" pitchFamily="18" charset="0"/>
                <a:cs typeface="Times New Roman" panose="02020603050405020304" pitchFamily="18" charset="0"/>
              </a:rPr>
              <a:t> 1. </a:t>
            </a:r>
            <a:r>
              <a:rPr lang="vi-VN" sz="3500" b="1">
                <a:latin typeface="Times New Roman" panose="02020603050405020304" pitchFamily="18" charset="0"/>
                <a:cs typeface="Times New Roman" panose="02020603050405020304" pitchFamily="18" charset="0"/>
              </a:rPr>
              <a:t>Tình huống</a:t>
            </a:r>
            <a:r>
              <a:rPr lang="vi-VN" sz="3500">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Em mong muốn được nuôi một con thú cưng, nhưng bố mẹ lo lắng em không đủ khả năng để chăm sóc và sao nhãng việc học tập.</a:t>
            </a:r>
          </a:p>
          <a:p>
            <a:pPr algn="just"/>
            <a:r>
              <a:rPr lang="vi-VN" sz="3500">
                <a:latin typeface="Times New Roman" panose="02020603050405020304" pitchFamily="18" charset="0"/>
                <a:cs typeface="Times New Roman" panose="02020603050405020304" pitchFamily="18" charset="0"/>
              </a:rPr>
              <a:t>Em hãy đưa ra những lí lẽ, dẫn</a:t>
            </a:r>
            <a:r>
              <a:rPr lang="en-US" sz="3500">
                <a:latin typeface="Times New Roman" panose="02020603050405020304" pitchFamily="18" charset="0"/>
                <a:cs typeface="Times New Roman" panose="02020603050405020304" pitchFamily="18" charset="0"/>
              </a:rPr>
              <a:t> </a:t>
            </a:r>
            <a:r>
              <a:rPr lang="vi-VN" sz="3500">
                <a:latin typeface="Times New Roman" panose="02020603050405020304" pitchFamily="18" charset="0"/>
                <a:cs typeface="Times New Roman" panose="02020603050405020304" pitchFamily="18" charset="0"/>
              </a:rPr>
              <a:t>chứng nhằm thuyết phục bố mẹ em</a:t>
            </a:r>
            <a:r>
              <a:rPr lang="en-US" sz="3500">
                <a:latin typeface="Times New Roman" panose="02020603050405020304" pitchFamily="18" charset="0"/>
                <a:cs typeface="Times New Roman" panose="02020603050405020304" pitchFamily="18" charset="0"/>
              </a:rPr>
              <a:t>.</a:t>
            </a:r>
            <a:endParaRPr lang="vi-VN" sz="3500">
              <a:latin typeface="Times New Roman" panose="02020603050405020304" pitchFamily="18" charset="0"/>
              <a:cs typeface="Times New Roman" panose="02020603050405020304" pitchFamily="18" charset="0"/>
            </a:endParaRPr>
          </a:p>
        </p:txBody>
      </p:sp>
      <p:sp>
        <p:nvSpPr>
          <p:cNvPr id="7" name="TextBox 6"/>
          <p:cNvSpPr txBox="1"/>
          <p:nvPr/>
        </p:nvSpPr>
        <p:spPr>
          <a:xfrm>
            <a:off x="4876800" y="351041"/>
            <a:ext cx="7239000" cy="630942"/>
          </a:xfrm>
          <a:prstGeom prst="rect">
            <a:avLst/>
          </a:prstGeom>
          <a:noFill/>
        </p:spPr>
        <p:txBody>
          <a:bodyPr wrap="square" rtlCol="0">
            <a:spAutoFit/>
          </a:bodyPr>
          <a:lstStyle/>
          <a:p>
            <a:pPr algn="ctr"/>
            <a:r>
              <a:rPr lang="en-US" sz="3500" b="1" smtClean="0">
                <a:solidFill>
                  <a:srgbClr val="FF0000"/>
                </a:solidFill>
                <a:latin typeface="Times New Roman" panose="02020603050405020304" pitchFamily="18" charset="0"/>
                <a:cs typeface="Times New Roman" panose="02020603050405020304" pitchFamily="18" charset="0"/>
              </a:rPr>
              <a:t>VẬN DỤNG</a:t>
            </a:r>
            <a:endParaRPr lang="en-US" sz="3500" b="1">
              <a:solidFill>
                <a:srgbClr val="FF000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02260253"/>
              </p:ext>
            </p:extLst>
          </p:nvPr>
        </p:nvGraphicFramePr>
        <p:xfrm>
          <a:off x="1262380" y="4305300"/>
          <a:ext cx="10591800" cy="4892896"/>
        </p:xfrm>
        <a:graphic>
          <a:graphicData uri="http://schemas.openxmlformats.org/drawingml/2006/table">
            <a:tbl>
              <a:tblPr firstRow="1" bandRow="1">
                <a:tableStyleId>{5940675A-B579-460E-94D1-54222C63F5DA}</a:tableStyleId>
              </a:tblPr>
              <a:tblGrid>
                <a:gridCol w="3530600">
                  <a:extLst>
                    <a:ext uri="{9D8B030D-6E8A-4147-A177-3AD203B41FA5}">
                      <a16:colId xmlns:a16="http://schemas.microsoft.com/office/drawing/2014/main" val="2512075584"/>
                    </a:ext>
                  </a:extLst>
                </a:gridCol>
                <a:gridCol w="3530600">
                  <a:extLst>
                    <a:ext uri="{9D8B030D-6E8A-4147-A177-3AD203B41FA5}">
                      <a16:colId xmlns:a16="http://schemas.microsoft.com/office/drawing/2014/main" val="3117063140"/>
                    </a:ext>
                  </a:extLst>
                </a:gridCol>
                <a:gridCol w="3530600">
                  <a:extLst>
                    <a:ext uri="{9D8B030D-6E8A-4147-A177-3AD203B41FA5}">
                      <a16:colId xmlns:a16="http://schemas.microsoft.com/office/drawing/2014/main" val="4021455122"/>
                    </a:ext>
                  </a:extLst>
                </a:gridCol>
              </a:tblGrid>
              <a:tr h="686656">
                <a:tc>
                  <a:txBody>
                    <a:bodyPr/>
                    <a:lstStyle/>
                    <a:p>
                      <a:pPr algn="ctr"/>
                      <a:r>
                        <a:rPr lang="en-US" b="1" smtClean="0">
                          <a:latin typeface="Times New Roman" panose="02020603050405020304" pitchFamily="18" charset="0"/>
                          <a:cs typeface="Times New Roman" panose="02020603050405020304" pitchFamily="18" charset="0"/>
                        </a:rPr>
                        <a:t>THINK (Nghĩ)</a:t>
                      </a:r>
                      <a:endParaRPr lang="en-US" b="1">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r>
                        <a:rPr lang="en-US" b="1" smtClean="0">
                          <a:latin typeface="Times New Roman" panose="02020603050405020304" pitchFamily="18" charset="0"/>
                          <a:cs typeface="Times New Roman" panose="02020603050405020304" pitchFamily="18" charset="0"/>
                        </a:rPr>
                        <a:t>PAIR(ghép</a:t>
                      </a:r>
                      <a:r>
                        <a:rPr lang="en-US" b="1" baseline="0" smtClean="0">
                          <a:latin typeface="Times New Roman" panose="02020603050405020304" pitchFamily="18" charset="0"/>
                          <a:cs typeface="Times New Roman" panose="02020603050405020304" pitchFamily="18" charset="0"/>
                        </a:rPr>
                        <a:t> đôi)</a:t>
                      </a:r>
                      <a:endParaRPr lang="en-US" b="1">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r>
                        <a:rPr lang="en-US" b="1" smtClean="0">
                          <a:latin typeface="Times New Roman" panose="02020603050405020304" pitchFamily="18" charset="0"/>
                          <a:cs typeface="Times New Roman" panose="02020603050405020304" pitchFamily="18" charset="0"/>
                        </a:rPr>
                        <a:t>SHARE(chia</a:t>
                      </a:r>
                      <a:r>
                        <a:rPr lang="en-US" b="1" baseline="0" smtClean="0">
                          <a:latin typeface="Times New Roman" panose="02020603050405020304" pitchFamily="18" charset="0"/>
                          <a:cs typeface="Times New Roman" panose="02020603050405020304" pitchFamily="18" charset="0"/>
                        </a:rPr>
                        <a:t> sẻ)</a:t>
                      </a:r>
                      <a:endParaRPr lang="en-US" b="1">
                        <a:latin typeface="Times New Roman" panose="02020603050405020304" pitchFamily="18"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2614720806"/>
                  </a:ext>
                </a:extLst>
              </a:tr>
              <a:tr h="686656">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89219075"/>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0" y="1104900"/>
            <a:ext cx="7239000" cy="630942"/>
          </a:xfrm>
          <a:prstGeom prst="rect">
            <a:avLst/>
          </a:prstGeom>
          <a:noFill/>
        </p:spPr>
        <p:txBody>
          <a:bodyPr wrap="square" rtlCol="0">
            <a:spAutoFit/>
          </a:bodyPr>
          <a:lstStyle/>
          <a:p>
            <a:pPr algn="ctr"/>
            <a:r>
              <a:rPr lang="en-US" sz="3500" b="1" smtClean="0">
                <a:solidFill>
                  <a:srgbClr val="FF0000"/>
                </a:solidFill>
                <a:latin typeface="Times New Roman" panose="02020603050405020304" pitchFamily="18" charset="0"/>
                <a:cs typeface="Times New Roman" panose="02020603050405020304" pitchFamily="18" charset="0"/>
              </a:rPr>
              <a:t>VẬN DỤNG</a:t>
            </a:r>
            <a:endParaRPr lang="en-US" sz="3500"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971800" y="2400300"/>
            <a:ext cx="14325600" cy="803490"/>
          </a:xfrm>
          <a:prstGeom prst="rect">
            <a:avLst/>
          </a:prstGeom>
          <a:noFill/>
        </p:spPr>
        <p:txBody>
          <a:bodyPr wrap="square" rtlCol="0">
            <a:spAutoFit/>
          </a:bodyPr>
          <a:lstStyle/>
          <a:p>
            <a:pPr>
              <a:lnSpc>
                <a:spcPct val="150000"/>
              </a:lnSpc>
            </a:pPr>
            <a:r>
              <a:rPr lang="en-US" sz="3500" smtClean="0">
                <a:latin typeface="Times New Roman" panose="02020603050405020304" pitchFamily="18" charset="0"/>
                <a:cs typeface="Times New Roman" panose="02020603050405020304" pitchFamily="18" charset="0"/>
              </a:rPr>
              <a:t>2. Vẽ sơ đồ tư duy khái quát nội dung văn bản.</a:t>
            </a:r>
          </a:p>
        </p:txBody>
      </p:sp>
    </p:spTree>
    <p:extLst>
      <p:ext uri="{BB962C8B-B14F-4D97-AF65-F5344CB8AC3E}">
        <p14:creationId xmlns:p14="http://schemas.microsoft.com/office/powerpoint/2010/main" val="41361795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sp>
        <p:nvSpPr>
          <p:cNvPr id="6" name="TextBox 5"/>
          <p:cNvSpPr txBox="1"/>
          <p:nvPr/>
        </p:nvSpPr>
        <p:spPr>
          <a:xfrm>
            <a:off x="3352800" y="800100"/>
            <a:ext cx="11506200" cy="707886"/>
          </a:xfrm>
          <a:prstGeom prst="rect">
            <a:avLst/>
          </a:prstGeom>
          <a:noFill/>
        </p:spPr>
        <p:txBody>
          <a:bodyPr wrap="square" rtlCol="0">
            <a:spAutoFit/>
          </a:bodyPr>
          <a:lstStyle/>
          <a:p>
            <a:r>
              <a:rPr lang="en-US" sz="4000" b="1" smtClean="0">
                <a:solidFill>
                  <a:srgbClr val="FF0000"/>
                </a:solidFill>
                <a:latin typeface="Times New Roman" panose="02020603050405020304" pitchFamily="18" charset="0"/>
                <a:cs typeface="Times New Roman" panose="02020603050405020304" pitchFamily="18" charset="0"/>
              </a:rPr>
              <a:t>HƯỚNG DẪN HỌC Ở NHÀ, CHUẨN BỊ BÀI SAU</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057400" y="2095500"/>
            <a:ext cx="14325600" cy="4708981"/>
          </a:xfrm>
          <a:prstGeom prst="rect">
            <a:avLst/>
          </a:prstGeom>
          <a:noFill/>
        </p:spPr>
        <p:txBody>
          <a:bodyPr wrap="square" rtlCol="0">
            <a:spAutoFit/>
          </a:bodyPr>
          <a:lstStyle/>
          <a:p>
            <a:pPr algn="just"/>
            <a:r>
              <a:rPr lang="en-US" sz="5000" smtClean="0">
                <a:latin typeface="Times New Roman" panose="02020603050405020304" pitchFamily="18" charset="0"/>
                <a:cs typeface="Times New Roman" panose="02020603050405020304" pitchFamily="18" charset="0"/>
              </a:rPr>
              <a:t>1. Hoàn thiện sơ đồ tư duy về các đơn vị kiến thức của bài học.</a:t>
            </a:r>
          </a:p>
          <a:p>
            <a:pPr algn="just"/>
            <a:r>
              <a:rPr lang="en-US" sz="5000">
                <a:latin typeface="Times New Roman" panose="02020603050405020304" pitchFamily="18" charset="0"/>
                <a:cs typeface="Times New Roman" panose="02020603050405020304" pitchFamily="18" charset="0"/>
              </a:rPr>
              <a:t>2</a:t>
            </a:r>
            <a:r>
              <a:rPr lang="en-US" sz="5000" smtClean="0">
                <a:latin typeface="Times New Roman" panose="02020603050405020304" pitchFamily="18" charset="0"/>
                <a:cs typeface="Times New Roman" panose="02020603050405020304" pitchFamily="18" charset="0"/>
              </a:rPr>
              <a:t>. Viết đoạn văn khoảng 5-7 câu nêu suy nghĩ của em về con vật em yêu thích.</a:t>
            </a:r>
          </a:p>
          <a:p>
            <a:pPr algn="just"/>
            <a:r>
              <a:rPr lang="en-US" sz="5000" smtClean="0">
                <a:latin typeface="Times New Roman" panose="02020603050405020304" pitchFamily="18" charset="0"/>
                <a:cs typeface="Times New Roman" panose="02020603050405020304" pitchFamily="18" charset="0"/>
              </a:rPr>
              <a:t>3. Chuẩn bị: viết bài văn trình bày ý kiến về một hiện tượng đời sống (Trả lời các câu hỏi phần tìm ý)</a:t>
            </a:r>
            <a:endParaRPr lang="en-US" sz="5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562100"/>
            <a:ext cx="12649200" cy="2035750"/>
          </a:xfrm>
          <a:prstGeom prst="rect">
            <a:avLst/>
          </a:prstGeom>
        </p:spPr>
        <p:txBody>
          <a:bodyPr wrap="square">
            <a:spAutoFit/>
          </a:bodyPr>
          <a:lstStyle/>
          <a:p>
            <a:pPr algn="just">
              <a:lnSpc>
                <a:spcPct val="107000"/>
              </a:lnSpc>
              <a:spcAft>
                <a:spcPts val="0"/>
              </a:spcAft>
            </a:pPr>
            <a:r>
              <a:rPr lang="en-US" sz="4000" smtClean="0">
                <a:latin typeface="Times New Roman" panose="02020603050405020304" pitchFamily="18" charset="0"/>
                <a:ea typeface="Calibri" panose="020F0502020204030204" pitchFamily="34" charset="0"/>
                <a:cs typeface="Times New Roman" panose="02020603050405020304" pitchFamily="18" charset="0"/>
              </a:rPr>
              <a:t>1. So </a:t>
            </a:r>
            <a:r>
              <a:rPr lang="en-US" sz="4000">
                <a:latin typeface="Times New Roman" panose="02020603050405020304" pitchFamily="18" charset="0"/>
                <a:ea typeface="Calibri" panose="020F0502020204030204" pitchFamily="34" charset="0"/>
                <a:cs typeface="Times New Roman" panose="02020603050405020304" pitchFamily="18" charset="0"/>
              </a:rPr>
              <a:t>sánh điểm giống nhau  về nội dung hai văn bản </a:t>
            </a:r>
            <a:r>
              <a:rPr lang="en-US" sz="4000" i="1">
                <a:latin typeface="Times New Roman" panose="02020603050405020304" pitchFamily="18" charset="0"/>
                <a:ea typeface="Calibri" panose="020F0502020204030204" pitchFamily="34" charset="0"/>
                <a:cs typeface="Times New Roman" panose="02020603050405020304" pitchFamily="18" charset="0"/>
              </a:rPr>
              <a:t>“Tại sao nên có vật nuôi trong nhà” và “Vì sao chúng ta phải đối xử thân thiện với động vật”.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371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1981200" y="571500"/>
            <a:ext cx="14560778" cy="3326232"/>
          </a:xfrm>
          <a:prstGeom prst="rect">
            <a:avLst/>
          </a:prstGeom>
        </p:spPr>
        <p:txBody>
          <a:bodyPr lIns="0" tIns="0" rIns="0" bIns="0" rtlCol="0" anchor="t">
            <a:spAutoFit/>
          </a:bodyPr>
          <a:lstStyle/>
          <a:p>
            <a:pPr algn="ctr">
              <a:lnSpc>
                <a:spcPts val="8788"/>
              </a:lnSpc>
            </a:pPr>
            <a:r>
              <a:rPr lang="en-US" sz="4000" b="1" smtClean="0">
                <a:solidFill>
                  <a:srgbClr val="00B0F0"/>
                </a:solidFill>
                <a:latin typeface="Times New Roman" panose="02020603050405020304" pitchFamily="18" charset="0"/>
                <a:ea typeface="Mitr Semi-Bold"/>
                <a:cs typeface="Times New Roman" panose="02020603050405020304" pitchFamily="18" charset="0"/>
                <a:sym typeface="Mitr Semi-Bold"/>
              </a:rPr>
              <a:t>BÀI 8: VĂN NGHỊ LUẬN</a:t>
            </a:r>
          </a:p>
          <a:p>
            <a:pPr algn="ctr"/>
            <a:r>
              <a:rPr lang="en-US" sz="4000" b="1" smtClean="0">
                <a:solidFill>
                  <a:srgbClr val="FF3131"/>
                </a:solidFill>
                <a:latin typeface="Times New Roman" panose="02020603050405020304" pitchFamily="18" charset="0"/>
                <a:ea typeface="Mitr Semi-Bold"/>
                <a:cs typeface="Times New Roman" panose="02020603050405020304" pitchFamily="18" charset="0"/>
                <a:sym typeface="Mitr Semi-Bold"/>
              </a:rPr>
              <a:t>TIẾT 107 – THỰC HÀNH ĐỌC HIỂU VĂN </a:t>
            </a:r>
            <a:r>
              <a:rPr lang="en-US" sz="4000" b="1">
                <a:solidFill>
                  <a:srgbClr val="FF3131"/>
                </a:solidFill>
                <a:latin typeface="Times New Roman" panose="02020603050405020304" pitchFamily="18" charset="0"/>
                <a:ea typeface="Mitr Semi-Bold"/>
                <a:cs typeface="Times New Roman" panose="02020603050405020304" pitchFamily="18" charset="0"/>
                <a:sym typeface="Mitr Semi-Bold"/>
              </a:rPr>
              <a:t>BẢN</a:t>
            </a:r>
          </a:p>
          <a:p>
            <a:pPr algn="ctr">
              <a:spcBef>
                <a:spcPct val="0"/>
              </a:spcBef>
            </a:pPr>
            <a:r>
              <a:rPr lang="en-US" sz="4000" b="1" smtClean="0">
                <a:solidFill>
                  <a:srgbClr val="FF3131"/>
                </a:solidFill>
                <a:latin typeface="Times New Roman" panose="02020603050405020304" pitchFamily="18" charset="0"/>
                <a:ea typeface="Mitr Semi-Bold"/>
                <a:cs typeface="Times New Roman" panose="02020603050405020304" pitchFamily="18" charset="0"/>
                <a:sym typeface="Mitr Semi-Bold"/>
              </a:rPr>
              <a:t>TẠI SAO NÊN CÓ VẬT NUÔI TRONG NHÀ?</a:t>
            </a:r>
          </a:p>
          <a:p>
            <a:pPr algn="ctr">
              <a:lnSpc>
                <a:spcPts val="8788"/>
              </a:lnSpc>
              <a:spcBef>
                <a:spcPct val="0"/>
              </a:spcBef>
            </a:pPr>
            <a:r>
              <a:rPr lang="en-US" sz="4000" b="1" smtClean="0">
                <a:solidFill>
                  <a:srgbClr val="FF3131"/>
                </a:solidFill>
                <a:latin typeface="Times New Roman" panose="02020603050405020304" pitchFamily="18" charset="0"/>
                <a:ea typeface="Mitr Semi-Bold"/>
                <a:cs typeface="Times New Roman" panose="02020603050405020304" pitchFamily="18" charset="0"/>
                <a:sym typeface="Mitr Semi-Bold"/>
              </a:rPr>
              <a:t>                                    </a:t>
            </a:r>
            <a:r>
              <a:rPr lang="en-US" sz="4000" b="1" smtClean="0">
                <a:latin typeface="Times New Roman" panose="02020603050405020304" pitchFamily="18" charset="0"/>
                <a:ea typeface="Mitr Semi-Bold"/>
                <a:cs typeface="Times New Roman" panose="02020603050405020304" pitchFamily="18" charset="0"/>
                <a:sym typeface="Mitr Semi-Bold"/>
              </a:rPr>
              <a:t>Theo Thùy Dương</a:t>
            </a:r>
            <a:endParaRPr lang="en-US" sz="4000" b="1">
              <a:latin typeface="Times New Roman" panose="02020603050405020304" pitchFamily="18" charset="0"/>
              <a:ea typeface="Mitr Semi-Bold"/>
              <a:cs typeface="Times New Roman" panose="02020603050405020304" pitchFamily="18" charset="0"/>
              <a:sym typeface="Mitr Semi-Bold"/>
            </a:endParaRPr>
          </a:p>
        </p:txBody>
      </p:sp>
    </p:spTree>
    <p:extLst>
      <p:ext uri="{BB962C8B-B14F-4D97-AF65-F5344CB8AC3E}">
        <p14:creationId xmlns:p14="http://schemas.microsoft.com/office/powerpoint/2010/main" val="579659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7800" y="1333500"/>
            <a:ext cx="7467600" cy="630942"/>
          </a:xfrm>
          <a:prstGeom prst="rect">
            <a:avLst/>
          </a:prstGeom>
          <a:noFill/>
        </p:spPr>
        <p:txBody>
          <a:bodyPr wrap="square" rtlCol="0">
            <a:spAutoFit/>
          </a:bodyPr>
          <a:lstStyle/>
          <a:p>
            <a:pPr algn="ctr"/>
            <a:r>
              <a:rPr lang="en-US" sz="3500" b="1" smtClean="0">
                <a:solidFill>
                  <a:srgbClr val="FF0000"/>
                </a:solidFill>
                <a:latin typeface="Times New Roman" panose="02020603050405020304" pitchFamily="18" charset="0"/>
                <a:cs typeface="Times New Roman" panose="02020603050405020304" pitchFamily="18" charset="0"/>
              </a:rPr>
              <a:t>MỤC TIÊU BÀI HỌC</a:t>
            </a:r>
            <a:endParaRPr lang="en-US" sz="3500"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00200" y="2705100"/>
            <a:ext cx="15392400" cy="5478423"/>
          </a:xfrm>
          <a:prstGeom prst="rect">
            <a:avLst/>
          </a:prstGeom>
          <a:noFill/>
        </p:spPr>
        <p:txBody>
          <a:bodyPr wrap="square" rtlCol="0">
            <a:spAutoFit/>
          </a:bodyPr>
          <a:lstStyle/>
          <a:p>
            <a:pPr>
              <a:lnSpc>
                <a:spcPct val="150000"/>
              </a:lnSpc>
            </a:pPr>
            <a:r>
              <a:rPr lang="en-US" sz="3500" b="1" smtClean="0">
                <a:latin typeface="Times New Roman" panose="02020603050405020304" pitchFamily="18" charset="0"/>
                <a:cs typeface="Times New Roman" panose="02020603050405020304" pitchFamily="18" charset="0"/>
              </a:rPr>
              <a:t>Khi học bài học này, giúp HS</a:t>
            </a:r>
          </a:p>
          <a:p>
            <a:pPr>
              <a:lnSpc>
                <a:spcPct val="150000"/>
              </a:lnSpc>
            </a:pPr>
            <a:r>
              <a:rPr lang="en-US" sz="3500" smtClean="0">
                <a:latin typeface="Times New Roman" panose="02020603050405020304" pitchFamily="18" charset="0"/>
                <a:cs typeface="Times New Roman" panose="02020603050405020304" pitchFamily="18" charset="0"/>
              </a:rPr>
              <a:t>- Xác định được vấn đề nghị luận, hệ thống ý kiến, lí lẽ và bằng chứng trong văn bản.</a:t>
            </a:r>
          </a:p>
          <a:p>
            <a:pPr>
              <a:lnSpc>
                <a:spcPct val="150000"/>
              </a:lnSpc>
            </a:pPr>
            <a:r>
              <a:rPr lang="en-US" sz="3500" smtClean="0">
                <a:latin typeface="Times New Roman" panose="02020603050405020304" pitchFamily="18" charset="0"/>
                <a:cs typeface="Times New Roman" panose="02020603050405020304" pitchFamily="18" charset="0"/>
              </a:rPr>
              <a:t>- Mối quan hệ giữa lí lẽ và bằng chứng.</a:t>
            </a:r>
          </a:p>
          <a:p>
            <a:pPr algn="just">
              <a:lnSpc>
                <a:spcPct val="150000"/>
              </a:lnSpc>
            </a:pPr>
            <a:r>
              <a:rPr lang="en-US" sz="3500" smtClean="0">
                <a:latin typeface="Times New Roman" panose="02020603050405020304" pitchFamily="18" charset="0"/>
                <a:cs typeface="Times New Roman" panose="02020603050405020304" pitchFamily="18" charset="0"/>
              </a:rPr>
              <a:t>- Nêu được chủ đề, thông điệp của văn bản, vận dụng vào thực tế đưa ra lí lẽ, bằng chứng để thuyết phục người khác.</a:t>
            </a:r>
          </a:p>
          <a:p>
            <a:pPr>
              <a:lnSpc>
                <a:spcPct val="150000"/>
              </a:lnSpc>
            </a:pPr>
            <a:r>
              <a:rPr lang="en-US" sz="3500" smtClean="0">
                <a:latin typeface="Times New Roman" panose="02020603050405020304" pitchFamily="18" charset="0"/>
                <a:cs typeface="Times New Roman" panose="02020603050405020304" pitchFamily="18" charset="0"/>
              </a:rPr>
              <a:t>- Biết chăm sóc, yêu quý bảo vệ động </a:t>
            </a:r>
            <a:r>
              <a:rPr lang="en-US" sz="3500" smtClean="0">
                <a:latin typeface="Times New Roman" panose="02020603050405020304" pitchFamily="18" charset="0"/>
                <a:cs typeface="Times New Roman" panose="02020603050405020304" pitchFamily="18" charset="0"/>
              </a:rPr>
              <a:t>vật.</a:t>
            </a:r>
            <a:endParaRPr lang="en-US" sz="3500" smtClean="0">
              <a:latin typeface="Times New Roman" panose="02020603050405020304" pitchFamily="18" charset="0"/>
              <a:cs typeface="Times New Roman" panose="02020603050405020304" pitchFamily="18" charset="0"/>
            </a:endParaRPr>
          </a:p>
          <a:p>
            <a:pPr marL="457200" indent="-457200">
              <a:buFontTx/>
              <a:buChar char="-"/>
            </a:pP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6533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5400" y="495300"/>
            <a:ext cx="7467600" cy="630942"/>
          </a:xfrm>
          <a:prstGeom prst="rect">
            <a:avLst/>
          </a:prstGeom>
          <a:noFill/>
        </p:spPr>
        <p:txBody>
          <a:bodyPr wrap="square" rtlCol="0">
            <a:spAutoFit/>
          </a:bodyPr>
          <a:lstStyle/>
          <a:p>
            <a:pPr algn="ctr"/>
            <a:r>
              <a:rPr lang="en-US" sz="3500" b="1" smtClean="0">
                <a:solidFill>
                  <a:srgbClr val="FF0000"/>
                </a:solidFill>
                <a:latin typeface="Times New Roman" panose="02020603050405020304" pitchFamily="18" charset="0"/>
                <a:cs typeface="Times New Roman" panose="02020603050405020304" pitchFamily="18" charset="0"/>
              </a:rPr>
              <a:t>CẤU TRÚC BÀI HỌC</a:t>
            </a:r>
            <a:endParaRPr lang="en-US" sz="3500"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19200" y="1866900"/>
            <a:ext cx="8382000" cy="5478423"/>
          </a:xfrm>
          <a:prstGeom prst="rect">
            <a:avLst/>
          </a:prstGeom>
          <a:noFill/>
        </p:spPr>
        <p:txBody>
          <a:bodyPr wrap="square" rtlCol="0">
            <a:spAutoFit/>
          </a:bodyPr>
          <a:lstStyle/>
          <a:p>
            <a:r>
              <a:rPr lang="en-US" sz="3500" b="1" smtClean="0">
                <a:solidFill>
                  <a:srgbClr val="FF0000"/>
                </a:solidFill>
                <a:latin typeface="Times New Roman" panose="02020603050405020304" pitchFamily="18" charset="0"/>
                <a:cs typeface="Times New Roman" panose="02020603050405020304" pitchFamily="18" charset="0"/>
              </a:rPr>
              <a:t>I.Tìm hiểu chung.</a:t>
            </a:r>
          </a:p>
          <a:p>
            <a:r>
              <a:rPr lang="en-US" sz="3500" smtClean="0">
                <a:latin typeface="Times New Roman" panose="02020603050405020304" pitchFamily="18" charset="0"/>
                <a:cs typeface="Times New Roman" panose="02020603050405020304" pitchFamily="18" charset="0"/>
              </a:rPr>
              <a:t>1.Tác giả.</a:t>
            </a:r>
          </a:p>
          <a:p>
            <a:r>
              <a:rPr lang="en-US" sz="3500" smtClean="0">
                <a:latin typeface="Times New Roman" panose="02020603050405020304" pitchFamily="18" charset="0"/>
                <a:cs typeface="Times New Roman" panose="02020603050405020304" pitchFamily="18" charset="0"/>
              </a:rPr>
              <a:t>2.Tác phẩm.</a:t>
            </a:r>
          </a:p>
          <a:p>
            <a:r>
              <a:rPr lang="en-US" sz="3500" smtClean="0">
                <a:latin typeface="Times New Roman" panose="02020603050405020304" pitchFamily="18" charset="0"/>
                <a:cs typeface="Times New Roman" panose="02020603050405020304" pitchFamily="18" charset="0"/>
              </a:rPr>
              <a:t>3.Hướng dẫn đọc.</a:t>
            </a:r>
          </a:p>
          <a:p>
            <a:r>
              <a:rPr lang="en-US" sz="3500" i="1" smtClean="0">
                <a:latin typeface="Times New Roman" panose="02020603050405020304" pitchFamily="18" charset="0"/>
                <a:cs typeface="Times New Roman" panose="02020603050405020304" pitchFamily="18" charset="0"/>
              </a:rPr>
              <a:t>a.Đọc, chú thích.</a:t>
            </a:r>
          </a:p>
          <a:p>
            <a:r>
              <a:rPr lang="en-US" sz="3500" i="1" smtClean="0">
                <a:latin typeface="Times New Roman" panose="02020603050405020304" pitchFamily="18" charset="0"/>
                <a:cs typeface="Times New Roman" panose="02020603050405020304" pitchFamily="18" charset="0"/>
              </a:rPr>
              <a:t>b.Đặc điểm thể loại.</a:t>
            </a:r>
          </a:p>
          <a:p>
            <a:r>
              <a:rPr lang="en-US" sz="3500" b="1" smtClean="0">
                <a:solidFill>
                  <a:srgbClr val="FF0000"/>
                </a:solidFill>
                <a:latin typeface="Times New Roman" panose="02020603050405020304" pitchFamily="18" charset="0"/>
                <a:cs typeface="Times New Roman" panose="02020603050405020304" pitchFamily="18" charset="0"/>
              </a:rPr>
              <a:t>II. Đọc hiểu văn bản</a:t>
            </a:r>
          </a:p>
          <a:p>
            <a:r>
              <a:rPr lang="en-US" sz="3500" smtClean="0">
                <a:latin typeface="Times New Roman" panose="02020603050405020304" pitchFamily="18" charset="0"/>
                <a:cs typeface="Times New Roman" panose="02020603050405020304" pitchFamily="18" charset="0"/>
              </a:rPr>
              <a:t>1.Tìm hiểu hệ thống ý kiến, lí lẽ, bằng chứng.</a:t>
            </a:r>
          </a:p>
          <a:p>
            <a:r>
              <a:rPr lang="en-US" sz="3500" smtClean="0">
                <a:latin typeface="Times New Roman" panose="02020603050405020304" pitchFamily="18" charset="0"/>
                <a:cs typeface="Times New Roman" panose="02020603050405020304" pitchFamily="18" charset="0"/>
              </a:rPr>
              <a:t>2. Mối quan hệ giữa lí lẽ và bằng chứng.</a:t>
            </a:r>
          </a:p>
          <a:p>
            <a:r>
              <a:rPr lang="en-US" sz="3500" smtClean="0">
                <a:latin typeface="Times New Roman" panose="02020603050405020304" pitchFamily="18" charset="0"/>
                <a:cs typeface="Times New Roman" panose="02020603050405020304" pitchFamily="18" charset="0"/>
              </a:rPr>
              <a:t>3. Ý nghĩa của vấn đề.</a:t>
            </a:r>
          </a:p>
        </p:txBody>
      </p:sp>
      <p:sp>
        <p:nvSpPr>
          <p:cNvPr id="4" name="TextBox 3"/>
          <p:cNvSpPr txBox="1"/>
          <p:nvPr/>
        </p:nvSpPr>
        <p:spPr>
          <a:xfrm>
            <a:off x="10896600" y="1818193"/>
            <a:ext cx="6553200" cy="3323987"/>
          </a:xfrm>
          <a:prstGeom prst="rect">
            <a:avLst/>
          </a:prstGeom>
          <a:noFill/>
        </p:spPr>
        <p:txBody>
          <a:bodyPr wrap="square" rtlCol="0">
            <a:spAutoFit/>
          </a:bodyPr>
          <a:lstStyle/>
          <a:p>
            <a:r>
              <a:rPr lang="en-US" sz="3500" b="1">
                <a:solidFill>
                  <a:srgbClr val="FF0000"/>
                </a:solidFill>
                <a:latin typeface="Times New Roman" panose="02020603050405020304" pitchFamily="18" charset="0"/>
                <a:cs typeface="Times New Roman" panose="02020603050405020304" pitchFamily="18" charset="0"/>
              </a:rPr>
              <a:t>III.Tổng kết</a:t>
            </a:r>
          </a:p>
          <a:p>
            <a:r>
              <a:rPr lang="en-US" sz="3500">
                <a:latin typeface="Times New Roman" panose="02020603050405020304" pitchFamily="18" charset="0"/>
                <a:cs typeface="Times New Roman" panose="02020603050405020304" pitchFamily="18" charset="0"/>
              </a:rPr>
              <a:t>1.Nghệ </a:t>
            </a:r>
            <a:r>
              <a:rPr lang="en-US" sz="3500" smtClean="0">
                <a:latin typeface="Times New Roman" panose="02020603050405020304" pitchFamily="18" charset="0"/>
                <a:cs typeface="Times New Roman" panose="02020603050405020304" pitchFamily="18" charset="0"/>
              </a:rPr>
              <a:t>thuật.</a:t>
            </a:r>
            <a:endParaRPr lang="en-US" sz="3500">
              <a:latin typeface="Times New Roman" panose="02020603050405020304" pitchFamily="18" charset="0"/>
              <a:cs typeface="Times New Roman" panose="02020603050405020304" pitchFamily="18" charset="0"/>
            </a:endParaRPr>
          </a:p>
          <a:p>
            <a:r>
              <a:rPr lang="en-US" sz="3500">
                <a:latin typeface="Times New Roman" panose="02020603050405020304" pitchFamily="18" charset="0"/>
                <a:cs typeface="Times New Roman" panose="02020603050405020304" pitchFamily="18" charset="0"/>
              </a:rPr>
              <a:t>2.Nội </a:t>
            </a:r>
            <a:r>
              <a:rPr lang="en-US" sz="3500" smtClean="0">
                <a:latin typeface="Times New Roman" panose="02020603050405020304" pitchFamily="18" charset="0"/>
                <a:cs typeface="Times New Roman" panose="02020603050405020304" pitchFamily="18" charset="0"/>
              </a:rPr>
              <a:t>dung.</a:t>
            </a:r>
            <a:endParaRPr lang="en-US" sz="3500">
              <a:latin typeface="Times New Roman" panose="02020603050405020304" pitchFamily="18" charset="0"/>
              <a:cs typeface="Times New Roman" panose="02020603050405020304" pitchFamily="18" charset="0"/>
            </a:endParaRPr>
          </a:p>
          <a:p>
            <a:r>
              <a:rPr lang="en-US" sz="3500">
                <a:latin typeface="Times New Roman" panose="02020603050405020304" pitchFamily="18" charset="0"/>
                <a:cs typeface="Times New Roman" panose="02020603050405020304" pitchFamily="18" charset="0"/>
              </a:rPr>
              <a:t>3.Cách đọc hiểu văn bản nghị </a:t>
            </a:r>
            <a:r>
              <a:rPr lang="en-US" sz="3500" smtClean="0">
                <a:latin typeface="Times New Roman" panose="02020603050405020304" pitchFamily="18" charset="0"/>
                <a:cs typeface="Times New Roman" panose="02020603050405020304" pitchFamily="18" charset="0"/>
              </a:rPr>
              <a:t>luận.</a:t>
            </a:r>
            <a:endParaRPr lang="en-US" sz="3500" b="1" smtClean="0">
              <a:solidFill>
                <a:srgbClr val="FF0000"/>
              </a:solidFill>
              <a:latin typeface="Times New Roman" panose="02020603050405020304" pitchFamily="18" charset="0"/>
              <a:cs typeface="Times New Roman" panose="02020603050405020304" pitchFamily="18" charset="0"/>
            </a:endParaRPr>
          </a:p>
          <a:p>
            <a:r>
              <a:rPr lang="en-US" sz="3500" b="1" smtClean="0">
                <a:solidFill>
                  <a:srgbClr val="FF0000"/>
                </a:solidFill>
                <a:latin typeface="Times New Roman" panose="02020603050405020304" pitchFamily="18" charset="0"/>
                <a:cs typeface="Times New Roman" panose="02020603050405020304" pitchFamily="18" charset="0"/>
              </a:rPr>
              <a:t>IV. Luyện tập</a:t>
            </a:r>
          </a:p>
          <a:p>
            <a:r>
              <a:rPr lang="en-US" sz="3500" b="1" smtClean="0">
                <a:solidFill>
                  <a:srgbClr val="FF0000"/>
                </a:solidFill>
                <a:latin typeface="Times New Roman" panose="02020603050405020304" pitchFamily="18" charset="0"/>
                <a:cs typeface="Times New Roman" panose="02020603050405020304" pitchFamily="18" charset="0"/>
              </a:rPr>
              <a:t>V. Vận dụng</a:t>
            </a:r>
          </a:p>
        </p:txBody>
      </p:sp>
      <p:cxnSp>
        <p:nvCxnSpPr>
          <p:cNvPr id="6" name="Straight Connector 5"/>
          <p:cNvCxnSpPr/>
          <p:nvPr/>
        </p:nvCxnSpPr>
        <p:spPr>
          <a:xfrm>
            <a:off x="9906000" y="2019300"/>
            <a:ext cx="0" cy="7239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117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223594" y="912967"/>
            <a:ext cx="7067550" cy="812723"/>
          </a:xfrm>
          <a:prstGeom prst="rect">
            <a:avLst/>
          </a:prstGeom>
        </p:spPr>
        <p:txBody>
          <a:bodyPr lIns="0" tIns="0" rIns="0" bIns="0" rtlCol="0" anchor="t">
            <a:spAutoFit/>
          </a:bodyPr>
          <a:lstStyle/>
          <a:p>
            <a:pPr algn="ctr">
              <a:lnSpc>
                <a:spcPts val="7200"/>
              </a:lnSpc>
              <a:spcBef>
                <a:spcPct val="0"/>
              </a:spcBef>
            </a:pPr>
            <a:r>
              <a:rPr lang="en-US" sz="4000" b="1">
                <a:solidFill>
                  <a:srgbClr val="FF3131"/>
                </a:solidFill>
                <a:latin typeface="Times New Roman" panose="02020603050405020304" pitchFamily="18" charset="0"/>
                <a:ea typeface="Mitr Semi-Bold"/>
                <a:cs typeface="Times New Roman" panose="02020603050405020304" pitchFamily="18" charset="0"/>
                <a:sym typeface="Mitr Semi-Bold"/>
              </a:rPr>
              <a:t>I/ TÌM HIỂU CHUNG</a:t>
            </a:r>
          </a:p>
        </p:txBody>
      </p:sp>
      <p:sp>
        <p:nvSpPr>
          <p:cNvPr id="3" name="TextBox 5"/>
          <p:cNvSpPr txBox="1"/>
          <p:nvPr/>
        </p:nvSpPr>
        <p:spPr>
          <a:xfrm>
            <a:off x="-273354" y="1987238"/>
            <a:ext cx="5429758" cy="812723"/>
          </a:xfrm>
          <a:prstGeom prst="rect">
            <a:avLst/>
          </a:prstGeom>
        </p:spPr>
        <p:txBody>
          <a:bodyPr wrap="square" lIns="0" tIns="0" rIns="0" bIns="0" rtlCol="0" anchor="t">
            <a:spAutoFit/>
          </a:bodyPr>
          <a:lstStyle/>
          <a:p>
            <a:pPr algn="ctr">
              <a:lnSpc>
                <a:spcPts val="7200"/>
              </a:lnSpc>
              <a:spcBef>
                <a:spcPct val="0"/>
              </a:spcBef>
            </a:pPr>
            <a:r>
              <a:rPr lang="en-US" sz="4000" b="1">
                <a:latin typeface="Times New Roman" panose="02020603050405020304" pitchFamily="18" charset="0"/>
                <a:ea typeface="Mitr Semi-Bold"/>
                <a:cs typeface="Times New Roman" panose="02020603050405020304" pitchFamily="18" charset="0"/>
                <a:sym typeface="Mitr Semi-Bold"/>
              </a:rPr>
              <a:t>1</a:t>
            </a:r>
            <a:r>
              <a:rPr lang="en-US" sz="4000" b="1" smtClean="0">
                <a:latin typeface="Times New Roman" panose="02020603050405020304" pitchFamily="18" charset="0"/>
                <a:ea typeface="Mitr Semi-Bold"/>
                <a:cs typeface="Times New Roman" panose="02020603050405020304" pitchFamily="18" charset="0"/>
                <a:sym typeface="Mitr Semi-Bold"/>
              </a:rPr>
              <a:t>. Tác </a:t>
            </a:r>
            <a:r>
              <a:rPr lang="en-US" sz="4000" b="1">
                <a:latin typeface="Times New Roman" panose="02020603050405020304" pitchFamily="18" charset="0"/>
                <a:ea typeface="Mitr Semi-Bold"/>
                <a:cs typeface="Times New Roman" panose="02020603050405020304" pitchFamily="18" charset="0"/>
                <a:sym typeface="Mitr Semi-Bold"/>
              </a:rPr>
              <a:t>giả</a:t>
            </a:r>
          </a:p>
        </p:txBody>
      </p:sp>
      <p:sp>
        <p:nvSpPr>
          <p:cNvPr id="4" name="TextBox 6"/>
          <p:cNvSpPr txBox="1"/>
          <p:nvPr/>
        </p:nvSpPr>
        <p:spPr>
          <a:xfrm>
            <a:off x="457200" y="3061509"/>
            <a:ext cx="4480620" cy="812723"/>
          </a:xfrm>
          <a:prstGeom prst="rect">
            <a:avLst/>
          </a:prstGeom>
        </p:spPr>
        <p:txBody>
          <a:bodyPr lIns="0" tIns="0" rIns="0" bIns="0" rtlCol="0" anchor="t">
            <a:spAutoFit/>
          </a:bodyPr>
          <a:lstStyle/>
          <a:p>
            <a:pPr algn="ctr">
              <a:lnSpc>
                <a:spcPts val="7200"/>
              </a:lnSpc>
              <a:spcBef>
                <a:spcPct val="0"/>
              </a:spcBef>
            </a:pPr>
            <a:r>
              <a:rPr lang="en-US" sz="4000" b="1">
                <a:latin typeface="Times New Roman" panose="02020603050405020304" pitchFamily="18" charset="0"/>
                <a:ea typeface="Mitr Semi-Bold"/>
                <a:cs typeface="Times New Roman" panose="02020603050405020304" pitchFamily="18" charset="0"/>
                <a:sym typeface="Mitr Semi-Bold"/>
              </a:rPr>
              <a:t>2. Tác phẩm</a:t>
            </a:r>
          </a:p>
        </p:txBody>
      </p:sp>
    </p:spTree>
    <p:extLst>
      <p:ext uri="{BB962C8B-B14F-4D97-AF65-F5344CB8AC3E}">
        <p14:creationId xmlns:p14="http://schemas.microsoft.com/office/powerpoint/2010/main" val="1412893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4876800" y="730210"/>
            <a:ext cx="7794575" cy="923330"/>
          </a:xfrm>
          <a:prstGeom prst="rect">
            <a:avLst/>
          </a:prstGeom>
        </p:spPr>
        <p:txBody>
          <a:bodyPr lIns="0" tIns="0" rIns="0" bIns="0" rtlCol="0" anchor="t">
            <a:spAutoFit/>
          </a:bodyPr>
          <a:lstStyle/>
          <a:p>
            <a:pPr algn="ctr">
              <a:lnSpc>
                <a:spcPts val="7200"/>
              </a:lnSpc>
              <a:spcBef>
                <a:spcPct val="0"/>
              </a:spcBef>
            </a:pPr>
            <a:r>
              <a:rPr lang="en-US" sz="4000" b="1">
                <a:solidFill>
                  <a:srgbClr val="0070C0"/>
                </a:solidFill>
                <a:latin typeface="Mitr Semi-Bold"/>
                <a:ea typeface="Mitr Semi-Bold"/>
                <a:cs typeface="Mitr Semi-Bold"/>
                <a:sym typeface="Mitr Semi-Bold"/>
              </a:rPr>
              <a:t>PHIẾU HỌC TẬP SỐ 1</a:t>
            </a:r>
          </a:p>
        </p:txBody>
      </p:sp>
      <p:sp>
        <p:nvSpPr>
          <p:cNvPr id="3" name="TextBox 2"/>
          <p:cNvSpPr txBox="1"/>
          <p:nvPr/>
        </p:nvSpPr>
        <p:spPr>
          <a:xfrm>
            <a:off x="1904999" y="1714500"/>
            <a:ext cx="15544799" cy="1169551"/>
          </a:xfrm>
          <a:prstGeom prst="rect">
            <a:avLst/>
          </a:prstGeom>
          <a:noFill/>
        </p:spPr>
        <p:txBody>
          <a:bodyPr wrap="square" rtlCol="0">
            <a:spAutoFit/>
          </a:bodyPr>
          <a:lstStyle/>
          <a:p>
            <a:pPr algn="just"/>
            <a:r>
              <a:rPr lang="en-US" sz="3500" i="1" smtClean="0">
                <a:latin typeface="Times New Roman" panose="02020603050405020304" pitchFamily="18" charset="0"/>
                <a:cs typeface="Times New Roman" panose="02020603050405020304" pitchFamily="18" charset="0"/>
              </a:rPr>
              <a:t>Đọc  thông tin trong văn bản “Tại sao nên có vật nuôi trong nhà?”kết hợp phần tìm hiểu các văn bản nghị luận đã học trong bài 8, hoàn thiện các nội dung sau:</a:t>
            </a:r>
            <a:endParaRPr lang="en-US" sz="3500" i="1">
              <a:latin typeface="Times New Roman" panose="02020603050405020304" pitchFamily="18" charset="0"/>
              <a:cs typeface="Times New Roman" panose="02020603050405020304" pitchFamily="18" charset="0"/>
            </a:endParaRPr>
          </a:p>
        </p:txBody>
      </p:sp>
      <p:graphicFrame>
        <p:nvGraphicFramePr>
          <p:cNvPr id="4" name="Table 4"/>
          <p:cNvGraphicFramePr>
            <a:graphicFrameLocks noGrp="1"/>
          </p:cNvGraphicFramePr>
          <p:nvPr>
            <p:extLst>
              <p:ext uri="{D42A27DB-BD31-4B8C-83A1-F6EECF244321}">
                <p14:modId xmlns:p14="http://schemas.microsoft.com/office/powerpoint/2010/main" val="3670369739"/>
              </p:ext>
            </p:extLst>
          </p:nvPr>
        </p:nvGraphicFramePr>
        <p:xfrm>
          <a:off x="2743343" y="3314700"/>
          <a:ext cx="13868112" cy="3656481"/>
        </p:xfrm>
        <a:graphic>
          <a:graphicData uri="http://schemas.openxmlformats.org/drawingml/2006/table">
            <a:tbl>
              <a:tblPr/>
              <a:tblGrid>
                <a:gridCol w="6531889">
                  <a:extLst>
                    <a:ext uri="{9D8B030D-6E8A-4147-A177-3AD203B41FA5}">
                      <a16:colId xmlns:a16="http://schemas.microsoft.com/office/drawing/2014/main" val="20000"/>
                    </a:ext>
                  </a:extLst>
                </a:gridCol>
                <a:gridCol w="7336223">
                  <a:extLst>
                    <a:ext uri="{9D8B030D-6E8A-4147-A177-3AD203B41FA5}">
                      <a16:colId xmlns:a16="http://schemas.microsoft.com/office/drawing/2014/main" val="20001"/>
                    </a:ext>
                  </a:extLst>
                </a:gridCol>
              </a:tblGrid>
              <a:tr h="1369955">
                <a:tc>
                  <a:txBody>
                    <a:bodyPr/>
                    <a:lstStyle/>
                    <a:p>
                      <a:pPr algn="ctr">
                        <a:lnSpc>
                          <a:spcPct val="100000"/>
                        </a:lnSpc>
                        <a:defRPr/>
                      </a:pPr>
                      <a:r>
                        <a:rPr lang="en-US" sz="3500" b="1">
                          <a:solidFill>
                            <a:srgbClr val="000000"/>
                          </a:solidFill>
                          <a:latin typeface="Times New Roman" panose="02020603050405020304" pitchFamily="18" charset="0"/>
                          <a:ea typeface="Sansita Bold"/>
                          <a:cs typeface="Times New Roman" panose="02020603050405020304" pitchFamily="18" charset="0"/>
                          <a:sym typeface="Sansita Bold"/>
                        </a:rPr>
                        <a:t>Nội dung tìm hiểu</a:t>
                      </a:r>
                      <a:endParaRPr lang="en-US" sz="35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00000"/>
                        </a:lnSpc>
                        <a:defRPr/>
                      </a:pPr>
                      <a:r>
                        <a:rPr lang="en-US" sz="3500" b="1" smtClean="0">
                          <a:solidFill>
                            <a:srgbClr val="000000"/>
                          </a:solidFill>
                          <a:latin typeface="Times New Roman" panose="02020603050405020304" pitchFamily="18" charset="0"/>
                          <a:ea typeface="Sansita Bold"/>
                          <a:cs typeface="Times New Roman" panose="02020603050405020304" pitchFamily="18" charset="0"/>
                          <a:sym typeface="Sansita Bold"/>
                        </a:rPr>
                        <a:t>Nội</a:t>
                      </a:r>
                      <a:r>
                        <a:rPr lang="en-US" sz="3500" b="1" baseline="0" smtClean="0">
                          <a:solidFill>
                            <a:srgbClr val="000000"/>
                          </a:solidFill>
                          <a:latin typeface="Times New Roman" panose="02020603050405020304" pitchFamily="18" charset="0"/>
                          <a:ea typeface="Sansita Bold"/>
                          <a:cs typeface="Times New Roman" panose="02020603050405020304" pitchFamily="18" charset="0"/>
                          <a:sym typeface="Sansita Bold"/>
                        </a:rPr>
                        <a:t> dung cần đạt</a:t>
                      </a:r>
                      <a:endParaRPr lang="en-US" sz="35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43263">
                <a:tc>
                  <a:txBody>
                    <a:bodyPr/>
                    <a:lstStyle/>
                    <a:p>
                      <a:pPr algn="ctr">
                        <a:lnSpc>
                          <a:spcPct val="100000"/>
                        </a:lnSpc>
                        <a:defRPr/>
                      </a:pPr>
                      <a:r>
                        <a:rPr lang="en-US" sz="3500">
                          <a:solidFill>
                            <a:srgbClr val="000000"/>
                          </a:solidFill>
                          <a:latin typeface="Times New Roman" panose="02020603050405020304" pitchFamily="18" charset="0"/>
                          <a:ea typeface="Arab Times"/>
                          <a:cs typeface="Times New Roman" panose="02020603050405020304" pitchFamily="18" charset="0"/>
                          <a:sym typeface="Arab Times"/>
                        </a:rPr>
                        <a:t>Tác </a:t>
                      </a:r>
                      <a:r>
                        <a:rPr lang="en-US" sz="3500" smtClean="0">
                          <a:solidFill>
                            <a:srgbClr val="000000"/>
                          </a:solidFill>
                          <a:latin typeface="Times New Roman" panose="02020603050405020304" pitchFamily="18" charset="0"/>
                          <a:ea typeface="Arab Times"/>
                          <a:cs typeface="Times New Roman" panose="02020603050405020304" pitchFamily="18" charset="0"/>
                          <a:sym typeface="Arab Times"/>
                        </a:rPr>
                        <a:t>giả</a:t>
                      </a:r>
                      <a:endParaRPr lang="en-US" sz="35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00000"/>
                        </a:lnSpc>
                        <a:defRPr/>
                      </a:pPr>
                      <a:endParaRPr lang="en-US" sz="35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3263">
                <a:tc>
                  <a:txBody>
                    <a:bodyPr/>
                    <a:lstStyle/>
                    <a:p>
                      <a:pPr marL="0" algn="ctr" defTabSz="914400" rtl="0" eaLnBrk="1" latinLnBrk="0" hangingPunct="1">
                        <a:lnSpc>
                          <a:spcPct val="100000"/>
                        </a:lnSpc>
                        <a:defRPr/>
                      </a:pPr>
                      <a:r>
                        <a:rPr lang="en-US" sz="3500" kern="1200" smtClean="0">
                          <a:solidFill>
                            <a:srgbClr val="000000"/>
                          </a:solidFill>
                          <a:latin typeface="Times New Roman" panose="02020603050405020304" pitchFamily="18" charset="0"/>
                          <a:ea typeface="Arab Times"/>
                          <a:cs typeface="Times New Roman" panose="02020603050405020304" pitchFamily="18" charset="0"/>
                        </a:rPr>
                        <a:t>Xuất xứ</a:t>
                      </a:r>
                      <a:endParaRPr lang="en-US" sz="3500" kern="1200">
                        <a:solidFill>
                          <a:srgbClr val="000000"/>
                        </a:solidFill>
                        <a:latin typeface="Times New Roman" panose="02020603050405020304" pitchFamily="18" charset="0"/>
                        <a:ea typeface="Arab Times"/>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00000"/>
                        </a:lnSpc>
                        <a:defRPr/>
                      </a:pPr>
                      <a:endParaRPr lang="en-US" sz="35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55356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sp>
        <p:nvSpPr>
          <p:cNvPr id="2" name="TextBox 2"/>
          <p:cNvSpPr txBox="1"/>
          <p:nvPr/>
        </p:nvSpPr>
        <p:spPr>
          <a:xfrm>
            <a:off x="4876800" y="1181100"/>
            <a:ext cx="7794575" cy="846386"/>
          </a:xfrm>
          <a:prstGeom prst="rect">
            <a:avLst/>
          </a:prstGeom>
        </p:spPr>
        <p:txBody>
          <a:bodyPr lIns="0" tIns="0" rIns="0" bIns="0" rtlCol="0" anchor="t">
            <a:spAutoFit/>
          </a:bodyPr>
          <a:lstStyle/>
          <a:p>
            <a:pPr algn="ctr">
              <a:lnSpc>
                <a:spcPts val="7200"/>
              </a:lnSpc>
              <a:spcBef>
                <a:spcPct val="0"/>
              </a:spcBef>
            </a:pPr>
            <a:r>
              <a:rPr lang="en-US" sz="4000" b="1">
                <a:solidFill>
                  <a:srgbClr val="000000"/>
                </a:solidFill>
                <a:latin typeface="Mitr Semi-Bold"/>
                <a:ea typeface="Mitr Semi-Bold"/>
                <a:cs typeface="Mitr Semi-Bold"/>
                <a:sym typeface="Mitr Semi-Bold"/>
              </a:rPr>
              <a:t>PHIẾU HỌC TẬP SỐ 1</a:t>
            </a:r>
          </a:p>
        </p:txBody>
      </p:sp>
      <p:graphicFrame>
        <p:nvGraphicFramePr>
          <p:cNvPr id="3" name="Table 3"/>
          <p:cNvGraphicFramePr>
            <a:graphicFrameLocks noGrp="1"/>
          </p:cNvGraphicFramePr>
          <p:nvPr>
            <p:extLst>
              <p:ext uri="{D42A27DB-BD31-4B8C-83A1-F6EECF244321}">
                <p14:modId xmlns:p14="http://schemas.microsoft.com/office/powerpoint/2010/main" val="2979895717"/>
              </p:ext>
            </p:extLst>
          </p:nvPr>
        </p:nvGraphicFramePr>
        <p:xfrm>
          <a:off x="1295400" y="2628900"/>
          <a:ext cx="15773400" cy="3276600"/>
        </p:xfrm>
        <a:graphic>
          <a:graphicData uri="http://schemas.openxmlformats.org/drawingml/2006/table">
            <a:tbl>
              <a:tblPr/>
              <a:tblGrid>
                <a:gridCol w="5186103">
                  <a:extLst>
                    <a:ext uri="{9D8B030D-6E8A-4147-A177-3AD203B41FA5}">
                      <a16:colId xmlns:a16="http://schemas.microsoft.com/office/drawing/2014/main" val="20000"/>
                    </a:ext>
                  </a:extLst>
                </a:gridCol>
                <a:gridCol w="10587297">
                  <a:extLst>
                    <a:ext uri="{9D8B030D-6E8A-4147-A177-3AD203B41FA5}">
                      <a16:colId xmlns:a16="http://schemas.microsoft.com/office/drawing/2014/main" val="20001"/>
                    </a:ext>
                  </a:extLst>
                </a:gridCol>
              </a:tblGrid>
              <a:tr h="1065875">
                <a:tc>
                  <a:txBody>
                    <a:bodyPr/>
                    <a:lstStyle/>
                    <a:p>
                      <a:pPr algn="ctr">
                        <a:lnSpc>
                          <a:spcPts val="5599"/>
                        </a:lnSpc>
                        <a:defRPr/>
                      </a:pPr>
                      <a:r>
                        <a:rPr lang="en-US" sz="3500" b="1">
                          <a:solidFill>
                            <a:srgbClr val="000000"/>
                          </a:solidFill>
                          <a:latin typeface="Times New Roman" panose="02020603050405020304" pitchFamily="18" charset="0"/>
                          <a:ea typeface="Sansita Bold"/>
                          <a:cs typeface="Times New Roman" panose="02020603050405020304" pitchFamily="18" charset="0"/>
                          <a:sym typeface="Sansita Bold"/>
                        </a:rPr>
                        <a:t>Nội dung tìm hiểu</a:t>
                      </a:r>
                      <a:endParaRPr lang="en-US" sz="35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500" b="1" smtClean="0">
                          <a:solidFill>
                            <a:srgbClr val="000000"/>
                          </a:solidFill>
                          <a:latin typeface="Times New Roman" panose="02020603050405020304" pitchFamily="18" charset="0"/>
                          <a:ea typeface="Sansita Bold"/>
                          <a:cs typeface="Times New Roman" panose="02020603050405020304" pitchFamily="18" charset="0"/>
                          <a:sym typeface="Sansita Bold"/>
                        </a:rPr>
                        <a:t>Nội</a:t>
                      </a:r>
                      <a:r>
                        <a:rPr lang="en-US" sz="3500" b="1" baseline="0" smtClean="0">
                          <a:solidFill>
                            <a:srgbClr val="000000"/>
                          </a:solidFill>
                          <a:latin typeface="Times New Roman" panose="02020603050405020304" pitchFamily="18" charset="0"/>
                          <a:ea typeface="Sansita Bold"/>
                          <a:cs typeface="Times New Roman" panose="02020603050405020304" pitchFamily="18" charset="0"/>
                          <a:sym typeface="Sansita Bold"/>
                        </a:rPr>
                        <a:t> dung cần đạt</a:t>
                      </a:r>
                      <a:endParaRPr lang="en-US" sz="35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1782">
                <a:tc>
                  <a:txBody>
                    <a:bodyPr/>
                    <a:lstStyle/>
                    <a:p>
                      <a:pPr algn="ctr">
                        <a:lnSpc>
                          <a:spcPts val="5599"/>
                        </a:lnSpc>
                        <a:defRPr/>
                      </a:pPr>
                      <a:r>
                        <a:rPr lang="en-US" sz="3500">
                          <a:solidFill>
                            <a:srgbClr val="000000"/>
                          </a:solidFill>
                          <a:latin typeface="Times New Roman" panose="02020603050405020304" pitchFamily="18" charset="0"/>
                          <a:ea typeface="Arab Times"/>
                          <a:cs typeface="Times New Roman" panose="02020603050405020304" pitchFamily="18" charset="0"/>
                          <a:sym typeface="Arab Times"/>
                        </a:rPr>
                        <a:t>Tác </a:t>
                      </a:r>
                      <a:r>
                        <a:rPr lang="en-US" sz="3500" smtClean="0">
                          <a:solidFill>
                            <a:srgbClr val="000000"/>
                          </a:solidFill>
                          <a:latin typeface="Times New Roman" panose="02020603050405020304" pitchFamily="18" charset="0"/>
                          <a:ea typeface="Arab Times"/>
                          <a:cs typeface="Times New Roman" panose="02020603050405020304" pitchFamily="18" charset="0"/>
                          <a:sym typeface="Arab Times"/>
                        </a:rPr>
                        <a:t>giả</a:t>
                      </a:r>
                      <a:endParaRPr lang="en-US" sz="35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5459"/>
                        </a:lnSpc>
                        <a:defRPr/>
                      </a:pPr>
                      <a:r>
                        <a:rPr lang="en-US" sz="3500" smtClean="0">
                          <a:solidFill>
                            <a:srgbClr val="000000"/>
                          </a:solidFill>
                          <a:latin typeface="Times New Roman" panose="02020603050405020304" pitchFamily="18" charset="0"/>
                          <a:ea typeface="Araboto"/>
                          <a:cs typeface="Times New Roman" panose="02020603050405020304" pitchFamily="18" charset="0"/>
                          <a:sym typeface="Araboto"/>
                        </a:rPr>
                        <a:t>Thùy</a:t>
                      </a:r>
                      <a:r>
                        <a:rPr lang="en-US" sz="3500" baseline="0" smtClean="0">
                          <a:solidFill>
                            <a:srgbClr val="000000"/>
                          </a:solidFill>
                          <a:latin typeface="Times New Roman" panose="02020603050405020304" pitchFamily="18" charset="0"/>
                          <a:ea typeface="Araboto"/>
                          <a:cs typeface="Times New Roman" panose="02020603050405020304" pitchFamily="18" charset="0"/>
                          <a:sym typeface="Araboto"/>
                        </a:rPr>
                        <a:t> Dương</a:t>
                      </a:r>
                      <a:endParaRPr lang="en-US" sz="35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1782">
                <a:tc>
                  <a:txBody>
                    <a:bodyPr/>
                    <a:lstStyle/>
                    <a:p>
                      <a:pPr marL="0" algn="ctr" defTabSz="914400" rtl="0" eaLnBrk="1" latinLnBrk="0" hangingPunct="1">
                        <a:lnSpc>
                          <a:spcPts val="5599"/>
                        </a:lnSpc>
                        <a:defRPr/>
                      </a:pPr>
                      <a:r>
                        <a:rPr lang="en-US" sz="3500" kern="1200" smtClean="0">
                          <a:solidFill>
                            <a:srgbClr val="000000"/>
                          </a:solidFill>
                          <a:latin typeface="Times New Roman" panose="02020603050405020304" pitchFamily="18" charset="0"/>
                          <a:ea typeface="Arab Times"/>
                          <a:cs typeface="Times New Roman" panose="02020603050405020304" pitchFamily="18" charset="0"/>
                        </a:rPr>
                        <a:t>Xuất xứ</a:t>
                      </a:r>
                      <a:endParaRPr lang="en-US" sz="3500" kern="1200">
                        <a:solidFill>
                          <a:srgbClr val="000000"/>
                        </a:solidFill>
                        <a:latin typeface="Times New Roman" panose="02020603050405020304" pitchFamily="18" charset="0"/>
                        <a:ea typeface="Arab Times"/>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5599"/>
                        </a:lnSpc>
                        <a:defRPr/>
                      </a:pPr>
                      <a:r>
                        <a:rPr lang="en-US" sz="3500" smtClean="0">
                          <a:solidFill>
                            <a:srgbClr val="000000"/>
                          </a:solidFill>
                          <a:latin typeface="Times New Roman" panose="02020603050405020304" pitchFamily="18" charset="0"/>
                          <a:ea typeface="Arab Times"/>
                          <a:cs typeface="Times New Roman" panose="02020603050405020304" pitchFamily="18" charset="0"/>
                          <a:sym typeface="Arab Times"/>
                        </a:rPr>
                        <a:t>Tổng</a:t>
                      </a:r>
                      <a:r>
                        <a:rPr lang="en-US" sz="3500" baseline="0" smtClean="0">
                          <a:solidFill>
                            <a:srgbClr val="000000"/>
                          </a:solidFill>
                          <a:latin typeface="Times New Roman" panose="02020603050405020304" pitchFamily="18" charset="0"/>
                          <a:ea typeface="Arab Times"/>
                          <a:cs typeface="Times New Roman" panose="02020603050405020304" pitchFamily="18" charset="0"/>
                          <a:sym typeface="Arab Times"/>
                        </a:rPr>
                        <a:t> hợp từ tri thức trẻ - Báo điện tử Tổ quốc.</a:t>
                      </a:r>
                      <a:endParaRPr lang="en-US" sz="35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663261" y="1019175"/>
            <a:ext cx="7067550" cy="812723"/>
          </a:xfrm>
          <a:prstGeom prst="rect">
            <a:avLst/>
          </a:prstGeom>
        </p:spPr>
        <p:txBody>
          <a:bodyPr lIns="0" tIns="0" rIns="0" bIns="0" rtlCol="0" anchor="t">
            <a:spAutoFit/>
          </a:bodyPr>
          <a:lstStyle/>
          <a:p>
            <a:pPr algn="ctr">
              <a:lnSpc>
                <a:spcPts val="7200"/>
              </a:lnSpc>
              <a:spcBef>
                <a:spcPct val="0"/>
              </a:spcBef>
            </a:pPr>
            <a:r>
              <a:rPr lang="en-US" sz="4000" b="1">
                <a:solidFill>
                  <a:srgbClr val="FF3131"/>
                </a:solidFill>
                <a:latin typeface="Times New Roman" panose="02020603050405020304" pitchFamily="18" charset="0"/>
                <a:ea typeface="Mitr Semi-Bold"/>
                <a:cs typeface="Times New Roman" panose="02020603050405020304" pitchFamily="18" charset="0"/>
                <a:sym typeface="Mitr Semi-Bold"/>
              </a:rPr>
              <a:t>I/ TÌM HIỂU CHUNG</a:t>
            </a:r>
          </a:p>
        </p:txBody>
      </p:sp>
      <p:sp>
        <p:nvSpPr>
          <p:cNvPr id="3" name="TextBox 5"/>
          <p:cNvSpPr txBox="1"/>
          <p:nvPr/>
        </p:nvSpPr>
        <p:spPr>
          <a:xfrm>
            <a:off x="1824429" y="1809038"/>
            <a:ext cx="3103880" cy="923330"/>
          </a:xfrm>
          <a:prstGeom prst="rect">
            <a:avLst/>
          </a:prstGeom>
        </p:spPr>
        <p:txBody>
          <a:bodyPr wrap="square" lIns="0" tIns="0" rIns="0" bIns="0" rtlCol="0" anchor="t">
            <a:spAutoFit/>
          </a:bodyPr>
          <a:lstStyle/>
          <a:p>
            <a:pPr algn="just">
              <a:lnSpc>
                <a:spcPts val="7200"/>
              </a:lnSpc>
              <a:spcBef>
                <a:spcPct val="0"/>
              </a:spcBef>
            </a:pPr>
            <a:r>
              <a:rPr lang="en-US" sz="4000" b="1">
                <a:latin typeface="Times New Roman" panose="02020603050405020304" pitchFamily="18" charset="0"/>
                <a:ea typeface="Mitr Semi-Bold"/>
                <a:cs typeface="Times New Roman" panose="02020603050405020304" pitchFamily="18" charset="0"/>
                <a:sym typeface="Mitr Semi-Bold"/>
              </a:rPr>
              <a:t>1</a:t>
            </a:r>
            <a:r>
              <a:rPr lang="en-US" sz="4000" b="1" smtClean="0">
                <a:latin typeface="Times New Roman" panose="02020603050405020304" pitchFamily="18" charset="0"/>
                <a:ea typeface="Mitr Semi-Bold"/>
                <a:cs typeface="Times New Roman" panose="02020603050405020304" pitchFamily="18" charset="0"/>
                <a:sym typeface="Mitr Semi-Bold"/>
              </a:rPr>
              <a:t>. Tác </a:t>
            </a:r>
            <a:r>
              <a:rPr lang="en-US" sz="4000" b="1">
                <a:latin typeface="Times New Roman" panose="02020603050405020304" pitchFamily="18" charset="0"/>
                <a:ea typeface="Mitr Semi-Bold"/>
                <a:cs typeface="Times New Roman" panose="02020603050405020304" pitchFamily="18" charset="0"/>
                <a:sym typeface="Mitr Semi-Bold"/>
              </a:rPr>
              <a:t>giả</a:t>
            </a:r>
          </a:p>
        </p:txBody>
      </p:sp>
      <p:sp>
        <p:nvSpPr>
          <p:cNvPr id="4" name="TextBox 6"/>
          <p:cNvSpPr txBox="1"/>
          <p:nvPr/>
        </p:nvSpPr>
        <p:spPr>
          <a:xfrm>
            <a:off x="1788869" y="2837429"/>
            <a:ext cx="4480620" cy="812723"/>
          </a:xfrm>
          <a:prstGeom prst="rect">
            <a:avLst/>
          </a:prstGeom>
        </p:spPr>
        <p:txBody>
          <a:bodyPr lIns="0" tIns="0" rIns="0" bIns="0" rtlCol="0" anchor="t">
            <a:spAutoFit/>
          </a:bodyPr>
          <a:lstStyle/>
          <a:p>
            <a:pPr algn="just">
              <a:lnSpc>
                <a:spcPts val="7200"/>
              </a:lnSpc>
              <a:spcBef>
                <a:spcPct val="0"/>
              </a:spcBef>
            </a:pPr>
            <a:r>
              <a:rPr lang="en-US" sz="4000" b="1">
                <a:latin typeface="Times New Roman" panose="02020603050405020304" pitchFamily="18" charset="0"/>
                <a:ea typeface="Mitr Semi-Bold"/>
                <a:cs typeface="Times New Roman" panose="02020603050405020304" pitchFamily="18" charset="0"/>
                <a:sym typeface="Mitr Semi-Bold"/>
              </a:rPr>
              <a:t>2. Tác phẩm</a:t>
            </a:r>
          </a:p>
        </p:txBody>
      </p:sp>
      <p:sp>
        <p:nvSpPr>
          <p:cNvPr id="5" name="TextBox 7"/>
          <p:cNvSpPr txBox="1"/>
          <p:nvPr/>
        </p:nvSpPr>
        <p:spPr>
          <a:xfrm>
            <a:off x="1783789" y="3865821"/>
            <a:ext cx="5609739" cy="812723"/>
          </a:xfrm>
          <a:prstGeom prst="rect">
            <a:avLst/>
          </a:prstGeom>
        </p:spPr>
        <p:txBody>
          <a:bodyPr wrap="square" lIns="0" tIns="0" rIns="0" bIns="0" rtlCol="0" anchor="t">
            <a:spAutoFit/>
          </a:bodyPr>
          <a:lstStyle/>
          <a:p>
            <a:pPr algn="just">
              <a:lnSpc>
                <a:spcPts val="7200"/>
              </a:lnSpc>
              <a:spcBef>
                <a:spcPct val="0"/>
              </a:spcBef>
            </a:pPr>
            <a:r>
              <a:rPr lang="en-US" sz="4000" b="1">
                <a:latin typeface="Times New Roman" panose="02020603050405020304" pitchFamily="18" charset="0"/>
                <a:ea typeface="Mitr Semi-Bold"/>
                <a:cs typeface="Times New Roman" panose="02020603050405020304" pitchFamily="18" charset="0"/>
                <a:sym typeface="Mitr Semi-Bold"/>
              </a:rPr>
              <a:t>3. Hướng dẫn đọc</a:t>
            </a:r>
          </a:p>
        </p:txBody>
      </p:sp>
      <p:sp>
        <p:nvSpPr>
          <p:cNvPr id="6" name="TextBox 7"/>
          <p:cNvSpPr txBox="1"/>
          <p:nvPr/>
        </p:nvSpPr>
        <p:spPr>
          <a:xfrm>
            <a:off x="-30480" y="4766291"/>
            <a:ext cx="7209939" cy="812723"/>
          </a:xfrm>
          <a:prstGeom prst="rect">
            <a:avLst/>
          </a:prstGeom>
        </p:spPr>
        <p:txBody>
          <a:bodyPr lIns="0" tIns="0" rIns="0" bIns="0" rtlCol="0" anchor="t">
            <a:spAutoFit/>
          </a:bodyPr>
          <a:lstStyle/>
          <a:p>
            <a:pPr algn="ctr">
              <a:lnSpc>
                <a:spcPts val="7200"/>
              </a:lnSpc>
              <a:spcBef>
                <a:spcPct val="0"/>
              </a:spcBef>
            </a:pPr>
            <a:r>
              <a:rPr lang="en-US" sz="4000" b="1" i="1" smtClean="0">
                <a:latin typeface="Times New Roman" panose="02020603050405020304" pitchFamily="18" charset="0"/>
                <a:ea typeface="Mitr Semi-Bold"/>
                <a:cs typeface="Times New Roman" panose="02020603050405020304" pitchFamily="18" charset="0"/>
                <a:sym typeface="Mitr Semi-Bold"/>
              </a:rPr>
              <a:t>a. Đọc, chú thích</a:t>
            </a:r>
            <a:endParaRPr lang="en-US" sz="4000" b="1" i="1">
              <a:latin typeface="Times New Roman" panose="02020603050405020304" pitchFamily="18" charset="0"/>
              <a:ea typeface="Mitr Semi-Bold"/>
              <a:cs typeface="Times New Roman" panose="02020603050405020304" pitchFamily="18" charset="0"/>
              <a:sym typeface="Mitr Semi-Bold"/>
            </a:endParaRPr>
          </a:p>
        </p:txBody>
      </p:sp>
      <p:sp>
        <p:nvSpPr>
          <p:cNvPr id="8" name="TextBox 7"/>
          <p:cNvSpPr txBox="1"/>
          <p:nvPr/>
        </p:nvSpPr>
        <p:spPr>
          <a:xfrm>
            <a:off x="1824429" y="5959783"/>
            <a:ext cx="4572000" cy="923330"/>
          </a:xfrm>
          <a:prstGeom prst="rect">
            <a:avLst/>
          </a:prstGeom>
        </p:spPr>
        <p:txBody>
          <a:bodyPr wrap="square" lIns="0" tIns="0" rIns="0" bIns="0" rtlCol="0" anchor="t">
            <a:spAutoFit/>
          </a:bodyPr>
          <a:lstStyle/>
          <a:p>
            <a:pPr algn="just">
              <a:lnSpc>
                <a:spcPts val="7200"/>
              </a:lnSpc>
              <a:spcBef>
                <a:spcPct val="0"/>
              </a:spcBef>
            </a:pPr>
            <a:r>
              <a:rPr lang="en-US" sz="4000" b="1" i="1">
                <a:latin typeface="Times New Roman" panose="02020603050405020304" pitchFamily="18" charset="0"/>
                <a:ea typeface="Mitr Semi-Bold"/>
                <a:cs typeface="Times New Roman" panose="02020603050405020304" pitchFamily="18" charset="0"/>
                <a:sym typeface="Mitr Semi-Bold"/>
              </a:rPr>
              <a:t>b</a:t>
            </a:r>
            <a:r>
              <a:rPr lang="en-US" sz="4000" b="1" i="1" smtClean="0">
                <a:latin typeface="Times New Roman" panose="02020603050405020304" pitchFamily="18" charset="0"/>
                <a:ea typeface="Mitr Semi-Bold"/>
                <a:cs typeface="Times New Roman" panose="02020603050405020304" pitchFamily="18" charset="0"/>
                <a:sym typeface="Mitr Semi-Bold"/>
              </a:rPr>
              <a:t>. Đặc điểm thể loại</a:t>
            </a:r>
            <a:endParaRPr lang="en-US" sz="4000" b="1" i="1">
              <a:latin typeface="Times New Roman" panose="02020603050405020304" pitchFamily="18" charset="0"/>
              <a:ea typeface="Mitr Semi-Bold"/>
              <a:cs typeface="Times New Roman" panose="02020603050405020304" pitchFamily="18" charset="0"/>
              <a:sym typeface="Mitr Semi-Bold"/>
            </a:endParaRPr>
          </a:p>
        </p:txBody>
      </p:sp>
    </p:spTree>
    <p:extLst>
      <p:ext uri="{BB962C8B-B14F-4D97-AF65-F5344CB8AC3E}">
        <p14:creationId xmlns:p14="http://schemas.microsoft.com/office/powerpoint/2010/main" val="11557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3406</TotalTime>
  <Words>1586</Words>
  <Application>Microsoft Office PowerPoint</Application>
  <PresentationFormat>Custom</PresentationFormat>
  <Paragraphs>214</Paragraphs>
  <Slides>29</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Mitr Semi-Bold</vt:lpstr>
      <vt:lpstr>Arab Times</vt:lpstr>
      <vt:lpstr>Arial</vt:lpstr>
      <vt:lpstr>Araboto</vt:lpstr>
      <vt:lpstr>Times New Roman</vt:lpstr>
      <vt:lpstr>Mitr</vt:lpstr>
      <vt:lpstr>Calibri Light</vt:lpstr>
      <vt:lpstr>Calibri</vt:lpstr>
      <vt:lpstr>Sansita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Lũ lụt là gì?..</dc:title>
  <dc:creator>OSC</dc:creator>
  <cp:lastModifiedBy>OSC</cp:lastModifiedBy>
  <cp:revision>120</cp:revision>
  <cp:lastPrinted>2024-11-12T09:29:32Z</cp:lastPrinted>
  <dcterms:created xsi:type="dcterms:W3CDTF">2006-08-16T00:00:00Z</dcterms:created>
  <dcterms:modified xsi:type="dcterms:W3CDTF">2025-03-27T07:30:26Z</dcterms:modified>
  <dc:identifier>DAGVZEf-gco</dc:identifier>
</cp:coreProperties>
</file>