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28"/>
  </p:notesMasterIdLst>
  <p:sldIdLst>
    <p:sldId id="257" r:id="rId6"/>
    <p:sldId id="258" r:id="rId7"/>
    <p:sldId id="267" r:id="rId8"/>
    <p:sldId id="546" r:id="rId9"/>
    <p:sldId id="550" r:id="rId10"/>
    <p:sldId id="549" r:id="rId11"/>
    <p:sldId id="269" r:id="rId12"/>
    <p:sldId id="559" r:id="rId13"/>
    <p:sldId id="560" r:id="rId14"/>
    <p:sldId id="563" r:id="rId15"/>
    <p:sldId id="274" r:id="rId16"/>
    <p:sldId id="552" r:id="rId17"/>
    <p:sldId id="551" r:id="rId18"/>
    <p:sldId id="564" r:id="rId19"/>
    <p:sldId id="558" r:id="rId20"/>
    <p:sldId id="561" r:id="rId21"/>
    <p:sldId id="565" r:id="rId22"/>
    <p:sldId id="562" r:id="rId23"/>
    <p:sldId id="554" r:id="rId24"/>
    <p:sldId id="294" r:id="rId25"/>
    <p:sldId id="316" r:id="rId26"/>
    <p:sldId id="54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33FF"/>
    <a:srgbClr val="C7A169"/>
    <a:srgbClr val="39F7C5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0" autoAdjust="0"/>
    <p:restoredTop sz="94364" autoAdjust="0"/>
  </p:normalViewPr>
  <p:slideViewPr>
    <p:cSldViewPr snapToGrid="0" showGuides="1">
      <p:cViewPr varScale="1">
        <p:scale>
          <a:sx n="69" d="100"/>
          <a:sy n="69" d="100"/>
        </p:scale>
        <p:origin x="618" y="96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27.png"/><Relationship Id="rId12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6320" y="1538485"/>
            <a:ext cx="756920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800" b="1" i="0" u="none" strike="noStrike" kern="1200" cap="none" spc="0" normalizeH="0" baseline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800" b="1" i="0" u="none" strike="noStrike" kern="1200" cap="none" spc="0" normalizeH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THƠ SÁU CHỮ, BẢY CHỮ</a:t>
            </a:r>
            <a:endParaRPr kumimoji="0" lang="en-US" sz="3800" b="1" i="0" u="none" strike="noStrike" kern="1200" cap="none" spc="0" normalizeH="0" baseline="0" noProof="0" dirty="0">
              <a:ln w="0"/>
              <a:gradFill>
                <a:gsLst>
                  <a:gs pos="0">
                    <a:srgbClr val="D97828">
                      <a:lumMod val="50000"/>
                    </a:srgbClr>
                  </a:gs>
                  <a:gs pos="50000">
                    <a:srgbClr val="D97828"/>
                  </a:gs>
                  <a:gs pos="100000">
                    <a:srgbClr val="D97828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250" l="2969" r="95313">
                        <a14:foregroundMark x1="25000" y1="57031" x2="25000" y2="57031"/>
                        <a14:foregroundMark x1="30156" y1="54688" x2="30156" y2="54688"/>
                        <a14:foregroundMark x1="31406" y1="53125" x2="31406" y2="53125"/>
                        <a14:foregroundMark x1="32344" y1="52812" x2="32344" y2="52812"/>
                        <a14:foregroundMark x1="52500" y1="54219" x2="52500" y2="54219"/>
                        <a14:foregroundMark x1="56250" y1="54219" x2="56250" y2="54219"/>
                        <a14:foregroundMark x1="71250" y1="54219" x2="71250" y2="54219"/>
                        <a14:foregroundMark x1="74219" y1="53594" x2="74219" y2="53594"/>
                        <a14:foregroundMark x1="78438" y1="52344" x2="78438" y2="52344"/>
                        <a14:foregroundMark x1="82188" y1="51250" x2="82188" y2="51250"/>
                        <a14:foregroundMark x1="77813" y1="69063" x2="77813" y2="69063"/>
                        <a14:foregroundMark x1="67969" y1="71875" x2="67969" y2="71875"/>
                        <a14:foregroundMark x1="67500" y1="72031" x2="64844" y2="74219"/>
                        <a14:foregroundMark x1="59062" y1="74844" x2="59062" y2="74844"/>
                        <a14:foregroundMark x1="51719" y1="75625" x2="51719" y2="75625"/>
                        <a14:foregroundMark x1="47031" y1="76094" x2="45938" y2="76563"/>
                        <a14:foregroundMark x1="30469" y1="76094" x2="30469" y2="76094"/>
                        <a14:foregroundMark x1="29688" y1="75625" x2="29688" y2="75625"/>
                        <a14:foregroundMark x1="23438" y1="71875" x2="23438" y2="71875"/>
                        <a14:foregroundMark x1="22188" y1="70625" x2="22188" y2="70625"/>
                        <a14:foregroundMark x1="15156" y1="66875" x2="15156" y2="66875"/>
                        <a14:foregroundMark x1="17031" y1="66719" x2="17031" y2="66719"/>
                        <a14:foregroundMark x1="18750" y1="66719" x2="18750" y2="66719"/>
                        <a14:foregroundMark x1="24844" y1="67344" x2="24844" y2="67344"/>
                        <a14:foregroundMark x1="35156" y1="71875" x2="35156" y2="71875"/>
                        <a14:foregroundMark x1="35313" y1="72031" x2="35313" y2="72031"/>
                        <a14:foregroundMark x1="21563" y1="62969" x2="21563" y2="62969"/>
                        <a14:foregroundMark x1="14688" y1="61094" x2="14688" y2="61094"/>
                        <a14:foregroundMark x1="12812" y1="59219" x2="12812" y2="59219"/>
                        <a14:foregroundMark x1="10469" y1="59219" x2="10469" y2="59219"/>
                        <a14:foregroundMark x1="39531" y1="64844" x2="39531" y2="64844"/>
                        <a14:foregroundMark x1="41250" y1="64063" x2="41250" y2="64063"/>
                        <a14:foregroundMark x1="51250" y1="62656" x2="51250" y2="62656"/>
                        <a14:foregroundMark x1="62813" y1="62500" x2="62813" y2="62500"/>
                        <a14:foregroundMark x1="71406" y1="61563" x2="71406" y2="61563"/>
                        <a14:foregroundMark x1="76875" y1="61250" x2="76875" y2="61250"/>
                        <a14:foregroundMark x1="17031" y1="53281" x2="17031" y2="53281"/>
                        <a14:foregroundMark x1="13281" y1="49375" x2="13281" y2="49375"/>
                        <a14:foregroundMark x1="12812" y1="47656" x2="12812" y2="4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276" y="3162304"/>
            <a:ext cx="2738438" cy="27384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77998" y="4041326"/>
            <a:ext cx="2864888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NGỮ VĂN </a:t>
            </a:r>
            <a:r>
              <a:rPr kumimoji="0" lang="en-US" sz="3200" b="1" i="0" u="none" strike="noStrike" kern="1200" cap="none" spc="0" normalizeH="0" baseline="0" noProof="0" dirty="0" smtClean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8 </a:t>
            </a:r>
            <a:endParaRPr kumimoji="0" lang="en-US" sz="32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latin typeface="Garamond" panose="02020404030301010803"/>
              </a:rPr>
              <a:t>CÁNH DIỀU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427531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1993507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Oval 52"/>
          <p:cNvSpPr/>
          <p:nvPr/>
        </p:nvSpPr>
        <p:spPr>
          <a:xfrm>
            <a:off x="5077931" y="390023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76255" y="2319669"/>
            <a:ext cx="476663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NẮNG MỚI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         LƯU TRỌNG LƯ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1" y="54801"/>
            <a:ext cx="2158628" cy="1358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4262" y="0"/>
            <a:ext cx="2167738" cy="14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9382"/>
            <a:ext cx="11582399" cy="64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48640" y="197485"/>
            <a:ext cx="1112520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489" y="122912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Đọc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790713"/>
            <a:ext cx="485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mới.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488" y="320644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6350" y="1274618"/>
            <a:ext cx="10978342" cy="237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02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đó em cảm nhận được gì về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 và tâm trạng của nhà thơ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0204" y="2909450"/>
            <a:ext cx="28678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Bức tranh thiên nhiên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nắng mới 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hiện lên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ở thời gian, không gian nào? Tìm những từ ngữ diễn tả tâm trạng nhà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thơ trước nắng mới?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74328" y="3338945"/>
            <a:ext cx="2576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Tìm và nêu tác dụng của các biện pháp nghệ thuật đặc sắc trong khổ thơ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49776" y="3962405"/>
            <a:ext cx="264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thiên nhiên nắng mới.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96788"/>
              </p:ext>
            </p:extLst>
          </p:nvPr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001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001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04802" y="6027003"/>
            <a:ext cx="1102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</a:t>
            </a:r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tĩnh lặng, hiu hắt, đầy 1 màu hoài niệm.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Tâm trạng buồn quạnh hiu xa vắng, nhớ thương những kỉ niệm thuở ấu thơ.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236" y="3796151"/>
            <a:ext cx="1187334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từ đặc sắc: + hắt: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Gợi không gian hiu hắt, vắng lặng.</a:t>
            </a: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“xao xác”, “não nùng” diễn tả âm thanh xao động. Tiếng gà nhấn mạnh sự vắng lặng của không gian, lấy động để tả tĩnh. Cách ngắt nhịp 2/2/3 thể hiện cảm xúc trầm buồn, nhớ thương.</a:t>
            </a: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“chập chờn” thể hiện những hình ảnh trong quá khứ dần hiện lên trong tâm trí của nhân vật trữ tình. 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8073" y="3028513"/>
            <a:ext cx="7564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 xác, não nùng, lòng rượi buồn, chập chờn sống lại.</a:t>
            </a:r>
            <a:endParaRPr lang="en-US" sz="22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3" y="2218321"/>
            <a:ext cx="846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hắt bên song , Âm thanh tiếng gà xao xác, não nùng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Không gian hiu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799" y="1266016"/>
            <a:ext cx="846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tại, buổi trưa buồn bên song cửa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Bình dị nhưng đủ sức lay động lòng người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46149" y="1952845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3489" y="2490140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3489" y="122912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Đọc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r>
              <a:rPr 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03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 đó em có cảm nhận gì về người mẹ và tình cảm của nhà thơ dành cho mẹ?</a:t>
            </a:r>
            <a:endParaRPr lang="en-US" sz="2000" dirty="0">
              <a:solidFill>
                <a:srgbClr val="FF00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515" y="2798609"/>
            <a:ext cx="3117275" cy="339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Hình </a:t>
            </a: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người mẹ hiện lên như thế nào trong tâm tưởng của </a:t>
            </a:r>
            <a:r>
              <a:rPr lang="vi-VN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vật trữ tình?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Tìm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thể hiện tình cảm của nhà thơ dành cho mẹ?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35921" y="3907003"/>
            <a:ext cx="2258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</a:rPr>
              <a:t>Nỗi nhớ của nhà thơ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7461" y="3089565"/>
            <a:ext cx="24661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nét nghệ thuật nào được tác giả sử dụng để tái hiện hình ảnh người mẹ?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5" grpId="0" animBg="1"/>
      <p:bldP spid="1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812590"/>
              </p:ext>
            </p:extLst>
          </p:nvPr>
        </p:nvGraphicFramePr>
        <p:xfrm>
          <a:off x="2105891" y="2607533"/>
          <a:ext cx="8950036" cy="4106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6073">
                  <a:extLst>
                    <a:ext uri="{9D8B030D-6E8A-4147-A177-3AD203B41FA5}">
                      <a16:colId xmlns:a16="http://schemas.microsoft.com/office/drawing/2014/main" val="3926641978"/>
                    </a:ext>
                  </a:extLst>
                </a:gridCol>
                <a:gridCol w="4003963">
                  <a:extLst>
                    <a:ext uri="{9D8B030D-6E8A-4147-A177-3AD203B41FA5}">
                      <a16:colId xmlns:a16="http://schemas.microsoft.com/office/drawing/2014/main" val="4029359161"/>
                    </a:ext>
                  </a:extLst>
                </a:gridCol>
              </a:tblGrid>
              <a:tr h="5513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3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10345"/>
                  </a:ext>
                </a:extLst>
              </a:tr>
              <a:tr h="1338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ảnh, từ 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 về mẹ: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Từ ngữ thể hiện tình cảm của nhà thơ: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 thuật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5907163"/>
                  </a:ext>
                </a:extLst>
              </a:tr>
              <a:tr h="13383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người 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 và tình cảm của nhà thơ: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104327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910377" y="1159176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Đọc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41565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778895"/>
              </p:ext>
            </p:extLst>
          </p:nvPr>
        </p:nvGraphicFramePr>
        <p:xfrm>
          <a:off x="1008515" y="1121085"/>
          <a:ext cx="9476499" cy="5449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9809">
                  <a:extLst>
                    <a:ext uri="{9D8B030D-6E8A-4147-A177-3AD203B41FA5}">
                      <a16:colId xmlns:a16="http://schemas.microsoft.com/office/drawing/2014/main" val="939756442"/>
                    </a:ext>
                  </a:extLst>
                </a:gridCol>
                <a:gridCol w="5616690">
                  <a:extLst>
                    <a:ext uri="{9D8B030D-6E8A-4147-A177-3AD203B41FA5}">
                      <a16:colId xmlns:a16="http://schemas.microsoft.com/office/drawing/2014/main" val="1439001168"/>
                    </a:ext>
                  </a:extLst>
                </a:gridCol>
              </a:tblGrid>
              <a:tr h="38733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</a:t>
                      </a: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TẬP SỐ 3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19422"/>
                  </a:ext>
                </a:extLst>
              </a:tr>
              <a:tr h="3536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extLst>
                  <a:ext uri="{0D108BD9-81ED-4DB2-BD59-A6C34878D82A}">
                    <a16:rowId xmlns:a16="http://schemas.microsoft.com/office/drawing/2014/main" val="4143221205"/>
                  </a:ext>
                </a:extLst>
              </a:tr>
              <a:tr h="1102781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617799"/>
                  </a:ext>
                </a:extLst>
              </a:tr>
              <a:tr h="422733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727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08515" y="1538382"/>
            <a:ext cx="3965267" cy="360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ảnh, từ ngữ về 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Mẹ đưa áo đỏ ra dậu phơi mỗi khi có nắng mới về.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Nét cười đen nhánh trong ánh trưa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hè.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thể hiện tình cảm của nhà thơ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nhớ, chửa xóa mờ.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0869" y="1593256"/>
            <a:ext cx="524800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Lựa chọn hình ảnh ấn tượng, có hồn.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dùng từ chỉ sắc màu: (áo) đỏ, (nét cười) đen nhánh.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Đối lập trong hình ảnh: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hắt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bên song &gt;&lt;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 nội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 hiện ấn tượng hình ảnh người mẹ và tình cảm của nhà thơ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8360" y="5115375"/>
            <a:ext cx="9376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</a:t>
            </a:r>
            <a:r>
              <a:rPr lang="vi-VN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en-US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</a:t>
            </a:r>
            <a:r>
              <a:rPr lang="en-US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trong tâm tưởng nhà thơ với đầy đủ nét duyên dáng, hiền từ của người phụ nữ  Việt Nam thuở xưa.</a:t>
            </a:r>
            <a:endParaRPr lang="en-US" sz="2200" b="1" i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6906" y="6090576"/>
            <a:ext cx="897774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nhà thơ: Thổn thức, bồi hồi nhớ thương mẹ.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740932" y="1829118"/>
            <a:ext cx="3863975" cy="4516264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smtClean="0">
                <a:latin typeface="Times New Roman" panose="02020603050405020304" pitchFamily="18" charset="0"/>
              </a:rPr>
              <a:t>Nghệ thuật:</a:t>
            </a: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4712534" y="1838643"/>
            <a:ext cx="3350808" cy="4506740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975026" y="2053733"/>
            <a:ext cx="282508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về mẹ gắn liền với sự biết ơn, tình yêu tha thiết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 vật trữ tình.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70" y="2425917"/>
            <a:ext cx="3291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thơ thất ngôn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Giọng điệu nhẹ nhàng, tha thiết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linh hoạt các biện pháp tu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Cách ngắt nhịp đều đặn, chủ yếu là 4/3, gieo vần chủ yếu là vần thông.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33"/>
          <p:cNvGrpSpPr>
            <a:grpSpLocks/>
          </p:cNvGrpSpPr>
          <p:nvPr/>
        </p:nvGrpSpPr>
        <p:grpSpPr bwMode="auto">
          <a:xfrm>
            <a:off x="8353825" y="1845598"/>
            <a:ext cx="3350808" cy="4506740"/>
            <a:chOff x="1809" y="2422"/>
            <a:chExt cx="3768" cy="6034"/>
          </a:xfrm>
        </p:grpSpPr>
        <p:sp>
          <p:nvSpPr>
            <p:cNvPr id="23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4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5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23157" y="1959054"/>
            <a:ext cx="25908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u="sng" dirty="0" smtClean="0"/>
              <a:t>3</a:t>
            </a:r>
            <a:r>
              <a:rPr lang="vi-VN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nghĩa: </a:t>
            </a:r>
          </a:p>
          <a:p>
            <a:pPr>
              <a:lnSpc>
                <a:spcPct val="150000"/>
              </a:lnSpc>
            </a:pP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 đắp thêm tình cảm kính yêu người mẹ, trân trọng  tình cảm gia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 cho người đọc.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những câu thơ/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 viết về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Vertical Scroll 33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Diamond 2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0844" y="3190494"/>
            <a:ext cx="4890647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em, hình ảnh, chi tiết nào về người mẹ của mình khiến em thấy yêu thương nhất. </a:t>
            </a:r>
            <a:endParaRPr lang="vi-VN" sz="2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bằng 1 đoạn viết khoảng 10 câu văn.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25520" y="2948691"/>
            <a:ext cx="5207215" cy="1687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Dựa vào nội dung bài thơ, em hãy vẽ bức tranh </a:t>
            </a:r>
            <a:r>
              <a:rPr kumimoji="0" lang="vi-VN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mẹ gắn liền với 1 công việc quen thuộc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229" y="2805622"/>
            <a:ext cx="7635988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 nội dung của bài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học. Đ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chuẩn bị trước bài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mai em về Chiêm Hóa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98870" y="3972673"/>
            <a:ext cx="4465369" cy="15897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thưởng Hồ Chí Minh về văn học nghệ thuật năm 2000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Vertical Scroll 2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9044" y="2316181"/>
            <a:ext cx="4116120" cy="1479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Trọng Lư (19/6/1911–10/8/1991)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nhà thơ, nhà văn, nhà soạn kịch Việt Nam.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8031" y="4073236"/>
            <a:ext cx="4053103" cy="1440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Quê quán: làng Cao Hạ, xã Hạ Trạch, huyện Bố Trạch, tỉnh Quảng Bình.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51573" y="2414226"/>
            <a:ext cx="4465369" cy="128297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chính: </a:t>
            </a:r>
            <a:r>
              <a:rPr lang="en-US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 </a:t>
            </a:r>
            <a:r>
              <a:rPr 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chiều,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thu (1939); Tỏa sáng đôi bờ (1959); Người con gái sông Gianh (1966</a:t>
            </a:r>
            <a:r>
              <a:rPr lang="en-US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4" descr="C:\Users\admin\AppData\Local\Microsoft\Windows\INetCache\Content.MSO\40F425C3.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19" y="2296523"/>
            <a:ext cx="2211964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8145" y="5400857"/>
            <a:ext cx="2909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TRỌNG LƯ (1911-1991)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1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  <p:bldP spid="5" grpId="0" animBg="1"/>
      <p:bldP spid="6" grpId="0" animBg="1"/>
      <p:bldP spid="3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</a:t>
            </a:r>
            <a:r>
              <a:rPr lang="vi-VN" sz="20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39370" y="1702279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9890735" y="1290320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62165" y="2776109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2074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ướng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thơ: giọng điệu nhẹ nhàng, chậm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rãi, tình cảm...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762164" y="1520848"/>
            <a:ext cx="8199059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49" y="6104643"/>
            <a:ext cx="748588" cy="712786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Vertical Scroll 2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8" name="Diamond 1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8490" y="1471070"/>
            <a:ext cx="6019800" cy="3187285"/>
          </a:xfrm>
          <a:prstGeom prst="verticalScroll">
            <a:avLst/>
          </a:prstGeom>
          <a:solidFill>
            <a:srgbClr val="FBDAD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543515" y="657827"/>
            <a:ext cx="5191285" cy="6004733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433848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260025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955953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06" y="2052023"/>
            <a:ext cx="5149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(Tặng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hồn thầy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me)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hắt bên song,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xác, gà trưa gáy não nùng,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rượi buồn theo thời dĩ vãng,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Chập chờn sống lại những ngày không.</a:t>
            </a:r>
            <a:endParaRPr lang="vi-VN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673" y="1828809"/>
            <a:ext cx="46551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mẹ tôi, thuở thiếu thời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người còn sống, tôi lên mười;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reo ngoài nội,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Áo đỏ người đưa trước giậu phơi.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 mẹ tôi chửa xoá mờ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còn mường tượng lúc vào ra: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cười đen nhánh sau tay áo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ánh trưa hè trước giậu thưa.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/>
      <p:bldP spid="11" grpId="0" animBg="1"/>
      <p:bldP spid="17" grpId="0" animBg="1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9855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4070" y="241267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7975" y="2847568"/>
            <a:ext cx="4520710" cy="40104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5781" y="2992573"/>
            <a:ext cx="4322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Thầy me (từ cũ):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bố mẹ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Thiếu thời: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hời kì còn bé, còn đang ở độ tuổi thiếu niên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Giậu: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Tấm tre nứa đan hoặc hàng cây nhỏ, rậm để ngăn sân vườn.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cánh đồng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Mường tượng: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lại hoặc tưởng tượng ra trong trí hình ảnh nào đó không rõ ràng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874" y="1431736"/>
            <a:ext cx="2869021" cy="22582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17174" y="3662698"/>
            <a:ext cx="1396099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148" y="1355648"/>
            <a:ext cx="2526568" cy="2258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874" y="4179587"/>
            <a:ext cx="2869021" cy="212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0148" y="4216103"/>
            <a:ext cx="2611960" cy="20862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17174" y="6456220"/>
            <a:ext cx="1396099" cy="40011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/>
              <a:t>Nội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3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22867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en-US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3.Hướng dẫn đọc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en-US" sz="24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a.Đọc, chú thích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729" y="3268433"/>
            <a:ext cx="3395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400" b="1" smtClean="0">
                <a:latin typeface="Times New Roman" panose="02020603050405020304" pitchFamily="18" charset="0"/>
                <a:ea typeface="MS Mincho"/>
              </a:rPr>
              <a:t>Đặc điểm thể loại</a:t>
            </a: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1040"/>
              </p:ext>
            </p:extLst>
          </p:nvPr>
        </p:nvGraphicFramePr>
        <p:xfrm>
          <a:off x="4334827" y="1267213"/>
          <a:ext cx="6596409" cy="4925770"/>
        </p:xfrm>
        <a:graphic>
          <a:graphicData uri="http://schemas.openxmlformats.org/drawingml/2006/table">
            <a:tbl>
              <a:tblPr firstRow="1" firstCol="1" bandRow="1"/>
              <a:tblGrid>
                <a:gridCol w="2883391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3713018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thơ, đặc 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62794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08515"/>
                  </a:ext>
                </a:extLst>
              </a:tr>
              <a:tr h="12314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thể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 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41394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36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22867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</a:t>
            </a:r>
            <a:r>
              <a:rPr lang="vi-VN" sz="2400" b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2400" b="1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3.Hướng dẫn đọc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a.Đọc,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chú </a:t>
            </a:r>
            <a:r>
              <a:rPr lang="en-US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42053"/>
              </p:ext>
            </p:extLst>
          </p:nvPr>
        </p:nvGraphicFramePr>
        <p:xfrm>
          <a:off x="4391898" y="1967344"/>
          <a:ext cx="6483927" cy="4507001"/>
        </p:xfrm>
        <a:graphic>
          <a:graphicData uri="http://schemas.openxmlformats.org/drawingml/2006/table">
            <a:tbl>
              <a:tblPr firstRow="1" firstCol="1" bandRow="1"/>
              <a:tblGrid>
                <a:gridCol w="1828793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4655134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5416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ặc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62794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77891" y="2438400"/>
            <a:ext cx="464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 từ tập thơ “Tiếng thu”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3664" y="3182163"/>
            <a:ext cx="216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chữ 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1526" y="3600234"/>
            <a:ext cx="4488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Mỗi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 có 7 chữ. Các dòng trong bài thơ thường ngắt nhịp 4/3, cũng có khi bắt nhịp ¾; thường có nhiều vần, vần thường là vần chân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9235" y="5747464"/>
            <a:ext cx="473826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 cảm ( Tự sự, miêu tả)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729" y="3268433"/>
            <a:ext cx="3395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400" b="1" smtClean="0">
                <a:latin typeface="Times New Roman" panose="02020603050405020304" pitchFamily="18" charset="0"/>
                <a:ea typeface="MS Mincho"/>
              </a:rPr>
              <a:t>Đặc điểm thể loại</a:t>
            </a: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5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551821"/>
              </p:ext>
            </p:extLst>
          </p:nvPr>
        </p:nvGraphicFramePr>
        <p:xfrm>
          <a:off x="3754582" y="1294923"/>
          <a:ext cx="7176655" cy="5050460"/>
        </p:xfrm>
        <a:graphic>
          <a:graphicData uri="http://schemas.openxmlformats.org/drawingml/2006/table">
            <a:tbl>
              <a:tblPr firstRow="1" firstCol="1" bandRow="1"/>
              <a:tblGrid>
                <a:gridCol w="2452254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4724401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201019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08515"/>
                  </a:ext>
                </a:extLst>
              </a:tr>
              <a:tr h="1316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trữ tình</a:t>
                      </a:r>
                      <a:endParaRPr lang="vi-VN" sz="2200" b="1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ối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41394"/>
                  </a:ext>
                </a:extLst>
              </a:tr>
              <a:tr h="11083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3639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25491" y="1939633"/>
            <a:ext cx="4405745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800"/>
              </a:lnSpc>
              <a:spcAft>
                <a:spcPts val="10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phần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Phần 1 (khổ thơ đầu): </a:t>
            </a:r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thiên nhiên “nắng mới”.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8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Phần 2 (khổ 2, 3):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 nhớ của nhà thơ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5491" y="3987101"/>
            <a:ext cx="432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trữ tình “tôi”, </a:t>
            </a:r>
            <a:endParaRPr lang="vi-VN" sz="24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Char char="-"/>
            </a:pPr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 trữ tình: 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của mình.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5491" y="5337053"/>
            <a:ext cx="4003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ặt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một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ình ảnh khơi nguồn cảm hứng cho tác giả.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729" y="1036320"/>
            <a:ext cx="6096000" cy="22867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en-US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3.Hướng dẫn đọc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en-US" sz="24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a.Đọc, chú thích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729" y="3268433"/>
            <a:ext cx="3395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400" b="1" smtClean="0">
                <a:latin typeface="Times New Roman" panose="02020603050405020304" pitchFamily="18" charset="0"/>
                <a:ea typeface="MS Mincho"/>
              </a:rPr>
              <a:t>Đặc điểm thể loại</a:t>
            </a: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3816</TotalTime>
  <Words>1602</Words>
  <Application>Microsoft Office PowerPoint</Application>
  <PresentationFormat>Widescreen</PresentationFormat>
  <Paragraphs>229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MS Mincho</vt:lpstr>
      <vt:lpstr>Arial</vt:lpstr>
      <vt:lpstr>Bahnschrift SemiBold Condensed</vt:lpstr>
      <vt:lpstr>Calibri</vt:lpstr>
      <vt:lpstr>Calibri Light</vt:lpstr>
      <vt:lpstr>等线</vt:lpstr>
      <vt:lpstr>Garamond</vt:lpstr>
      <vt:lpstr>Times New Roman</vt:lpstr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OSC</cp:lastModifiedBy>
  <cp:revision>265</cp:revision>
  <dcterms:created xsi:type="dcterms:W3CDTF">2021-09-08T13:32:23Z</dcterms:created>
  <dcterms:modified xsi:type="dcterms:W3CDTF">2025-02-06T01:42:29Z</dcterms:modified>
</cp:coreProperties>
</file>