
<file path=[Content_Types].xml><?xml version="1.0" encoding="utf-8"?>
<Types xmlns="http://schemas.openxmlformats.org/package/2006/content-types">
  <Default Extension="png" ContentType="image/png"/>
  <Default Extension="mp3" ContentType="audio/mpe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24"/>
  </p:notesMasterIdLst>
  <p:sldIdLst>
    <p:sldId id="327" r:id="rId2"/>
    <p:sldId id="301" r:id="rId3"/>
    <p:sldId id="341" r:id="rId4"/>
    <p:sldId id="323" r:id="rId5"/>
    <p:sldId id="339" r:id="rId6"/>
    <p:sldId id="333" r:id="rId7"/>
    <p:sldId id="334" r:id="rId8"/>
    <p:sldId id="307" r:id="rId9"/>
    <p:sldId id="308" r:id="rId10"/>
    <p:sldId id="335" r:id="rId11"/>
    <p:sldId id="336" r:id="rId12"/>
    <p:sldId id="337" r:id="rId13"/>
    <p:sldId id="324" r:id="rId14"/>
    <p:sldId id="338" r:id="rId15"/>
    <p:sldId id="330" r:id="rId16"/>
    <p:sldId id="331" r:id="rId17"/>
    <p:sldId id="310" r:id="rId18"/>
    <p:sldId id="312" r:id="rId19"/>
    <p:sldId id="290" r:id="rId20"/>
    <p:sldId id="321" r:id="rId21"/>
    <p:sldId id="332" r:id="rId22"/>
    <p:sldId id="318" r:id="rId23"/>
  </p:sldIdLst>
  <p:sldSz cx="16256000" cy="9144000"/>
  <p:notesSz cx="6858000" cy="9144000"/>
  <p:defaultTextStyle>
    <a:defPPr>
      <a:defRPr lang="en-US"/>
    </a:defPPr>
    <a:lvl1pPr marL="0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1pPr>
    <a:lvl2pPr marL="614477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2pPr>
    <a:lvl3pPr marL="1228954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3pPr>
    <a:lvl4pPr marL="1843430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4pPr>
    <a:lvl5pPr marL="2457907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5pPr>
    <a:lvl6pPr marL="3072384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6pPr>
    <a:lvl7pPr marL="3686861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7pPr>
    <a:lvl8pPr marL="4301338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8pPr>
    <a:lvl9pPr marL="4915814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5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F5B093"/>
    <a:srgbClr val="AFD1A0"/>
    <a:srgbClr val="FFC000"/>
    <a:srgbClr val="4472C4"/>
    <a:srgbClr val="A5A5A5"/>
    <a:srgbClr val="ED7D31"/>
    <a:srgbClr val="FFFFCC"/>
    <a:srgbClr val="CCFF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05" autoAdjust="0"/>
    <p:restoredTop sz="94660"/>
  </p:normalViewPr>
  <p:slideViewPr>
    <p:cSldViewPr snapToGrid="0">
      <p:cViewPr varScale="1">
        <p:scale>
          <a:sx n="41" d="100"/>
          <a:sy n="41" d="100"/>
        </p:scale>
        <p:origin x="701" y="38"/>
      </p:cViewPr>
      <p:guideLst>
        <p:guide orient="horz" pos="2880"/>
        <p:guide pos="5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DB6EE-D8D2-4028-995A-83AAB30322EA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0C931-EB57-4A23-93B1-3B8D93366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17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1pPr>
    <a:lvl2pPr marL="614477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2pPr>
    <a:lvl3pPr marL="122895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3pPr>
    <a:lvl4pPr marL="1843430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4pPr>
    <a:lvl5pPr marL="2457907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5pPr>
    <a:lvl6pPr marL="307238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6pPr>
    <a:lvl7pPr marL="3686861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7pPr>
    <a:lvl8pPr marL="4301338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8pPr>
    <a:lvl9pPr marL="491581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7442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1128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6462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0" y="1496484"/>
            <a:ext cx="121920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4802717"/>
            <a:ext cx="12192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749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29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33200" y="486834"/>
            <a:ext cx="3505200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486834"/>
            <a:ext cx="10312400" cy="77491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554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DC331-EEE4-4915-99C5-A473BB2A0519}" type="datetimeFigureOut">
              <a:rPr lang="vi-VN" smtClean="0"/>
              <a:t>12/09/2021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AE4F8-19F5-46D1-92A9-53ED278B15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15075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34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133" y="2279652"/>
            <a:ext cx="140208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133" y="6119285"/>
            <a:ext cx="140208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69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434167"/>
            <a:ext cx="690880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2434167"/>
            <a:ext cx="690880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674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486834"/>
            <a:ext cx="14020800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718" y="2241551"/>
            <a:ext cx="6877049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9718" y="3340100"/>
            <a:ext cx="6877049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29600" y="2241551"/>
            <a:ext cx="6910917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29600" y="3340100"/>
            <a:ext cx="6910917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091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806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342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0917" y="1316567"/>
            <a:ext cx="822960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553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10917" y="1316567"/>
            <a:ext cx="8229600" cy="649816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821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600" y="486834"/>
            <a:ext cx="140208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2434167"/>
            <a:ext cx="140208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E0B67-8FA0-4F66-9577-9C053E74A2A9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84800" y="8475134"/>
            <a:ext cx="5486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08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288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microsoft.com/office/2007/relationships/hdphoto" Target="../media/hdphoto4.wdp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microsoft.com/office/2007/relationships/hdphoto" Target="../media/hdphoto3.wdp"/><Relationship Id="rId5" Type="http://schemas.openxmlformats.org/officeDocument/2006/relationships/image" Target="../media/image17.png"/><Relationship Id="rId10" Type="http://schemas.openxmlformats.org/officeDocument/2006/relationships/image" Target="../media/image9.png"/><Relationship Id="rId4" Type="http://schemas.openxmlformats.org/officeDocument/2006/relationships/image" Target="../media/image16.png"/><Relationship Id="rId9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microsoft.com/office/2007/relationships/hdphoto" Target="../media/hdphoto6.wdp"/><Relationship Id="rId9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435865" y="762676"/>
            <a:ext cx="7384270" cy="13428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KIỂM TRA BÀI CŨ</a:t>
            </a:r>
            <a:endParaRPr lang="en-US" sz="6600" b="1" dirty="0">
              <a:solidFill>
                <a:srgbClr val="FF0000"/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05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41599" y="2688496"/>
            <a:ext cx="1361440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4400" dirty="0">
                <a:latin typeface="Calibri" panose="020F0502020204030204" pitchFamily="34" charset="0"/>
                <a:cs typeface="Calibri" panose="020F0502020204030204" pitchFamily="34" charset="0"/>
              </a:rPr>
              <a:t>+ Cầu vồng kìa!Em nhìn xem. Đẹp quá</a:t>
            </a:r>
            <a:r>
              <a:rPr lang="vi-VN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en-US" sz="4400" dirty="0" smtClean="0">
              <a:solidFill>
                <a:srgbClr val="000000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vi-VN" sz="4400" dirty="0" smtClean="0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+ </a:t>
            </a:r>
            <a:r>
              <a:rPr lang="vi-VN" sz="4400" dirty="0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Anh nghe </a:t>
            </a:r>
            <a:r>
              <a:rPr lang="vi-VN" sz="4400" dirty="0" smtClean="0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nói </a:t>
            </a:r>
            <a:r>
              <a:rPr lang="vi-VN" sz="4400" dirty="0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dưới chân cầu vồng có bảy hũ vàng </a:t>
            </a:r>
            <a:r>
              <a:rPr lang="vi-VN" sz="4400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đấy</a:t>
            </a:r>
            <a:r>
              <a:rPr lang="vi-VN" sz="4400" smtClean="0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418666" y="1848477"/>
            <a:ext cx="5418667" cy="8400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4400" b="1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400" b="1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Bi</a:t>
            </a:r>
            <a:endParaRPr lang="en-US" sz="4400" b="1" dirty="0">
              <a:solidFill>
                <a:srgbClr val="FF0000"/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66723" y="0"/>
            <a:ext cx="5681894" cy="1675932"/>
            <a:chOff x="166723" y="0"/>
            <a:chExt cx="5681894" cy="1675932"/>
          </a:xfrm>
        </p:grpSpPr>
        <p:sp>
          <p:nvSpPr>
            <p:cNvPr id="7" name="Rounded Rectangle 6"/>
            <p:cNvSpPr/>
            <p:nvPr/>
          </p:nvSpPr>
          <p:spPr>
            <a:xfrm>
              <a:off x="1330228" y="609638"/>
              <a:ext cx="4518389" cy="840019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err="1" smtClean="0">
                  <a:solidFill>
                    <a:schemeClr val="tx1"/>
                  </a:solidFill>
                  <a:ea typeface="Arial-Rounded" panose="020B0500000000000000" pitchFamily="34" charset="0"/>
                  <a:cs typeface="Arial-Rounded" panose="020B0500000000000000" pitchFamily="34" charset="0"/>
                </a:rPr>
                <a:t>Luyện</a:t>
              </a:r>
              <a:r>
                <a:rPr lang="en-US" sz="4400" b="1" dirty="0" smtClean="0">
                  <a:solidFill>
                    <a:schemeClr val="tx1"/>
                  </a:solidFill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400" b="1" dirty="0" err="1" smtClean="0">
                  <a:solidFill>
                    <a:schemeClr val="tx1"/>
                  </a:solidFill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sz="4400" b="1" dirty="0" smtClean="0">
                  <a:solidFill>
                    <a:schemeClr val="tx1"/>
                  </a:solidFill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400" b="1" dirty="0" err="1" smtClean="0">
                  <a:solidFill>
                    <a:schemeClr val="tx1"/>
                  </a:solidFill>
                  <a:ea typeface="Arial-Rounded" panose="020B0500000000000000" pitchFamily="34" charset="0"/>
                  <a:cs typeface="Arial-Rounded" panose="020B0500000000000000" pitchFamily="34" charset="0"/>
                </a:rPr>
                <a:t>đoạn</a:t>
              </a:r>
              <a:r>
                <a:rPr lang="en-US" sz="4400" b="1" dirty="0" smtClean="0">
                  <a:solidFill>
                    <a:schemeClr val="tx1"/>
                  </a:solidFill>
                  <a:ea typeface="Arial-Rounded" panose="020B0500000000000000" pitchFamily="34" charset="0"/>
                  <a:cs typeface="Arial-Rounded" panose="020B0500000000000000" pitchFamily="34" charset="0"/>
                </a:rPr>
                <a:t> 1</a:t>
              </a:r>
              <a:endParaRPr lang="en-US" sz="4400" b="1" dirty="0">
                <a:solidFill>
                  <a:schemeClr val="tx1"/>
                </a:solidFill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52354FA0-88C8-4F5C-A6E1-0274A536B6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723" y="0"/>
              <a:ext cx="1675932" cy="1675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43A685F-3A28-459E-8146-13B0938BCC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6723" y="3367780"/>
            <a:ext cx="2350654" cy="28207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0" name="Straight Connector 9"/>
          <p:cNvCxnSpPr/>
          <p:nvPr/>
        </p:nvCxnSpPr>
        <p:spPr>
          <a:xfrm flipH="1">
            <a:off x="6077770" y="4606631"/>
            <a:ext cx="204536" cy="6617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5249479" y="4606631"/>
            <a:ext cx="204536" cy="6617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5351747" y="4606631"/>
            <a:ext cx="204536" cy="6617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037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418666" y="1848477"/>
            <a:ext cx="5418667" cy="8400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4400" b="1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400" b="1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Bống</a:t>
            </a:r>
            <a:endParaRPr lang="en-US" sz="4400" b="1" dirty="0">
              <a:solidFill>
                <a:srgbClr val="FF0000"/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66723" y="0"/>
            <a:ext cx="5681894" cy="1675932"/>
            <a:chOff x="166723" y="0"/>
            <a:chExt cx="5681894" cy="1675932"/>
          </a:xfrm>
        </p:grpSpPr>
        <p:sp>
          <p:nvSpPr>
            <p:cNvPr id="6" name="Rounded Rectangle 5"/>
            <p:cNvSpPr/>
            <p:nvPr/>
          </p:nvSpPr>
          <p:spPr>
            <a:xfrm>
              <a:off x="1330228" y="609638"/>
              <a:ext cx="4518389" cy="840019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err="1" smtClean="0">
                  <a:solidFill>
                    <a:schemeClr val="tx1"/>
                  </a:solidFill>
                  <a:ea typeface="Arial-Rounded" panose="020B0500000000000000" pitchFamily="34" charset="0"/>
                  <a:cs typeface="Arial-Rounded" panose="020B0500000000000000" pitchFamily="34" charset="0"/>
                </a:rPr>
                <a:t>Luyện</a:t>
              </a:r>
              <a:r>
                <a:rPr lang="en-US" sz="4400" b="1" dirty="0" smtClean="0">
                  <a:solidFill>
                    <a:schemeClr val="tx1"/>
                  </a:solidFill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400" b="1" dirty="0" err="1" smtClean="0">
                  <a:solidFill>
                    <a:schemeClr val="tx1"/>
                  </a:solidFill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sz="4400" b="1" dirty="0" smtClean="0">
                  <a:solidFill>
                    <a:schemeClr val="tx1"/>
                  </a:solidFill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400" b="1" dirty="0" err="1" smtClean="0">
                  <a:solidFill>
                    <a:schemeClr val="tx1"/>
                  </a:solidFill>
                  <a:ea typeface="Arial-Rounded" panose="020B0500000000000000" pitchFamily="34" charset="0"/>
                  <a:cs typeface="Arial-Rounded" panose="020B0500000000000000" pitchFamily="34" charset="0"/>
                </a:rPr>
                <a:t>đoạn</a:t>
              </a:r>
              <a:r>
                <a:rPr lang="en-US" sz="4400" b="1" dirty="0" smtClean="0">
                  <a:solidFill>
                    <a:schemeClr val="tx1"/>
                  </a:solidFill>
                  <a:ea typeface="Arial-Rounded" panose="020B0500000000000000" pitchFamily="34" charset="0"/>
                  <a:cs typeface="Arial-Rounded" panose="020B0500000000000000" pitchFamily="34" charset="0"/>
                </a:rPr>
                <a:t> 1</a:t>
              </a:r>
              <a:endParaRPr lang="en-US" sz="4400" b="1" dirty="0">
                <a:solidFill>
                  <a:schemeClr val="tx1"/>
                </a:solidFill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52354FA0-88C8-4F5C-A6E1-0274A536B6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723" y="0"/>
              <a:ext cx="1675932" cy="1675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Rectangle 7"/>
          <p:cNvSpPr/>
          <p:nvPr/>
        </p:nvSpPr>
        <p:spPr>
          <a:xfrm>
            <a:off x="3640231" y="3318746"/>
            <a:ext cx="12615769" cy="160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4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4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Lát</a:t>
            </a:r>
            <a:r>
              <a:rPr lang="en-US" sz="4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nữa</a:t>
            </a:r>
            <a:r>
              <a:rPr lang="en-US" sz="4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lấy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nhé</a:t>
            </a:r>
            <a:r>
              <a:rPr lang="en-US" sz="4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! 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vàng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rồi</a:t>
            </a:r>
            <a:r>
              <a:rPr lang="en-US" sz="4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4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mua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nhiều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búp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bê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quần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áo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đẹp</a:t>
            </a:r>
            <a:r>
              <a:rPr lang="en-US" sz="4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6033724" y="3433426"/>
            <a:ext cx="204536" cy="6617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1094091" y="3433427"/>
            <a:ext cx="204536" cy="6617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1196359" y="3442909"/>
            <a:ext cx="204536" cy="6617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7790814" y="4195236"/>
            <a:ext cx="204536" cy="6617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1713316" y="4169693"/>
            <a:ext cx="204536" cy="6617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1586985" y="4169694"/>
            <a:ext cx="204536" cy="6617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289E1FE1-3EEB-456D-9E72-927E9F53AB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7476" y="2924573"/>
            <a:ext cx="2483579" cy="23411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2" name="Straight Connector 21"/>
          <p:cNvCxnSpPr/>
          <p:nvPr/>
        </p:nvCxnSpPr>
        <p:spPr>
          <a:xfrm flipH="1">
            <a:off x="14048146" y="3433425"/>
            <a:ext cx="204536" cy="6617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8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6723" y="0"/>
            <a:ext cx="5681894" cy="1675932"/>
            <a:chOff x="166723" y="0"/>
            <a:chExt cx="5681894" cy="1675932"/>
          </a:xfrm>
        </p:grpSpPr>
        <p:sp>
          <p:nvSpPr>
            <p:cNvPr id="5" name="Rounded Rectangle 4"/>
            <p:cNvSpPr/>
            <p:nvPr/>
          </p:nvSpPr>
          <p:spPr>
            <a:xfrm>
              <a:off x="1330228" y="609638"/>
              <a:ext cx="4518389" cy="840019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err="1" smtClean="0">
                  <a:solidFill>
                    <a:schemeClr val="tx1"/>
                  </a:solidFill>
                  <a:ea typeface="Arial-Rounded" panose="020B0500000000000000" pitchFamily="34" charset="0"/>
                  <a:cs typeface="Arial-Rounded" panose="020B0500000000000000" pitchFamily="34" charset="0"/>
                </a:rPr>
                <a:t>Luyện</a:t>
              </a:r>
              <a:r>
                <a:rPr lang="en-US" sz="4400" b="1" dirty="0" smtClean="0">
                  <a:solidFill>
                    <a:schemeClr val="tx1"/>
                  </a:solidFill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400" b="1" dirty="0" err="1" smtClean="0">
                  <a:solidFill>
                    <a:schemeClr val="tx1"/>
                  </a:solidFill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sz="4400" b="1" dirty="0" smtClean="0">
                  <a:solidFill>
                    <a:schemeClr val="tx1"/>
                  </a:solidFill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400" b="1" dirty="0" err="1" smtClean="0">
                  <a:solidFill>
                    <a:schemeClr val="tx1"/>
                  </a:solidFill>
                  <a:ea typeface="Arial-Rounded" panose="020B0500000000000000" pitchFamily="34" charset="0"/>
                  <a:cs typeface="Arial-Rounded" panose="020B0500000000000000" pitchFamily="34" charset="0"/>
                </a:rPr>
                <a:t>đoạn</a:t>
              </a:r>
              <a:r>
                <a:rPr lang="en-US" sz="4400" b="1" dirty="0" smtClean="0">
                  <a:solidFill>
                    <a:schemeClr val="tx1"/>
                  </a:solidFill>
                  <a:ea typeface="Arial-Rounded" panose="020B0500000000000000" pitchFamily="34" charset="0"/>
                  <a:cs typeface="Arial-Rounded" panose="020B0500000000000000" pitchFamily="34" charset="0"/>
                </a:rPr>
                <a:t> 2</a:t>
              </a:r>
              <a:endParaRPr lang="en-US" sz="4400" b="1" dirty="0">
                <a:solidFill>
                  <a:schemeClr val="tx1"/>
                </a:solidFill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52354FA0-88C8-4F5C-A6E1-0274A536B6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723" y="0"/>
              <a:ext cx="1675932" cy="1675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443A685F-3A28-459E-8146-13B0938BCC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0009" y="2198484"/>
            <a:ext cx="2144645" cy="21475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2789379" y="2309325"/>
            <a:ext cx="13184911" cy="1843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4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0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 ơi! </a:t>
            </a:r>
            <a:r>
              <a:rPr lang="vi-VN" sz="4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Anh đùa đấy! Ở đó không có vàng đâu. </a:t>
            </a:r>
            <a:endParaRPr lang="en-US" sz="32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4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0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Còn </a:t>
            </a:r>
            <a:r>
              <a:rPr lang="vi-VN" sz="4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anh sẽ vẽ tặng em nhiều búp bê và quần áo đủ màu </a:t>
            </a:r>
            <a:r>
              <a:rPr lang="vi-VN" sz="40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sắc</a:t>
            </a:r>
            <a:r>
              <a:rPr lang="en-US" sz="4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vi-VN" sz="40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2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89E1FE1-3EEB-456D-9E72-927E9F53AB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0010" y="5204960"/>
            <a:ext cx="2329369" cy="21958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2997198" y="5856342"/>
            <a:ext cx="12977091" cy="139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vi-VN" sz="4000" b="1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Thế ạ? Nếu vậy, em sẽ lấy bút màu để vẽ tặng anh ngựa hồng và ô tô.</a:t>
            </a:r>
            <a:endParaRPr lang="en-US" sz="32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22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154" y="1207535"/>
            <a:ext cx="5497846" cy="8045353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4983792" y="2121311"/>
            <a:ext cx="6288416" cy="9743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5400" b="1" dirty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5400" b="1" dirty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5400" b="1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endParaRPr lang="en-US" sz="5400" b="1" dirty="0">
              <a:solidFill>
                <a:srgbClr val="FF0000"/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50326" y="3786628"/>
            <a:ext cx="9596582" cy="2018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4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vi-VN" sz="4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Còn </a:t>
            </a:r>
            <a:r>
              <a:rPr lang="vi-VN" sz="4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anh sẽ vẽ tặng em nhiều búp </a:t>
            </a:r>
            <a:r>
              <a:rPr lang="vi-VN" sz="4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bê </a:t>
            </a:r>
            <a:r>
              <a:rPr lang="vi-VN" sz="4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và quần áo đủ màu sắc</a:t>
            </a:r>
            <a:r>
              <a:rPr lang="vi-VN" sz="4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66723" y="0"/>
            <a:ext cx="5681894" cy="1675932"/>
            <a:chOff x="166723" y="0"/>
            <a:chExt cx="5681894" cy="1675932"/>
          </a:xfrm>
        </p:grpSpPr>
        <p:sp>
          <p:nvSpPr>
            <p:cNvPr id="15" name="Rounded Rectangle 14"/>
            <p:cNvSpPr/>
            <p:nvPr/>
          </p:nvSpPr>
          <p:spPr>
            <a:xfrm>
              <a:off x="1330228" y="609638"/>
              <a:ext cx="4518389" cy="840019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err="1" smtClean="0">
                  <a:solidFill>
                    <a:schemeClr val="tx1"/>
                  </a:solidFill>
                  <a:ea typeface="Arial-Rounded" panose="020B0500000000000000" pitchFamily="34" charset="0"/>
                  <a:cs typeface="Arial-Rounded" panose="020B0500000000000000" pitchFamily="34" charset="0"/>
                </a:rPr>
                <a:t>Luyện</a:t>
              </a:r>
              <a:r>
                <a:rPr lang="en-US" sz="4400" b="1" dirty="0" smtClean="0">
                  <a:solidFill>
                    <a:schemeClr val="tx1"/>
                  </a:solidFill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400" b="1" dirty="0" err="1" smtClean="0">
                  <a:solidFill>
                    <a:schemeClr val="tx1"/>
                  </a:solidFill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sz="4400" b="1" dirty="0" smtClean="0">
                  <a:solidFill>
                    <a:schemeClr val="tx1"/>
                  </a:solidFill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400" b="1" dirty="0" err="1" smtClean="0">
                  <a:solidFill>
                    <a:schemeClr val="tx1"/>
                  </a:solidFill>
                  <a:ea typeface="Arial-Rounded" panose="020B0500000000000000" pitchFamily="34" charset="0"/>
                  <a:cs typeface="Arial-Rounded" panose="020B0500000000000000" pitchFamily="34" charset="0"/>
                </a:rPr>
                <a:t>đoạn</a:t>
              </a:r>
              <a:r>
                <a:rPr lang="en-US" sz="4400" b="1" dirty="0" smtClean="0">
                  <a:solidFill>
                    <a:schemeClr val="tx1"/>
                  </a:solidFill>
                  <a:ea typeface="Arial-Rounded" panose="020B0500000000000000" pitchFamily="34" charset="0"/>
                  <a:cs typeface="Arial-Rounded" panose="020B0500000000000000" pitchFamily="34" charset="0"/>
                </a:rPr>
                <a:t> 2</a:t>
              </a:r>
              <a:endParaRPr lang="en-US" sz="4400" b="1" dirty="0">
                <a:solidFill>
                  <a:schemeClr val="tx1"/>
                </a:solidFill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16" name="Picture 4">
              <a:extLst>
                <a:ext uri="{FF2B5EF4-FFF2-40B4-BE49-F238E27FC236}">
                  <a16:creationId xmlns:a16="http://schemas.microsoft.com/office/drawing/2014/main" id="{52354FA0-88C8-4F5C-A6E1-0274A536B6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723" y="0"/>
              <a:ext cx="1675932" cy="1675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7" name="Straight Connector 16"/>
          <p:cNvCxnSpPr/>
          <p:nvPr/>
        </p:nvCxnSpPr>
        <p:spPr>
          <a:xfrm flipH="1">
            <a:off x="9816015" y="4069194"/>
            <a:ext cx="204536" cy="6617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765001" y="5053959"/>
            <a:ext cx="204536" cy="6617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5867269" y="5053958"/>
            <a:ext cx="204536" cy="6617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6907192" y="4730931"/>
            <a:ext cx="290882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050327" y="5715695"/>
            <a:ext cx="191454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826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6723" y="0"/>
            <a:ext cx="5681894" cy="1675932"/>
            <a:chOff x="166723" y="0"/>
            <a:chExt cx="5681894" cy="1675932"/>
          </a:xfrm>
        </p:grpSpPr>
        <p:sp>
          <p:nvSpPr>
            <p:cNvPr id="5" name="Rounded Rectangle 4"/>
            <p:cNvSpPr/>
            <p:nvPr/>
          </p:nvSpPr>
          <p:spPr>
            <a:xfrm>
              <a:off x="1330228" y="609638"/>
              <a:ext cx="4518389" cy="840019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err="1" smtClean="0">
                  <a:solidFill>
                    <a:schemeClr val="tx1"/>
                  </a:solidFill>
                  <a:ea typeface="Arial-Rounded" panose="020B0500000000000000" pitchFamily="34" charset="0"/>
                  <a:cs typeface="Arial-Rounded" panose="020B0500000000000000" pitchFamily="34" charset="0"/>
                </a:rPr>
                <a:t>Luyện</a:t>
              </a:r>
              <a:r>
                <a:rPr lang="en-US" sz="4400" b="1" dirty="0" smtClean="0">
                  <a:solidFill>
                    <a:schemeClr val="tx1"/>
                  </a:solidFill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400" b="1" dirty="0" err="1" smtClean="0">
                  <a:solidFill>
                    <a:schemeClr val="tx1"/>
                  </a:solidFill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sz="4400" b="1" dirty="0" smtClean="0">
                  <a:solidFill>
                    <a:schemeClr val="tx1"/>
                  </a:solidFill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400" b="1" dirty="0" err="1" smtClean="0">
                  <a:solidFill>
                    <a:schemeClr val="tx1"/>
                  </a:solidFill>
                  <a:ea typeface="Arial-Rounded" panose="020B0500000000000000" pitchFamily="34" charset="0"/>
                  <a:cs typeface="Arial-Rounded" panose="020B0500000000000000" pitchFamily="34" charset="0"/>
                </a:rPr>
                <a:t>đoạn</a:t>
              </a:r>
              <a:r>
                <a:rPr lang="en-US" sz="4400" b="1" dirty="0" smtClean="0">
                  <a:solidFill>
                    <a:schemeClr val="tx1"/>
                  </a:solidFill>
                  <a:ea typeface="Arial-Rounded" panose="020B0500000000000000" pitchFamily="34" charset="0"/>
                  <a:cs typeface="Arial-Rounded" panose="020B0500000000000000" pitchFamily="34" charset="0"/>
                </a:rPr>
                <a:t> 3</a:t>
              </a:r>
              <a:endParaRPr lang="en-US" sz="4400" b="1" dirty="0">
                <a:solidFill>
                  <a:schemeClr val="tx1"/>
                </a:solidFill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52354FA0-88C8-4F5C-A6E1-0274A536B6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723" y="0"/>
              <a:ext cx="1675932" cy="1675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Rectangle 6"/>
          <p:cNvSpPr/>
          <p:nvPr/>
        </p:nvSpPr>
        <p:spPr>
          <a:xfrm>
            <a:off x="1053279" y="4009439"/>
            <a:ext cx="1025236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 smtClean="0"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sz="4400" dirty="0" err="1" smtClean="0"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4400" dirty="0" smtClean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4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bảy</a:t>
            </a:r>
            <a:r>
              <a:rPr lang="en-US" sz="44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hũ</a:t>
            </a:r>
            <a:r>
              <a:rPr lang="en-US" sz="44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44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44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44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44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vồng</a:t>
            </a:r>
            <a:r>
              <a:rPr lang="en-US" sz="4400" dirty="0"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4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44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44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4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44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lang="en-US" sz="44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44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vẻ</a:t>
            </a:r>
            <a:r>
              <a:rPr lang="en-US" sz="4400" dirty="0"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8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106" y="1235244"/>
            <a:ext cx="5497846" cy="8045353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983792" y="2121311"/>
            <a:ext cx="6288416" cy="9743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5400" b="1" dirty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5400" b="1" dirty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5400" b="1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endParaRPr lang="en-US" sz="5400" b="1" dirty="0">
              <a:solidFill>
                <a:srgbClr val="FF0000"/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11101106" y="4324690"/>
            <a:ext cx="204536" cy="6617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3803775" y="5929745"/>
            <a:ext cx="740516" cy="65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848617" y="5936276"/>
            <a:ext cx="14461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7389562" y="5276770"/>
            <a:ext cx="204536" cy="6617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491830" y="5276770"/>
            <a:ext cx="204536" cy="6617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957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 bwMode="auto">
          <a:xfrm>
            <a:off x="1583844" y="2199801"/>
            <a:ext cx="13088312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en-US" sz="480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vi-VN" sz="480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 đúng, to, rõ ràng, đúng tốc độ.</a:t>
            </a:r>
            <a:endParaRPr lang="en-US" sz="4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sz="4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vi-VN" sz="4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 </a:t>
            </a:r>
            <a:r>
              <a:rPr lang="vi-VN" sz="4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lời nhân vật với ngữ điệu phù hợp.</a:t>
            </a:r>
            <a:endParaRPr lang="en-US" sz="480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2442633" y="566583"/>
            <a:ext cx="1134342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6400" b="1" smtClean="0">
                <a:solidFill>
                  <a:srgbClr val="FF0000"/>
                </a:solidFill>
                <a:cs typeface="Times New Roman" panose="02020603050405020304" pitchFamily="18" charset="0"/>
              </a:rPr>
              <a:t>Luyện đọc toàn bài</a:t>
            </a:r>
            <a:endParaRPr lang="vi-VN" altLang="en-US" sz="64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AutoShape 2" descr="Káº¿t quáº£ hÃ¬nh áº£nh cho read"/>
          <p:cNvSpPr>
            <a:spLocks noChangeAspect="1" noChangeArrowheads="1"/>
          </p:cNvSpPr>
          <p:nvPr/>
        </p:nvSpPr>
        <p:spPr bwMode="auto">
          <a:xfrm>
            <a:off x="2239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vi-VN" sz="3225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5816" y="10583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20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730" y="416480"/>
            <a:ext cx="13004132" cy="831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37360" y="4010998"/>
            <a:ext cx="8509998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60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>
            <a:extLst>
              <a:ext uri="{FF2B5EF4-FFF2-40B4-BE49-F238E27FC236}">
                <a16:creationId xmlns:a16="http://schemas.microsoft.com/office/drawing/2014/main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3464" y="84167"/>
            <a:ext cx="2631539" cy="2022833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314782" y="257650"/>
            <a:ext cx="156264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4800" b="1" dirty="0" err="1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4800" b="1" dirty="0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800" b="1" dirty="0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bảy</a:t>
            </a:r>
            <a:r>
              <a:rPr lang="en-US" sz="4800" b="1" dirty="0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hũ</a:t>
            </a:r>
            <a:r>
              <a:rPr lang="en-US" sz="4800" b="1" dirty="0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4800" b="1" dirty="0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, Bi </a:t>
            </a:r>
            <a:r>
              <a:rPr lang="en-US" sz="4800" b="1" dirty="0" err="1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800" b="1" dirty="0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Bống</a:t>
            </a:r>
            <a:r>
              <a:rPr lang="en-US" sz="4800" b="1" dirty="0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4800" b="1" dirty="0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4800" b="1" dirty="0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4800" b="1" dirty="0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  <a:endParaRPr lang="en-US" sz="4800" b="1" dirty="0">
              <a:solidFill>
                <a:srgbClr val="002060"/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98CD41-A964-485C-9709-D79DAA9E49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50355" b="49768"/>
          <a:stretch/>
        </p:blipFill>
        <p:spPr>
          <a:xfrm>
            <a:off x="486766" y="1511678"/>
            <a:ext cx="4409305" cy="24581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3141BC1-059D-418A-8329-1D3FCF67924B}"/>
              </a:ext>
            </a:extLst>
          </p:cNvPr>
          <p:cNvSpPr txBox="1"/>
          <p:nvPr/>
        </p:nvSpPr>
        <p:spPr>
          <a:xfrm>
            <a:off x="9337241" y="2062195"/>
            <a:ext cx="5401992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Bi sẽ mua một con ngựa hồng và một cái ô tô.</a:t>
            </a:r>
            <a:endParaRPr lang="vi-VN" sz="36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7F199C4-B4ED-45F5-8DD1-D6DF43EE6B0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8886" t="49007" r="1469" b="761"/>
          <a:stretch/>
        </p:blipFill>
        <p:spPr>
          <a:xfrm>
            <a:off x="4848886" y="1760566"/>
            <a:ext cx="4226341" cy="23561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78D96A3-CB34-47E6-8F2B-73056CAAED00}"/>
              </a:ext>
            </a:extLst>
          </p:cNvPr>
          <p:cNvSpPr txBox="1"/>
          <p:nvPr/>
        </p:nvSpPr>
        <p:spPr>
          <a:xfrm>
            <a:off x="859300" y="5597374"/>
            <a:ext cx="44608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Bống sẽ mua búp bê và quần áo đẹp.</a:t>
            </a:r>
            <a:endParaRPr lang="vi-VN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ADAB3B2-BBDB-4253-A326-F3AEFBB561A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375" t="49007" r="47980" b="761"/>
          <a:stretch/>
        </p:blipFill>
        <p:spPr>
          <a:xfrm>
            <a:off x="6262330" y="5235371"/>
            <a:ext cx="4873778" cy="27171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3E3A923-9C6C-48D7-AEF0-FBC11ECC8DA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8644" t="993" r="1711" b="48775"/>
          <a:stretch/>
        </p:blipFill>
        <p:spPr>
          <a:xfrm>
            <a:off x="11136108" y="5135109"/>
            <a:ext cx="4805112" cy="267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8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9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299" y="350588"/>
            <a:ext cx="1048681" cy="7791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8" y="-564788"/>
            <a:ext cx="2047388" cy="16487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538" y="-369906"/>
            <a:ext cx="1098523" cy="1784225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3C09AE8E-05AD-484A-9A22-7F536B362F1F}"/>
              </a:ext>
            </a:extLst>
          </p:cNvPr>
          <p:cNvSpPr/>
          <p:nvPr/>
        </p:nvSpPr>
        <p:spPr>
          <a:xfrm>
            <a:off x="497921" y="764957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4349" y="6458697"/>
            <a:ext cx="2631539" cy="2022833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855450" y="686339"/>
            <a:ext cx="14398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4800" b="1" dirty="0" err="1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4800" b="1" dirty="0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4800" b="1" dirty="0" err="1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4800" b="1" dirty="0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800" b="1" dirty="0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bảy</a:t>
            </a:r>
            <a:r>
              <a:rPr lang="en-US" sz="4800" b="1" dirty="0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hũ</a:t>
            </a:r>
            <a:r>
              <a:rPr lang="en-US" sz="4800" b="1" dirty="0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4800" b="1" dirty="0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800" b="1" dirty="0" err="1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4800" b="1" dirty="0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4800" b="1" dirty="0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800" b="1" dirty="0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4800" b="1" dirty="0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4800" b="1" dirty="0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4800" b="1" dirty="0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  <a:endParaRPr lang="en-US" sz="4800" b="1" dirty="0">
              <a:solidFill>
                <a:srgbClr val="002060"/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947256" y="1756418"/>
            <a:ext cx="117805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4800" b="1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4800" b="1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4800" b="1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800" b="1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bảy</a:t>
            </a:r>
            <a:r>
              <a:rPr lang="en-US" sz="4800" b="1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hũ</a:t>
            </a:r>
            <a:r>
              <a:rPr lang="en-US" sz="4800" b="1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4800" b="1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800" b="1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Bống</a:t>
            </a:r>
            <a:r>
              <a:rPr lang="en-US" sz="4800" b="1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4800" b="1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4800" b="1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sz="4800" b="1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4800" b="1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4800" b="1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4800" b="1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4800" b="1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ngựa</a:t>
            </a:r>
            <a:r>
              <a:rPr lang="en-US" sz="4800" b="1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4800" b="1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800" b="1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lang="en-US" sz="4800" b="1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tô</a:t>
            </a:r>
            <a:r>
              <a:rPr lang="en-US" sz="4800" b="1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800" b="1" dirty="0">
              <a:solidFill>
                <a:srgbClr val="FF0000"/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68959" y="4213866"/>
            <a:ext cx="11780548" cy="2193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 smtClean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4800" b="1" dirty="0" err="1" smtClean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4800" b="1" dirty="0" smtClean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4800" b="1" dirty="0" smtClean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800" b="1" dirty="0" smtClean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bảy</a:t>
            </a:r>
            <a:r>
              <a:rPr lang="en-US" sz="4800" b="1" dirty="0" smtClean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hũ</a:t>
            </a:r>
            <a:r>
              <a:rPr lang="en-US" sz="4800" b="1" dirty="0" smtClean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4800" b="1" dirty="0" smtClean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Bi </a:t>
            </a:r>
            <a:r>
              <a:rPr lang="en-US" sz="4800" b="1" dirty="0" err="1" smtClean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4800" b="1" dirty="0" smtClean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4800" b="1" dirty="0" smtClean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sz="4800" b="1" dirty="0" smtClean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4800" b="1" dirty="0" smtClean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4800" b="1" dirty="0" smtClean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4800" b="1" dirty="0" smtClean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800" b="1" dirty="0" smtClean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búp</a:t>
            </a:r>
            <a:r>
              <a:rPr lang="en-US" sz="4800" b="1" dirty="0" smtClean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4800" b="1" dirty="0" smtClean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800" b="1" dirty="0" smtClean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quần</a:t>
            </a:r>
            <a:r>
              <a:rPr lang="en-US" sz="4800" b="1" dirty="0" smtClean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áo</a:t>
            </a:r>
            <a:r>
              <a:rPr lang="en-US" sz="4800" b="1" dirty="0" smtClean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4800" b="1" dirty="0" smtClean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800" b="1" dirty="0">
              <a:solidFill>
                <a:srgbClr val="0070C0"/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43A685F-3A28-459E-8146-13B0938BCC3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869" y="4607264"/>
            <a:ext cx="1459681" cy="175161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89E1FE1-3EEB-456D-9E72-927E9F53ABE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6583" y="2335060"/>
            <a:ext cx="2080912" cy="14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06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422209" y="236426"/>
            <a:ext cx="147469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4800" b="1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4800" b="1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4800" b="1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800" b="1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4800" b="1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4800" b="1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4800" b="1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4800" b="1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4800" b="1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800" b="1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4800" b="1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quan</a:t>
            </a:r>
            <a:r>
              <a:rPr lang="en-US" sz="4800" b="1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tâm</a:t>
            </a:r>
            <a:r>
              <a:rPr lang="en-US" sz="4800" b="1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800" b="1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4800" b="1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quý</a:t>
            </a:r>
            <a:r>
              <a:rPr lang="en-US" sz="4800" b="1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4800" b="1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800" b="1" dirty="0">
              <a:solidFill>
                <a:srgbClr val="FF0000"/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2209" y="2277449"/>
            <a:ext cx="109356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 smtClean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Bống</a:t>
            </a:r>
            <a:r>
              <a:rPr lang="en-US" sz="4800" b="1" dirty="0" smtClean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4800" b="1" dirty="0" smtClean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48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4800" dirty="0">
                <a:ea typeface="Arial-Rounded" panose="020B0500000000000000" pitchFamily="34" charset="0"/>
                <a:cs typeface="Arial-Rounded" panose="020B0500000000000000" pitchFamily="34" charset="0"/>
              </a:rPr>
              <a:t> ạ? </a:t>
            </a:r>
            <a:r>
              <a:rPr lang="en-US" sz="48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48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vậy</a:t>
            </a:r>
            <a:r>
              <a:rPr lang="en-US" sz="4800" dirty="0"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8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8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48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lấy</a:t>
            </a:r>
            <a:r>
              <a:rPr lang="en-US" sz="48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sz="48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48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48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48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48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48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ngựa</a:t>
            </a:r>
            <a:r>
              <a:rPr lang="en-US" sz="48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48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800" dirty="0"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lang="en-US" sz="48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tô</a:t>
            </a:r>
            <a:r>
              <a:rPr lang="en-US" sz="4800" dirty="0"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endParaRPr lang="en-US" sz="4800" b="1" dirty="0">
              <a:solidFill>
                <a:srgbClr val="0070C0"/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2209" y="3995381"/>
            <a:ext cx="113687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Bi </a:t>
            </a:r>
            <a:r>
              <a:rPr lang="en-US" sz="4800" b="1" dirty="0" err="1" smtClean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4800" b="1" dirty="0" smtClean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48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48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48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48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48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48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8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48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búp</a:t>
            </a:r>
            <a:r>
              <a:rPr lang="en-US" sz="48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48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8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quần</a:t>
            </a:r>
            <a:r>
              <a:rPr lang="en-US" sz="48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áo</a:t>
            </a:r>
            <a:r>
              <a:rPr lang="en-US" sz="48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đủ</a:t>
            </a:r>
            <a:r>
              <a:rPr lang="en-US" sz="48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8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48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sz="4800" dirty="0"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endParaRPr lang="en-US" sz="4800" b="1" dirty="0">
              <a:solidFill>
                <a:srgbClr val="0070C0"/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685143" y="5713503"/>
            <a:ext cx="12800878" cy="113647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600" b="1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600" b="1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b="1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600" b="1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sz="3600" b="1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600" b="1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3600" b="1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3600" b="1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600" b="1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3600" b="1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3600" b="1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dành</a:t>
            </a:r>
            <a:r>
              <a:rPr lang="en-US" sz="3600" b="1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600" b="1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3600" b="1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? </a:t>
            </a:r>
            <a:endParaRPr lang="en-US" sz="3600" b="1" dirty="0">
              <a:solidFill>
                <a:srgbClr val="FF0000"/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685143" y="6994656"/>
            <a:ext cx="12800878" cy="171401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 smtClean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4000" b="1" dirty="0" smtClean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4000" b="1" dirty="0" smtClean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4000" b="1" dirty="0" smtClean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4000" b="1" dirty="0" smtClean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b="1" dirty="0" smtClean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lang="en-US" sz="4000" b="1" dirty="0" smtClean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luôn</a:t>
            </a:r>
            <a:r>
              <a:rPr lang="en-US" sz="4000" b="1" dirty="0" smtClean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4000" b="1" dirty="0" smtClean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4000" b="1" dirty="0" smtClean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4000" b="1" dirty="0" smtClean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b="1" err="1" smtClean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r>
              <a:rPr lang="en-US" sz="4000" b="1" smtClean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được </a:t>
            </a:r>
            <a:r>
              <a:rPr lang="en-US" sz="4000" b="1" dirty="0" err="1" smtClean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sở</a:t>
            </a:r>
            <a:r>
              <a:rPr lang="en-US" sz="4000" b="1" dirty="0" smtClean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4000" b="1" dirty="0" smtClean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000" b="1" dirty="0" smtClean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4000" b="1" dirty="0" smtClean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000" b="1" dirty="0" smtClean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lang="en-US" sz="4000" b="1" dirty="0" smtClean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4000" b="1" dirty="0" smtClean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4000" b="1" dirty="0" smtClean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4000" b="1" dirty="0" smtClean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000" b="1" dirty="0">
              <a:solidFill>
                <a:srgbClr val="0070C0"/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478763" y="7514778"/>
            <a:ext cx="930442" cy="673768"/>
          </a:xfrm>
          <a:prstGeom prst="rightArrow">
            <a:avLst/>
          </a:prstGeom>
          <a:solidFill>
            <a:srgbClr val="FF6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244" y="5524210"/>
            <a:ext cx="1509309" cy="1414977"/>
          </a:xfrm>
          <a:prstGeom prst="rect">
            <a:avLst/>
          </a:prstGeom>
        </p:spPr>
      </p:pic>
      <p:pic>
        <p:nvPicPr>
          <p:cNvPr id="1026" name="Picture 2" descr="https://i.pinimg.com/564x/1b/0b/33/1b0b33faee94a70c24feabc01016c6d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3453" y="1655853"/>
            <a:ext cx="4082610" cy="408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45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8" grpId="0"/>
      <p:bldP spid="2" grpId="0" animBg="1"/>
      <p:bldP spid="10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151047"/>
            <a:ext cx="16256000" cy="9929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889" b="86667" l="36875" r="71875"/>
                    </a14:imgEffect>
                  </a14:imgLayer>
                </a14:imgProps>
              </a:ext>
            </a:extLst>
          </a:blip>
          <a:srcRect l="36787" t="53639" r="27704" b="12764"/>
          <a:stretch/>
        </p:blipFill>
        <p:spPr>
          <a:xfrm>
            <a:off x="2472934" y="2459069"/>
            <a:ext cx="11310131" cy="60194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3205" y="729258"/>
            <a:ext cx="13140267" cy="902724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4800" b="1" dirty="0" err="1"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4800" b="1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4800" b="1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4800" b="1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4800" b="1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4800" b="1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4800" b="1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4800" b="1" dirty="0"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53204" y="1594164"/>
            <a:ext cx="13140267" cy="902724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4800" b="1" dirty="0" err="1">
                <a:ea typeface="Arial-Rounded" panose="020B0500000000000000" pitchFamily="34" charset="0"/>
                <a:cs typeface="Arial-Rounded" panose="020B0500000000000000" pitchFamily="34" charset="0"/>
              </a:rPr>
              <a:t>Đoán</a:t>
            </a:r>
            <a:r>
              <a:rPr lang="en-US" sz="4800" b="1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4800" b="1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4800" b="1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800" b="1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4800" b="1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4800" b="1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4800" b="1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4800" b="1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4800" b="1" dirty="0"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-1" y="0"/>
            <a:ext cx="16106503" cy="525699"/>
            <a:chOff x="0" y="-127508"/>
            <a:chExt cx="12192000" cy="1361811"/>
          </a:xfrm>
        </p:grpSpPr>
        <p:sp>
          <p:nvSpPr>
            <p:cNvPr id="17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4810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20" y="-1540837"/>
            <a:ext cx="15439204" cy="9614517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509925" y="3266422"/>
            <a:ext cx="9579435" cy="14465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625519">
              <a:defRPr/>
            </a:pPr>
            <a:r>
              <a:rPr lang="en-US" altLang="zh-CN" sz="8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Luyện</a:t>
            </a:r>
            <a:r>
              <a:rPr lang="en-US" altLang="zh-CN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8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đọc</a:t>
            </a:r>
            <a:r>
              <a:rPr lang="en-US" altLang="zh-CN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8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lại</a:t>
            </a:r>
            <a:endParaRPr lang="zh-CN" altLang="en-US" sz="8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7949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xanh la"/>
          <p:cNvGrpSpPr/>
          <p:nvPr/>
        </p:nvGrpSpPr>
        <p:grpSpPr>
          <a:xfrm>
            <a:off x="-1379562" y="1465549"/>
            <a:ext cx="9903478" cy="1542860"/>
            <a:chOff x="-919918" y="1117064"/>
            <a:chExt cx="6858000" cy="115714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083" b="68853"/>
            <a:stretch/>
          </p:blipFill>
          <p:spPr>
            <a:xfrm>
              <a:off x="-919918" y="1117064"/>
              <a:ext cx="6858000" cy="1157145"/>
            </a:xfrm>
            <a:prstGeom prst="rect">
              <a:avLst/>
            </a:prstGeom>
          </p:spPr>
        </p:pic>
        <p:sp>
          <p:nvSpPr>
            <p:cNvPr id="6" name="Rounded Rectangle 5"/>
            <p:cNvSpPr/>
            <p:nvPr/>
          </p:nvSpPr>
          <p:spPr>
            <a:xfrm>
              <a:off x="1750869" y="1426260"/>
              <a:ext cx="3042755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267" b="1" dirty="0" err="1" smtClean="0">
                  <a:solidFill>
                    <a:schemeClr val="bg1"/>
                  </a:solidFill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lang="en-US" sz="4267" b="1" dirty="0" smtClean="0">
                  <a:solidFill>
                    <a:schemeClr val="bg1"/>
                  </a:solidFill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267" b="1" dirty="0" err="1" smtClean="0">
                  <a:solidFill>
                    <a:schemeClr val="bg1"/>
                  </a:solidFill>
                  <a:ea typeface="Arial-Rounded" panose="020B0500000000000000" pitchFamily="34" charset="0"/>
                  <a:cs typeface="Arial-Rounded" panose="020B0500000000000000" pitchFamily="34" charset="0"/>
                </a:rPr>
                <a:t>ngữ</a:t>
              </a:r>
              <a:r>
                <a:rPr lang="en-US" sz="4267" b="1" dirty="0" smtClean="0">
                  <a:solidFill>
                    <a:schemeClr val="bg1"/>
                  </a:solidFill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267" b="1" dirty="0" err="1" smtClean="0">
                  <a:solidFill>
                    <a:schemeClr val="bg1"/>
                  </a:solidFill>
                  <a:ea typeface="Arial-Rounded" panose="020B0500000000000000" pitchFamily="34" charset="0"/>
                  <a:cs typeface="Arial-Rounded" panose="020B0500000000000000" pitchFamily="34" charset="0"/>
                </a:rPr>
                <a:t>chỉ</a:t>
              </a:r>
              <a:r>
                <a:rPr lang="en-US" sz="4267" b="1" dirty="0" smtClean="0">
                  <a:solidFill>
                    <a:schemeClr val="bg1"/>
                  </a:solidFill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267" b="1" dirty="0" err="1" smtClean="0">
                  <a:solidFill>
                    <a:schemeClr val="bg1"/>
                  </a:solidFill>
                  <a:ea typeface="Arial-Rounded" panose="020B0500000000000000" pitchFamily="34" charset="0"/>
                  <a:cs typeface="Arial-Rounded" panose="020B0500000000000000" pitchFamily="34" charset="0"/>
                </a:rPr>
                <a:t>người</a:t>
              </a:r>
              <a:endParaRPr lang="en-US" sz="4267" b="1" dirty="0">
                <a:solidFill>
                  <a:schemeClr val="bg1"/>
                </a:solidFill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781821" y="350588"/>
            <a:ext cx="139617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4400" b="1" dirty="0" err="1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lang="en-US" sz="4400" b="1" dirty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400" b="1" dirty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4400" b="1" dirty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4400" b="1" dirty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4400" b="1" dirty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4400" b="1" dirty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4400" b="1" dirty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sz="4400" b="1" dirty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4400" b="1" dirty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hợp</a:t>
            </a:r>
            <a:r>
              <a:rPr lang="en-US" sz="4400" b="1" dirty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grpSp>
        <p:nvGrpSpPr>
          <p:cNvPr id="8" name="xanhd duong"/>
          <p:cNvGrpSpPr/>
          <p:nvPr/>
        </p:nvGrpSpPr>
        <p:grpSpPr>
          <a:xfrm>
            <a:off x="-1379562" y="4021804"/>
            <a:ext cx="9616318" cy="1705267"/>
            <a:chOff x="5938082" y="5455890"/>
            <a:chExt cx="6858000" cy="127895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416" b="24251"/>
            <a:stretch/>
          </p:blipFill>
          <p:spPr>
            <a:xfrm>
              <a:off x="5938082" y="5455890"/>
              <a:ext cx="6858000" cy="1278950"/>
            </a:xfrm>
            <a:prstGeom prst="rect">
              <a:avLst/>
            </a:prstGeom>
          </p:spPr>
        </p:pic>
        <p:sp>
          <p:nvSpPr>
            <p:cNvPr id="10" name="Rounded Rectangle 9"/>
            <p:cNvSpPr/>
            <p:nvPr/>
          </p:nvSpPr>
          <p:spPr>
            <a:xfrm rot="21318765">
              <a:off x="8610477" y="5828665"/>
              <a:ext cx="2747303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267" b="1" dirty="0" err="1" smtClean="0">
                  <a:solidFill>
                    <a:schemeClr val="bg1"/>
                  </a:solidFill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lang="en-US" sz="4267" b="1" dirty="0" smtClean="0">
                  <a:solidFill>
                    <a:schemeClr val="bg1"/>
                  </a:solidFill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267" b="1" dirty="0" err="1" smtClean="0">
                  <a:solidFill>
                    <a:schemeClr val="bg1"/>
                  </a:solidFill>
                  <a:ea typeface="Arial-Rounded" panose="020B0500000000000000" pitchFamily="34" charset="0"/>
                  <a:cs typeface="Arial-Rounded" panose="020B0500000000000000" pitchFamily="34" charset="0"/>
                </a:rPr>
                <a:t>ngữ</a:t>
              </a:r>
              <a:r>
                <a:rPr lang="en-US" sz="4267" b="1" dirty="0" smtClean="0">
                  <a:solidFill>
                    <a:schemeClr val="bg1"/>
                  </a:solidFill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267" b="1" dirty="0" err="1" smtClean="0">
                  <a:solidFill>
                    <a:schemeClr val="bg1"/>
                  </a:solidFill>
                  <a:ea typeface="Arial-Rounded" panose="020B0500000000000000" pitchFamily="34" charset="0"/>
                  <a:cs typeface="Arial-Rounded" panose="020B0500000000000000" pitchFamily="34" charset="0"/>
                </a:rPr>
                <a:t>chỉ</a:t>
              </a:r>
              <a:r>
                <a:rPr lang="en-US" sz="4267" b="1" dirty="0" smtClean="0">
                  <a:solidFill>
                    <a:schemeClr val="bg1"/>
                  </a:solidFill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267" b="1" dirty="0" err="1" smtClean="0">
                  <a:solidFill>
                    <a:schemeClr val="bg1"/>
                  </a:solidFill>
                  <a:ea typeface="Arial-Rounded" panose="020B0500000000000000" pitchFamily="34" charset="0"/>
                  <a:cs typeface="Arial-Rounded" panose="020B0500000000000000" pitchFamily="34" charset="0"/>
                </a:rPr>
                <a:t>vật</a:t>
              </a:r>
              <a:r>
                <a:rPr lang="en-US" sz="4267" b="1" dirty="0" smtClean="0">
                  <a:solidFill>
                    <a:schemeClr val="bg1"/>
                  </a:solidFill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endParaRPr lang="en-US" sz="4267" b="1" dirty="0">
                <a:solidFill>
                  <a:schemeClr val="bg1"/>
                </a:solidFill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25826" y="5481444"/>
            <a:ext cx="3083436" cy="2179640"/>
            <a:chOff x="737938" y="3293016"/>
            <a:chExt cx="3437041" cy="217964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0713" b="90312" l="2031" r="4734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691" r="51666" b="7240"/>
            <a:stretch/>
          </p:blipFill>
          <p:spPr>
            <a:xfrm>
              <a:off x="737938" y="3293016"/>
              <a:ext cx="3254776" cy="217964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626054" y="4084006"/>
              <a:ext cx="25489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ea typeface="Arial-Rounded" panose="020B0500000000000000" pitchFamily="34" charset="0"/>
                  <a:cs typeface="Arial-Rounded" panose="020B0500000000000000" pitchFamily="34" charset="0"/>
                </a:rPr>
                <a:t>hũ</a:t>
              </a:r>
              <a:r>
                <a:rPr lang="en-US" sz="3600" dirty="0" smtClean="0"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ea typeface="Arial-Rounded" panose="020B0500000000000000" pitchFamily="34" charset="0"/>
                  <a:cs typeface="Arial-Rounded" panose="020B0500000000000000" pitchFamily="34" charset="0"/>
                </a:rPr>
                <a:t>vàng</a:t>
              </a:r>
              <a:endParaRPr lang="en-US" sz="3600" dirty="0"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403057" y="5111563"/>
            <a:ext cx="2946475" cy="1973179"/>
            <a:chOff x="5300803" y="3499476"/>
            <a:chExt cx="2946475" cy="1973179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8989" b="57444" l="56411" r="9507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78" t="36682" r="88" b="40249"/>
            <a:stretch/>
          </p:blipFill>
          <p:spPr>
            <a:xfrm>
              <a:off x="5300803" y="3499476"/>
              <a:ext cx="2946475" cy="1973179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6132541" y="4190578"/>
              <a:ext cx="14553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ea typeface="Arial-Rounded" panose="020B0500000000000000" pitchFamily="34" charset="0"/>
                  <a:cs typeface="Arial-Rounded" panose="020B0500000000000000" pitchFamily="34" charset="0"/>
                </a:rPr>
                <a:t>Bống</a:t>
              </a:r>
              <a:endParaRPr lang="en-US" sz="3600" dirty="0"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911862" y="5210119"/>
            <a:ext cx="2946475" cy="1973179"/>
            <a:chOff x="8611809" y="3557975"/>
            <a:chExt cx="2946475" cy="1973179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7528" b="57350" l="53594" r="9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78" t="36682" r="88" b="40249"/>
            <a:stretch/>
          </p:blipFill>
          <p:spPr>
            <a:xfrm>
              <a:off x="8611809" y="3557975"/>
              <a:ext cx="2946475" cy="1973179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9795901" y="4278509"/>
              <a:ext cx="8212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ea typeface="Arial-Rounded" panose="020B0500000000000000" pitchFamily="34" charset="0"/>
                  <a:cs typeface="Arial-Rounded" panose="020B0500000000000000" pitchFamily="34" charset="0"/>
                </a:rPr>
                <a:t>Bi</a:t>
              </a:r>
              <a:endParaRPr lang="en-US" sz="3600" dirty="0"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2123508" y="5632310"/>
            <a:ext cx="2256305" cy="1510990"/>
            <a:chOff x="12113969" y="3961665"/>
            <a:chExt cx="2256305" cy="151099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52" b="28731" l="53125" r="971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15" t="7986" r="351" b="68945"/>
            <a:stretch/>
          </p:blipFill>
          <p:spPr>
            <a:xfrm>
              <a:off x="12113969" y="3961665"/>
              <a:ext cx="2256305" cy="151099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12795447" y="4306185"/>
              <a:ext cx="11376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ea typeface="Arial-Rounded" panose="020B0500000000000000" pitchFamily="34" charset="0"/>
                  <a:cs typeface="Arial-Rounded" panose="020B0500000000000000" pitchFamily="34" charset="0"/>
                </a:rPr>
                <a:t>anh</a:t>
              </a:r>
              <a:endParaRPr lang="en-US" sz="3600" dirty="0"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068324" y="6710412"/>
            <a:ext cx="3174255" cy="2258557"/>
            <a:chOff x="2209955" y="5479647"/>
            <a:chExt cx="3482649" cy="2258557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9488" b="91091" l="469" r="4859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691" r="51666" b="7240"/>
            <a:stretch/>
          </p:blipFill>
          <p:spPr>
            <a:xfrm>
              <a:off x="2209955" y="5479647"/>
              <a:ext cx="3372620" cy="2258557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3143679" y="6314656"/>
              <a:ext cx="25489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ea typeface="Arial-Rounded" panose="020B0500000000000000" pitchFamily="34" charset="0"/>
                  <a:cs typeface="Arial-Rounded" panose="020B0500000000000000" pitchFamily="34" charset="0"/>
                </a:rPr>
                <a:t>quần</a:t>
              </a:r>
              <a:r>
                <a:rPr lang="en-US" sz="3600" dirty="0" smtClean="0"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ea typeface="Arial-Rounded" panose="020B0500000000000000" pitchFamily="34" charset="0"/>
                  <a:cs typeface="Arial-Rounded" panose="020B0500000000000000" pitchFamily="34" charset="0"/>
                </a:rPr>
                <a:t>áo</a:t>
              </a:r>
              <a:endParaRPr lang="en-US" sz="3600" dirty="0"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662066" y="7006575"/>
            <a:ext cx="3226371" cy="1510990"/>
            <a:chOff x="6355504" y="6018141"/>
            <a:chExt cx="3226371" cy="1510990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52" b="28731" l="53125" r="971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15" t="7986" r="351" b="68945"/>
            <a:stretch/>
          </p:blipFill>
          <p:spPr>
            <a:xfrm>
              <a:off x="6355504" y="6018141"/>
              <a:ext cx="2256305" cy="1510990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7032950" y="6403779"/>
              <a:ext cx="25489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ea typeface="Arial-Rounded" panose="020B0500000000000000" pitchFamily="34" charset="0"/>
                  <a:cs typeface="Arial-Rounded" panose="020B0500000000000000" pitchFamily="34" charset="0"/>
                </a:rPr>
                <a:t>ô </a:t>
              </a:r>
              <a:r>
                <a:rPr lang="en-US" sz="3600" dirty="0" err="1" smtClean="0">
                  <a:ea typeface="Arial-Rounded" panose="020B0500000000000000" pitchFamily="34" charset="0"/>
                  <a:cs typeface="Arial-Rounded" panose="020B0500000000000000" pitchFamily="34" charset="0"/>
                </a:rPr>
                <a:t>tô</a:t>
              </a:r>
              <a:endParaRPr lang="en-US" sz="3600" dirty="0"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9719524" y="6426454"/>
            <a:ext cx="3299419" cy="2209537"/>
            <a:chOff x="9114494" y="5531154"/>
            <a:chExt cx="3299419" cy="2209537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131" b="28731" l="52031" r="946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15" t="7986" r="351" b="68945"/>
            <a:stretch/>
          </p:blipFill>
          <p:spPr>
            <a:xfrm>
              <a:off x="9114494" y="5531154"/>
              <a:ext cx="3299419" cy="2209537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10085046" y="6285759"/>
              <a:ext cx="16256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ea typeface="Arial-Rounded" panose="020B0500000000000000" pitchFamily="34" charset="0"/>
                  <a:cs typeface="Arial-Rounded" panose="020B0500000000000000" pitchFamily="34" charset="0"/>
                </a:rPr>
                <a:t>búp</a:t>
              </a:r>
              <a:r>
                <a:rPr lang="en-US" sz="3600" dirty="0" smtClean="0"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ea typeface="Arial-Rounded" panose="020B0500000000000000" pitchFamily="34" charset="0"/>
                  <a:cs typeface="Arial-Rounded" panose="020B0500000000000000" pitchFamily="34" charset="0"/>
                </a:rPr>
                <a:t>bê</a:t>
              </a:r>
              <a:endParaRPr lang="en-US" sz="3600" dirty="0"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3382376" y="6583855"/>
            <a:ext cx="2548888" cy="1706925"/>
            <a:chOff x="12916598" y="5782461"/>
            <a:chExt cx="2548888" cy="1706925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688" b="29510" l="55156" r="9671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15" t="7986" r="351" b="68945"/>
            <a:stretch/>
          </p:blipFill>
          <p:spPr>
            <a:xfrm>
              <a:off x="12916598" y="5782461"/>
              <a:ext cx="2548888" cy="1706925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13685407" y="6283348"/>
              <a:ext cx="11628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endParaRPr lang="en-US" sz="3600" dirty="0"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969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375E-6 -2.77778E-7 L 0.14912 -0.4251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51" y="-212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16667E-6 L 0.07461 -0.44062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0" y="-220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 0.00417 L -0.02744 -0.45955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2" y="-2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94444E-6 L 0.0249 -0.56563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0" y="-282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3125E-6 3.61111E-6 L 0.34443 -0.22986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17" y="-114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66667E-6 L 0.35449 -0.3651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25" y="-1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3125E-6 -4.72222E-6 L 0.27862 -0.32326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26" y="-161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625E-6 -1.11111E-6 L 0.19444 -0.29757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17" y="-148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817" y="5522489"/>
            <a:ext cx="5615665" cy="29737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90749" y="504857"/>
            <a:ext cx="132372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4400" b="1" dirty="0" err="1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4400" b="1" dirty="0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400" b="1" dirty="0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400" b="1" dirty="0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4400" b="1" dirty="0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400" b="1" dirty="0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4400" b="1" dirty="0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4400" b="1" dirty="0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4400" b="1" dirty="0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ngạc</a:t>
            </a:r>
            <a:r>
              <a:rPr lang="en-US" sz="4400" b="1" dirty="0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r>
              <a:rPr lang="en-US" sz="4400" b="1" dirty="0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400" b="1" dirty="0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Bi </a:t>
            </a:r>
            <a:r>
              <a:rPr lang="en-US" sz="4400" b="1" dirty="0" err="1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4400" b="1" dirty="0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4400" b="1" dirty="0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4400" b="1" dirty="0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vồng</a:t>
            </a:r>
            <a:r>
              <a:rPr lang="en-US" sz="4400" b="1" dirty="0" smtClean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4400" b="1" dirty="0">
              <a:solidFill>
                <a:srgbClr val="002060"/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67868" y="2584654"/>
            <a:ext cx="5172831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b="1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5400" b="1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vồng</a:t>
            </a:r>
            <a:r>
              <a:rPr lang="en-US" sz="5400" b="1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kìa</a:t>
            </a:r>
            <a:r>
              <a:rPr lang="en-US" sz="5400" b="1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! </a:t>
            </a:r>
          </a:p>
          <a:p>
            <a:pPr>
              <a:lnSpc>
                <a:spcPct val="150000"/>
              </a:lnSpc>
            </a:pPr>
            <a:r>
              <a:rPr lang="en-US" sz="5400" b="1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5400" b="1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5400" b="1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5400" b="1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! </a:t>
            </a:r>
          </a:p>
          <a:p>
            <a:pPr>
              <a:lnSpc>
                <a:spcPct val="150000"/>
              </a:lnSpc>
            </a:pPr>
            <a:r>
              <a:rPr lang="en-US" sz="5400" b="1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5400" b="1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lang="en-US" sz="5400" b="1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  <a:endParaRPr lang="en-US" sz="5400" b="1" dirty="0">
              <a:solidFill>
                <a:srgbClr val="FF0000"/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55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"/>
    </mc:Choice>
    <mc:Fallback xmlns="">
      <p:transition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Hình chữ nhật 35">
            <a:extLst>
              <a:ext uri="{FF2B5EF4-FFF2-40B4-BE49-F238E27FC236}">
                <a16:creationId xmlns:a16="http://schemas.microsoft.com/office/drawing/2014/main" id="{83EA6E01-106B-4EDD-8231-DB72F56A60A0}"/>
              </a:ext>
            </a:extLst>
          </p:cNvPr>
          <p:cNvSpPr/>
          <p:nvPr/>
        </p:nvSpPr>
        <p:spPr>
          <a:xfrm>
            <a:off x="1133752" y="295076"/>
            <a:ext cx="11452219" cy="8060449"/>
          </a:xfrm>
          <a:prstGeom prst="rect">
            <a:avLst/>
          </a:prstGeom>
          <a:solidFill>
            <a:srgbClr val="1262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25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A3113F9-B305-4A45-9503-19A41251AB93}"/>
              </a:ext>
            </a:extLst>
          </p:cNvPr>
          <p:cNvGrpSpPr/>
          <p:nvPr/>
        </p:nvGrpSpPr>
        <p:grpSpPr>
          <a:xfrm>
            <a:off x="998421" y="154406"/>
            <a:ext cx="11742330" cy="8038044"/>
            <a:chOff x="-90360" y="709988"/>
            <a:chExt cx="8806746" cy="602853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B0B2F9F-1064-4F0A-A7B9-348C35E956B0}"/>
                </a:ext>
              </a:extLst>
            </p:cNvPr>
            <p:cNvSpPr txBox="1"/>
            <p:nvPr/>
          </p:nvSpPr>
          <p:spPr>
            <a:xfrm>
              <a:off x="-90352" y="709988"/>
              <a:ext cx="8806738" cy="53091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defTabSz="1219170">
                <a:defRPr/>
              </a:pPr>
              <a:r>
                <a:rPr lang="en-US" sz="4000" kern="0" dirty="0">
                  <a:solidFill>
                    <a:srgbClr val="4472C4">
                      <a:lumMod val="75000"/>
                    </a:srgbClr>
                  </a:solidFill>
                  <a:latin typeface="HP001 4 hàng" panose="020B0603050302020204" pitchFamily="34" charset="0"/>
                </a:rPr>
                <a:t>ǮǮǮǮǮǮǮǮǮǮǮǮǮǮ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C9A84BF-DDF9-4D49-AD3C-A9BB3016D0D8}"/>
                </a:ext>
              </a:extLst>
            </p:cNvPr>
            <p:cNvSpPr txBox="1"/>
            <p:nvPr/>
          </p:nvSpPr>
          <p:spPr>
            <a:xfrm>
              <a:off x="-90353" y="1317836"/>
              <a:ext cx="8806738" cy="5309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defRPr/>
              </a:pPr>
              <a:r>
                <a:rPr lang="en-US" sz="4000" kern="0" dirty="0">
                  <a:solidFill>
                    <a:srgbClr val="4472C4">
                      <a:lumMod val="75000"/>
                    </a:srgbClr>
                  </a:solidFill>
                  <a:latin typeface="HP001 4 hàng" panose="020B0603050302020204" pitchFamily="34" charset="0"/>
                </a:rPr>
                <a:t>ǮǮǮǮǮǮǮǮǮǮǮǮǮǮ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9901775-5819-40F6-9D93-D43E5EB1DFC7}"/>
                </a:ext>
              </a:extLst>
            </p:cNvPr>
            <p:cNvSpPr txBox="1"/>
            <p:nvPr/>
          </p:nvSpPr>
          <p:spPr>
            <a:xfrm>
              <a:off x="-90354" y="1928984"/>
              <a:ext cx="8806738" cy="5309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defRPr/>
              </a:pPr>
              <a:r>
                <a:rPr lang="en-US" sz="4000" kern="0" dirty="0">
                  <a:solidFill>
                    <a:srgbClr val="4472C4">
                      <a:lumMod val="75000"/>
                    </a:srgbClr>
                  </a:solidFill>
                  <a:latin typeface="HP001 4 hàng" panose="020B0603050302020204" pitchFamily="34" charset="0"/>
                </a:rPr>
                <a:t>ǮǮǮǮǮǮǮǮǮǮǮǮǮǮ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305F4F-7BE3-45BD-8A79-FDF441668E31}"/>
                </a:ext>
              </a:extLst>
            </p:cNvPr>
            <p:cNvSpPr txBox="1"/>
            <p:nvPr/>
          </p:nvSpPr>
          <p:spPr>
            <a:xfrm>
              <a:off x="-90355" y="2531229"/>
              <a:ext cx="8806737" cy="5309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defRPr/>
              </a:pPr>
              <a:r>
                <a:rPr lang="en-US" sz="4000" kern="0" dirty="0">
                  <a:solidFill>
                    <a:srgbClr val="4472C4">
                      <a:lumMod val="75000"/>
                    </a:srgbClr>
                  </a:solidFill>
                  <a:latin typeface="HP001 4 hàng" panose="020B0603050302020204" pitchFamily="34" charset="0"/>
                </a:rPr>
                <a:t>ǮǮǮǮǮǮǮǮǮǮǮǮǮǮ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B82AC20-B34A-4A21-80A8-74D1A4292FC0}"/>
                </a:ext>
              </a:extLst>
            </p:cNvPr>
            <p:cNvSpPr txBox="1"/>
            <p:nvPr/>
          </p:nvSpPr>
          <p:spPr>
            <a:xfrm>
              <a:off x="-90355" y="3126045"/>
              <a:ext cx="8806737" cy="5309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defRPr/>
              </a:pPr>
              <a:r>
                <a:rPr lang="en-US" sz="4000" kern="0" dirty="0">
                  <a:solidFill>
                    <a:srgbClr val="4472C4">
                      <a:lumMod val="75000"/>
                    </a:srgbClr>
                  </a:solidFill>
                  <a:latin typeface="HP001 4 hàng" panose="020B0603050302020204" pitchFamily="34" charset="0"/>
                </a:rPr>
                <a:t>ǮǮǮǮǮǮǮǮǮǮǮǮǮǮ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AD80101-943C-4075-9944-E54F13EB7C1D}"/>
                </a:ext>
              </a:extLst>
            </p:cNvPr>
            <p:cNvSpPr txBox="1"/>
            <p:nvPr/>
          </p:nvSpPr>
          <p:spPr>
            <a:xfrm>
              <a:off x="-90356" y="3761771"/>
              <a:ext cx="8806737" cy="5309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defRPr/>
              </a:pPr>
              <a:r>
                <a:rPr lang="en-US" sz="4000" kern="0" dirty="0">
                  <a:solidFill>
                    <a:srgbClr val="4472C4">
                      <a:lumMod val="75000"/>
                    </a:srgbClr>
                  </a:solidFill>
                  <a:latin typeface="HP001 4 hàng" panose="020B0603050302020204" pitchFamily="34" charset="0"/>
                </a:rPr>
                <a:t>ǮǮǮǮǮǮǮǮǮǮǮǮǮǮ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54188D3-8FDC-4D9A-9A32-1BDC20439F34}"/>
                </a:ext>
              </a:extLst>
            </p:cNvPr>
            <p:cNvSpPr txBox="1"/>
            <p:nvPr/>
          </p:nvSpPr>
          <p:spPr>
            <a:xfrm>
              <a:off x="-90357" y="4370361"/>
              <a:ext cx="8806737" cy="5309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defRPr/>
              </a:pPr>
              <a:r>
                <a:rPr lang="en-US" sz="4000" kern="0" dirty="0">
                  <a:solidFill>
                    <a:srgbClr val="4472C4">
                      <a:lumMod val="75000"/>
                    </a:srgbClr>
                  </a:solidFill>
                  <a:latin typeface="HP001 4 hàng" panose="020B0603050302020204" pitchFamily="34" charset="0"/>
                </a:rPr>
                <a:t>ǮǮǮǮǮǮǮǮǮǮǮǮǮǮ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7567E77-34B1-492D-A57D-EB4E02AE6244}"/>
                </a:ext>
              </a:extLst>
            </p:cNvPr>
            <p:cNvSpPr txBox="1"/>
            <p:nvPr/>
          </p:nvSpPr>
          <p:spPr>
            <a:xfrm>
              <a:off x="-90358" y="4980566"/>
              <a:ext cx="8806737" cy="5309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defRPr/>
              </a:pPr>
              <a:r>
                <a:rPr lang="en-US" sz="4000" kern="0" smtClean="0">
                  <a:solidFill>
                    <a:srgbClr val="4472C4">
                      <a:lumMod val="75000"/>
                    </a:srgbClr>
                  </a:solidFill>
                  <a:latin typeface="HP001 4 hàng" panose="020B0603050302020204" pitchFamily="34" charset="0"/>
                </a:rPr>
                <a:t>ǮǮǮǮǮǮǮǮǮǮǮǮǮǮ</a:t>
              </a:r>
              <a:endParaRPr lang="en-US" sz="4000" kern="0" dirty="0">
                <a:solidFill>
                  <a:srgbClr val="4472C4">
                    <a:lumMod val="75000"/>
                  </a:srgbClr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83E31B3-D26D-42D3-A144-DDC647068DDE}"/>
                </a:ext>
              </a:extLst>
            </p:cNvPr>
            <p:cNvSpPr txBox="1"/>
            <p:nvPr/>
          </p:nvSpPr>
          <p:spPr>
            <a:xfrm>
              <a:off x="-90359" y="5589357"/>
              <a:ext cx="8806737" cy="5309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defRPr/>
              </a:pPr>
              <a:r>
                <a:rPr lang="en-US" sz="4000" kern="0" dirty="0">
                  <a:solidFill>
                    <a:srgbClr val="4472C4">
                      <a:lumMod val="75000"/>
                    </a:srgbClr>
                  </a:solidFill>
                  <a:latin typeface="HP001 4 hàng" panose="020B0603050302020204" pitchFamily="34" charset="0"/>
                </a:rPr>
                <a:t>ǮǮǮǮǮǮǮǮǮǮǮǮǮǮ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3985C35-F429-4F8D-B313-765AB0FCCBE1}"/>
                </a:ext>
              </a:extLst>
            </p:cNvPr>
            <p:cNvSpPr txBox="1"/>
            <p:nvPr/>
          </p:nvSpPr>
          <p:spPr>
            <a:xfrm>
              <a:off x="-90360" y="6207607"/>
              <a:ext cx="8806736" cy="5309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defRPr/>
              </a:pPr>
              <a:r>
                <a:rPr lang="en-US" sz="4000" kern="0" dirty="0">
                  <a:solidFill>
                    <a:srgbClr val="4472C4">
                      <a:lumMod val="75000"/>
                    </a:srgbClr>
                  </a:solidFill>
                  <a:latin typeface="HP001 4 hàng" panose="020B0603050302020204" pitchFamily="34" charset="0"/>
                </a:rPr>
                <a:t>ǮǮǮǮǮǮǮǮǮǮǮǮǮǮ</a:t>
              </a: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F3317EBA-B164-4992-BCC9-7D79D86790F5}"/>
              </a:ext>
            </a:extLst>
          </p:cNvPr>
          <p:cNvSpPr/>
          <p:nvPr/>
        </p:nvSpPr>
        <p:spPr>
          <a:xfrm>
            <a:off x="1107440" y="16160"/>
            <a:ext cx="14715707" cy="574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vi-VN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012E22C8-0185-4301-B748-F29A3141547C}"/>
              </a:ext>
            </a:extLst>
          </p:cNvPr>
          <p:cNvSpPr/>
          <p:nvPr/>
        </p:nvSpPr>
        <p:spPr>
          <a:xfrm>
            <a:off x="1754153" y="1458915"/>
            <a:ext cx="13251305" cy="80150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1600"/>
              </a:spcAft>
            </a:pPr>
            <a:r>
              <a:rPr lang="vi-VN" sz="4000" b="1">
                <a:solidFill>
                  <a:schemeClr val="bg1"/>
                </a:solidFill>
                <a:latin typeface="HP001 4 hàng" panose="020B0603050302020204" pitchFamily="34" charset="0"/>
              </a:rPr>
              <a:t>Thứ </a:t>
            </a:r>
            <a:r>
              <a:rPr lang="en-US" sz="4000" b="1" smtClean="0">
                <a:solidFill>
                  <a:schemeClr val="bg1"/>
                </a:solidFill>
                <a:latin typeface="HP001 4 hàng" panose="020B0603050302020204" pitchFamily="34" charset="0"/>
              </a:rPr>
              <a:t>hai</a:t>
            </a:r>
            <a:r>
              <a:rPr lang="vi-VN" sz="4000" b="1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vi-VN" sz="4000" b="1">
                <a:solidFill>
                  <a:schemeClr val="bg1"/>
                </a:solidFill>
                <a:latin typeface="HP001 4 hàng" panose="020B0603050302020204" pitchFamily="34" charset="0"/>
              </a:rPr>
              <a:t>ngày </a:t>
            </a:r>
            <a:r>
              <a:rPr lang="vi-VN" sz="4000" b="1" smtClean="0">
                <a:solidFill>
                  <a:schemeClr val="bg1"/>
                </a:solidFill>
                <a:latin typeface="HP001 4 hàng" panose="020B0603050302020204" pitchFamily="34" charset="0"/>
              </a:rPr>
              <a:t>1</a:t>
            </a:r>
            <a:r>
              <a:rPr lang="en-US" sz="4000" b="1" smtClean="0">
                <a:solidFill>
                  <a:schemeClr val="bg1"/>
                </a:solidFill>
                <a:latin typeface="HP001 4 hàng" panose="020B0603050302020204" pitchFamily="34" charset="0"/>
              </a:rPr>
              <a:t>3</a:t>
            </a:r>
            <a:r>
              <a:rPr lang="vi-VN" sz="4000" b="1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vi-VN" sz="4000" b="1">
                <a:solidFill>
                  <a:schemeClr val="bg1"/>
                </a:solidFill>
                <a:latin typeface="HP001 4 hàng" panose="020B0603050302020204" pitchFamily="34" charset="0"/>
              </a:rPr>
              <a:t>tháng </a:t>
            </a:r>
            <a:r>
              <a:rPr lang="en-US" sz="4000" b="1" smtClean="0">
                <a:solidFill>
                  <a:schemeClr val="bg1"/>
                </a:solidFill>
                <a:latin typeface="HP001 4 hàng" panose="020B0603050302020204" pitchFamily="34" charset="0"/>
              </a:rPr>
              <a:t>9</a:t>
            </a:r>
            <a:r>
              <a:rPr lang="vi-VN" sz="4000" b="1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vi-VN" sz="4000" b="1" dirty="0">
                <a:solidFill>
                  <a:schemeClr val="bg1"/>
                </a:solidFill>
                <a:latin typeface="HP001 4 hàng" panose="020B0603050302020204" pitchFamily="34" charset="0"/>
              </a:rPr>
              <a:t>năm 2021</a:t>
            </a:r>
          </a:p>
          <a:p>
            <a:pPr algn="just">
              <a:spcAft>
                <a:spcPts val="1600"/>
              </a:spcAft>
            </a:pPr>
            <a:r>
              <a:rPr lang="vi-VN" sz="5333" b="1" dirty="0">
                <a:solidFill>
                  <a:srgbClr val="7030A0"/>
                </a:solidFill>
                <a:latin typeface="HP001 4 hàng" panose="020B0603050302020204" pitchFamily="34" charset="0"/>
              </a:rPr>
              <a:t>                 </a:t>
            </a:r>
            <a:endParaRPr lang="en-US" sz="5333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8C33D57-ABF6-4D10-9C2D-CCE88D5ABC31}"/>
              </a:ext>
            </a:extLst>
          </p:cNvPr>
          <p:cNvSpPr txBox="1"/>
          <p:nvPr/>
        </p:nvSpPr>
        <p:spPr>
          <a:xfrm>
            <a:off x="1119447" y="1768680"/>
            <a:ext cx="901147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HP001 4 hàng" panose="020B0603050302020204" pitchFamily="34" charset="0"/>
              </a:rPr>
              <a:t>Đọc</a:t>
            </a:r>
            <a:endParaRPr lang="en-US" sz="4000" b="1">
              <a:solidFill>
                <a:schemeClr val="bg1"/>
              </a:solidFill>
              <a:latin typeface="HP001 4 hàng" panose="020B0603050302020204" pitchFamily="34" charset="0"/>
            </a:endParaRPr>
          </a:p>
          <a:p>
            <a:r>
              <a:rPr lang="vi-VN" sz="4000" b="1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endParaRPr lang="en-US" sz="40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76DC7A81-1B43-42B9-ABEF-7DD53227164E}"/>
              </a:ext>
            </a:extLst>
          </p:cNvPr>
          <p:cNvCxnSpPr>
            <a:cxnSpLocks/>
          </p:cNvCxnSpPr>
          <p:nvPr/>
        </p:nvCxnSpPr>
        <p:spPr>
          <a:xfrm>
            <a:off x="1111199" y="614400"/>
            <a:ext cx="22553" cy="77684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75F9446B-3366-49EF-A448-4723C2B79024}"/>
              </a:ext>
            </a:extLst>
          </p:cNvPr>
          <p:cNvCxnSpPr>
            <a:cxnSpLocks/>
          </p:cNvCxnSpPr>
          <p:nvPr/>
        </p:nvCxnSpPr>
        <p:spPr>
          <a:xfrm flipV="1">
            <a:off x="1082951" y="598868"/>
            <a:ext cx="11488719" cy="32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BC3042A0-02E8-4951-A3DF-2DE9149A63BF}"/>
              </a:ext>
            </a:extLst>
          </p:cNvPr>
          <p:cNvCxnSpPr>
            <a:cxnSpLocks/>
          </p:cNvCxnSpPr>
          <p:nvPr/>
        </p:nvCxnSpPr>
        <p:spPr>
          <a:xfrm>
            <a:off x="12538723" y="645494"/>
            <a:ext cx="5776" cy="766340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8DC0A94B-68CE-46FA-A346-110633A8B884}"/>
              </a:ext>
            </a:extLst>
          </p:cNvPr>
          <p:cNvCxnSpPr>
            <a:cxnSpLocks/>
          </p:cNvCxnSpPr>
          <p:nvPr/>
        </p:nvCxnSpPr>
        <p:spPr>
          <a:xfrm flipH="1">
            <a:off x="1119447" y="8374041"/>
            <a:ext cx="11452223" cy="307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48C33D57-ABF6-4D10-9C2D-CCE88D5ABC31}"/>
              </a:ext>
            </a:extLst>
          </p:cNvPr>
          <p:cNvSpPr txBox="1"/>
          <p:nvPr/>
        </p:nvSpPr>
        <p:spPr>
          <a:xfrm>
            <a:off x="1277228" y="2246049"/>
            <a:ext cx="901147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>
                <a:solidFill>
                  <a:schemeClr val="bg1"/>
                </a:solidFill>
                <a:latin typeface="HP001 4 hàng" panose="020B0603050302020204" pitchFamily="34" charset="0"/>
              </a:rPr>
              <a:t>Niềm vui của Bi và Bống (2 tiết)</a:t>
            </a:r>
          </a:p>
          <a:p>
            <a:r>
              <a:rPr lang="vi-VN" sz="4000" b="1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endParaRPr lang="en-US" sz="40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842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730" y="416480"/>
            <a:ext cx="13004132" cy="831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66749" y="4071156"/>
            <a:ext cx="7577211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21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45474"/>
            <a:ext cx="15205961" cy="73851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3733" dirty="0">
                <a:solidFill>
                  <a:srgbClr val="FF66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733" b="1" dirty="0">
                <a:solidFill>
                  <a:srgbClr val="FF66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NIỀM VUI CỦA BI VÀ BỐNG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63933" y="1030286"/>
            <a:ext cx="14533530" cy="748914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r>
              <a:rPr lang="en-US" sz="34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400" dirty="0">
                <a:ea typeface="Arial-Rounded" panose="020B0500000000000000" pitchFamily="34" charset="0"/>
                <a:cs typeface="Arial-Rounded" panose="020B0500000000000000" pitchFamily="34" charset="0"/>
              </a:rPr>
              <a:t> cơn mưa vừa dứt, hai anh em Bi và Bống chợt thấy cầu vồng.</a:t>
            </a:r>
          </a:p>
          <a:p>
            <a:pPr marL="609585" indent="-609585">
              <a:buFontTx/>
              <a:buChar char="-"/>
            </a:pPr>
            <a:r>
              <a:rPr lang="en-US" sz="3400" dirty="0">
                <a:ea typeface="Arial-Rounded" panose="020B0500000000000000" pitchFamily="34" charset="0"/>
                <a:cs typeface="Arial-Rounded" panose="020B0500000000000000" pitchFamily="34" charset="0"/>
              </a:rPr>
              <a:t>Cầu vồng kia! Em nhìn xem. Đẹp quá!</a:t>
            </a:r>
          </a:p>
          <a:p>
            <a:r>
              <a:rPr lang="en-US" sz="3400" dirty="0">
                <a:ea typeface="Arial-Rounded" panose="020B0500000000000000" pitchFamily="34" charset="0"/>
                <a:cs typeface="Arial-Rounded" panose="020B0500000000000000" pitchFamily="34" charset="0"/>
              </a:rPr>
              <a:t>Bi chỉ lên bầu trời và nói tiếp:</a:t>
            </a:r>
          </a:p>
          <a:p>
            <a:pPr marL="609585" indent="-609585">
              <a:buFontTx/>
              <a:buChar char="-"/>
            </a:pPr>
            <a:r>
              <a:rPr lang="en-US" sz="3400" dirty="0">
                <a:ea typeface="Arial-Rounded" panose="020B0500000000000000" pitchFamily="34" charset="0"/>
                <a:cs typeface="Arial-Rounded" panose="020B0500000000000000" pitchFamily="34" charset="0"/>
              </a:rPr>
              <a:t>Anh nghe nói dưới chân cầu vồng có bảy hũ vàng đấy.</a:t>
            </a:r>
          </a:p>
          <a:p>
            <a:r>
              <a:rPr lang="en-US" sz="3400" dirty="0">
                <a:ea typeface="Arial-Rounded" panose="020B0500000000000000" pitchFamily="34" charset="0"/>
                <a:cs typeface="Arial-Rounded" panose="020B0500000000000000" pitchFamily="34" charset="0"/>
              </a:rPr>
              <a:t>Bống hưởng ứng:</a:t>
            </a:r>
          </a:p>
          <a:p>
            <a:pPr>
              <a:buFontTx/>
              <a:buChar char="-"/>
            </a:pPr>
            <a:r>
              <a:rPr lang="en-US" sz="3400" smtClean="0"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3400" dirty="0">
                <a:ea typeface="Arial-Rounded" panose="020B0500000000000000" pitchFamily="34" charset="0"/>
                <a:cs typeface="Arial-Rounded" panose="020B0500000000000000" pitchFamily="34" charset="0"/>
              </a:rPr>
              <a:t>Lát nữa, mình sẽ đi lấy về nhé! Có vàng rồi, em sẽ mua nhiều búp bê và quần áo đẹp.</a:t>
            </a:r>
          </a:p>
          <a:p>
            <a:pPr marL="609585" indent="-609585">
              <a:buFontTx/>
              <a:buChar char="-"/>
            </a:pPr>
            <a:r>
              <a:rPr lang="en-US" sz="3400" dirty="0">
                <a:ea typeface="Arial-Rounded" panose="020B0500000000000000" pitchFamily="34" charset="0"/>
                <a:cs typeface="Arial-Rounded" panose="020B0500000000000000" pitchFamily="34" charset="0"/>
              </a:rPr>
              <a:t>Còn anh sẽ mua một con ngựa hồng và một cái ô tô.</a:t>
            </a:r>
          </a:p>
          <a:p>
            <a:r>
              <a:rPr lang="en-US" sz="3400" dirty="0">
                <a:ea typeface="Arial-Rounded" panose="020B0500000000000000" pitchFamily="34" charset="0"/>
                <a:cs typeface="Arial-Rounded" panose="020B0500000000000000" pitchFamily="34" charset="0"/>
              </a:rPr>
              <a:t>Bỗng nhiên, cầu vồng biến mất. Bi cười:</a:t>
            </a:r>
          </a:p>
          <a:p>
            <a:pPr marL="609585" indent="-609585">
              <a:buFontTx/>
              <a:buChar char="-"/>
            </a:pPr>
            <a:r>
              <a:rPr lang="en-US" sz="3400" dirty="0">
                <a:ea typeface="Arial-Rounded" panose="020B0500000000000000" pitchFamily="34" charset="0"/>
                <a:cs typeface="Arial-Rounded" panose="020B0500000000000000" pitchFamily="34" charset="0"/>
              </a:rPr>
              <a:t>Em ơi! Anh đùa đấy! Ở đó không có vàng đâu.</a:t>
            </a:r>
          </a:p>
          <a:p>
            <a:r>
              <a:rPr lang="en-US" sz="3400" dirty="0">
                <a:ea typeface="Arial-Rounded" panose="020B0500000000000000" pitchFamily="34" charset="0"/>
                <a:cs typeface="Arial-Rounded" panose="020B0500000000000000" pitchFamily="34" charset="0"/>
              </a:rPr>
              <a:t>Bống vui vẻ: </a:t>
            </a:r>
          </a:p>
          <a:p>
            <a:pPr marL="609585" indent="-609585">
              <a:buFontTx/>
              <a:buChar char="-"/>
            </a:pPr>
            <a:r>
              <a:rPr lang="en-US" sz="3400" dirty="0">
                <a:ea typeface="Arial-Rounded" panose="020B0500000000000000" pitchFamily="34" charset="0"/>
                <a:cs typeface="Arial-Rounded" panose="020B0500000000000000" pitchFamily="34" charset="0"/>
              </a:rPr>
              <a:t>Thế ạ? Nếu vậy, em sẽ lấy bút màu để vẽ tặng anh ngựa hồng và ô tô.</a:t>
            </a:r>
          </a:p>
          <a:p>
            <a:pPr marL="609585" indent="-609585">
              <a:buFontTx/>
              <a:buChar char="-"/>
            </a:pPr>
            <a:r>
              <a:rPr lang="en-US" sz="3400" dirty="0">
                <a:ea typeface="Arial-Rounded" panose="020B0500000000000000" pitchFamily="34" charset="0"/>
                <a:cs typeface="Arial-Rounded" panose="020B0500000000000000" pitchFamily="34" charset="0"/>
              </a:rPr>
              <a:t>Còn anh sẽ vẽ tặng em nhiều búp bê và quần áo đủ các màu sắc.</a:t>
            </a:r>
          </a:p>
          <a:p>
            <a:r>
              <a:rPr lang="en-US" sz="3400" dirty="0">
                <a:ea typeface="Arial-Rounded" panose="020B0500000000000000" pitchFamily="34" charset="0"/>
                <a:cs typeface="Arial-Rounded" panose="020B0500000000000000" pitchFamily="34" charset="0"/>
              </a:rPr>
              <a:t>Không có bảy hũ vàng dưới chân cầu vồng, hai anh em vẫn cười vui vẻ.</a:t>
            </a:r>
          </a:p>
        </p:txBody>
      </p:sp>
      <p:pic>
        <p:nvPicPr>
          <p:cNvPr id="6" name="[hanhtrangso.nxbgd.vn] HĐ đọc văn bản_ Niềm vui của Bi và Bống_HT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20251" y="834489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8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3718" y="1293677"/>
            <a:ext cx="14305246" cy="356378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253718" y="4884516"/>
            <a:ext cx="14291082" cy="312516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238969" y="8009682"/>
            <a:ext cx="14319995" cy="6632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87316" y="1183803"/>
            <a:ext cx="13972289" cy="748914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r>
              <a:rPr lang="en-US" sz="34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400" dirty="0">
                <a:ea typeface="Arial-Rounded" panose="020B0500000000000000" pitchFamily="34" charset="0"/>
                <a:cs typeface="Arial-Rounded" panose="020B0500000000000000" pitchFamily="34" charset="0"/>
              </a:rPr>
              <a:t> cơn mưa vừa dứt, hai anh em Bi và Bống chợt thấy cầu vồng.</a:t>
            </a:r>
          </a:p>
          <a:p>
            <a:pPr marL="609585" indent="-609585">
              <a:buFontTx/>
              <a:buChar char="-"/>
            </a:pPr>
            <a:r>
              <a:rPr lang="en-US" sz="3400" dirty="0">
                <a:ea typeface="Arial-Rounded" panose="020B0500000000000000" pitchFamily="34" charset="0"/>
                <a:cs typeface="Arial-Rounded" panose="020B0500000000000000" pitchFamily="34" charset="0"/>
              </a:rPr>
              <a:t>Cầu vồng kia! Em nhìn xem. Đẹp quá!</a:t>
            </a:r>
          </a:p>
          <a:p>
            <a:r>
              <a:rPr lang="en-US" sz="3400" dirty="0">
                <a:ea typeface="Arial-Rounded" panose="020B0500000000000000" pitchFamily="34" charset="0"/>
                <a:cs typeface="Arial-Rounded" panose="020B0500000000000000" pitchFamily="34" charset="0"/>
              </a:rPr>
              <a:t>Bi chỉ lên bầu trời và nói tiếp:</a:t>
            </a:r>
          </a:p>
          <a:p>
            <a:pPr marL="609585" indent="-609585">
              <a:buFontTx/>
              <a:buChar char="-"/>
            </a:pPr>
            <a:r>
              <a:rPr lang="en-US" sz="3400" dirty="0">
                <a:ea typeface="Arial-Rounded" panose="020B0500000000000000" pitchFamily="34" charset="0"/>
                <a:cs typeface="Arial-Rounded" panose="020B0500000000000000" pitchFamily="34" charset="0"/>
              </a:rPr>
              <a:t>Anh nghe nói dưới chân cầu vồng có bảy hũ vàng đấy.</a:t>
            </a:r>
          </a:p>
          <a:p>
            <a:r>
              <a:rPr lang="en-US" sz="3400" dirty="0">
                <a:ea typeface="Arial-Rounded" panose="020B0500000000000000" pitchFamily="34" charset="0"/>
                <a:cs typeface="Arial-Rounded" panose="020B0500000000000000" pitchFamily="34" charset="0"/>
              </a:rPr>
              <a:t>Bống hưởng ứng:</a:t>
            </a:r>
          </a:p>
          <a:p>
            <a:pPr>
              <a:buFontTx/>
              <a:buChar char="-"/>
            </a:pPr>
            <a:r>
              <a:rPr lang="en-US" sz="340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smtClean="0">
                <a:ea typeface="Arial-Rounded" panose="020B0500000000000000" pitchFamily="34" charset="0"/>
                <a:cs typeface="Arial-Rounded" panose="020B0500000000000000" pitchFamily="34" charset="0"/>
              </a:rPr>
              <a:t>    Lát </a:t>
            </a:r>
            <a:r>
              <a:rPr lang="en-US" sz="3400" dirty="0">
                <a:ea typeface="Arial-Rounded" panose="020B0500000000000000" pitchFamily="34" charset="0"/>
                <a:cs typeface="Arial-Rounded" panose="020B0500000000000000" pitchFamily="34" charset="0"/>
              </a:rPr>
              <a:t>nữa, mình sẽ đi lấy về nhé! Có vàng rồi, em sẽ mua nhiều búp bê và quần áo đẹp.</a:t>
            </a:r>
          </a:p>
          <a:p>
            <a:pPr marL="609585" indent="-609585">
              <a:buFontTx/>
              <a:buChar char="-"/>
            </a:pPr>
            <a:r>
              <a:rPr lang="en-US" sz="3400" dirty="0">
                <a:ea typeface="Arial-Rounded" panose="020B0500000000000000" pitchFamily="34" charset="0"/>
                <a:cs typeface="Arial-Rounded" panose="020B0500000000000000" pitchFamily="34" charset="0"/>
              </a:rPr>
              <a:t>Còn anh sẽ mua một con ngựa hồng và một cái ô tô.</a:t>
            </a:r>
          </a:p>
          <a:p>
            <a:r>
              <a:rPr lang="en-US" sz="3400" dirty="0">
                <a:ea typeface="Arial-Rounded" panose="020B0500000000000000" pitchFamily="34" charset="0"/>
                <a:cs typeface="Arial-Rounded" panose="020B0500000000000000" pitchFamily="34" charset="0"/>
              </a:rPr>
              <a:t>Bỗng nhiên, cầu vồng biến mất. Bi cười:</a:t>
            </a:r>
          </a:p>
          <a:p>
            <a:pPr marL="609585" indent="-609585">
              <a:buFontTx/>
              <a:buChar char="-"/>
            </a:pPr>
            <a:r>
              <a:rPr lang="en-US" sz="3400" dirty="0">
                <a:ea typeface="Arial-Rounded" panose="020B0500000000000000" pitchFamily="34" charset="0"/>
                <a:cs typeface="Arial-Rounded" panose="020B0500000000000000" pitchFamily="34" charset="0"/>
              </a:rPr>
              <a:t>Em ơi! Anh đùa đấy! Ở đó không có vàng đâu.</a:t>
            </a:r>
          </a:p>
          <a:p>
            <a:r>
              <a:rPr lang="en-US" sz="3400" dirty="0">
                <a:ea typeface="Arial-Rounded" panose="020B0500000000000000" pitchFamily="34" charset="0"/>
                <a:cs typeface="Arial-Rounded" panose="020B0500000000000000" pitchFamily="34" charset="0"/>
              </a:rPr>
              <a:t>Bống vui vẻ: </a:t>
            </a:r>
          </a:p>
          <a:p>
            <a:pPr marL="609585" indent="-609585">
              <a:buFontTx/>
              <a:buChar char="-"/>
            </a:pPr>
            <a:r>
              <a:rPr lang="en-US" sz="3400" dirty="0">
                <a:ea typeface="Arial-Rounded" panose="020B0500000000000000" pitchFamily="34" charset="0"/>
                <a:cs typeface="Arial-Rounded" panose="020B0500000000000000" pitchFamily="34" charset="0"/>
              </a:rPr>
              <a:t>Thế ạ? Nếu vậy, em sẽ lấy bút màu để vẽ tặng anh ngựa hồng và ô tô.</a:t>
            </a:r>
          </a:p>
          <a:p>
            <a:pPr marL="609585" indent="-609585">
              <a:buFontTx/>
              <a:buChar char="-"/>
            </a:pPr>
            <a:r>
              <a:rPr lang="en-US" sz="3400" dirty="0">
                <a:ea typeface="Arial-Rounded" panose="020B0500000000000000" pitchFamily="34" charset="0"/>
                <a:cs typeface="Arial-Rounded" panose="020B0500000000000000" pitchFamily="34" charset="0"/>
              </a:rPr>
              <a:t>Còn anh sẽ vẽ tặng em nhiều búp bê và quần áo đủ các màu sắc.</a:t>
            </a:r>
          </a:p>
          <a:p>
            <a:r>
              <a:rPr lang="en-US" sz="3400" dirty="0">
                <a:ea typeface="Arial-Rounded" panose="020B0500000000000000" pitchFamily="34" charset="0"/>
                <a:cs typeface="Arial-Rounded" panose="020B0500000000000000" pitchFamily="34" charset="0"/>
              </a:rPr>
              <a:t>Không có bảy hũ vàng dưới chân cầu vồng, hai anh em vẫn cười vui vẻ.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169462" y="151283"/>
            <a:ext cx="15205961" cy="73851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3733" dirty="0">
                <a:solidFill>
                  <a:srgbClr val="FF66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733" b="1" dirty="0">
                <a:solidFill>
                  <a:srgbClr val="FF66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NIỀM VUI CỦA BI VÀ BỐNG</a:t>
            </a:r>
          </a:p>
        </p:txBody>
      </p:sp>
      <p:sp>
        <p:nvSpPr>
          <p:cNvPr id="10" name="Oval 9"/>
          <p:cNvSpPr/>
          <p:nvPr/>
        </p:nvSpPr>
        <p:spPr>
          <a:xfrm>
            <a:off x="696838" y="1293677"/>
            <a:ext cx="507434" cy="471676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696837" y="4928374"/>
            <a:ext cx="503782" cy="483778"/>
          </a:xfrm>
          <a:prstGeom prst="ellipse">
            <a:avLst/>
          </a:prstGeom>
          <a:solidFill>
            <a:srgbClr val="AFD1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654677" y="8191886"/>
            <a:ext cx="533280" cy="481060"/>
          </a:xfrm>
          <a:prstGeom prst="ellipse">
            <a:avLst/>
          </a:prstGeom>
          <a:solidFill>
            <a:srgbClr val="F5B09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2775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19" grpId="0" animBg="1"/>
      <p:bldP spid="10" grpId="0" animBg="1"/>
      <p:bldP spid="12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 descr="图片包含 室内, 物体&#10;&#10;描述已自动生成">
            <a:extLst>
              <a:ext uri="{FF2B5EF4-FFF2-40B4-BE49-F238E27FC236}">
                <a16:creationId xmlns:a16="http://schemas.microsoft.com/office/drawing/2014/main" id="{76DE78DD-ADEF-4012-809E-66E68885B8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525" y="2592789"/>
            <a:ext cx="8808949" cy="62325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71057" y="4261016"/>
            <a:ext cx="20346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chemeClr val="accent5">
                    <a:lumMod val="75000"/>
                  </a:schemeClr>
                </a:solidFill>
              </a:rPr>
              <a:t>hũ</a:t>
            </a:r>
            <a:endParaRPr lang="en-US" sz="4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00158" y="5453392"/>
            <a:ext cx="33764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4800" b="1" dirty="0" err="1" smtClean="0">
                <a:solidFill>
                  <a:schemeClr val="accent5">
                    <a:lumMod val="75000"/>
                  </a:schemeClr>
                </a:solidFill>
              </a:rPr>
              <a:t>hưởng</a:t>
            </a:r>
            <a:r>
              <a:rPr lang="en-US" sz="48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4800" b="1" dirty="0" err="1" smtClean="0">
                <a:solidFill>
                  <a:schemeClr val="accent5">
                    <a:lumMod val="75000"/>
                  </a:schemeClr>
                </a:solidFill>
              </a:rPr>
              <a:t>ứng</a:t>
            </a:r>
            <a:endParaRPr lang="en-US" sz="4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99820" y="1636503"/>
            <a:ext cx="42563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4400" b="1" dirty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400" b="1" dirty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4400" b="1" dirty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lang="en-US" sz="4400" b="1" dirty="0">
              <a:solidFill>
                <a:srgbClr val="FF0000"/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66723" y="0"/>
            <a:ext cx="5681894" cy="1675932"/>
            <a:chOff x="166723" y="0"/>
            <a:chExt cx="5681894" cy="1675932"/>
          </a:xfrm>
        </p:grpSpPr>
        <p:sp>
          <p:nvSpPr>
            <p:cNvPr id="10" name="Rounded Rectangle 9"/>
            <p:cNvSpPr/>
            <p:nvPr/>
          </p:nvSpPr>
          <p:spPr>
            <a:xfrm>
              <a:off x="1330228" y="609638"/>
              <a:ext cx="4518389" cy="840019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err="1" smtClean="0">
                  <a:solidFill>
                    <a:schemeClr val="tx1"/>
                  </a:solidFill>
                  <a:ea typeface="Arial-Rounded" panose="020B0500000000000000" pitchFamily="34" charset="0"/>
                  <a:cs typeface="Arial-Rounded" panose="020B0500000000000000" pitchFamily="34" charset="0"/>
                </a:rPr>
                <a:t>Luyện</a:t>
              </a:r>
              <a:r>
                <a:rPr lang="en-US" sz="4400" b="1" dirty="0" smtClean="0">
                  <a:solidFill>
                    <a:schemeClr val="tx1"/>
                  </a:solidFill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400" b="1" dirty="0" err="1" smtClean="0">
                  <a:solidFill>
                    <a:schemeClr val="tx1"/>
                  </a:solidFill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sz="4400" b="1" dirty="0" smtClean="0">
                  <a:solidFill>
                    <a:schemeClr val="tx1"/>
                  </a:solidFill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400" b="1" dirty="0" err="1" smtClean="0">
                  <a:solidFill>
                    <a:schemeClr val="tx1"/>
                  </a:solidFill>
                  <a:ea typeface="Arial-Rounded" panose="020B0500000000000000" pitchFamily="34" charset="0"/>
                  <a:cs typeface="Arial-Rounded" panose="020B0500000000000000" pitchFamily="34" charset="0"/>
                </a:rPr>
                <a:t>đoạn</a:t>
              </a:r>
              <a:r>
                <a:rPr lang="en-US" sz="4400" b="1" dirty="0" smtClean="0">
                  <a:solidFill>
                    <a:schemeClr val="tx1"/>
                  </a:solidFill>
                  <a:ea typeface="Arial-Rounded" panose="020B0500000000000000" pitchFamily="34" charset="0"/>
                  <a:cs typeface="Arial-Rounded" panose="020B0500000000000000" pitchFamily="34" charset="0"/>
                </a:rPr>
                <a:t> 1</a:t>
              </a:r>
              <a:endParaRPr lang="en-US" sz="4400" b="1" dirty="0">
                <a:solidFill>
                  <a:schemeClr val="tx1"/>
                </a:solidFill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id="{52354FA0-88C8-4F5C-A6E1-0274A536B6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723" y="0"/>
              <a:ext cx="1675932" cy="1675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5629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40492B02-98B6-4E81-9A77-773825039D2E}"/>
              </a:ext>
            </a:extLst>
          </p:cNvPr>
          <p:cNvSpPr txBox="1"/>
          <p:nvPr/>
        </p:nvSpPr>
        <p:spPr>
          <a:xfrm>
            <a:off x="952211" y="735070"/>
            <a:ext cx="14885032" cy="2018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400" b="1" dirty="0" err="1" smtClean="0">
                <a:solidFill>
                  <a:schemeClr val="accent2">
                    <a:lumMod val="75000"/>
                  </a:schemeClr>
                </a:solidFill>
                <a:ea typeface="字魂7号-温暖童稚体" panose="00000500000000000000" pitchFamily="2" charset="-122"/>
              </a:rPr>
              <a:t>Hũ</a:t>
            </a:r>
            <a:r>
              <a:rPr lang="en-US" altLang="zh-CN" sz="4400" b="1" dirty="0" smtClean="0">
                <a:solidFill>
                  <a:schemeClr val="accent2">
                    <a:lumMod val="75000"/>
                  </a:schemeClr>
                </a:solidFill>
                <a:ea typeface="字魂7号-温暖童稚体" panose="00000500000000000000" pitchFamily="2" charset="-122"/>
              </a:rPr>
              <a:t>: </a:t>
            </a:r>
            <a:r>
              <a:rPr lang="en-US" altLang="zh-CN" sz="4400" b="1" dirty="0" err="1" smtClean="0">
                <a:solidFill>
                  <a:srgbClr val="0070C0"/>
                </a:solidFill>
                <a:ea typeface="字魂7号-温暖童稚体" panose="00000500000000000000" pitchFamily="2" charset="-122"/>
              </a:rPr>
              <a:t>Bình</a:t>
            </a:r>
            <a:r>
              <a:rPr lang="en-US" altLang="zh-CN" sz="4400" b="1" dirty="0" smtClean="0">
                <a:solidFill>
                  <a:srgbClr val="0070C0"/>
                </a:solidFill>
                <a:ea typeface="字魂7号-温暖童稚体" panose="00000500000000000000" pitchFamily="2" charset="-122"/>
              </a:rPr>
              <a:t> </a:t>
            </a:r>
            <a:r>
              <a:rPr lang="en-US" altLang="zh-CN" sz="4400" b="1" dirty="0" err="1" smtClean="0">
                <a:solidFill>
                  <a:srgbClr val="0070C0"/>
                </a:solidFill>
                <a:ea typeface="字魂7号-温暖童稚体" panose="00000500000000000000" pitchFamily="2" charset="-122"/>
              </a:rPr>
              <a:t>sành</a:t>
            </a:r>
            <a:r>
              <a:rPr lang="en-US" altLang="zh-CN" sz="4400" b="1" dirty="0" smtClean="0">
                <a:solidFill>
                  <a:srgbClr val="0070C0"/>
                </a:solidFill>
                <a:ea typeface="字魂7号-温暖童稚体" panose="00000500000000000000" pitchFamily="2" charset="-122"/>
              </a:rPr>
              <a:t>, </a:t>
            </a:r>
            <a:r>
              <a:rPr lang="en-US" altLang="zh-CN" sz="4400" b="1" dirty="0" err="1" smtClean="0">
                <a:solidFill>
                  <a:srgbClr val="0070C0"/>
                </a:solidFill>
                <a:ea typeface="字魂7号-温暖童稚体" panose="00000500000000000000" pitchFamily="2" charset="-122"/>
              </a:rPr>
              <a:t>sứ</a:t>
            </a:r>
            <a:r>
              <a:rPr lang="en-US" altLang="zh-CN" sz="4400" b="1" dirty="0" smtClean="0">
                <a:solidFill>
                  <a:srgbClr val="0070C0"/>
                </a:solidFill>
                <a:ea typeface="字魂7号-温暖童稚体" panose="00000500000000000000" pitchFamily="2" charset="-122"/>
              </a:rPr>
              <a:t> </a:t>
            </a:r>
            <a:r>
              <a:rPr lang="en-US" altLang="zh-CN" sz="4400" b="1" dirty="0" err="1" smtClean="0">
                <a:solidFill>
                  <a:srgbClr val="0070C0"/>
                </a:solidFill>
                <a:ea typeface="字魂7号-温暖童稚体" panose="00000500000000000000" pitchFamily="2" charset="-122"/>
              </a:rPr>
              <a:t>loại</a:t>
            </a:r>
            <a:r>
              <a:rPr lang="en-US" altLang="zh-CN" sz="4400" b="1" dirty="0" smtClean="0">
                <a:solidFill>
                  <a:srgbClr val="0070C0"/>
                </a:solidFill>
                <a:ea typeface="字魂7号-温暖童稚体" panose="00000500000000000000" pitchFamily="2" charset="-122"/>
              </a:rPr>
              <a:t> </a:t>
            </a:r>
            <a:r>
              <a:rPr lang="en-US" altLang="zh-CN" sz="4400" b="1" dirty="0" err="1" smtClean="0">
                <a:solidFill>
                  <a:srgbClr val="0070C0"/>
                </a:solidFill>
                <a:ea typeface="字魂7号-温暖童稚体" panose="00000500000000000000" pitchFamily="2" charset="-122"/>
              </a:rPr>
              <a:t>nhỏ</a:t>
            </a:r>
            <a:r>
              <a:rPr lang="en-US" altLang="zh-CN" sz="4400" b="1" dirty="0" smtClean="0">
                <a:solidFill>
                  <a:srgbClr val="0070C0"/>
                </a:solidFill>
                <a:ea typeface="字魂7号-温暖童稚体" panose="00000500000000000000" pitchFamily="2" charset="-122"/>
              </a:rPr>
              <a:t>, ở </a:t>
            </a:r>
            <a:r>
              <a:rPr lang="en-US" altLang="zh-CN" sz="4400" b="1" dirty="0" err="1" smtClean="0">
                <a:solidFill>
                  <a:srgbClr val="0070C0"/>
                </a:solidFill>
                <a:ea typeface="字魂7号-温暖童稚体" panose="00000500000000000000" pitchFamily="2" charset="-122"/>
              </a:rPr>
              <a:t>giữa</a:t>
            </a:r>
            <a:r>
              <a:rPr lang="en-US" altLang="zh-CN" sz="4400" b="1" dirty="0" smtClean="0">
                <a:solidFill>
                  <a:srgbClr val="0070C0"/>
                </a:solidFill>
                <a:ea typeface="字魂7号-温暖童稚体" panose="00000500000000000000" pitchFamily="2" charset="-122"/>
              </a:rPr>
              <a:t> </a:t>
            </a:r>
            <a:r>
              <a:rPr lang="en-US" altLang="zh-CN" sz="4400" b="1" dirty="0" err="1" smtClean="0">
                <a:solidFill>
                  <a:srgbClr val="0070C0"/>
                </a:solidFill>
                <a:ea typeface="字魂7号-温暖童稚体" panose="00000500000000000000" pitchFamily="2" charset="-122"/>
              </a:rPr>
              <a:t>phình</a:t>
            </a:r>
            <a:r>
              <a:rPr lang="en-US" altLang="zh-CN" sz="4400" b="1" dirty="0" smtClean="0">
                <a:solidFill>
                  <a:srgbClr val="0070C0"/>
                </a:solidFill>
                <a:ea typeface="字魂7号-温暖童稚体" panose="00000500000000000000" pitchFamily="2" charset="-122"/>
              </a:rPr>
              <a:t> </a:t>
            </a:r>
            <a:r>
              <a:rPr lang="en-US" altLang="zh-CN" sz="4400" b="1" dirty="0" err="1" smtClean="0">
                <a:solidFill>
                  <a:srgbClr val="0070C0"/>
                </a:solidFill>
                <a:ea typeface="字魂7号-温暖童稚体" panose="00000500000000000000" pitchFamily="2" charset="-122"/>
              </a:rPr>
              <a:t>ra</a:t>
            </a:r>
            <a:r>
              <a:rPr lang="en-US" altLang="zh-CN" sz="4400" b="1" dirty="0" smtClean="0">
                <a:solidFill>
                  <a:srgbClr val="0070C0"/>
                </a:solidFill>
                <a:ea typeface="字魂7号-温暖童稚体" panose="00000500000000000000" pitchFamily="2" charset="-122"/>
              </a:rPr>
              <a:t>, </a:t>
            </a:r>
            <a:r>
              <a:rPr lang="en-US" altLang="zh-CN" sz="4400" b="1" dirty="0" err="1" smtClean="0">
                <a:solidFill>
                  <a:srgbClr val="0070C0"/>
                </a:solidFill>
                <a:ea typeface="字魂7号-温暖童稚体" panose="00000500000000000000" pitchFamily="2" charset="-122"/>
              </a:rPr>
              <a:t>nhỏ</a:t>
            </a:r>
            <a:r>
              <a:rPr lang="en-US" altLang="zh-CN" sz="4400" b="1" dirty="0" smtClean="0">
                <a:solidFill>
                  <a:srgbClr val="0070C0"/>
                </a:solidFill>
                <a:ea typeface="字魂7号-温暖童稚体" panose="00000500000000000000" pitchFamily="2" charset="-122"/>
              </a:rPr>
              <a:t> </a:t>
            </a:r>
            <a:r>
              <a:rPr lang="en-US" altLang="zh-CN" sz="4400" b="1" dirty="0" err="1" smtClean="0">
                <a:solidFill>
                  <a:srgbClr val="0070C0"/>
                </a:solidFill>
                <a:ea typeface="字魂7号-温暖童稚体" panose="00000500000000000000" pitchFamily="2" charset="-122"/>
              </a:rPr>
              <a:t>dần</a:t>
            </a:r>
            <a:r>
              <a:rPr lang="en-US" altLang="zh-CN" sz="4400" b="1" dirty="0" smtClean="0">
                <a:solidFill>
                  <a:srgbClr val="0070C0"/>
                </a:solidFill>
                <a:ea typeface="字魂7号-温暖童稚体" panose="00000500000000000000" pitchFamily="2" charset="-122"/>
              </a:rPr>
              <a:t> </a:t>
            </a:r>
            <a:r>
              <a:rPr lang="en-US" altLang="zh-CN" sz="4400" b="1" dirty="0" err="1" smtClean="0">
                <a:solidFill>
                  <a:srgbClr val="0070C0"/>
                </a:solidFill>
                <a:ea typeface="字魂7号-温暖童稚体" panose="00000500000000000000" pitchFamily="2" charset="-122"/>
              </a:rPr>
              <a:t>về</a:t>
            </a:r>
            <a:r>
              <a:rPr lang="en-US" altLang="zh-CN" sz="4400" b="1" dirty="0" smtClean="0">
                <a:solidFill>
                  <a:srgbClr val="0070C0"/>
                </a:solidFill>
                <a:ea typeface="字魂7号-温暖童稚体" panose="00000500000000000000" pitchFamily="2" charset="-122"/>
              </a:rPr>
              <a:t> </a:t>
            </a:r>
            <a:r>
              <a:rPr lang="en-US" altLang="zh-CN" sz="4400" b="1" dirty="0" err="1" smtClean="0">
                <a:solidFill>
                  <a:srgbClr val="0070C0"/>
                </a:solidFill>
                <a:ea typeface="字魂7号-温暖童稚体" panose="00000500000000000000" pitchFamily="2" charset="-122"/>
              </a:rPr>
              <a:t>đáy</a:t>
            </a:r>
            <a:r>
              <a:rPr lang="en-US" altLang="zh-CN" sz="4400" b="1" dirty="0" smtClean="0">
                <a:solidFill>
                  <a:srgbClr val="0070C0"/>
                </a:solidFill>
                <a:ea typeface="字魂7号-温暖童稚体" panose="00000500000000000000" pitchFamily="2" charset="-122"/>
              </a:rPr>
              <a:t>, </a:t>
            </a:r>
            <a:r>
              <a:rPr lang="en-US" altLang="zh-CN" sz="4400" b="1" dirty="0" err="1" smtClean="0">
                <a:solidFill>
                  <a:srgbClr val="0070C0"/>
                </a:solidFill>
                <a:ea typeface="字魂7号-温暖童稚体" panose="00000500000000000000" pitchFamily="2" charset="-122"/>
              </a:rPr>
              <a:t>dùng</a:t>
            </a:r>
            <a:r>
              <a:rPr lang="en-US" altLang="zh-CN" sz="4400" b="1" dirty="0" smtClean="0">
                <a:solidFill>
                  <a:srgbClr val="0070C0"/>
                </a:solidFill>
                <a:ea typeface="字魂7号-温暖童稚体" panose="00000500000000000000" pitchFamily="2" charset="-122"/>
              </a:rPr>
              <a:t> </a:t>
            </a:r>
            <a:r>
              <a:rPr lang="en-US" altLang="zh-CN" sz="4400" b="1" dirty="0" err="1" smtClean="0">
                <a:solidFill>
                  <a:srgbClr val="0070C0"/>
                </a:solidFill>
                <a:ea typeface="字魂7号-温暖童稚体" panose="00000500000000000000" pitchFamily="2" charset="-122"/>
              </a:rPr>
              <a:t>để</a:t>
            </a:r>
            <a:r>
              <a:rPr lang="en-US" altLang="zh-CN" sz="4400" b="1" dirty="0" smtClean="0">
                <a:solidFill>
                  <a:srgbClr val="0070C0"/>
                </a:solidFill>
                <a:ea typeface="字魂7号-温暖童稚体" panose="00000500000000000000" pitchFamily="2" charset="-122"/>
              </a:rPr>
              <a:t> </a:t>
            </a:r>
            <a:r>
              <a:rPr lang="en-US" altLang="zh-CN" sz="4400" b="1" dirty="0" err="1" smtClean="0">
                <a:solidFill>
                  <a:srgbClr val="0070C0"/>
                </a:solidFill>
                <a:ea typeface="字魂7号-温暖童稚体" panose="00000500000000000000" pitchFamily="2" charset="-122"/>
              </a:rPr>
              <a:t>đựng</a:t>
            </a:r>
            <a:r>
              <a:rPr lang="en-US" altLang="zh-CN" sz="4400" dirty="0" smtClean="0">
                <a:solidFill>
                  <a:srgbClr val="0070C0"/>
                </a:solidFill>
                <a:ea typeface="字魂7号-温暖童稚体" panose="00000500000000000000" pitchFamily="2" charset="-122"/>
              </a:rPr>
              <a:t>. </a:t>
            </a:r>
            <a:endParaRPr lang="zh-CN" altLang="en-US" sz="4400" dirty="0">
              <a:solidFill>
                <a:srgbClr val="0070C0"/>
              </a:solidFill>
              <a:ea typeface="字魂7号-温暖童稚体" panose="00000500000000000000" pitchFamily="2" charset="-122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593" y="2753764"/>
            <a:ext cx="5945933" cy="577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85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40492B02-98B6-4E81-9A77-773825039D2E}"/>
              </a:ext>
            </a:extLst>
          </p:cNvPr>
          <p:cNvSpPr txBox="1"/>
          <p:nvPr/>
        </p:nvSpPr>
        <p:spPr>
          <a:xfrm>
            <a:off x="867980" y="763987"/>
            <a:ext cx="148850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Cầu</a:t>
            </a:r>
            <a:r>
              <a:rPr lang="en-US" altLang="zh-CN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vồng</a:t>
            </a:r>
            <a:r>
              <a:rPr lang="en-US" altLang="zh-CN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: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Cầu vồng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tượng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thiên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nhiên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thú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do </a:t>
            </a:r>
            <a:r>
              <a:rPr lang="vi-VN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tán sắc ánh sáng Mặt trời khi khúc xạ và phản xạ qua các giọt nước mưa. Cầu vồng </a:t>
            </a:r>
            <a:r>
              <a:rPr lang="vi-VN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7 màu nổi bật là đỏ, cam, vàng, lục, lam, chàm, tím.</a:t>
            </a:r>
            <a:endParaRPr lang="zh-CN" altLang="en-US" sz="36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_ GIF by Cindy Bustillos | Gfyca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658" y="3519562"/>
            <a:ext cx="9287676" cy="521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91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1803</TotalTime>
  <Words>985</Words>
  <Application>Microsoft Office PowerPoint</Application>
  <PresentationFormat>Custom</PresentationFormat>
  <Paragraphs>108</Paragraphs>
  <Slides>22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6" baseType="lpstr">
      <vt:lpstr>微软雅黑</vt:lpstr>
      <vt:lpstr>宋体</vt:lpstr>
      <vt:lpstr>Arial</vt:lpstr>
      <vt:lpstr>Arial-Rounded</vt:lpstr>
      <vt:lpstr>Calibri</vt:lpstr>
      <vt:lpstr>Calibri Light</vt:lpstr>
      <vt:lpstr>Cambria</vt:lpstr>
      <vt:lpstr>等线</vt:lpstr>
      <vt:lpstr>HP001 4 hàng</vt:lpstr>
      <vt:lpstr>SVN-Gretoon</vt:lpstr>
      <vt:lpstr>Times New Roman</vt:lpstr>
      <vt:lpstr>Wingdings</vt:lpstr>
      <vt:lpstr>字魂7号-温暖童稚体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7440</cp:lastModifiedBy>
  <cp:revision>98</cp:revision>
  <dcterms:created xsi:type="dcterms:W3CDTF">2021-05-31T08:31:14Z</dcterms:created>
  <dcterms:modified xsi:type="dcterms:W3CDTF">2021-09-12T15:14:45Z</dcterms:modified>
</cp:coreProperties>
</file>