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4" r:id="rId4"/>
    <p:sldMasterId id="2147483760" r:id="rId5"/>
    <p:sldMasterId id="2147483772" r:id="rId6"/>
    <p:sldMasterId id="2147483785" r:id="rId7"/>
    <p:sldMasterId id="2147483797" r:id="rId8"/>
    <p:sldMasterId id="2147483809" r:id="rId9"/>
    <p:sldMasterId id="2147483821" r:id="rId10"/>
    <p:sldMasterId id="2147483832" r:id="rId11"/>
    <p:sldMasterId id="2147483843" r:id="rId12"/>
    <p:sldMasterId id="2147483852" r:id="rId13"/>
    <p:sldMasterId id="2147483861" r:id="rId14"/>
    <p:sldMasterId id="2147483866" r:id="rId15"/>
    <p:sldMasterId id="2147483871" r:id="rId16"/>
    <p:sldMasterId id="2147483880" r:id="rId17"/>
    <p:sldMasterId id="2147483892" r:id="rId18"/>
  </p:sldMasterIdLst>
  <p:notesMasterIdLst>
    <p:notesMasterId r:id="rId47"/>
  </p:notesMasterIdLst>
  <p:sldIdLst>
    <p:sldId id="257" r:id="rId19"/>
    <p:sldId id="497" r:id="rId20"/>
    <p:sldId id="537" r:id="rId21"/>
    <p:sldId id="320" r:id="rId22"/>
    <p:sldId id="552" r:id="rId23"/>
    <p:sldId id="577" r:id="rId24"/>
    <p:sldId id="474" r:id="rId25"/>
    <p:sldId id="509" r:id="rId26"/>
    <p:sldId id="567" r:id="rId27"/>
    <p:sldId id="569" r:id="rId28"/>
    <p:sldId id="573" r:id="rId29"/>
    <p:sldId id="574" r:id="rId30"/>
    <p:sldId id="542" r:id="rId31"/>
    <p:sldId id="565" r:id="rId32"/>
    <p:sldId id="563" r:id="rId33"/>
    <p:sldId id="546" r:id="rId34"/>
    <p:sldId id="575" r:id="rId35"/>
    <p:sldId id="560" r:id="rId36"/>
    <p:sldId id="559" r:id="rId37"/>
    <p:sldId id="558" r:id="rId38"/>
    <p:sldId id="556" r:id="rId39"/>
    <p:sldId id="561" r:id="rId40"/>
    <p:sldId id="551" r:id="rId41"/>
    <p:sldId id="570" r:id="rId42"/>
    <p:sldId id="576" r:id="rId43"/>
    <p:sldId id="571" r:id="rId44"/>
    <p:sldId id="572" r:id="rId45"/>
    <p:sldId id="47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717" autoAdjust="0"/>
  </p:normalViewPr>
  <p:slideViewPr>
    <p:cSldViewPr snapToGrid="0">
      <p:cViewPr varScale="1">
        <p:scale>
          <a:sx n="50" d="100"/>
          <a:sy n="50" d="100"/>
        </p:scale>
        <p:origin x="883"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9/15/2021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extLst>
      <p:ext uri="{BB962C8B-B14F-4D97-AF65-F5344CB8AC3E}">
        <p14:creationId xmlns:p14="http://schemas.microsoft.com/office/powerpoint/2010/main" val="401642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t>1</a:t>
            </a:fld>
            <a:endParaRPr lang="en-US"/>
          </a:p>
        </p:txBody>
      </p:sp>
    </p:spTree>
    <p:extLst>
      <p:ext uri="{BB962C8B-B14F-4D97-AF65-F5344CB8AC3E}">
        <p14:creationId xmlns:p14="http://schemas.microsoft.com/office/powerpoint/2010/main" val="416987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9206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96557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75972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623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6434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0606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8155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21776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65907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23098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619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1367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8532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4203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285628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B736-8E92-4575-A39A-88C30953F0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C4F94C-BFC0-4BD0-8236-A162B20F3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9C89C9-38C8-4D57-A0E1-7223E0B88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9CD94-6244-4E81-8C60-F092FC40AA20}"/>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4DCB275-77ED-434C-8B23-EA6A01C6CC9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EA931F8-6A47-4BD2-917C-7F6B6C7884DA}"/>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838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423A-06D3-4339-9BEF-4A99CABF0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D478BE-B360-4E7D-B34C-B19CE3202A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5691F-5155-4BF1-8465-F69C789A9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21BED-E7CD-4885-9AD9-160966D92B3D}"/>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C4CB20-6502-47B9-A2F5-E0A7760A4C0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75FB9A5-FCEF-471E-BE5B-E07D9CB04EE4}"/>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4128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3E09-37FA-4474-93F0-62B2D85D2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72772-EE77-4CF9-A1C9-40214FC9B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95A58-86F5-43BB-BC2D-145278A1A1FE}"/>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1BFAB4-C1E6-44BA-8169-F029853192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6C5CD7-0EEB-44BC-B646-66CFC3D599B3}"/>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1917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F4B7C0-44EA-43F6-874F-B84A26579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BF868B-70CC-4923-9222-A1189C7366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366A9-182F-4859-BD03-BE10F0AB12D1}"/>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9C1381-BA1B-4572-9264-2B1FF473A4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BC9D909-1614-489C-84CD-514E6143CF4F}"/>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1497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spTree>
    <p:extLst>
      <p:ext uri="{BB962C8B-B14F-4D97-AF65-F5344CB8AC3E}">
        <p14:creationId xmlns:p14="http://schemas.microsoft.com/office/powerpoint/2010/main" val="37099206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13032463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spTree>
    <p:extLst>
      <p:ext uri="{BB962C8B-B14F-4D97-AF65-F5344CB8AC3E}">
        <p14:creationId xmlns:p14="http://schemas.microsoft.com/office/powerpoint/2010/main" val="24276543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27805753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spTree>
    <p:extLst>
      <p:ext uri="{BB962C8B-B14F-4D97-AF65-F5344CB8AC3E}">
        <p14:creationId xmlns:p14="http://schemas.microsoft.com/office/powerpoint/2010/main" val="3866457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2571825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68220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spTree>
    <p:extLst>
      <p:ext uri="{BB962C8B-B14F-4D97-AF65-F5344CB8AC3E}">
        <p14:creationId xmlns:p14="http://schemas.microsoft.com/office/powerpoint/2010/main" val="32736055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32238650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1942300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9584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spTree>
    <p:extLst>
      <p:ext uri="{BB962C8B-B14F-4D97-AF65-F5344CB8AC3E}">
        <p14:creationId xmlns:p14="http://schemas.microsoft.com/office/powerpoint/2010/main" val="11415813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31127882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spTree>
    <p:extLst>
      <p:ext uri="{BB962C8B-B14F-4D97-AF65-F5344CB8AC3E}">
        <p14:creationId xmlns:p14="http://schemas.microsoft.com/office/powerpoint/2010/main" val="4029764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9210027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spTree>
    <p:extLst>
      <p:ext uri="{BB962C8B-B14F-4D97-AF65-F5344CB8AC3E}">
        <p14:creationId xmlns:p14="http://schemas.microsoft.com/office/powerpoint/2010/main" val="39050856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2804151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420954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spTree>
    <p:extLst>
      <p:ext uri="{BB962C8B-B14F-4D97-AF65-F5344CB8AC3E}">
        <p14:creationId xmlns:p14="http://schemas.microsoft.com/office/powerpoint/2010/main" val="3628380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25345845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2433251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8832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33892725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3274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9362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1939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8821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916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474650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1286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CB7474-AC18-4462-9967-766FB798D0E5}"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D9A019-0009-41E6-843E-D66C74BC76A4}"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65545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36480737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8280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5852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2728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908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5880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8017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CB7474-AC18-4462-9967-766FB798D0E5}"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D9A019-0009-41E6-843E-D66C74BC76A4}"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4923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0558914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1006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0281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3916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5923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4886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3401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455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6477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5671143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513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3350197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993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502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7649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7195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8996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CB7474-AC18-4462-9967-766FB798D0E5}"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D9A019-0009-41E6-843E-D66C74BC76A4}"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22161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94905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360069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7529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441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9/15/2021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384452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941213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077371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914164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828696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41485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33337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03128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54135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867263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6744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9/15/2021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4184297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2136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06612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61828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75259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52089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00028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2061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9/15/2021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4018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70528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7385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2741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34268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80143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546358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050339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55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531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678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7765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81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448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59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439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5934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81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31793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054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3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52418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9/15/2021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7473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9/15/2021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5590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89459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9/15/2021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58051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9/15/2021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061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9/15/2021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7028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9/15/2021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5082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9/15/2021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71945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9/15/2021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421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9/15/2021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107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9/15/2021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34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9/15/2021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24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0484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0378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75380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96659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045581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9/15/2021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98196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51899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9/15/2021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923288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21355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474149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746775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9600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53555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9/15/2021</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832328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9/15/2021</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8732391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9/15/2021</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31458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9/15/2021</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801592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9/15/2021</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85953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9/15/2021</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370849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9/15/2021</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997115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9/15/2021</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7346513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9/15/2021</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87096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9/15/2021</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5277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750088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9/15/2021</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827740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E9AA-3FE8-4609-8406-2D6B6F9613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323128-4263-4B31-9E09-CAD91100FB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1EFF7-26C1-4EB5-808F-6F3CDE69002B}"/>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407F720-C257-4A7D-9F35-E676FF5262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922AA9-E1B5-439F-A5E9-48875C48067F}"/>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6718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1FC5-C31F-4550-A3F9-1BC117847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DFFC1-077C-4279-9D2B-76855249BC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99FE5-5489-421C-9D64-070280C5212A}"/>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627A9F-3D9F-475A-9200-1F3C0A09F7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867B60C-C436-4473-8F41-AB377E26E6BD}"/>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528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7F47-66DB-48A9-8447-687F918CA7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FB6265-651E-475A-A815-2042A06A1E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058C37-7411-4296-918D-EB14F902FDBB}"/>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99B8AE0-4A2F-4ED6-A5D0-1AF705570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587DB9-0200-4FC9-9E26-7C79A4AA8DA7}"/>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9274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298D-A409-4130-A322-98C048A6F2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498F5-D40D-43A3-8C46-BDCE609A1A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C918D3-C185-453F-BDD2-79CBCF3646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78CEA0-A90B-4E5C-A1B8-6F3FA0441F18}"/>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B5F8F68-4427-40F8-9EBC-4C67EA876E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41AB36-D4DB-4B20-96DC-6ACD115CD8D0}"/>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6763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34BA-B84D-4FA5-B74D-1FC50BA1CF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233B08-88F9-4497-B32B-CF8F5A9339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8088D8-6E5D-4045-8E12-B4DE9052C5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866AA-917B-4432-9C82-8451CAF438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C26C7A-AE24-441A-B2B4-F8772DAED0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CFD798-4FEB-4B91-9825-4F13875E124B}"/>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3D89D2-E4E1-4F71-ACD0-18C71224CB1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4D81391-7A4E-489B-A763-B5DC8B213218}"/>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7745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A468-1050-48CD-8669-963810B09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B285A2-8C64-43BC-B7B6-EA5497AE066C}"/>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F0E6C9C-6E32-47AC-9A3E-E40E5108B0B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1F3FC63-4CA8-4710-A7D9-CD0B3EC1E828}"/>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73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29CCC9-D7A2-4CC2-9660-C9D852D1512F}"/>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AD6E0BD-AE07-43C4-AF6D-9D564AB6CC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E411329-6ED0-4E2E-9369-3570CB61D3ED}"/>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2306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B736-8E92-4575-A39A-88C30953F0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C4F94C-BFC0-4BD0-8236-A162B20F3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9C89C9-38C8-4D57-A0E1-7223E0B88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9CD94-6244-4E81-8C60-F092FC40AA20}"/>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4DCB275-77ED-434C-8B23-EA6A01C6CC9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EA931F8-6A47-4BD2-917C-7F6B6C7884DA}"/>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1397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423A-06D3-4339-9BEF-4A99CABF0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D478BE-B360-4E7D-B34C-B19CE3202A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5691F-5155-4BF1-8465-F69C789A9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21BED-E7CD-4885-9AD9-160966D92B3D}"/>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C4CB20-6502-47B9-A2F5-E0A7760A4C0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75FB9A5-FCEF-471E-BE5B-E07D9CB04EE4}"/>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80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763021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3E09-37FA-4474-93F0-62B2D85D2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72772-EE77-4CF9-A1C9-40214FC9B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95A58-86F5-43BB-BC2D-145278A1A1FE}"/>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1BFAB4-C1E6-44BA-8169-F029853192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6C5CD7-0EEB-44BC-B646-66CFC3D599B3}"/>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6207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F4B7C0-44EA-43F6-874F-B84A26579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BF868B-70CC-4923-9222-A1189C7366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366A9-182F-4859-BD03-BE10F0AB12D1}"/>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9C1381-BA1B-4572-9264-2B1FF473A4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BC9D909-1614-489C-84CD-514E6143CF4F}"/>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6809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E9AA-3FE8-4609-8406-2D6B6F9613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323128-4263-4B31-9E09-CAD91100FB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1EFF7-26C1-4EB5-808F-6F3CDE69002B}"/>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407F720-C257-4A7D-9F35-E676FF5262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922AA9-E1B5-439F-A5E9-48875C48067F}"/>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3796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1FC5-C31F-4550-A3F9-1BC117847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DFFC1-077C-4279-9D2B-76855249BC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99FE5-5489-421C-9D64-070280C5212A}"/>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627A9F-3D9F-475A-9200-1F3C0A09F7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867B60C-C436-4473-8F41-AB377E26E6BD}"/>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858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7F47-66DB-48A9-8447-687F918CA7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FB6265-651E-475A-A815-2042A06A1E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058C37-7411-4296-918D-EB14F902FDBB}"/>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99B8AE0-4A2F-4ED6-A5D0-1AF705570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587DB9-0200-4FC9-9E26-7C79A4AA8DA7}"/>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5623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298D-A409-4130-A322-98C048A6F2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498F5-D40D-43A3-8C46-BDCE609A1A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C918D3-C185-453F-BDD2-79CBCF3646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78CEA0-A90B-4E5C-A1B8-6F3FA0441F18}"/>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B5F8F68-4427-40F8-9EBC-4C67EA876E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41AB36-D4DB-4B20-96DC-6ACD115CD8D0}"/>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3593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34BA-B84D-4FA5-B74D-1FC50BA1CF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233B08-88F9-4497-B32B-CF8F5A9339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8088D8-6E5D-4045-8E12-B4DE9052C5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866AA-917B-4432-9C82-8451CAF438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C26C7A-AE24-441A-B2B4-F8772DAED0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CFD798-4FEB-4B91-9825-4F13875E124B}"/>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3D89D2-E4E1-4F71-ACD0-18C71224CB1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4D81391-7A4E-489B-A763-B5DC8B213218}"/>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795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A468-1050-48CD-8669-963810B09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B285A2-8C64-43BC-B7B6-EA5497AE066C}"/>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F0E6C9C-6E32-47AC-9A3E-E40E5108B0B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1F3FC63-4CA8-4710-A7D9-CD0B3EC1E828}"/>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6584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29CCC9-D7A2-4CC2-9660-C9D852D1512F}"/>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AD6E0BD-AE07-43C4-AF6D-9D564AB6CC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E411329-6ED0-4E2E-9369-3570CB61D3ED}"/>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7601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B736-8E92-4575-A39A-88C30953F0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C4F94C-BFC0-4BD0-8236-A162B20F3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9C89C9-38C8-4D57-A0E1-7223E0B88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9CD94-6244-4E81-8C60-F092FC40AA20}"/>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4DCB275-77ED-434C-8B23-EA6A01C6CC9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EA931F8-6A47-4BD2-917C-7F6B6C7884DA}"/>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9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2424998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423A-06D3-4339-9BEF-4A99CABF0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D478BE-B360-4E7D-B34C-B19CE3202A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5691F-5155-4BF1-8465-F69C789A9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21BED-E7CD-4885-9AD9-160966D92B3D}"/>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C4CB20-6502-47B9-A2F5-E0A7760A4C0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75FB9A5-FCEF-471E-BE5B-E07D9CB04EE4}"/>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7024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3E09-37FA-4474-93F0-62B2D85D2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72772-EE77-4CF9-A1C9-40214FC9B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95A58-86F5-43BB-BC2D-145278A1A1FE}"/>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1BFAB4-C1E6-44BA-8169-F029853192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6C5CD7-0EEB-44BC-B646-66CFC3D599B3}"/>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5476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F4B7C0-44EA-43F6-874F-B84A26579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BF868B-70CC-4923-9222-A1189C7366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366A9-182F-4859-BD03-BE10F0AB12D1}"/>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9C1381-BA1B-4572-9264-2B1FF473A4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BC9D909-1614-489C-84CD-514E6143CF4F}"/>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340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E9AA-3FE8-4609-8406-2D6B6F9613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323128-4263-4B31-9E09-CAD91100FB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1EFF7-26C1-4EB5-808F-6F3CDE69002B}"/>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407F720-C257-4A7D-9F35-E676FF5262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922AA9-E1B5-439F-A5E9-48875C48067F}"/>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824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1FC5-C31F-4550-A3F9-1BC117847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DFFC1-077C-4279-9D2B-76855249BC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99FE5-5489-421C-9D64-070280C5212A}"/>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627A9F-3D9F-475A-9200-1F3C0A09F7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867B60C-C436-4473-8F41-AB377E26E6BD}"/>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384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7F47-66DB-48A9-8447-687F918CA7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FB6265-651E-475A-A815-2042A06A1E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058C37-7411-4296-918D-EB14F902FDBB}"/>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99B8AE0-4A2F-4ED6-A5D0-1AF705570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587DB9-0200-4FC9-9E26-7C79A4AA8DA7}"/>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157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298D-A409-4130-A322-98C048A6F2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498F5-D40D-43A3-8C46-BDCE609A1A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C918D3-C185-453F-BDD2-79CBCF3646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78CEA0-A90B-4E5C-A1B8-6F3FA0441F18}"/>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B5F8F68-4427-40F8-9EBC-4C67EA876E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41AB36-D4DB-4B20-96DC-6ACD115CD8D0}"/>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4829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34BA-B84D-4FA5-B74D-1FC50BA1CF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233B08-88F9-4497-B32B-CF8F5A9339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8088D8-6E5D-4045-8E12-B4DE9052C5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866AA-917B-4432-9C82-8451CAF438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C26C7A-AE24-441A-B2B4-F8772DAED0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CFD798-4FEB-4B91-9825-4F13875E124B}"/>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3D89D2-E4E1-4F71-ACD0-18C71224CB1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4D81391-7A4E-489B-A763-B5DC8B213218}"/>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693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A468-1050-48CD-8669-963810B09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B285A2-8C64-43BC-B7B6-EA5497AE066C}"/>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F0E6C9C-6E32-47AC-9A3E-E40E5108B0B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1F3FC63-4CA8-4710-A7D9-CD0B3EC1E828}"/>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37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29CCC9-D7A2-4CC2-9660-C9D852D1512F}"/>
              </a:ext>
            </a:extLst>
          </p:cNvPr>
          <p:cNvSpPr>
            <a:spLocks noGrp="1"/>
          </p:cNvSpPr>
          <p:nvPr>
            <p:ph type="dt" sz="half" idx="10"/>
          </p:nvPr>
        </p:nvSpPr>
        <p:spPr/>
        <p:txBody>
          <a:body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AD6E0BD-AE07-43C4-AF6D-9D564AB6CC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E411329-6ED0-4E2E-9369-3570CB61D3ED}"/>
              </a:ext>
            </a:extLst>
          </p:cNvPr>
          <p:cNvSpPr>
            <a:spLocks noGrp="1"/>
          </p:cNvSpPr>
          <p:nvPr>
            <p:ph type="sldNum" sz="quarter" idx="12"/>
          </p:nvPr>
        </p:nvSpPr>
        <p:spPr/>
        <p:txBody>
          <a:body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661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theme" Target="../theme/theme10.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theme" Target="../theme/theme11.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5" Type="http://schemas.openxmlformats.org/officeDocument/2006/relationships/slideLayout" Target="../slideLayouts/slideLayout136.xml"/><Relationship Id="rId4" Type="http://schemas.openxmlformats.org/officeDocument/2006/relationships/slideLayout" Target="../slideLayouts/slideLayout135.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5" Type="http://schemas.openxmlformats.org/officeDocument/2006/relationships/theme" Target="../theme/theme14.xml"/><Relationship Id="rId4"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5" Type="http://schemas.openxmlformats.org/officeDocument/2006/relationships/theme" Target="../theme/theme15.xml"/><Relationship Id="rId4"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5" Type="http://schemas.openxmlformats.org/officeDocument/2006/relationships/slideLayout" Target="../slideLayouts/slideLayout152.xml"/><Relationship Id="rId4" Type="http://schemas.openxmlformats.org/officeDocument/2006/relationships/slideLayout" Target="../slideLayouts/slideLayout151.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image" Target="../media/image14.jpeg"/><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theme" Target="../theme/theme18.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192788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TextBox 7">
            <a:extLst>
              <a:ext uri="{FF2B5EF4-FFF2-40B4-BE49-F238E27FC236}">
                <a16:creationId xmlns:a16="http://schemas.microsoft.com/office/drawing/2014/main" id="{5A352631-3383-448F-A5E5-0FF567840B70}"/>
              </a:ext>
            </a:extLst>
          </p:cNvPr>
          <p:cNvSpPr txBox="1"/>
          <p:nvPr userDrawn="1"/>
        </p:nvSpPr>
        <p:spPr>
          <a:xfrm>
            <a:off x="8869240" y="6596390"/>
            <a:ext cx="368617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3845629662"/>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TextBox 7">
            <a:extLst>
              <a:ext uri="{FF2B5EF4-FFF2-40B4-BE49-F238E27FC236}">
                <a16:creationId xmlns:a16="http://schemas.microsoft.com/office/drawing/2014/main" id="{5A352631-3383-448F-A5E5-0FF567840B70}"/>
              </a:ext>
            </a:extLst>
          </p:cNvPr>
          <p:cNvSpPr txBox="1"/>
          <p:nvPr userDrawn="1"/>
        </p:nvSpPr>
        <p:spPr>
          <a:xfrm>
            <a:off x="8869240" y="6596390"/>
            <a:ext cx="368617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392462119"/>
      </p:ext>
    </p:extLst>
  </p:cSld>
  <p:clrMap bg1="lt1" tx1="dk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29020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40611401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Arial"/>
                <a:cs typeface="+mn-cs"/>
                <a:sym typeface="+mn-ea"/>
              </a:rPr>
              <a:t>Hương</a:t>
            </a:r>
            <a:r>
              <a:rPr kumimoji="0" lang="en-US" sz="1100" b="0" i="1" u="none" strike="noStrike" kern="1200" cap="none" spc="0" normalizeH="0" baseline="0" noProof="0" dirty="0">
                <a:ln>
                  <a:noFill/>
                </a:ln>
                <a:solidFill>
                  <a:prstClr val="black"/>
                </a:solidFill>
                <a:effectLst/>
                <a:uLnTx/>
                <a:uFillTx/>
                <a:latin typeface="Arial"/>
                <a:cs typeface="+mn-cs"/>
                <a:sym typeface="+mn-ea"/>
              </a:rPr>
              <a:t> </a:t>
            </a:r>
            <a:r>
              <a:rPr kumimoji="0" lang="en-US" sz="1100" b="0" i="1" u="none" strike="noStrike" kern="1200" cap="none" spc="0" normalizeH="0" baseline="0" noProof="0" dirty="0" err="1">
                <a:ln>
                  <a:noFill/>
                </a:ln>
                <a:solidFill>
                  <a:prstClr val="black"/>
                </a:solidFill>
                <a:effectLst/>
                <a:uLnTx/>
                <a:uFillTx/>
                <a:latin typeface="Arial"/>
                <a:cs typeface="+mn-cs"/>
                <a:sym typeface="+mn-ea"/>
              </a:rPr>
              <a:t>Thảo</a:t>
            </a:r>
            <a:r>
              <a:rPr kumimoji="0" lang="en-US" sz="1100" b="0" i="1" u="none" strike="noStrike" kern="1200" cap="none" spc="0" normalizeH="0" baseline="0" noProof="0" dirty="0">
                <a:ln>
                  <a:noFill/>
                </a:ln>
                <a:solidFill>
                  <a:prstClr val="black"/>
                </a:solidFill>
                <a:effectLst/>
                <a:uLnTx/>
                <a:uFillTx/>
                <a:latin typeface="Arial"/>
                <a:cs typeface="+mn-cs"/>
                <a:sym typeface="+mn-ea"/>
              </a:rPr>
              <a:t> - tranthao121004@gmail.com</a:t>
            </a:r>
            <a:endParaRPr kumimoji="0" lang="zh-CN" altLang="en-US" sz="1100" b="0" i="1"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5728298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46433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61053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 tranthao121004@gmail.com</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707817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Hương</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a:t>
            </a: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Thảo</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 tranthao121004@gmail.com</a:t>
            </a:r>
            <a:endParaRPr kumimoji="0" lang="zh-CN" altLang="en-US" sz="1100" b="0" i="1"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7977161"/>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47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4053027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9/15/2021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0681550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9/15/2021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1948043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9/15/2021</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350898482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99D28-80A0-4335-8086-F4D7900A0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243DC3-6427-48F5-AD68-D3BA69EBE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ABD86-681A-4245-B936-08FF4138A1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031534C-14A6-4CE1-9605-7C255DBC7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4406F9-A67F-43E4-A7E9-9FEC14EAF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18043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99D28-80A0-4335-8086-F4D7900A0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243DC3-6427-48F5-AD68-D3BA69EBE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ABD86-681A-4245-B936-08FF4138A1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031534C-14A6-4CE1-9605-7C255DBC7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4406F9-A67F-43E4-A7E9-9FEC14EAF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55011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99D28-80A0-4335-8086-F4D7900A0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243DC3-6427-48F5-AD68-D3BA69EBE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ABD86-681A-4245-B936-08FF4138A1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00442-8138-4070-8606-83ECE3F3BF6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031534C-14A6-4CE1-9605-7C255DBC7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4406F9-A67F-43E4-A7E9-9FEC14EAF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6B6A4A-1162-41CD-BD5D-C63898DB3C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9521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4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4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7.xml"/><Relationship Id="rId5" Type="http://schemas.openxmlformats.org/officeDocument/2006/relationships/tags" Target="../tags/tag5.xml"/><Relationship Id="rId10" Type="http://schemas.openxmlformats.org/officeDocument/2006/relationships/slideLayout" Target="../slideLayouts/slideLayout167.xml"/><Relationship Id="rId4" Type="http://schemas.openxmlformats.org/officeDocument/2006/relationships/tags" Target="../tags/tag4.xml"/><Relationship Id="rId9"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2.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4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2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115.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4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14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48.xml"/></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56.xml"/><Relationship Id="rId6" Type="http://schemas.microsoft.com/office/2007/relationships/hdphoto" Target="../media/hdphoto4.wdp"/><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GI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6.xml"/><Relationship Id="rId5" Type="http://schemas.openxmlformats.org/officeDocument/2006/relationships/image" Target="../media/image3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7.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382463"/>
            <a:ext cx="9803219" cy="3046537"/>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482740" y="1301563"/>
            <a:ext cx="7277953"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800" b="1" i="1" u="none" strike="noStrike" kern="0" cap="none" spc="0" normalizeH="0" baseline="0" noProof="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a:t>
            </a:r>
            <a:r>
              <a:rPr kumimoji="0" lang="en-US" altLang="zh-CN" sz="4800" b="1" i="1" u="none" strike="noStrike" kern="0" cap="none" spc="0" normalizeH="0" baseline="0" noProof="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iếng </a:t>
            </a:r>
            <a:r>
              <a:rPr lang="en-US" altLang="zh-CN" sz="48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a:t>
            </a:r>
            <a:r>
              <a:rPr kumimoji="0" lang="en-US" altLang="zh-CN" sz="4800" b="1" i="1" u="none" strike="noStrike" kern="0" cap="none" spc="0" normalizeH="0" baseline="0" noProof="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iệt </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Quanh ta, mọi vật, mọi người đều làm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 mọi vật, mọi người, bé cũng làm việc. Bé làm bài. Bé đi học. Học xong, bé quét nhà, nhặt rau, chơi với em đỡ mẹ. Bé luôn luôn bận rộn, mà lúc nào cũng vui.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1036080" y="6050833"/>
            <a:ext cx="5948516"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Oval 7">
            <a:extLst>
              <a:ext uri="{FF2B5EF4-FFF2-40B4-BE49-F238E27FC236}">
                <a16:creationId xmlns:a16="http://schemas.microsoft.com/office/drawing/2014/main" id="{4F6D8446-1F41-44B0-827A-E1BF895C79FC}"/>
              </a:ext>
            </a:extLst>
          </p:cNvPr>
          <p:cNvSpPr/>
          <p:nvPr/>
        </p:nvSpPr>
        <p:spPr>
          <a:xfrm>
            <a:off x="150681" y="165667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9" name="Rectangle: Rounded Corners 8">
            <a:extLst>
              <a:ext uri="{FF2B5EF4-FFF2-40B4-BE49-F238E27FC236}">
                <a16:creationId xmlns:a16="http://schemas.microsoft.com/office/drawing/2014/main" id="{7ACDF20F-F52B-4F04-A766-820C16B48146}"/>
              </a:ext>
            </a:extLst>
          </p:cNvPr>
          <p:cNvSpPr/>
          <p:nvPr/>
        </p:nvSpPr>
        <p:spPr>
          <a:xfrm>
            <a:off x="688042" y="1644932"/>
            <a:ext cx="10751050" cy="2977469"/>
          </a:xfrm>
          <a:prstGeom prst="roundRect">
            <a:avLst/>
          </a:prstGeom>
          <a:noFill/>
          <a:ln w="38100">
            <a:solidFill>
              <a:schemeClr val="accent5">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Rectangle: Rounded Corners 9">
            <a:extLst>
              <a:ext uri="{FF2B5EF4-FFF2-40B4-BE49-F238E27FC236}">
                <a16:creationId xmlns:a16="http://schemas.microsoft.com/office/drawing/2014/main" id="{446557D3-E54B-4292-A1BF-07FCE8585601}"/>
              </a:ext>
            </a:extLst>
          </p:cNvPr>
          <p:cNvSpPr/>
          <p:nvPr/>
        </p:nvSpPr>
        <p:spPr>
          <a:xfrm>
            <a:off x="718899" y="4696289"/>
            <a:ext cx="10635641" cy="122256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Oval 10">
            <a:extLst>
              <a:ext uri="{FF2B5EF4-FFF2-40B4-BE49-F238E27FC236}">
                <a16:creationId xmlns:a16="http://schemas.microsoft.com/office/drawing/2014/main" id="{C116E66B-CCBF-4B58-B26B-944FF7CFFC99}"/>
              </a:ext>
            </a:extLst>
          </p:cNvPr>
          <p:cNvSpPr/>
          <p:nvPr/>
        </p:nvSpPr>
        <p:spPr>
          <a:xfrm>
            <a:off x="235233" y="4634144"/>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306065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Quanh ta, mọi vật, mọi người đều làm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 mọi vật, mọi người, bé cũng làm việc. Bé làm bài. Bé đi học. Học xong, bé quét nhà, nhặt rau, chơi với em đỡ mẹ. Bé luôn luôn bận rộn, mà lúc nào cũng vui.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1036080" y="6050833"/>
            <a:ext cx="490752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a:extLst>
              <a:ext uri="{FF2B5EF4-FFF2-40B4-BE49-F238E27FC236}">
                <a16:creationId xmlns:a16="http://schemas.microsoft.com/office/drawing/2014/main" id="{4F6D8446-1F41-44B0-827A-E1BF895C79FC}"/>
              </a:ext>
            </a:extLst>
          </p:cNvPr>
          <p:cNvSpPr/>
          <p:nvPr/>
        </p:nvSpPr>
        <p:spPr>
          <a:xfrm>
            <a:off x="150681" y="165667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Oval 10">
            <a:extLst>
              <a:ext uri="{FF2B5EF4-FFF2-40B4-BE49-F238E27FC236}">
                <a16:creationId xmlns:a16="http://schemas.microsoft.com/office/drawing/2014/main" id="{C116E66B-CCBF-4B58-B26B-944FF7CFFC99}"/>
              </a:ext>
            </a:extLst>
          </p:cNvPr>
          <p:cNvSpPr/>
          <p:nvPr/>
        </p:nvSpPr>
        <p:spPr>
          <a:xfrm>
            <a:off x="235233" y="4634144"/>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675006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tắc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ắc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extLst>
      <p:ext uri="{BB962C8B-B14F-4D97-AF65-F5344CB8AC3E}">
        <p14:creationId xmlns:p14="http://schemas.microsoft.com/office/powerpoint/2010/main" val="34762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26299D-650A-4F87-B517-3D0B6F495A49}"/>
              </a:ext>
            </a:extLst>
          </p:cNvPr>
          <p:cNvSpPr txBox="1"/>
          <p:nvPr/>
        </p:nvSpPr>
        <p:spPr>
          <a:xfrm>
            <a:off x="974360" y="974361"/>
            <a:ext cx="2068642" cy="646331"/>
          </a:xfrm>
          <a:prstGeom prst="rect">
            <a:avLst/>
          </a:prstGeom>
          <a:noFill/>
        </p:spPr>
        <p:txBody>
          <a:bodyPr wrap="square" rtlCol="0">
            <a:spAutoFit/>
          </a:bodyPr>
          <a:lstStyle/>
          <a:p>
            <a:r>
              <a:rPr lang="en-US" sz="3600" dirty="0" err="1">
                <a:solidFill>
                  <a:prstClr val="black"/>
                </a:solidFill>
                <a:latin typeface="Times New Roman" panose="02020603050405020304" pitchFamily="18" charset="0"/>
                <a:cs typeface="Times New Roman" panose="02020603050405020304" pitchFamily="18" charset="0"/>
              </a:rPr>
              <a:t>Sắc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xuân</a:t>
            </a:r>
            <a:r>
              <a:rPr lang="en-US" sz="3600" dirty="0">
                <a:solidFill>
                  <a:prstClr val="black"/>
                </a:solidFill>
                <a:latin typeface="Times New Roman" panose="02020603050405020304" pitchFamily="18" charset="0"/>
                <a:cs typeface="Times New Roman" panose="02020603050405020304" pitchFamily="18" charset="0"/>
              </a:rPr>
              <a:t>?</a:t>
            </a:r>
          </a:p>
        </p:txBody>
      </p:sp>
      <p:pic>
        <p:nvPicPr>
          <p:cNvPr id="5124" name="Picture 4" descr="Hình ảnh Miễn Phí Dấu Chấm Hỏi Nhân Vật Hoạt Hình, Dấu Hỏi Câu Hỏi Phim  Hoạt Hình, Dấu Hỏi 3d, Dấu Hỏi Màu đỏ miễn phí tải tập tin PNG PSDComment">
            <a:extLst>
              <a:ext uri="{FF2B5EF4-FFF2-40B4-BE49-F238E27FC236}">
                <a16:creationId xmlns:a16="http://schemas.microsoft.com/office/drawing/2014/main" id="{381BC410-C085-4048-AD77-5E751A46E12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281" b="90000" l="10000" r="92813">
                        <a14:foregroundMark x1="80781" y1="12969" x2="80781" y2="12969"/>
                        <a14:foregroundMark x1="90938" y1="27656" x2="90938" y2="27656"/>
                        <a14:foregroundMark x1="70781" y1="28125" x2="70781" y2="28125"/>
                        <a14:foregroundMark x1="55781" y1="20625" x2="55781" y2="20625"/>
                        <a14:foregroundMark x1="84219" y1="36094" x2="84219" y2="36094"/>
                        <a14:foregroundMark x1="74688" y1="36719" x2="74688" y2="36719"/>
                        <a14:foregroundMark x1="71406" y1="37500" x2="71406" y2="37500"/>
                        <a14:foregroundMark x1="84688" y1="44375" x2="84688" y2="44375"/>
                        <a14:foregroundMark x1="75625" y1="52500" x2="75625" y2="52500"/>
                      </a14:backgroundRemoval>
                    </a14:imgEffect>
                  </a14:imgLayer>
                </a14:imgProps>
              </a:ext>
              <a:ext uri="{28A0092B-C50C-407E-A947-70E740481C1C}">
                <a14:useLocalDpi xmlns:a14="http://schemas.microsoft.com/office/drawing/2010/main" val="0"/>
              </a:ext>
            </a:extLst>
          </a:blip>
          <a:srcRect l="13197" t="7520" r="5655" b="12070"/>
          <a:stretch/>
        </p:blipFill>
        <p:spPr bwMode="auto">
          <a:xfrm>
            <a:off x="8780401" y="4023267"/>
            <a:ext cx="2597134" cy="25735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5EE3C3-7E87-49D6-A678-57D2C15DEDDF}"/>
              </a:ext>
            </a:extLst>
          </p:cNvPr>
          <p:cNvSpPr txBox="1"/>
          <p:nvPr/>
        </p:nvSpPr>
        <p:spPr>
          <a:xfrm>
            <a:off x="703288" y="979859"/>
            <a:ext cx="9935980" cy="646331"/>
          </a:xfrm>
          <a:prstGeom prst="rect">
            <a:avLst/>
          </a:prstGeom>
          <a:noFill/>
        </p:spPr>
        <p:txBody>
          <a:bodyPr wrap="square" rtlCol="0">
            <a:spAutoFit/>
          </a:bodyPr>
          <a:lstStyle/>
          <a:p>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Sắc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xuân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cảnh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màu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sắc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mùa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xuân</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264CE6BA-1A37-4203-B1E9-015B5A575B71}"/>
              </a:ext>
            </a:extLst>
          </p:cNvPr>
          <p:cNvSpPr txBox="1"/>
          <p:nvPr/>
        </p:nvSpPr>
        <p:spPr>
          <a:xfrm>
            <a:off x="707036" y="1919378"/>
            <a:ext cx="2575810" cy="646331"/>
          </a:xfrm>
          <a:prstGeom prst="rect">
            <a:avLst/>
          </a:prstGeom>
          <a:noFill/>
        </p:spPr>
        <p:txBody>
          <a:bodyPr wrap="square" rtlCol="0">
            <a:spAutoFit/>
          </a:bodyPr>
          <a:lstStyle/>
          <a:p>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Rực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rỡ</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96970877-15AA-4577-A48F-89786118D310}"/>
              </a:ext>
            </a:extLst>
          </p:cNvPr>
          <p:cNvSpPr txBox="1"/>
          <p:nvPr/>
        </p:nvSpPr>
        <p:spPr>
          <a:xfrm>
            <a:off x="703288" y="1915353"/>
            <a:ext cx="9935980" cy="646331"/>
          </a:xfrm>
          <a:prstGeom prst="rect">
            <a:avLst/>
          </a:prstGeom>
          <a:noFill/>
        </p:spPr>
        <p:txBody>
          <a:bodyPr wrap="square" rtlCol="0">
            <a:spAutoFit/>
          </a:bodyPr>
          <a:lstStyle/>
          <a:p>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Rực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tươi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sáng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nổi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D7854CFD-5423-4AA6-A44F-C0E23EE1561B}"/>
              </a:ext>
            </a:extLst>
          </p:cNvPr>
          <p:cNvSpPr txBox="1"/>
          <p:nvPr/>
        </p:nvSpPr>
        <p:spPr>
          <a:xfrm>
            <a:off x="699540" y="2858896"/>
            <a:ext cx="9935980" cy="646331"/>
          </a:xfrm>
          <a:prstGeom prst="rect">
            <a:avLst/>
          </a:prstGeom>
          <a:noFill/>
        </p:spPr>
        <p:txBody>
          <a:bodyPr wrap="square" rtlCol="0">
            <a:spAutoFit/>
          </a:bodyPr>
          <a:lstStyle/>
          <a:p>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bừng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vui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cuốn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nhiều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BABF30C-CD32-4AF4-8765-D947ACD7DB02}"/>
              </a:ext>
            </a:extLst>
          </p:cNvPr>
          <p:cNvSpPr txBox="1"/>
          <p:nvPr/>
        </p:nvSpPr>
        <p:spPr>
          <a:xfrm>
            <a:off x="699540" y="2858896"/>
            <a:ext cx="3167922" cy="646331"/>
          </a:xfrm>
          <a:prstGeom prst="rect">
            <a:avLst/>
          </a:prstGeom>
          <a:noFill/>
        </p:spPr>
        <p:txBody>
          <a:bodyPr wrap="square" rtlCol="0">
            <a:spAutoFit/>
          </a:bodyPr>
          <a:lstStyle/>
          <a:p>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bừng</a:t>
            </a:r>
            <a:r>
              <a:rPr lang="en-US" sz="3600" dirty="0">
                <a:solidFill>
                  <a:prstClr val="black"/>
                </a:solidFill>
                <a:latin typeface="Times New Roman" panose="02020603050405020304" pitchFamily="18" charset="0"/>
                <a:cs typeface="Times New Roman" panose="02020603050405020304" pitchFamily="18" charset="0"/>
              </a:rPr>
              <a:t>?</a:t>
            </a:r>
          </a:p>
        </p:txBody>
      </p:sp>
      <p:pic>
        <p:nvPicPr>
          <p:cNvPr id="1026" name="Picture 2" descr="Hà Nội: Tổ chức Tết tiết kiệm, chống lãng phí - Hànộimới">
            <a:extLst>
              <a:ext uri="{FF2B5EF4-FFF2-40B4-BE49-F238E27FC236}">
                <a16:creationId xmlns:a16="http://schemas.microsoft.com/office/drawing/2014/main" id="{95CE1F60-72CF-4DFB-A840-8205DCD6E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778" y="1919378"/>
            <a:ext cx="5936104" cy="49386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ùm thơ mừng Xuân - Cựu TNXP Việt Nam">
            <a:extLst>
              <a:ext uri="{FF2B5EF4-FFF2-40B4-BE49-F238E27FC236}">
                <a16:creationId xmlns:a16="http://schemas.microsoft.com/office/drawing/2014/main" id="{0607BED4-5450-4432-84FC-913DCF373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915352"/>
            <a:ext cx="5936104" cy="493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68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circle(in)">
                                      <p:cBhvr>
                                        <p:cTn id="15" dur="2000"/>
                                        <p:tgtEl>
                                          <p:spTgt spid="1028"/>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ircle(in)">
                                      <p:cBhvr>
                                        <p:cTn id="19" dur="2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1028"/>
                                        </p:tgtEl>
                                      </p:cBhvr>
                                    </p:animEffect>
                                    <p:anim calcmode="lin" valueType="num">
                                      <p:cBhvr>
                                        <p:cTn id="24" dur="1000"/>
                                        <p:tgtEl>
                                          <p:spTgt spid="1028"/>
                                        </p:tgtEl>
                                        <p:attrNameLst>
                                          <p:attrName>ppt_x</p:attrName>
                                        </p:attrNameLst>
                                      </p:cBhvr>
                                      <p:tavLst>
                                        <p:tav tm="0">
                                          <p:val>
                                            <p:strVal val="ppt_x"/>
                                          </p:val>
                                        </p:tav>
                                        <p:tav tm="100000">
                                          <p:val>
                                            <p:strVal val="ppt_x"/>
                                          </p:val>
                                        </p:tav>
                                      </p:tavLst>
                                    </p:anim>
                                    <p:anim calcmode="lin" valueType="num">
                                      <p:cBhvr>
                                        <p:cTn id="25" dur="1000"/>
                                        <p:tgtEl>
                                          <p:spTgt spid="1028"/>
                                        </p:tgtEl>
                                        <p:attrNameLst>
                                          <p:attrName>ppt_y</p:attrName>
                                        </p:attrNameLst>
                                      </p:cBhvr>
                                      <p:tavLst>
                                        <p:tav tm="0">
                                          <p:val>
                                            <p:strVal val="ppt_y"/>
                                          </p:val>
                                        </p:tav>
                                        <p:tav tm="100000">
                                          <p:val>
                                            <p:strVal val="ppt_y+.1"/>
                                          </p:val>
                                        </p:tav>
                                      </p:tavLst>
                                    </p:anim>
                                    <p:set>
                                      <p:cBhvr>
                                        <p:cTn id="26" dur="1" fill="hold">
                                          <p:stCondLst>
                                            <p:cond delay="999"/>
                                          </p:stCondLst>
                                        </p:cTn>
                                        <p:tgtEl>
                                          <p:spTgt spid="1028"/>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1026"/>
                                        </p:tgtEl>
                                      </p:cBhvr>
                                    </p:animEffect>
                                    <p:anim calcmode="lin" valueType="num">
                                      <p:cBhvr>
                                        <p:cTn id="29" dur="1000"/>
                                        <p:tgtEl>
                                          <p:spTgt spid="1026"/>
                                        </p:tgtEl>
                                        <p:attrNameLst>
                                          <p:attrName>ppt_x</p:attrName>
                                        </p:attrNameLst>
                                      </p:cBhvr>
                                      <p:tavLst>
                                        <p:tav tm="0">
                                          <p:val>
                                            <p:strVal val="ppt_x"/>
                                          </p:val>
                                        </p:tav>
                                        <p:tav tm="100000">
                                          <p:val>
                                            <p:strVal val="ppt_x"/>
                                          </p:val>
                                        </p:tav>
                                      </p:tavLst>
                                    </p:anim>
                                    <p:anim calcmode="lin" valueType="num">
                                      <p:cBhvr>
                                        <p:cTn id="30" dur="1000"/>
                                        <p:tgtEl>
                                          <p:spTgt spid="1026"/>
                                        </p:tgtEl>
                                        <p:attrNameLst>
                                          <p:attrName>ppt_y</p:attrName>
                                        </p:attrNameLst>
                                      </p:cBhvr>
                                      <p:tavLst>
                                        <p:tav tm="0">
                                          <p:val>
                                            <p:strVal val="ppt_y"/>
                                          </p:val>
                                        </p:tav>
                                        <p:tav tm="100000">
                                          <p:val>
                                            <p:strVal val="ppt_y+.1"/>
                                          </p:val>
                                        </p:tav>
                                      </p:tavLst>
                                    </p:anim>
                                    <p:set>
                                      <p:cBhvr>
                                        <p:cTn id="31" dur="1" fill="hold">
                                          <p:stCondLst>
                                            <p:cond delay="999"/>
                                          </p:stCondLst>
                                        </p:cTn>
                                        <p:tgtEl>
                                          <p:spTgt spid="102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11" grpId="0"/>
      <p:bldP spid="12" grpId="0"/>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12ED1-1CD9-456B-B330-111BF9B3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68"/>
            <a:ext cx="12192000" cy="6763732"/>
          </a:xfrm>
          <a:prstGeom prst="rect">
            <a:avLst/>
          </a:prstGeom>
        </p:spPr>
      </p:pic>
    </p:spTree>
    <p:extLst>
      <p:ext uri="{BB962C8B-B14F-4D97-AF65-F5344CB8AC3E}">
        <p14:creationId xmlns:p14="http://schemas.microsoft.com/office/powerpoint/2010/main" val="130282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55" y="1215034"/>
            <a:ext cx="12138633" cy="54058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9ACACC2B-458C-45E3-AEE6-F39023B92445}"/>
              </a:ext>
            </a:extLst>
          </p:cNvPr>
          <p:cNvSpPr/>
          <p:nvPr/>
        </p:nvSpPr>
        <p:spPr>
          <a:xfrm>
            <a:off x="2098160" y="2264306"/>
            <a:ext cx="7995683" cy="1468864"/>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Con gà trống gáy vang ò ó o, báo cho mọi người biết trời sắp sáng, mau mau thức dậy.</a:t>
            </a:r>
          </a:p>
        </p:txBody>
      </p:sp>
      <p:sp>
        <p:nvSpPr>
          <p:cNvPr id="23" name="Rectangle 22">
            <a:extLst>
              <a:ext uri="{FF2B5EF4-FFF2-40B4-BE49-F238E27FC236}">
                <a16:creationId xmlns:a16="http://schemas.microsoft.com/office/drawing/2014/main" id="{5CEF3A3A-D36D-4A82-906A-4EDD4B7466E3}"/>
              </a:ext>
            </a:extLst>
          </p:cNvPr>
          <p:cNvSpPr/>
          <p:nvPr/>
        </p:nvSpPr>
        <p:spPr>
          <a:xfrm>
            <a:off x="1941484" y="3754746"/>
            <a:ext cx="8336655" cy="1569660"/>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Cành đào nở hoa cho sắc xuân thêm rực rỡ, ngày xuân thêm tưng bừng.</a:t>
            </a:r>
          </a:p>
        </p:txBody>
      </p:sp>
      <p:cxnSp>
        <p:nvCxnSpPr>
          <p:cNvPr id="25" name="Straight Connector 24">
            <a:extLst>
              <a:ext uri="{FF2B5EF4-FFF2-40B4-BE49-F238E27FC236}">
                <a16:creationId xmlns:a16="http://schemas.microsoft.com/office/drawing/2014/main" id="{ECCD413D-695D-43C1-9038-870E3B6B833A}"/>
              </a:ext>
            </a:extLst>
          </p:cNvPr>
          <p:cNvCxnSpPr/>
          <p:nvPr/>
        </p:nvCxnSpPr>
        <p:spPr>
          <a:xfrm flipH="1">
            <a:off x="7729576" y="2280469"/>
            <a:ext cx="184297" cy="6277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116985-D586-4F04-91FD-529A9D1D0549}"/>
              </a:ext>
            </a:extLst>
          </p:cNvPr>
          <p:cNvCxnSpPr/>
          <p:nvPr/>
        </p:nvCxnSpPr>
        <p:spPr>
          <a:xfrm flipH="1">
            <a:off x="6203560" y="3103254"/>
            <a:ext cx="184297" cy="6277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2E66008-EC22-4290-8AA1-1C8054870650}"/>
              </a:ext>
            </a:extLst>
          </p:cNvPr>
          <p:cNvCxnSpPr/>
          <p:nvPr/>
        </p:nvCxnSpPr>
        <p:spPr>
          <a:xfrm flipH="1">
            <a:off x="9750845" y="3020314"/>
            <a:ext cx="184297" cy="6277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096274-7666-4AE9-B994-F6B771EFA0AD}"/>
              </a:ext>
            </a:extLst>
          </p:cNvPr>
          <p:cNvCxnSpPr/>
          <p:nvPr/>
        </p:nvCxnSpPr>
        <p:spPr>
          <a:xfrm flipH="1">
            <a:off x="9638785" y="2998738"/>
            <a:ext cx="184297" cy="6277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E31E33-AADE-4B85-824B-09C4F5006B4C}"/>
              </a:ext>
            </a:extLst>
          </p:cNvPr>
          <p:cNvCxnSpPr/>
          <p:nvPr/>
        </p:nvCxnSpPr>
        <p:spPr>
          <a:xfrm flipH="1">
            <a:off x="5564267" y="3754746"/>
            <a:ext cx="184297" cy="6277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798B93-CB1D-4AFA-9DF8-45DD88E591C5}"/>
              </a:ext>
            </a:extLst>
          </p:cNvPr>
          <p:cNvCxnSpPr/>
          <p:nvPr/>
        </p:nvCxnSpPr>
        <p:spPr>
          <a:xfrm flipH="1">
            <a:off x="10159832" y="3820608"/>
            <a:ext cx="184297" cy="6277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CF2431-81EB-4CAF-87F4-C3209177C782}"/>
              </a:ext>
            </a:extLst>
          </p:cNvPr>
          <p:cNvCxnSpPr/>
          <p:nvPr/>
        </p:nvCxnSpPr>
        <p:spPr>
          <a:xfrm flipH="1">
            <a:off x="6834547" y="4530396"/>
            <a:ext cx="184297" cy="6277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A1C3B7-094E-4A28-97B0-9A69A21FC2FA}"/>
              </a:ext>
            </a:extLst>
          </p:cNvPr>
          <p:cNvCxnSpPr/>
          <p:nvPr/>
        </p:nvCxnSpPr>
        <p:spPr>
          <a:xfrm flipH="1">
            <a:off x="6743093" y="4536634"/>
            <a:ext cx="184297" cy="6277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968240" y="4417879"/>
            <a:ext cx="5125603" cy="740268"/>
            <a:chOff x="4968240" y="4417879"/>
            <a:chExt cx="5125603" cy="740268"/>
          </a:xfrm>
        </p:grpSpPr>
        <p:cxnSp>
          <p:nvCxnSpPr>
            <p:cNvPr id="3" name="Straight Connector 2"/>
            <p:cNvCxnSpPr/>
            <p:nvPr/>
          </p:nvCxnSpPr>
          <p:spPr>
            <a:xfrm>
              <a:off x="9201087" y="4417879"/>
              <a:ext cx="892756"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a:off x="4968240" y="5158147"/>
              <a:ext cx="15392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689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9B49B-8777-451B-85B3-53F197606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262928"/>
            <a:ext cx="11404600" cy="6404572"/>
          </a:xfrm>
          <a:prstGeom prst="rect">
            <a:avLst/>
          </a:prstGeom>
        </p:spPr>
      </p:pic>
      <p:sp>
        <p:nvSpPr>
          <p:cNvPr id="4" name="TextBox 3">
            <a:extLst>
              <a:ext uri="{FF2B5EF4-FFF2-40B4-BE49-F238E27FC236}">
                <a16:creationId xmlns:a16="http://schemas.microsoft.com/office/drawing/2014/main" id="{7A990DB4-557A-44FC-9513-9D6A90533CEC}"/>
              </a:ext>
            </a:extLst>
          </p:cNvPr>
          <p:cNvSpPr txBox="1"/>
          <p:nvPr/>
        </p:nvSpPr>
        <p:spPr>
          <a:xfrm>
            <a:off x="2961181" y="4189544"/>
            <a:ext cx="8289560" cy="1200329"/>
          </a:xfrm>
          <a:prstGeom prst="rect">
            <a:avLst/>
          </a:prstGeom>
          <a:noFill/>
        </p:spPr>
        <p:txBody>
          <a:bodyPr wrap="square" rtlCol="0">
            <a:spAutoFit/>
          </a:bodyPr>
          <a:lstStyle/>
          <a:p>
            <a:pPr algn="ctr"/>
            <a:r>
              <a:rPr lang="en-US" sz="7200" b="1" dirty="0" err="1" smtClean="0">
                <a:solidFill>
                  <a:srgbClr val="002060"/>
                </a:solidFill>
                <a:latin typeface="Bookman Old Style" panose="02050604050505020204" pitchFamily="18" charset="0"/>
                <a:cs typeface="Times New Roman" panose="02020603050405020304" pitchFamily="18" charset="0"/>
              </a:rPr>
              <a:t>Thi</a:t>
            </a:r>
            <a:r>
              <a:rPr lang="en-US" sz="7200" b="1" dirty="0" smtClean="0">
                <a:solidFill>
                  <a:srgbClr val="002060"/>
                </a:solidFill>
                <a:latin typeface="Bookman Old Style" panose="02050604050505020204" pitchFamily="18" charset="0"/>
                <a:cs typeface="Times New Roman" panose="02020603050405020304" pitchFamily="18" charset="0"/>
              </a:rPr>
              <a:t> </a:t>
            </a:r>
            <a:r>
              <a:rPr lang="en-US" sz="7200" b="1" dirty="0" err="1" smtClean="0">
                <a:solidFill>
                  <a:srgbClr val="002060"/>
                </a:solidFill>
                <a:latin typeface="Bookman Old Style" panose="02050604050505020204" pitchFamily="18" charset="0"/>
                <a:cs typeface="Times New Roman" panose="02020603050405020304" pitchFamily="18" charset="0"/>
              </a:rPr>
              <a:t>đọc</a:t>
            </a:r>
            <a:endParaRPr lang="en-US" sz="7200" b="1" dirty="0">
              <a:solidFill>
                <a:srgbClr val="002060"/>
              </a:solidFill>
              <a:latin typeface="Bookman Old Style" panose="02050604050505020204" pitchFamily="18" charset="0"/>
              <a:cs typeface="Times New Roman" panose="02020603050405020304" pitchFamily="18" charset="0"/>
            </a:endParaRPr>
          </a:p>
        </p:txBody>
      </p:sp>
    </p:spTree>
    <p:extLst>
      <p:ext uri="{BB962C8B-B14F-4D97-AF65-F5344CB8AC3E}">
        <p14:creationId xmlns:p14="http://schemas.microsoft.com/office/powerpoint/2010/main" val="4041329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Quanh ta, mọi vật, mọi người đều làm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 mọi vật, mọi người, bé cũng làm việc. Bé làm bài. Bé đi học. Học xong, bé quét nhà, nhặt rau, chơi với em đỡ mẹ. Bé luôn luôn bận rộn, mà lúc nào cũng vui.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1036080" y="6050833"/>
            <a:ext cx="490752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toàn</a:t>
            </a:r>
            <a:r>
              <a:rPr kumimoji="0" lang="en-US" sz="3600" b="0" i="0" u="none" strike="noStrike" kern="1200" cap="none" spc="0" normalizeH="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a:extLst>
              <a:ext uri="{FF2B5EF4-FFF2-40B4-BE49-F238E27FC236}">
                <a16:creationId xmlns:a16="http://schemas.microsoft.com/office/drawing/2014/main" id="{4F6D8446-1F41-44B0-827A-E1BF895C79FC}"/>
              </a:ext>
            </a:extLst>
          </p:cNvPr>
          <p:cNvSpPr/>
          <p:nvPr/>
        </p:nvSpPr>
        <p:spPr>
          <a:xfrm>
            <a:off x="150681" y="165667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Oval 10">
            <a:extLst>
              <a:ext uri="{FF2B5EF4-FFF2-40B4-BE49-F238E27FC236}">
                <a16:creationId xmlns:a16="http://schemas.microsoft.com/office/drawing/2014/main" id="{C116E66B-CCBF-4B58-B26B-944FF7CFFC99}"/>
              </a:ext>
            </a:extLst>
          </p:cNvPr>
          <p:cNvSpPr/>
          <p:nvPr/>
        </p:nvSpPr>
        <p:spPr>
          <a:xfrm>
            <a:off x="235233" y="4634144"/>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3808799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413434" y="2075227"/>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688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00F577-F819-4602-BCEB-985221633540}"/>
              </a:ext>
            </a:extLst>
          </p:cNvPr>
          <p:cNvSpPr txBox="1"/>
          <p:nvPr/>
        </p:nvSpPr>
        <p:spPr>
          <a:xfrm>
            <a:off x="1872948" y="683588"/>
            <a:ext cx="7931318"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Những con vật nào được nói đến trong bài?</a:t>
            </a:r>
          </a:p>
        </p:txBody>
      </p:sp>
      <p:pic>
        <p:nvPicPr>
          <p:cNvPr id="3" name="Picture 2">
            <a:extLst>
              <a:ext uri="{FF2B5EF4-FFF2-40B4-BE49-F238E27FC236}">
                <a16:creationId xmlns:a16="http://schemas.microsoft.com/office/drawing/2014/main" id="{B6D45F70-C7AE-4CFF-8C84-70045C93C553}"/>
              </a:ext>
            </a:extLst>
          </p:cNvPr>
          <p:cNvPicPr>
            <a:picLocks noChangeAspect="1"/>
          </p:cNvPicPr>
          <p:nvPr/>
        </p:nvPicPr>
        <p:blipFill rotWithShape="1">
          <a:blip r:embed="rId2">
            <a:clrChange>
              <a:clrFrom>
                <a:srgbClr val="FFFFFC"/>
              </a:clrFrom>
              <a:clrTo>
                <a:srgbClr val="FFFFFC">
                  <a:alpha val="0"/>
                </a:srgbClr>
              </a:clrTo>
            </a:clrChange>
          </a:blip>
          <a:srcRect l="71813" t="-1" r="-1" b="63849"/>
          <a:stretch/>
        </p:blipFill>
        <p:spPr>
          <a:xfrm>
            <a:off x="9513416" y="1414343"/>
            <a:ext cx="2133820" cy="1363605"/>
          </a:xfrm>
          <a:prstGeom prst="rect">
            <a:avLst/>
          </a:prstGeom>
        </p:spPr>
      </p:pic>
      <p:pic>
        <p:nvPicPr>
          <p:cNvPr id="4" name="Picture 3">
            <a:extLst>
              <a:ext uri="{FF2B5EF4-FFF2-40B4-BE49-F238E27FC236}">
                <a16:creationId xmlns:a16="http://schemas.microsoft.com/office/drawing/2014/main" id="{21958922-5642-4303-AD94-E414534910DF}"/>
              </a:ext>
            </a:extLst>
          </p:cNvPr>
          <p:cNvPicPr>
            <a:picLocks noChangeAspect="1"/>
          </p:cNvPicPr>
          <p:nvPr/>
        </p:nvPicPr>
        <p:blipFill rotWithShape="1">
          <a:blip r:embed="rId2"/>
          <a:srcRect l="328" t="20661" r="76167" b="50045"/>
          <a:stretch/>
        </p:blipFill>
        <p:spPr>
          <a:xfrm>
            <a:off x="541444" y="1543696"/>
            <a:ext cx="1779357" cy="1104901"/>
          </a:xfrm>
          <a:prstGeom prst="rect">
            <a:avLst/>
          </a:prstGeom>
        </p:spPr>
      </p:pic>
      <p:sp>
        <p:nvSpPr>
          <p:cNvPr id="5" name="TextBox 4">
            <a:extLst>
              <a:ext uri="{FF2B5EF4-FFF2-40B4-BE49-F238E27FC236}">
                <a16:creationId xmlns:a16="http://schemas.microsoft.com/office/drawing/2014/main" id="{55794B41-C36C-4B8B-AF1A-7398A70A2E57}"/>
              </a:ext>
            </a:extLst>
          </p:cNvPr>
          <p:cNvSpPr txBox="1"/>
          <p:nvPr/>
        </p:nvSpPr>
        <p:spPr>
          <a:xfrm>
            <a:off x="2696212" y="1447732"/>
            <a:ext cx="6720395" cy="129683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Những con vật được nói đến là: gà trống, con tu hú, chim bắt sâu, chim cú mèo.</a:t>
            </a:r>
          </a:p>
        </p:txBody>
      </p:sp>
      <p:pic>
        <p:nvPicPr>
          <p:cNvPr id="6" name="Picture 5"/>
          <p:cNvPicPr>
            <a:picLocks noChangeAspect="1"/>
          </p:cNvPicPr>
          <p:nvPr/>
        </p:nvPicPr>
        <p:blipFill>
          <a:blip r:embed="rId3"/>
          <a:stretch>
            <a:fillRect/>
          </a:stretch>
        </p:blipFill>
        <p:spPr>
          <a:xfrm>
            <a:off x="4601054" y="3409060"/>
            <a:ext cx="2133820" cy="1868902"/>
          </a:xfrm>
          <a:prstGeom prst="rect">
            <a:avLst/>
          </a:prstGeom>
        </p:spPr>
      </p:pic>
      <p:pic>
        <p:nvPicPr>
          <p:cNvPr id="7" name="Picture 6"/>
          <p:cNvPicPr>
            <a:picLocks noChangeAspect="1"/>
          </p:cNvPicPr>
          <p:nvPr/>
        </p:nvPicPr>
        <p:blipFill>
          <a:blip r:embed="rId4"/>
          <a:stretch>
            <a:fillRect/>
          </a:stretch>
        </p:blipFill>
        <p:spPr>
          <a:xfrm>
            <a:off x="7282787" y="3409060"/>
            <a:ext cx="2133820" cy="1868902"/>
          </a:xfrm>
          <a:prstGeom prst="rect">
            <a:avLst/>
          </a:prstGeom>
        </p:spPr>
      </p:pic>
      <p:pic>
        <p:nvPicPr>
          <p:cNvPr id="8" name="Picture 7"/>
          <p:cNvPicPr>
            <a:picLocks noChangeAspect="1"/>
          </p:cNvPicPr>
          <p:nvPr/>
        </p:nvPicPr>
        <p:blipFill>
          <a:blip r:embed="rId5"/>
          <a:stretch>
            <a:fillRect/>
          </a:stretch>
        </p:blipFill>
        <p:spPr>
          <a:xfrm>
            <a:off x="1872948" y="3409060"/>
            <a:ext cx="2133821" cy="1868902"/>
          </a:xfrm>
          <a:prstGeom prst="rect">
            <a:avLst/>
          </a:prstGeom>
        </p:spPr>
      </p:pic>
      <p:sp>
        <p:nvSpPr>
          <p:cNvPr id="9" name="TextBox 8"/>
          <p:cNvSpPr txBox="1"/>
          <p:nvPr/>
        </p:nvSpPr>
        <p:spPr>
          <a:xfrm>
            <a:off x="2053440" y="5277962"/>
            <a:ext cx="2435255"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Con </a:t>
            </a:r>
            <a:r>
              <a:rPr lang="en-US" sz="2800" dirty="0" err="1" smtClean="0">
                <a:latin typeface="Times New Roman" panose="02020603050405020304" pitchFamily="18" charset="0"/>
                <a:cs typeface="Times New Roman" panose="02020603050405020304" pitchFamily="18" charset="0"/>
              </a:rPr>
              <a:t>tu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hú</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659004" y="5327827"/>
            <a:ext cx="2794809"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Chim sâu</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349244" y="5277962"/>
            <a:ext cx="3606800"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Chim </a:t>
            </a:r>
            <a:r>
              <a:rPr lang="en-US" sz="2800" dirty="0" err="1" smtClean="0">
                <a:latin typeface="Times New Roman" panose="02020603050405020304" pitchFamily="18" charset="0"/>
                <a:cs typeface="Times New Roman" panose="02020603050405020304" pitchFamily="18" charset="0"/>
              </a:rPr>
              <a:t>cú</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mèo</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993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038764" y="1401445"/>
            <a:ext cx="4927939" cy="2016125"/>
            <a:chOff x="2118480" y="1316166"/>
            <a:chExt cx="1546092"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Arial Rounded MT Bold" panose="020F0704030504030204" pitchFamily="34" charset="0"/>
                <a:ea typeface="SimSun" panose="02010600030101010101" pitchFamily="2" charset="-122"/>
              </a:endParaRPr>
            </a:p>
          </p:txBody>
        </p:sp>
        <p:sp>
          <p:nvSpPr>
            <p:cNvPr id="19" name="TextBox 67"/>
            <p:cNvSpPr txBox="1"/>
            <p:nvPr/>
          </p:nvSpPr>
          <p:spPr>
            <a:xfrm>
              <a:off x="2286246" y="1746096"/>
              <a:ext cx="1378326" cy="53094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lang="en-US" altLang="zh-CN" sz="4000" b="1" spc="300" smtClean="0">
                  <a:solidFill>
                    <a:srgbClr val="FFFFFF"/>
                  </a:solidFill>
                  <a:latin typeface="Arial-Rounded" panose="020B0500000000000000" pitchFamily="34" charset="0"/>
                  <a:ea typeface="Arial-Rounded" panose="020B0500000000000000" pitchFamily="34" charset="0"/>
                  <a:cs typeface="Arial-Rounded" panose="020B0500000000000000" pitchFamily="34" charset="0"/>
                </a:rPr>
                <a:t>Kiểm tra bài cũ</a:t>
              </a:r>
              <a:endParaRPr kumimoji="0" lang="zh-CN" altLang="en-US" sz="4000" b="1" i="0" u="none" strike="noStrike" kern="1200" cap="none" spc="30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DEEC8A3-6233-4513-850A-83D19282324D}"/>
              </a:ext>
            </a:extLst>
          </p:cNvPr>
          <p:cNvSpPr txBox="1"/>
          <p:nvPr/>
        </p:nvSpPr>
        <p:spPr>
          <a:xfrm>
            <a:off x="1106873" y="899526"/>
            <a:ext cx="9311802"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Đóng vai một con vật trong bài, nói về công việc của mình.</a:t>
            </a:r>
          </a:p>
        </p:txBody>
      </p:sp>
      <p:sp>
        <p:nvSpPr>
          <p:cNvPr id="24" name="TextBox 23">
            <a:extLst>
              <a:ext uri="{FF2B5EF4-FFF2-40B4-BE49-F238E27FC236}">
                <a16:creationId xmlns:a16="http://schemas.microsoft.com/office/drawing/2014/main" id="{97760BF9-E2F5-45DF-BE21-CB25F9734747}"/>
              </a:ext>
            </a:extLst>
          </p:cNvPr>
          <p:cNvSpPr txBox="1"/>
          <p:nvPr/>
        </p:nvSpPr>
        <p:spPr>
          <a:xfrm>
            <a:off x="3932630" y="1687808"/>
            <a:ext cx="7048870" cy="1296830"/>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Tôi là gà trống, tôi như chiếc đồng hồ báo thức, báo cho mọi người mau mau thức dậy.</a:t>
            </a:r>
          </a:p>
        </p:txBody>
      </p:sp>
      <p:pic>
        <p:nvPicPr>
          <p:cNvPr id="27" name="Picture 26">
            <a:extLst>
              <a:ext uri="{FF2B5EF4-FFF2-40B4-BE49-F238E27FC236}">
                <a16:creationId xmlns:a16="http://schemas.microsoft.com/office/drawing/2014/main" id="{0E4CFD62-C10B-4A9A-B91C-DD1DB9CBDFF1}"/>
              </a:ext>
            </a:extLst>
          </p:cNvPr>
          <p:cNvPicPr>
            <a:picLocks noChangeAspect="1"/>
          </p:cNvPicPr>
          <p:nvPr/>
        </p:nvPicPr>
        <p:blipFill rotWithShape="1">
          <a:blip r:embed="rId2">
            <a:clrChange>
              <a:clrFrom>
                <a:srgbClr val="FFFFFC"/>
              </a:clrFrom>
              <a:clrTo>
                <a:srgbClr val="FFFFFC">
                  <a:alpha val="0"/>
                </a:srgbClr>
              </a:clrTo>
            </a:clrChange>
          </a:blip>
          <a:srcRect l="71813" t="-1" r="-1" b="63849"/>
          <a:stretch/>
        </p:blipFill>
        <p:spPr>
          <a:xfrm flipH="1">
            <a:off x="1216184" y="1654420"/>
            <a:ext cx="2133820" cy="1363605"/>
          </a:xfrm>
          <a:prstGeom prst="rect">
            <a:avLst/>
          </a:prstGeom>
        </p:spPr>
      </p:pic>
    </p:spTree>
    <p:extLst>
      <p:ext uri="{BB962C8B-B14F-4D97-AF65-F5344CB8AC3E}">
        <p14:creationId xmlns:p14="http://schemas.microsoft.com/office/powerpoint/2010/main" val="410269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E8217-8760-4D3B-A9E2-3B3779B8A853}"/>
              </a:ext>
            </a:extLst>
          </p:cNvPr>
          <p:cNvSpPr txBox="1"/>
          <p:nvPr/>
        </p:nvSpPr>
        <p:spPr>
          <a:xfrm>
            <a:off x="5765800" y="1110318"/>
            <a:ext cx="4581005" cy="3235822"/>
          </a:xfrm>
          <a:prstGeom prst="rect">
            <a:avLst/>
          </a:prstGeom>
          <a:noFill/>
        </p:spPr>
        <p:txBody>
          <a:bodyPr wrap="square" rtlCol="0">
            <a:spAutoFit/>
          </a:bodyPr>
          <a:lstStyle/>
          <a:p>
            <a:pPr marL="380990" marR="0" lvl="0" indent="-380990" algn="just" defTabSz="121917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8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 làm bài.</a:t>
            </a:r>
          </a:p>
          <a:p>
            <a:pPr marL="380990" marR="0" lvl="0" indent="-380990" algn="just" defTabSz="121917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8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 đi học.</a:t>
            </a:r>
          </a:p>
          <a:p>
            <a:pPr marL="380990" marR="0" lvl="0" indent="-380990" algn="just" defTabSz="121917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8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 quét nhà.</a:t>
            </a:r>
          </a:p>
          <a:p>
            <a:pPr marL="380990" marR="0" lvl="0" indent="-380990" algn="just" defTabSz="121917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8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 nhặt rau.</a:t>
            </a:r>
          </a:p>
          <a:p>
            <a:pPr marL="380990" marR="0" lvl="0" indent="-380990" algn="just" defTabSz="121917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8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 chơi với em đỡ mẹ.</a:t>
            </a:r>
          </a:p>
        </p:txBody>
      </p:sp>
      <p:sp>
        <p:nvSpPr>
          <p:cNvPr id="3" name="TextBox 2">
            <a:extLst>
              <a:ext uri="{FF2B5EF4-FFF2-40B4-BE49-F238E27FC236}">
                <a16:creationId xmlns:a16="http://schemas.microsoft.com/office/drawing/2014/main" id="{816071DC-B131-2D45-8C63-61A27880C1EE}"/>
              </a:ext>
            </a:extLst>
          </p:cNvPr>
          <p:cNvSpPr txBox="1"/>
          <p:nvPr/>
        </p:nvSpPr>
        <p:spPr>
          <a:xfrm>
            <a:off x="1722268" y="586414"/>
            <a:ext cx="8359660"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tên những việc bạn nhỏ trong bài đã làm.</a:t>
            </a:r>
          </a:p>
        </p:txBody>
      </p:sp>
      <p:pic>
        <p:nvPicPr>
          <p:cNvPr id="9" name="Picture 8">
            <a:extLst>
              <a:ext uri="{FF2B5EF4-FFF2-40B4-BE49-F238E27FC236}">
                <a16:creationId xmlns:a16="http://schemas.microsoft.com/office/drawing/2014/main" id="{ED3CCB9B-F035-43B1-8369-FE9B9EFFCE05}"/>
              </a:ext>
            </a:extLst>
          </p:cNvPr>
          <p:cNvPicPr>
            <a:picLocks noChangeAspect="1"/>
          </p:cNvPicPr>
          <p:nvPr/>
        </p:nvPicPr>
        <p:blipFill rotWithShape="1">
          <a:blip r:embed="rId2"/>
          <a:srcRect l="3194" t="12246" r="52012"/>
          <a:stretch/>
        </p:blipFill>
        <p:spPr>
          <a:xfrm>
            <a:off x="2171625" y="1209555"/>
            <a:ext cx="3048076" cy="2975347"/>
          </a:xfrm>
          <a:prstGeom prst="ellipse">
            <a:avLst/>
          </a:prstGeom>
        </p:spPr>
      </p:pic>
      <p:sp>
        <p:nvSpPr>
          <p:cNvPr id="14" name="TextBox 13">
            <a:extLst>
              <a:ext uri="{FF2B5EF4-FFF2-40B4-BE49-F238E27FC236}">
                <a16:creationId xmlns:a16="http://schemas.microsoft.com/office/drawing/2014/main" id="{AB769A22-EE46-4D64-8C48-1406EF790414}"/>
              </a:ext>
            </a:extLst>
          </p:cNvPr>
          <p:cNvSpPr txBox="1"/>
          <p:nvPr/>
        </p:nvSpPr>
        <p:spPr>
          <a:xfrm>
            <a:off x="8574103" y="6562582"/>
            <a:ext cx="3617897" cy="2616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74973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left)">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left)">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left)">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wipe(left)">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wipe(left)">
                                      <p:cBhvr>
                                        <p:cTn id="3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083EC-9CB0-422C-AEC2-DE8E935DA67B}"/>
              </a:ext>
            </a:extLst>
          </p:cNvPr>
          <p:cNvSpPr txBox="1"/>
          <p:nvPr/>
        </p:nvSpPr>
        <p:spPr>
          <a:xfrm>
            <a:off x="1477172" y="634033"/>
            <a:ext cx="9516216"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 em, mọi người, mọi vật làm việc như thế nào?</a:t>
            </a:r>
          </a:p>
        </p:txBody>
      </p:sp>
      <p:sp>
        <p:nvSpPr>
          <p:cNvPr id="3" name="TextBox 2">
            <a:extLst>
              <a:ext uri="{FF2B5EF4-FFF2-40B4-BE49-F238E27FC236}">
                <a16:creationId xmlns:a16="http://schemas.microsoft.com/office/drawing/2014/main" id="{EB40B780-CE53-46BA-ACF6-ED45B69CD4FE}"/>
              </a:ext>
            </a:extLst>
          </p:cNvPr>
          <p:cNvSpPr txBox="1"/>
          <p:nvPr/>
        </p:nvSpPr>
        <p:spPr>
          <a:xfrm>
            <a:off x="1366819" y="1404628"/>
            <a:ext cx="9252254" cy="95410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Mọi người, mọi vật làm việc luôn luôn bận rộn nhưng lúc nào cũng vui.</a:t>
            </a:r>
          </a:p>
        </p:txBody>
      </p:sp>
    </p:spTree>
    <p:extLst>
      <p:ext uri="{BB962C8B-B14F-4D97-AF65-F5344CB8AC3E}">
        <p14:creationId xmlns:p14="http://schemas.microsoft.com/office/powerpoint/2010/main" val="226386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ọn bộ 50 phông nền powerpoint dễ thương, ấn tượng | ADV Solutions">
            <a:extLst>
              <a:ext uri="{FF2B5EF4-FFF2-40B4-BE49-F238E27FC236}">
                <a16:creationId xmlns:a16="http://schemas.microsoft.com/office/drawing/2014/main" id="{9B8A9AAD-8DD7-4DD3-A0B0-EEE0D7C20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D1571A-255A-4EED-8847-6FC659619092}"/>
              </a:ext>
            </a:extLst>
          </p:cNvPr>
          <p:cNvSpPr txBox="1"/>
          <p:nvPr/>
        </p:nvSpPr>
        <p:spPr>
          <a:xfrm>
            <a:off x="475815" y="368281"/>
            <a:ext cx="11069639" cy="3939540"/>
          </a:xfrm>
          <a:prstGeom prst="rect">
            <a:avLst/>
          </a:prstGeom>
          <a:noFill/>
        </p:spPr>
        <p:txBody>
          <a:bodyPr wrap="square">
            <a:spAutoFit/>
          </a:bodyPr>
          <a:lstStyle/>
          <a:p>
            <a:pPr algn="ctr"/>
            <a:r>
              <a:rPr lang="en-US" altLang="en-US" sz="5000" b="1" u="sng" dirty="0" err="1">
                <a:solidFill>
                  <a:srgbClr val="00B05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Nội</a:t>
            </a:r>
            <a:r>
              <a:rPr lang="en-US" altLang="en-US" sz="5000" b="1" u="sng" dirty="0">
                <a:solidFill>
                  <a:srgbClr val="00B05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dung</a:t>
            </a:r>
          </a:p>
          <a:p>
            <a:pPr algn="just"/>
            <a:r>
              <a:rPr lang="en-US" altLang="en-US" sz="5000" smtClean="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Mọi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mọi</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người</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quanh</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ta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đều</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làm</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việc</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Làm</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việc</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mang</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lại</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niềm</a:t>
            </a:r>
            <a:r>
              <a:rPr lang="en-US" altLang="en-US" sz="500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smtClean="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vui. Làm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việc</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giúp</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mọi</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người</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mọi</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ích</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cho</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cuộc</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5000"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sống</a:t>
            </a:r>
            <a:r>
              <a:rPr lang="en-US" altLang="en-US" sz="5000"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en-US" sz="5000" dirty="0">
              <a:solidFill>
                <a:srgbClr val="FF0000"/>
              </a:solidFill>
            </a:endParaRPr>
          </a:p>
        </p:txBody>
      </p:sp>
    </p:spTree>
    <p:extLst>
      <p:ext uri="{BB962C8B-B14F-4D97-AF65-F5344CB8AC3E}">
        <p14:creationId xmlns:p14="http://schemas.microsoft.com/office/powerpoint/2010/main" val="3744021231"/>
      </p:ext>
    </p:extLst>
  </p:cSld>
  <p:clrMapOvr>
    <a:masterClrMapping/>
  </p:clrMapOvr>
  <p:transition spd="slow">
    <p:push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694944" y="1084082"/>
            <a:ext cx="10802437"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Quanh ta, mọi vật, mọi người đều làm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 mọi vật, mọi người, bé cũng làm việc. Bé làm bài. Bé đi học. Học xong, bé quét nhà, nhặt rau, chơi với em đỡ mẹ. Bé luôn luôn bận rộn, mà lúc nào cũng vui.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1036080" y="6050833"/>
            <a:ext cx="490752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49724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 name="Rectangle: Rounded Corners 3">
            <a:extLst>
              <a:ext uri="{FF2B5EF4-FFF2-40B4-BE49-F238E27FC236}">
                <a16:creationId xmlns:a16="http://schemas.microsoft.com/office/drawing/2014/main" id="{3CCC1427-5E34-4F7A-A0F5-85EFCA61B10A}"/>
              </a:ext>
            </a:extLst>
          </p:cNvPr>
          <p:cNvSpPr/>
          <p:nvPr/>
        </p:nvSpPr>
        <p:spPr>
          <a:xfrm>
            <a:off x="944326" y="315995"/>
            <a:ext cx="10802437"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vật, mọi người, bé cũng làm việc. Bé làm bài. Bé đi học. Học xong, bé quét nhà, nhặt rau, chơi với em đỡ mẹ. Bé luôn luôn bận rộn, mà lúc nào cũng </a:t>
            </a:r>
            <a:r>
              <a:rPr kumimoji="0" lang="vi-VN"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vi-VN"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1788598" y="315995"/>
            <a:ext cx="490752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đọc 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0067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3119084" y="2452665"/>
            <a:ext cx="50568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2003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81FB204-22B9-4566-ABE6-397871846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276" y="4325642"/>
            <a:ext cx="2365390" cy="2532358"/>
          </a:xfrm>
          <a:prstGeom prst="rect">
            <a:avLst/>
          </a:prstGeom>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sp>
        <p:nvSpPr>
          <p:cNvPr id="22" name="TextBox 21">
            <a:extLst>
              <a:ext uri="{FF2B5EF4-FFF2-40B4-BE49-F238E27FC236}">
                <a16:creationId xmlns:a16="http://schemas.microsoft.com/office/drawing/2014/main" id="{BF1FA51B-22DB-4900-9DEC-3B95240F1C39}"/>
              </a:ext>
            </a:extLst>
          </p:cNvPr>
          <p:cNvSpPr txBox="1"/>
          <p:nvPr/>
        </p:nvSpPr>
        <p:spPr>
          <a:xfrm>
            <a:off x="684258" y="784629"/>
            <a:ext cx="10804124"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Kết hợp từ ngữ ở cột A với từ ngữ ở cột B để tạo câu nêu hoạt động.</a:t>
            </a:r>
          </a:p>
        </p:txBody>
      </p:sp>
      <p:pic>
        <p:nvPicPr>
          <p:cNvPr id="23" name="Picture 22">
            <a:extLst>
              <a:ext uri="{FF2B5EF4-FFF2-40B4-BE49-F238E27FC236}">
                <a16:creationId xmlns:a16="http://schemas.microsoft.com/office/drawing/2014/main" id="{F7D0A5B3-10EF-42FB-8318-3465D3EB6FB8}"/>
              </a:ext>
            </a:extLst>
          </p:cNvPr>
          <p:cNvPicPr>
            <a:picLocks noChangeAspect="1"/>
          </p:cNvPicPr>
          <p:nvPr/>
        </p:nvPicPr>
        <p:blipFill>
          <a:blip r:embed="rId5">
            <a:clrChange>
              <a:clrFrom>
                <a:srgbClr val="FEFFFE"/>
              </a:clrFrom>
              <a:clrTo>
                <a:srgbClr val="FEFFFE">
                  <a:alpha val="0"/>
                </a:srgbClr>
              </a:clrTo>
            </a:clrChange>
            <a:extLst>
              <a:ext uri="{BEBA8EAE-BF5A-486C-A8C5-ECC9F3942E4B}">
                <a14:imgProps xmlns:a14="http://schemas.microsoft.com/office/drawing/2010/main">
                  <a14:imgLayer r:embed="rId6">
                    <a14:imgEffect>
                      <a14:sharpenSoften amount="33000"/>
                    </a14:imgEffect>
                    <a14:imgEffect>
                      <a14:brightnessContrast contrast="1000"/>
                    </a14:imgEffect>
                  </a14:imgLayer>
                </a14:imgProps>
              </a:ext>
            </a:extLst>
          </a:blip>
          <a:stretch>
            <a:fillRect/>
          </a:stretch>
        </p:blipFill>
        <p:spPr>
          <a:xfrm>
            <a:off x="-142089" y="-130813"/>
            <a:ext cx="866623" cy="799385"/>
          </a:xfrm>
          <a:prstGeom prst="rect">
            <a:avLst/>
          </a:prstGeom>
        </p:spPr>
      </p:pic>
      <p:sp>
        <p:nvSpPr>
          <p:cNvPr id="26" name="TextBox 25">
            <a:extLst>
              <a:ext uri="{FF2B5EF4-FFF2-40B4-BE49-F238E27FC236}">
                <a16:creationId xmlns:a16="http://schemas.microsoft.com/office/drawing/2014/main" id="{219468E8-0716-4F16-932C-411AFEA7A1C0}"/>
              </a:ext>
            </a:extLst>
          </p:cNvPr>
          <p:cNvSpPr txBox="1"/>
          <p:nvPr/>
        </p:nvSpPr>
        <p:spPr>
          <a:xfrm>
            <a:off x="724534" y="4568512"/>
            <a:ext cx="8437308"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Đặt một câu nêu hoạt động của em ở trường.</a:t>
            </a:r>
          </a:p>
        </p:txBody>
      </p:sp>
      <p:pic>
        <p:nvPicPr>
          <p:cNvPr id="28" name="Picture 27">
            <a:extLst>
              <a:ext uri="{FF2B5EF4-FFF2-40B4-BE49-F238E27FC236}">
                <a16:creationId xmlns:a16="http://schemas.microsoft.com/office/drawing/2014/main" id="{C8249BB7-9F50-42E5-8D47-43E4E470BA26}"/>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664147" y="1465878"/>
            <a:ext cx="7063572" cy="2215675"/>
          </a:xfrm>
          <a:prstGeom prst="rect">
            <a:avLst/>
          </a:prstGeom>
        </p:spPr>
      </p:pic>
      <p:sp>
        <p:nvSpPr>
          <p:cNvPr id="32" name="TextBox 31">
            <a:extLst>
              <a:ext uri="{FF2B5EF4-FFF2-40B4-BE49-F238E27FC236}">
                <a16:creationId xmlns:a16="http://schemas.microsoft.com/office/drawing/2014/main" id="{FEED02C4-80C1-4ED7-8CFC-7808FC663B22}"/>
              </a:ext>
            </a:extLst>
          </p:cNvPr>
          <p:cNvSpPr txBox="1"/>
          <p:nvPr/>
        </p:nvSpPr>
        <p:spPr>
          <a:xfrm>
            <a:off x="1148101" y="5182010"/>
            <a:ext cx="7773087"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VD: Em đọc sách.</a:t>
            </a:r>
          </a:p>
        </p:txBody>
      </p:sp>
      <p:cxnSp>
        <p:nvCxnSpPr>
          <p:cNvPr id="3" name="Straight Arrow Connector 2"/>
          <p:cNvCxnSpPr/>
          <p:nvPr/>
        </p:nvCxnSpPr>
        <p:spPr>
          <a:xfrm>
            <a:off x="5257800" y="2112264"/>
            <a:ext cx="493776" cy="5669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190744" y="2702477"/>
            <a:ext cx="493776" cy="5669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257800" y="2048626"/>
            <a:ext cx="493776" cy="12480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1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066" y="522029"/>
            <a:ext cx="10972800" cy="1293124"/>
          </a:xfrm>
          <a:solidFill>
            <a:srgbClr val="FFFF00"/>
          </a:solidFill>
        </p:spPr>
        <p:txBody>
          <a:bodyPr>
            <a:normAutofit/>
          </a:bodyPr>
          <a:lstStyle/>
          <a:p>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1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câu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hỏi</a:t>
            </a:r>
            <a:r>
              <a:rPr lang="en-US" sz="3600"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Nếu</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có</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bảy</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hũ</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vàng</a:t>
            </a:r>
            <a:r>
              <a:rPr lang="en-US" sz="3600" b="1" i="1" dirty="0" smtClean="0">
                <a:latin typeface="Times New Roman" panose="02020603050405020304" pitchFamily="18" charset="0"/>
                <a:cs typeface="Times New Roman" panose="02020603050405020304" pitchFamily="18" charset="0"/>
              </a:rPr>
              <a:t> Bi </a:t>
            </a:r>
            <a:r>
              <a:rPr lang="en-US" sz="3600" b="1" i="1" dirty="0" err="1" smtClean="0">
                <a:latin typeface="Times New Roman" panose="02020603050405020304" pitchFamily="18" charset="0"/>
                <a:cs typeface="Times New Roman" panose="02020603050405020304" pitchFamily="18" charset="0"/>
              </a:rPr>
              <a:t>và</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Bống</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sẽ</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làm</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gì</a:t>
            </a:r>
            <a:r>
              <a:rPr lang="en-US" sz="3600" b="1" i="1" dirty="0" smtClean="0">
                <a:latin typeface="Times New Roman" panose="02020603050405020304" pitchFamily="18" charset="0"/>
                <a:cs typeface="Times New Roman" panose="02020603050405020304" pitchFamily="18" charset="0"/>
              </a:rPr>
              <a:t>?</a:t>
            </a:r>
            <a:endParaRPr lang="en-US" sz="3600" b="1"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64108" y="2402006"/>
            <a:ext cx="10872716" cy="1200329"/>
          </a:xfrm>
          <a:prstGeom prst="rect">
            <a:avLst/>
          </a:prstGeom>
          <a:solidFill>
            <a:srgbClr val="FFFF00"/>
          </a:solid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2, 3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câu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hỏi</a:t>
            </a:r>
            <a:r>
              <a:rPr lang="en-US" sz="3600"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Nếu</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không</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có</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bảy</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hũ</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vàng</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hai</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anh</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em</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sẽ</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làm</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gì</a:t>
            </a:r>
            <a:r>
              <a:rPr lang="en-US" sz="3600" b="1" i="1" dirty="0" smtClean="0">
                <a:latin typeface="Times New Roman" panose="02020603050405020304" pitchFamily="18" charset="0"/>
                <a:cs typeface="Times New Roman" panose="02020603050405020304" pitchFamily="18" charset="0"/>
              </a:rPr>
              <a:t>?</a:t>
            </a:r>
            <a:endParaRPr lang="en-US" sz="3600" b="1" i="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788988" y="3777325"/>
            <a:ext cx="4647836" cy="2974885"/>
          </a:xfrm>
          <a:prstGeom prst="rect">
            <a:avLst/>
          </a:prstGeom>
        </p:spPr>
      </p:pic>
    </p:spTree>
    <p:extLst>
      <p:ext uri="{BB962C8B-B14F-4D97-AF65-F5344CB8AC3E}">
        <p14:creationId xmlns:p14="http://schemas.microsoft.com/office/powerpoint/2010/main" val="389352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25563" y="-849900"/>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3114133" y="1983460"/>
            <a:ext cx="584245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4: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66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4323" y="2665564"/>
            <a:ext cx="2997677" cy="4193560"/>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44437" y="584506"/>
            <a:ext cx="6225309" cy="669414"/>
          </a:xfrm>
          <a:prstGeom prst="rect">
            <a:avLst/>
          </a:prstGeom>
          <a:noFill/>
        </p:spPr>
        <p:txBody>
          <a:bodyPr wrap="square" rtlCol="0">
            <a:spAutoFit/>
          </a:bodyPr>
          <a:lstStyle/>
          <a:p>
            <a:pPr algn="ctr">
              <a:lnSpc>
                <a:spcPct val="150000"/>
              </a:lnSpc>
            </a:pPr>
            <a:r>
              <a:rPr lang="en-US" sz="2500" b="1" smtClean="0">
                <a:solidFill>
                  <a:schemeClr val="bg1"/>
                </a:solidFill>
                <a:latin typeface="HP001 4 hàng" panose="020B0603050302020204" pitchFamily="34" charset="0"/>
              </a:rPr>
              <a:t>Thứ tư ngày 15 tháng 9 năm 2021</a:t>
            </a:r>
          </a:p>
        </p:txBody>
      </p:sp>
      <p:sp>
        <p:nvSpPr>
          <p:cNvPr id="4" name="TextBox 3"/>
          <p:cNvSpPr txBox="1"/>
          <p:nvPr/>
        </p:nvSpPr>
        <p:spPr>
          <a:xfrm>
            <a:off x="3787428" y="1735989"/>
            <a:ext cx="4155305" cy="861774"/>
          </a:xfrm>
          <a:prstGeom prst="rect">
            <a:avLst/>
          </a:prstGeom>
          <a:noFill/>
        </p:spPr>
        <p:txBody>
          <a:bodyPr wrap="none" rtlCol="0">
            <a:spAutoFit/>
          </a:bodyPr>
          <a:lstStyle/>
          <a:p>
            <a:r>
              <a:rPr lang="en-US" sz="2500" b="1">
                <a:solidFill>
                  <a:schemeClr val="bg1"/>
                </a:solidFill>
                <a:latin typeface="HP001 4 hàng" panose="020B0603050302020204" pitchFamily="34" charset="0"/>
              </a:rPr>
              <a:t>Làm việc thật là vui (2 tiết)</a:t>
            </a:r>
          </a:p>
          <a:p>
            <a:endParaRPr lang="en-US" sz="2500"/>
          </a:p>
        </p:txBody>
      </p:sp>
      <p:sp>
        <p:nvSpPr>
          <p:cNvPr id="6" name="TextBox 5"/>
          <p:cNvSpPr txBox="1"/>
          <p:nvPr/>
        </p:nvSpPr>
        <p:spPr>
          <a:xfrm>
            <a:off x="5207279" y="1221320"/>
            <a:ext cx="759413" cy="861774"/>
          </a:xfrm>
          <a:prstGeom prst="rect">
            <a:avLst/>
          </a:prstGeom>
          <a:noFill/>
        </p:spPr>
        <p:txBody>
          <a:bodyPr wrap="square" rtlCol="0">
            <a:spAutoFit/>
          </a:bodyPr>
          <a:lstStyle/>
          <a:p>
            <a:r>
              <a:rPr lang="en-US" sz="2500" b="1" smtClean="0">
                <a:solidFill>
                  <a:schemeClr val="bg1"/>
                </a:solidFill>
                <a:latin typeface="HP001 4 hàng" panose="020B0603050302020204" pitchFamily="34" charset="0"/>
              </a:rPr>
              <a:t>Đọc</a:t>
            </a:r>
            <a:endParaRPr lang="en-US" sz="2500" b="1">
              <a:solidFill>
                <a:schemeClr val="bg1"/>
              </a:solidFill>
              <a:latin typeface="HP001 4 hàng" panose="020B0603050302020204" pitchFamily="34" charset="0"/>
            </a:endParaRPr>
          </a:p>
          <a:p>
            <a:endParaRPr lang="en-US" sz="2500"/>
          </a:p>
        </p:txBody>
      </p:sp>
      <p:cxnSp>
        <p:nvCxnSpPr>
          <p:cNvPr id="8" name="Straight Connector 7"/>
          <p:cNvCxnSpPr/>
          <p:nvPr/>
        </p:nvCxnSpPr>
        <p:spPr>
          <a:xfrm>
            <a:off x="2133600" y="480291"/>
            <a:ext cx="0" cy="565265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187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725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611732" y="772952"/>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41977" y="3223471"/>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01" y="0"/>
            <a:ext cx="2873791" cy="6858000"/>
          </a:xfrm>
          <a:prstGeom prst="rect">
            <a:avLst/>
          </a:prstGeom>
        </p:spPr>
      </p:pic>
      <p:pic>
        <p:nvPicPr>
          <p:cNvPr id="12" name="Picture 11">
            <a:extLst>
              <a:ext uri="{FF2B5EF4-FFF2-40B4-BE49-F238E27FC236}">
                <a16:creationId xmlns:a16="http://schemas.microsoft.com/office/drawing/2014/main" id="{54F3B4CA-FF6F-4697-9D94-8425C328E7A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058385" y="170017"/>
            <a:ext cx="1260814" cy="664484"/>
          </a:xfrm>
          <a:prstGeom prst="rect">
            <a:avLst/>
          </a:prstGeom>
        </p:spPr>
      </p:pic>
      <p:sp>
        <p:nvSpPr>
          <p:cNvPr id="13" name="TextBox 12">
            <a:extLst>
              <a:ext uri="{FF2B5EF4-FFF2-40B4-BE49-F238E27FC236}">
                <a16:creationId xmlns:a16="http://schemas.microsoft.com/office/drawing/2014/main" id="{B6BFAA45-1F91-49C3-8BBF-88804BE5A1C1}"/>
              </a:ext>
            </a:extLst>
          </p:cNvPr>
          <p:cNvSpPr txBox="1"/>
          <p:nvPr/>
        </p:nvSpPr>
        <p:spPr>
          <a:xfrm>
            <a:off x="4202341" y="0"/>
            <a:ext cx="7989659" cy="1296830"/>
          </a:xfrm>
          <a:prstGeom prst="rect">
            <a:avLst/>
          </a:prstGeom>
          <a:noFill/>
        </p:spPr>
        <p:txBody>
          <a:bodyPr wrap="square" rtlCol="0">
            <a:spAutoFit/>
          </a:bodyPr>
          <a:lstStyle/>
          <a:p>
            <a:pPr algn="just" defTabSz="1219170">
              <a:lnSpc>
                <a:spcPct val="150000"/>
              </a:lnSpc>
              <a:buClr>
                <a:srgbClr val="000000"/>
              </a:buClr>
            </a:pPr>
            <a:r>
              <a:rPr lang="en-US"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Quan sát tranh và cho biết mỗi người, mỗi vật trong tranh đang làm gì?</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4" name="Picture 13">
            <a:extLst>
              <a:ext uri="{FF2B5EF4-FFF2-40B4-BE49-F238E27FC236}">
                <a16:creationId xmlns:a16="http://schemas.microsoft.com/office/drawing/2014/main" id="{91399A9C-949B-4B52-B803-BFD55371C6AA}"/>
              </a:ext>
            </a:extLst>
          </p:cNvPr>
          <p:cNvPicPr>
            <a:picLocks noChangeAspect="1"/>
          </p:cNvPicPr>
          <p:nvPr/>
        </p:nvPicPr>
        <p:blipFill>
          <a:blip r:embed="rId5"/>
          <a:stretch>
            <a:fillRect/>
          </a:stretch>
        </p:blipFill>
        <p:spPr>
          <a:xfrm>
            <a:off x="2373745" y="1385454"/>
            <a:ext cx="9725890" cy="5472545"/>
          </a:xfrm>
          <a:prstGeom prst="rect">
            <a:avLst/>
          </a:prstGeom>
        </p:spPr>
      </p:pic>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Quanh ta, mọi vật, mọi người đều làm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 mọi vật, mọi người, bé cũng làm việc. Bé làm bài. Bé đi học. Học xong, bé quét nhà, nhặt rau, chơi với em đỡ mẹ. Bé luôn luôn bận rộn, mà lúc nào cũng vui.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46BD69A6-D922-49CA-8944-19A7E77C6509}"/>
              </a:ext>
            </a:extLst>
          </p:cNvPr>
          <p:cNvSpPr/>
          <p:nvPr/>
        </p:nvSpPr>
        <p:spPr>
          <a:xfrm>
            <a:off x="9907480" y="155606"/>
            <a:ext cx="2284520" cy="112746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Đọc</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mẫu</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3" name="Audio_ Làm việc thật là vui_HTS">
            <a:hlinkClick r:id="" action="ppaction://media"/>
            <a:extLst>
              <a:ext uri="{FF2B5EF4-FFF2-40B4-BE49-F238E27FC236}">
                <a16:creationId xmlns:a16="http://schemas.microsoft.com/office/drawing/2014/main" id="{1162975B-2225-4FAB-B844-C1BE661625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21567" y="231975"/>
            <a:ext cx="487363" cy="487363"/>
          </a:xfrm>
          <a:prstGeom prst="rect">
            <a:avLst/>
          </a:prstGeom>
        </p:spPr>
      </p:pic>
    </p:spTree>
    <p:extLst>
      <p:ext uri="{BB962C8B-B14F-4D97-AF65-F5344CB8AC3E}">
        <p14:creationId xmlns:p14="http://schemas.microsoft.com/office/powerpoint/2010/main" val="79266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 presetClass="mediacall" presetSubtype="0" fill="hold" nodeType="withEffect">
                                  <p:stCondLst>
                                    <p:cond delay="0"/>
                                  </p:stCondLst>
                                  <p:childTnLst>
                                    <p:cmd type="call" cmd="playFrom(0.0)">
                                      <p:cBhvr>
                                        <p:cTn id="14" dur="73430" fill="hold"/>
                                        <p:tgtEl>
                                          <p:spTgt spid="3"/>
                                        </p:tgtEl>
                                      </p:cBhvr>
                                    </p:cmd>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2" grpId="0" animBg="1"/>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1471</Words>
  <Application>Microsoft Office PowerPoint</Application>
  <PresentationFormat>Widescreen</PresentationFormat>
  <Paragraphs>107</Paragraphs>
  <Slides>28</Slides>
  <Notes>15</Notes>
  <HiddenSlides>0</HiddenSlides>
  <MMClips>1</MMClips>
  <ScaleCrop>false</ScaleCrop>
  <HeadingPairs>
    <vt:vector size="6" baseType="variant">
      <vt:variant>
        <vt:lpstr>Fonts Used</vt:lpstr>
      </vt:variant>
      <vt:variant>
        <vt:i4>18</vt:i4>
      </vt:variant>
      <vt:variant>
        <vt:lpstr>Theme</vt:lpstr>
      </vt:variant>
      <vt:variant>
        <vt:i4>18</vt:i4>
      </vt:variant>
      <vt:variant>
        <vt:lpstr>Slide Titles</vt:lpstr>
      </vt:variant>
      <vt:variant>
        <vt:i4>28</vt:i4>
      </vt:variant>
    </vt:vector>
  </HeadingPairs>
  <TitlesOfParts>
    <vt:vector size="64" baseType="lpstr">
      <vt:lpstr>Microsoft YaHei</vt:lpstr>
      <vt:lpstr>宋体</vt:lpstr>
      <vt:lpstr>宋体</vt:lpstr>
      <vt:lpstr>Arial</vt:lpstr>
      <vt:lpstr>Arial Rounded MT Bold</vt:lpstr>
      <vt:lpstr>Arial-Rounded</vt:lpstr>
      <vt:lpstr>Bookman Old Style</vt:lpstr>
      <vt:lpstr>Calibri</vt:lpstr>
      <vt:lpstr>Calibri Light</vt:lpstr>
      <vt:lpstr>等线</vt:lpstr>
      <vt:lpstr>等线</vt:lpstr>
      <vt:lpstr>等线 Light</vt:lpstr>
      <vt:lpstr>HP001 4 hàng</vt:lpstr>
      <vt:lpstr>Kalam</vt:lpstr>
      <vt:lpstr>Montserrat</vt:lpstr>
      <vt:lpstr>Times New Roman</vt:lpstr>
      <vt:lpstr>Wingdings</vt:lpstr>
      <vt:lpstr>思源黑体 CN Regular</vt:lpstr>
      <vt:lpstr>1_Office Theme</vt:lpstr>
      <vt:lpstr>3_Office Theme</vt:lpstr>
      <vt:lpstr>4_Office Theme</vt:lpstr>
      <vt:lpstr>5_Office Theme</vt:lpstr>
      <vt:lpstr>Office Theme</vt:lpstr>
      <vt:lpstr>2_Office Theme</vt:lpstr>
      <vt:lpstr>6_Office Theme</vt:lpstr>
      <vt:lpstr>7_Office Theme</vt:lpstr>
      <vt:lpstr>8_Office Theme</vt:lpstr>
      <vt:lpstr>Doodle Sketchbook by Slidesgo</vt:lpstr>
      <vt:lpstr>1_Doodle Sketchbook by Slidesgo</vt:lpstr>
      <vt:lpstr>3_Office 主题</vt:lpstr>
      <vt:lpstr>4_Office 主题</vt:lpstr>
      <vt:lpstr>2_Office 主题</vt:lpstr>
      <vt:lpstr>Office 主题</vt:lpstr>
      <vt:lpstr>5_Office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7440</cp:lastModifiedBy>
  <cp:revision>34</cp:revision>
  <dcterms:created xsi:type="dcterms:W3CDTF">2021-05-22T02:17:04Z</dcterms:created>
  <dcterms:modified xsi:type="dcterms:W3CDTF">2021-09-15T17:01:50Z</dcterms:modified>
</cp:coreProperties>
</file>