
<file path=[Content_Types].xml><?xml version="1.0" encoding="utf-8"?>
<Types xmlns="http://schemas.openxmlformats.org/package/2006/content-types">
  <Default Extension="png" ContentType="image/png"/>
  <Default Extension="tmp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0"/>
  </p:notesMasterIdLst>
  <p:sldIdLst>
    <p:sldId id="426" r:id="rId2"/>
    <p:sldId id="256" r:id="rId3"/>
    <p:sldId id="409" r:id="rId4"/>
    <p:sldId id="429" r:id="rId5"/>
    <p:sldId id="391" r:id="rId6"/>
    <p:sldId id="422" r:id="rId7"/>
    <p:sldId id="419" r:id="rId8"/>
    <p:sldId id="421" r:id="rId9"/>
    <p:sldId id="425" r:id="rId10"/>
    <p:sldId id="424" r:id="rId11"/>
    <p:sldId id="423" r:id="rId12"/>
    <p:sldId id="410" r:id="rId13"/>
    <p:sldId id="413" r:id="rId14"/>
    <p:sldId id="428" r:id="rId15"/>
    <p:sldId id="414" r:id="rId16"/>
    <p:sldId id="420" r:id="rId17"/>
    <p:sldId id="308" r:id="rId18"/>
    <p:sldId id="427" r:id="rId19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HP001 4 hàng" panose="020B0603050302020204" pitchFamily="34" charset="0"/>
      <p:regular r:id="rId25"/>
      <p:bold r:id="rId26"/>
    </p:embeddedFont>
    <p:embeddedFont>
      <p:font typeface="VNI-Thufap2" pitchFamily="2" charset="0"/>
      <p:regular r:id="rId27"/>
    </p:embeddedFont>
    <p:embeddedFont>
      <p:font typeface="VNI-Ariston" pitchFamily="2" charset="0"/>
      <p:boldItalic r:id="rId28"/>
    </p:embeddedFont>
    <p:embeddedFont>
      <p:font typeface="HP001 4H Normal" panose="020B0603050302020204" pitchFamily="34" charset="0"/>
      <p:regular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宋体" panose="02010600030101010101" pitchFamily="2" charset="-122"/>
      <p:regular r:id="rId32"/>
    </p:embeddedFont>
    <p:embeddedFont>
      <p:font typeface="VNI-Times" pitchFamily="2" charset="0"/>
      <p:regular r:id="rId33"/>
      <p:bold r:id="rId34"/>
      <p:italic r:id="rId35"/>
      <p:boldItalic r:id="rId36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7C80"/>
    <a:srgbClr val="0099CC"/>
    <a:srgbClr val="0099FF"/>
    <a:srgbClr val="00FFCC"/>
    <a:srgbClr val="CCFFFF"/>
    <a:srgbClr val="0000CC"/>
    <a:srgbClr val="FF33CC"/>
    <a:srgbClr val="99FF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00" autoAdjust="0"/>
    <p:restoredTop sz="88434" autoAdjust="0"/>
  </p:normalViewPr>
  <p:slideViewPr>
    <p:cSldViewPr snapToGrid="0">
      <p:cViewPr varScale="1">
        <p:scale>
          <a:sx n="57" d="100"/>
          <a:sy n="57" d="100"/>
        </p:scale>
        <p:origin x="744" y="67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2021/9/15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wmf"/><Relationship Id="rId7" Type="http://schemas.openxmlformats.org/officeDocument/2006/relationships/image" Target="../media/image6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10.png"/><Relationship Id="rId4" Type="http://schemas.openxmlformats.org/officeDocument/2006/relationships/image" Target="../media/image20.png"/><Relationship Id="rId9" Type="http://schemas.openxmlformats.org/officeDocument/2006/relationships/image" Target="../media/image4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10.png"/><Relationship Id="rId4" Type="http://schemas.openxmlformats.org/officeDocument/2006/relationships/image" Target="../media/image20.png"/><Relationship Id="rId9" Type="http://schemas.openxmlformats.org/officeDocument/2006/relationships/image" Target="../media/image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 dirty="0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 dirty="0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339" y="442471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730250" y="2327209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3343" y="132368"/>
            <a:ext cx="956109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70120"/>
            <a:ext cx="7358683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200" b="1" dirty="0" smtClean="0">
                <a:ln>
                  <a:solidFill>
                    <a:srgbClr val="33CC33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 GIẢNG SOẠN THẢO THEO BỘ SÁCH: </a:t>
            </a:r>
          </a:p>
          <a:p>
            <a:pPr algn="ctr"/>
            <a:r>
              <a:rPr lang="en-US" sz="2200" b="1" dirty="0" smtClean="0">
                <a:ln>
                  <a:solidFill>
                    <a:srgbClr val="33CC33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KẾT NỐI TRI THỨC VỚI CUỘC SỐNG</a:t>
            </a:r>
            <a:endParaRPr lang="en-US" sz="2200" b="1" dirty="0">
              <a:ln>
                <a:solidFill>
                  <a:srgbClr val="33CC33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2095500" y="1420208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2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6358338" y="3417978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192092" y="304274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474417" y="304274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2896692" y="304274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277692" y="304274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3734892" y="304274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563692" y="304274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020892" y="304274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2744292" y="311894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125292" y="311894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3582492" y="311894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039692" y="311894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496892" y="311894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4954092" y="311894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411292" y="311894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5868492" y="311894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106492" y="304274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1" name="AutoShape 82"/>
          <p:cNvSpPr>
            <a:spLocks noChangeArrowheads="1"/>
          </p:cNvSpPr>
          <p:nvPr/>
        </p:nvSpPr>
        <p:spPr bwMode="auto">
          <a:xfrm>
            <a:off x="6282138" y="303549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" name="AutoShape 83"/>
          <p:cNvSpPr>
            <a:spLocks noChangeArrowheads="1"/>
          </p:cNvSpPr>
          <p:nvPr/>
        </p:nvSpPr>
        <p:spPr bwMode="auto">
          <a:xfrm>
            <a:off x="6739338" y="303549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" name="Oval 91"/>
          <p:cNvSpPr>
            <a:spLocks noChangeArrowheads="1"/>
          </p:cNvSpPr>
          <p:nvPr/>
        </p:nvSpPr>
        <p:spPr bwMode="auto">
          <a:xfrm>
            <a:off x="6586938" y="3111690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4" y="2327043"/>
            <a:ext cx="2567853" cy="201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" name="AutoShape 2"/>
          <p:cNvSpPr>
            <a:spLocks noChangeArrowheads="1"/>
          </p:cNvSpPr>
          <p:nvPr/>
        </p:nvSpPr>
        <p:spPr bwMode="auto">
          <a:xfrm flipH="1">
            <a:off x="609600" y="4325938"/>
            <a:ext cx="105958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107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47027" y="3795143"/>
            <a:ext cx="815061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8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52434" y="4412998"/>
            <a:ext cx="1735714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92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7739" y="3718719"/>
            <a:ext cx="1304098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53817" y="3810000"/>
            <a:ext cx="50185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CÁC CON CHUẨN BỊ : (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6435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" r="1071" b="45241"/>
          <a:stretch/>
        </p:blipFill>
        <p:spPr>
          <a:xfrm>
            <a:off x="774357" y="0"/>
            <a:ext cx="719986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7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1035424" y="0"/>
            <a:ext cx="7163220" cy="5750719"/>
          </a:xfrm>
          <a:gradFill rotWithShape="1">
            <a:gsLst>
              <a:gs pos="0">
                <a:schemeClr val="bg1"/>
              </a:gs>
              <a:gs pos="100000">
                <a:srgbClr val="C4F8C5"/>
              </a:gs>
            </a:gsLst>
            <a:path path="shape">
              <a:fillToRect l="50000" t="50000" r="50000" b="50000"/>
            </a:path>
          </a:gradFill>
          <a:ln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en-US" altLang="en-US" smtClean="0">
              <a:solidFill>
                <a:srgbClr val="6600FF"/>
              </a:solidFill>
              <a:latin typeface="VNI-Times" pitchFamily="2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mtClean="0">
                <a:solidFill>
                  <a:srgbClr val="CC3300"/>
                </a:solidFill>
                <a:latin typeface="VNI-Ariston" pitchFamily="2" charset="0"/>
              </a:rPr>
              <a:t>	                                             </a:t>
            </a:r>
            <a:r>
              <a:rPr lang="en-US" altLang="en-US" sz="2700">
                <a:solidFill>
                  <a:srgbClr val="6600FF"/>
                </a:solidFill>
                <a:latin typeface="Arial" panose="020B0604020202020204" pitchFamily="34" charset="0"/>
              </a:rPr>
              <a:t>		</a:t>
            </a:r>
            <a:r>
              <a:rPr lang="en-US" altLang="en-US" sz="2700">
                <a:solidFill>
                  <a:schemeClr val="hlink"/>
                </a:solidFill>
                <a:latin typeface="Arial" panose="020B0604020202020204" pitchFamily="34" charset="0"/>
              </a:rPr>
              <a:t>             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mtClean="0">
                <a:solidFill>
                  <a:srgbClr val="6600FF"/>
                </a:solidFill>
                <a:latin typeface="Arial" panose="020B0604020202020204" pitchFamily="34" charset="0"/>
              </a:rPr>
              <a:t>	       </a:t>
            </a:r>
            <a:r>
              <a:rPr lang="en-US" altLang="en-US" smtClean="0">
                <a:solidFill>
                  <a:srgbClr val="0033CC"/>
                </a:solidFill>
                <a:latin typeface="Arial" panose="020B0604020202020204" pitchFamily="34" charset="0"/>
              </a:rPr>
              <a:t>	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u="sng" smtClean="0">
              <a:solidFill>
                <a:schemeClr val="folHlink"/>
              </a:solidFill>
              <a:latin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mtClean="0">
                <a:solidFill>
                  <a:schemeClr val="folHlink"/>
                </a:solidFill>
                <a:latin typeface="Arial" panose="020B0604020202020204" pitchFamily="34" charset="0"/>
              </a:rPr>
              <a:t>      				</a:t>
            </a:r>
          </a:p>
        </p:txBody>
      </p:sp>
      <p:sp>
        <p:nvSpPr>
          <p:cNvPr id="12292" name="Line 5"/>
          <p:cNvSpPr>
            <a:spLocks noChangeShapeType="1"/>
          </p:cNvSpPr>
          <p:nvPr/>
        </p:nvSpPr>
        <p:spPr bwMode="auto">
          <a:xfrm>
            <a:off x="1385888" y="3992166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pic>
        <p:nvPicPr>
          <p:cNvPr id="12293" name="Picture 32" descr="Hinh ng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273" y="1203723"/>
            <a:ext cx="3158728" cy="3544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33"/>
          <p:cNvSpPr txBox="1">
            <a:spLocks noChangeArrowheads="1"/>
          </p:cNvSpPr>
          <p:nvPr/>
        </p:nvSpPr>
        <p:spPr bwMode="auto">
          <a:xfrm>
            <a:off x="1294210" y="1922860"/>
            <a:ext cx="3295650" cy="284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1133" tIns="30566" rIns="61133" bIns="30566">
            <a:spAutoFit/>
          </a:bodyPr>
          <a:lstStyle>
            <a:lvl1pPr defTabSz="8143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143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143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1438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1438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14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14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14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14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575" b="1" i="1">
                <a:solidFill>
                  <a:srgbClr val="8432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Lưng thẳng, không tì ngực vào bàn.</a:t>
            </a:r>
            <a:endParaRPr lang="en-US" altLang="en-US" sz="1575" b="1" i="1">
              <a:solidFill>
                <a:srgbClr val="310AB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575" b="1" i="1">
                <a:solidFill>
                  <a:srgbClr val="310A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Đầu hơi cúi.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575" b="1" i="1">
                <a:solidFill>
                  <a:srgbClr val="310A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Mắt cách vở khoảng 20 -30 cm.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575" b="1" i="1">
                <a:solidFill>
                  <a:srgbClr val="310A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Tay phải cầm bút.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575" b="1" i="1">
                <a:solidFill>
                  <a:srgbClr val="310A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Tay trái tì nhẹ lên mép vở để giữ.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575" b="1" i="1">
                <a:solidFill>
                  <a:srgbClr val="310A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Hai chân đặt song song, thoải mái.</a:t>
            </a:r>
          </a:p>
        </p:txBody>
      </p:sp>
      <p:sp>
        <p:nvSpPr>
          <p:cNvPr id="98338" name="Text Box 34"/>
          <p:cNvSpPr txBox="1">
            <a:spLocks noChangeArrowheads="1"/>
          </p:cNvSpPr>
          <p:nvPr/>
        </p:nvSpPr>
        <p:spPr bwMode="auto">
          <a:xfrm>
            <a:off x="1531144" y="535782"/>
            <a:ext cx="2963466" cy="396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1133" tIns="30566" rIns="61133" bIns="30566">
            <a:spAutoFit/>
          </a:bodyPr>
          <a:lstStyle>
            <a:lvl1pPr defTabSz="814388">
              <a:defRPr>
                <a:solidFill>
                  <a:schemeClr val="tx1"/>
                </a:solidFill>
                <a:latin typeface="Arial" charset="0"/>
              </a:defRPr>
            </a:lvl1pPr>
            <a:lvl2pPr marL="407988" defTabSz="814388">
              <a:defRPr>
                <a:solidFill>
                  <a:schemeClr val="tx1"/>
                </a:solidFill>
                <a:latin typeface="Arial" charset="0"/>
              </a:defRPr>
            </a:lvl2pPr>
            <a:lvl3pPr marL="814388" defTabSz="814388">
              <a:defRPr>
                <a:solidFill>
                  <a:schemeClr val="tx1"/>
                </a:solidFill>
                <a:latin typeface="Arial" charset="0"/>
              </a:defRPr>
            </a:lvl3pPr>
            <a:lvl4pPr marL="1222375" defTabSz="814388">
              <a:defRPr>
                <a:solidFill>
                  <a:schemeClr val="tx1"/>
                </a:solidFill>
                <a:latin typeface="Arial" charset="0"/>
              </a:defRPr>
            </a:lvl4pPr>
            <a:lvl5pPr marL="1630363" defTabSz="814388">
              <a:defRPr>
                <a:solidFill>
                  <a:schemeClr val="tx1"/>
                </a:solidFill>
                <a:latin typeface="Arial" charset="0"/>
              </a:defRPr>
            </a:lvl5pPr>
            <a:lvl6pPr marL="2087563" defTabSz="8143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544763" defTabSz="8143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001963" defTabSz="8143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459163" defTabSz="8143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17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Tư</a:t>
            </a:r>
            <a:r>
              <a:rPr lang="en-US" sz="2175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17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thế</a:t>
            </a:r>
            <a:r>
              <a:rPr lang="en-US" sz="2175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17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ngồi</a:t>
            </a:r>
            <a:r>
              <a:rPr lang="en-US" sz="2175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17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viết</a:t>
            </a:r>
            <a:endParaRPr lang="en-US" sz="2175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296" name="Rectangle 36"/>
          <p:cNvSpPr>
            <a:spLocks noChangeArrowheads="1"/>
          </p:cNvSpPr>
          <p:nvPr/>
        </p:nvSpPr>
        <p:spPr bwMode="auto">
          <a:xfrm>
            <a:off x="2033587" y="3451623"/>
            <a:ext cx="2214563" cy="37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100" b="1" u="sng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230260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9" y="4119587"/>
            <a:ext cx="1237661" cy="149578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0" y="0"/>
            <a:ext cx="9144000" cy="617210"/>
            <a:chOff x="0" y="0"/>
            <a:chExt cx="9144000" cy="617210"/>
          </a:xfrm>
        </p:grpSpPr>
        <p:sp>
          <p:nvSpPr>
            <p:cNvPr id="22" name="Rounded Rectangle 21"/>
            <p:cNvSpPr/>
            <p:nvPr/>
          </p:nvSpPr>
          <p:spPr>
            <a:xfrm>
              <a:off x="0" y="0"/>
              <a:ext cx="9144000" cy="61721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259114" y="43542"/>
              <a:ext cx="66548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chemeClr val="bg1"/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Nghe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–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viết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: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Làm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việc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thật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là</a:t>
              </a:r>
              <a:r>
                <a:rPr lang="en-US" sz="2800" b="1" dirty="0" smtClean="0">
                  <a:solidFill>
                    <a:schemeClr val="bg1"/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rPr>
                <a:t>vui</a:t>
              </a:r>
              <a:endParaRPr lang="en-US" sz="2800" b="1" dirty="0">
                <a:solidFill>
                  <a:srgbClr val="FFFF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endParaRPr>
            </a:p>
          </p:txBody>
        </p:sp>
        <p:pic>
          <p:nvPicPr>
            <p:cNvPr id="24" name="Picture 41" descr="Book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72" y="0"/>
              <a:ext cx="1055067" cy="540894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FF99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688" b="91895" l="9961" r="89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22" t="7165" r="12667" b="8666"/>
            <a:stretch/>
          </p:blipFill>
          <p:spPr>
            <a:xfrm>
              <a:off x="8610600" y="0"/>
              <a:ext cx="533400" cy="582219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116899" y="1358900"/>
            <a:ext cx="8290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Các con nghe cô đọc rồi viết bài vào vở ô li Chính tả.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1372" y="2006600"/>
            <a:ext cx="767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Các con nghe cô đọc rồi soát lỗi chính tả.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21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48" y="1977088"/>
            <a:ext cx="7780129" cy="270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2197" y="644582"/>
            <a:ext cx="8828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vở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24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).</a:t>
            </a:r>
          </a:p>
          <a:p>
            <a:pPr algn="just"/>
            <a:r>
              <a:rPr lang="en-US" sz="24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Điền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thiếu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chỗ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trống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thuộc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744" y="2996818"/>
            <a:ext cx="42703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906" y="3364324"/>
            <a:ext cx="3413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844" y="4193237"/>
            <a:ext cx="3413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82" y="2946017"/>
            <a:ext cx="42703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82" y="3349241"/>
            <a:ext cx="43338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967" y="4147200"/>
            <a:ext cx="43338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0" y="0"/>
            <a:ext cx="9144000" cy="628317"/>
            <a:chOff x="0" y="0"/>
            <a:chExt cx="9144000" cy="628317"/>
          </a:xfrm>
        </p:grpSpPr>
        <p:sp>
          <p:nvSpPr>
            <p:cNvPr id="34" name="Rounded Rectangle 33"/>
            <p:cNvSpPr/>
            <p:nvPr/>
          </p:nvSpPr>
          <p:spPr>
            <a:xfrm>
              <a:off x="0" y="0"/>
              <a:ext cx="9144000" cy="61721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259114" y="43542"/>
              <a:ext cx="66548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Nghe</a:t>
              </a:r>
              <a:r>
                <a:rPr lang="en-US" sz="3200" b="1" dirty="0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 –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viết</a:t>
              </a:r>
              <a:r>
                <a:rPr lang="en-US" sz="3200" b="1" dirty="0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: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Làm</a:t>
              </a:r>
              <a:r>
                <a:rPr lang="en-US" sz="3200" b="1" dirty="0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việc</a:t>
              </a:r>
              <a:r>
                <a:rPr lang="en-US" sz="3200" b="1" dirty="0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thật</a:t>
              </a:r>
              <a:r>
                <a:rPr lang="en-US" sz="3200" b="1" dirty="0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là</a:t>
              </a:r>
              <a:r>
                <a:rPr lang="en-US" sz="3200" b="1" dirty="0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vui</a:t>
              </a:r>
              <a:endParaRPr lang="en-US" sz="3200" b="1" dirty="0">
                <a:solidFill>
                  <a:srgbClr val="FFFF00"/>
                </a:solidFill>
                <a:latin typeface="Arial" pitchFamily="34" charset="0"/>
                <a:ea typeface="Tahoma" pitchFamily="34" charset="0"/>
                <a:cs typeface="Arial" pitchFamily="34" charset="0"/>
              </a:endParaRPr>
            </a:p>
          </p:txBody>
        </p:sp>
        <p:pic>
          <p:nvPicPr>
            <p:cNvPr id="36" name="Picture 41" descr="Books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72" y="0"/>
              <a:ext cx="1055067" cy="540894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FF99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688" b="91895" l="9961" r="89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22" t="7165" r="12667" b="8666"/>
            <a:stretch/>
          </p:blipFill>
          <p:spPr>
            <a:xfrm>
              <a:off x="8610600" y="0"/>
              <a:ext cx="533400" cy="582219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413794" y="4884180"/>
            <a:ext cx="8828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thuộc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11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197" y="644582"/>
            <a:ext cx="8828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Học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thuộc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54741" y="1441447"/>
            <a:ext cx="6293225" cy="2747964"/>
            <a:chOff x="954741" y="1441447"/>
            <a:chExt cx="6293225" cy="2747964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" r="69251"/>
            <a:stretch/>
          </p:blipFill>
          <p:spPr bwMode="auto">
            <a:xfrm>
              <a:off x="954741" y="1466467"/>
              <a:ext cx="2382002" cy="2701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48" r="17514"/>
            <a:stretch/>
          </p:blipFill>
          <p:spPr bwMode="auto">
            <a:xfrm>
              <a:off x="4840942" y="1441447"/>
              <a:ext cx="2407024" cy="2701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6002" y="2499279"/>
              <a:ext cx="427037" cy="493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9611" y="2866785"/>
              <a:ext cx="341313" cy="493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7549" y="3695698"/>
              <a:ext cx="341313" cy="493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7505" y="2448478"/>
              <a:ext cx="427037" cy="493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7505" y="2851702"/>
              <a:ext cx="433387" cy="493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9990" y="3649661"/>
              <a:ext cx="433387" cy="493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3" name="Group 32"/>
          <p:cNvGrpSpPr/>
          <p:nvPr/>
        </p:nvGrpSpPr>
        <p:grpSpPr>
          <a:xfrm>
            <a:off x="0" y="0"/>
            <a:ext cx="9144000" cy="628317"/>
            <a:chOff x="0" y="0"/>
            <a:chExt cx="9144000" cy="628317"/>
          </a:xfrm>
        </p:grpSpPr>
        <p:sp>
          <p:nvSpPr>
            <p:cNvPr id="34" name="Rounded Rectangle 33"/>
            <p:cNvSpPr/>
            <p:nvPr/>
          </p:nvSpPr>
          <p:spPr>
            <a:xfrm>
              <a:off x="0" y="0"/>
              <a:ext cx="9144000" cy="61721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259114" y="43542"/>
              <a:ext cx="66548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Nghe</a:t>
              </a:r>
              <a:r>
                <a:rPr lang="en-US" sz="3200" b="1" dirty="0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 –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viết</a:t>
              </a:r>
              <a:r>
                <a:rPr lang="en-US" sz="3200" b="1" dirty="0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: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Làm</a:t>
              </a:r>
              <a:r>
                <a:rPr lang="en-US" sz="3200" b="1" dirty="0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việc</a:t>
              </a:r>
              <a:r>
                <a:rPr lang="en-US" sz="3200" b="1" dirty="0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thật</a:t>
              </a:r>
              <a:r>
                <a:rPr lang="en-US" sz="3200" b="1" dirty="0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là</a:t>
              </a:r>
              <a:r>
                <a:rPr lang="en-US" sz="3200" b="1" dirty="0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vui</a:t>
              </a:r>
              <a:endParaRPr lang="en-US" sz="3200" b="1" dirty="0">
                <a:solidFill>
                  <a:srgbClr val="FFFF00"/>
                </a:solidFill>
                <a:latin typeface="Arial" pitchFamily="34" charset="0"/>
                <a:ea typeface="Tahoma" pitchFamily="34" charset="0"/>
                <a:cs typeface="Arial" pitchFamily="34" charset="0"/>
              </a:endParaRPr>
            </a:p>
          </p:txBody>
        </p:sp>
        <p:pic>
          <p:nvPicPr>
            <p:cNvPr id="36" name="Picture 41" descr="Books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72" y="0"/>
              <a:ext cx="1055067" cy="540894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FF99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688" b="91895" l="9961" r="89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22" t="7165" r="12667" b="8666"/>
            <a:stretch/>
          </p:blipFill>
          <p:spPr>
            <a:xfrm>
              <a:off x="8610600" y="0"/>
              <a:ext cx="533400" cy="582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054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667" y="685061"/>
            <a:ext cx="8828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Dựa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tiên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sắp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xếp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cuốn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bảng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60878" y="1443033"/>
            <a:ext cx="7470322" cy="2112967"/>
            <a:chOff x="1236524" y="1941820"/>
            <a:chExt cx="6643826" cy="172530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063" y="2047875"/>
              <a:ext cx="6618287" cy="1619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236524" y="1941820"/>
              <a:ext cx="1039586" cy="266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1"/>
          <a:stretch/>
        </p:blipFill>
        <p:spPr bwMode="auto">
          <a:xfrm>
            <a:off x="7506294" y="3549508"/>
            <a:ext cx="1371006" cy="16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8" r="19829"/>
          <a:stretch/>
        </p:blipFill>
        <p:spPr bwMode="auto">
          <a:xfrm>
            <a:off x="4430389" y="3639273"/>
            <a:ext cx="1397000" cy="16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9" r="57231"/>
          <a:stretch/>
        </p:blipFill>
        <p:spPr bwMode="auto">
          <a:xfrm>
            <a:off x="468672" y="3675582"/>
            <a:ext cx="1800806" cy="160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9" r="35813"/>
          <a:stretch/>
        </p:blipFill>
        <p:spPr bwMode="auto">
          <a:xfrm>
            <a:off x="2269478" y="3561031"/>
            <a:ext cx="1917700" cy="1835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15" t="5482" r="1443" b="11305"/>
          <a:stretch/>
        </p:blipFill>
        <p:spPr bwMode="auto">
          <a:xfrm>
            <a:off x="5920398" y="3675582"/>
            <a:ext cx="1479550" cy="151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0" y="0"/>
            <a:ext cx="9144000" cy="628317"/>
            <a:chOff x="0" y="0"/>
            <a:chExt cx="9144000" cy="628317"/>
          </a:xfrm>
        </p:grpSpPr>
        <p:sp>
          <p:nvSpPr>
            <p:cNvPr id="34" name="Rounded Rectangle 33"/>
            <p:cNvSpPr/>
            <p:nvPr/>
          </p:nvSpPr>
          <p:spPr>
            <a:xfrm>
              <a:off x="0" y="0"/>
              <a:ext cx="9144000" cy="61721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259114" y="43542"/>
              <a:ext cx="66548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Nghe</a:t>
              </a:r>
              <a:r>
                <a:rPr lang="en-US" sz="3200" b="1" dirty="0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 –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viết</a:t>
              </a:r>
              <a:r>
                <a:rPr lang="en-US" sz="3200" b="1" dirty="0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: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Làm</a:t>
              </a:r>
              <a:r>
                <a:rPr lang="en-US" sz="3200" b="1" dirty="0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việc</a:t>
              </a:r>
              <a:r>
                <a:rPr lang="en-US" sz="3200" b="1" dirty="0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thật</a:t>
              </a:r>
              <a:r>
                <a:rPr lang="en-US" sz="3200" b="1" dirty="0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là</a:t>
              </a:r>
              <a:r>
                <a:rPr lang="en-US" sz="3200" b="1" dirty="0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vui</a:t>
              </a:r>
              <a:endParaRPr lang="en-US" sz="3200" b="1" dirty="0">
                <a:solidFill>
                  <a:srgbClr val="FFFF00"/>
                </a:solidFill>
                <a:latin typeface="Arial" pitchFamily="34" charset="0"/>
                <a:ea typeface="Tahoma" pitchFamily="34" charset="0"/>
                <a:cs typeface="Arial" pitchFamily="34" charset="0"/>
              </a:endParaRPr>
            </a:p>
          </p:txBody>
        </p:sp>
        <p:pic>
          <p:nvPicPr>
            <p:cNvPr id="36" name="Picture 41" descr="Book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72" y="0"/>
              <a:ext cx="1055067" cy="540894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FF99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91895" l="9961" r="89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22" t="7165" r="12667" b="8666"/>
            <a:stretch/>
          </p:blipFill>
          <p:spPr>
            <a:xfrm>
              <a:off x="8610600" y="0"/>
              <a:ext cx="533400" cy="582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131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1"/>
          <a:stretch/>
        </p:blipFill>
        <p:spPr bwMode="auto">
          <a:xfrm>
            <a:off x="4861000" y="2976542"/>
            <a:ext cx="1371006" cy="16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8" r="19829"/>
          <a:stretch/>
        </p:blipFill>
        <p:spPr bwMode="auto">
          <a:xfrm>
            <a:off x="41329" y="3952812"/>
            <a:ext cx="1397000" cy="16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9" r="57231"/>
          <a:stretch/>
        </p:blipFill>
        <p:spPr bwMode="auto">
          <a:xfrm>
            <a:off x="-69567" y="1417898"/>
            <a:ext cx="1800806" cy="160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9" r="35813"/>
          <a:stretch/>
        </p:blipFill>
        <p:spPr bwMode="auto">
          <a:xfrm>
            <a:off x="0" y="2776992"/>
            <a:ext cx="1778814" cy="140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15" t="5482" r="1443" b="11305"/>
          <a:stretch/>
        </p:blipFill>
        <p:spPr bwMode="auto">
          <a:xfrm>
            <a:off x="5150137" y="1260004"/>
            <a:ext cx="1479550" cy="151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0" y="0"/>
            <a:ext cx="9144000" cy="628317"/>
            <a:chOff x="0" y="0"/>
            <a:chExt cx="9144000" cy="628317"/>
          </a:xfrm>
        </p:grpSpPr>
        <p:sp>
          <p:nvSpPr>
            <p:cNvPr id="34" name="Rounded Rectangle 33"/>
            <p:cNvSpPr/>
            <p:nvPr/>
          </p:nvSpPr>
          <p:spPr>
            <a:xfrm>
              <a:off x="0" y="0"/>
              <a:ext cx="9144000" cy="61721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P001 4H Normal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259114" y="43542"/>
              <a:ext cx="66548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chemeClr val="bg1"/>
                  </a:solidFill>
                  <a:latin typeface="HP001 4H Normal" pitchFamily="34" charset="0"/>
                  <a:ea typeface="Tahoma" pitchFamily="34" charset="0"/>
                  <a:cs typeface="Arial" pitchFamily="34" charset="0"/>
                </a:rPr>
                <a:t>Nghe</a:t>
              </a:r>
              <a:r>
                <a:rPr lang="en-US" sz="3200" b="1" dirty="0" smtClean="0">
                  <a:solidFill>
                    <a:schemeClr val="bg1"/>
                  </a:solidFill>
                  <a:latin typeface="HP001 4H Normal" pitchFamily="34" charset="0"/>
                  <a:ea typeface="Tahoma" pitchFamily="34" charset="0"/>
                  <a:cs typeface="Arial" pitchFamily="34" charset="0"/>
                </a:rPr>
                <a:t> –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HP001 4H Normal" pitchFamily="34" charset="0"/>
                  <a:ea typeface="Tahoma" pitchFamily="34" charset="0"/>
                  <a:cs typeface="Arial" pitchFamily="34" charset="0"/>
                </a:rPr>
                <a:t>viết</a:t>
              </a:r>
              <a:r>
                <a:rPr lang="en-US" sz="3200" b="1" dirty="0" smtClean="0">
                  <a:solidFill>
                    <a:schemeClr val="bg1"/>
                  </a:solidFill>
                  <a:latin typeface="HP001 4H Normal" pitchFamily="34" charset="0"/>
                  <a:ea typeface="Tahoma" pitchFamily="34" charset="0"/>
                  <a:cs typeface="Arial" pitchFamily="34" charset="0"/>
                </a:rPr>
                <a:t>: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HP001 4H Normal" pitchFamily="34" charset="0"/>
                  <a:ea typeface="Tahoma" pitchFamily="34" charset="0"/>
                  <a:cs typeface="Arial" pitchFamily="34" charset="0"/>
                </a:rPr>
                <a:t>Làm</a:t>
              </a:r>
              <a:r>
                <a:rPr lang="en-US" sz="3200" b="1" dirty="0" smtClean="0">
                  <a:solidFill>
                    <a:schemeClr val="bg1"/>
                  </a:solidFill>
                  <a:latin typeface="HP001 4H Normal" pitchFamily="34" charset="0"/>
                  <a:ea typeface="Tahoma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HP001 4H Normal" pitchFamily="34" charset="0"/>
                  <a:ea typeface="Tahoma" pitchFamily="34" charset="0"/>
                  <a:cs typeface="Arial" pitchFamily="34" charset="0"/>
                </a:rPr>
                <a:t>việc</a:t>
              </a:r>
              <a:r>
                <a:rPr lang="en-US" sz="3200" b="1" dirty="0" smtClean="0">
                  <a:solidFill>
                    <a:schemeClr val="bg1"/>
                  </a:solidFill>
                  <a:latin typeface="HP001 4H Normal" pitchFamily="34" charset="0"/>
                  <a:ea typeface="Tahoma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HP001 4H Normal" pitchFamily="34" charset="0"/>
                  <a:ea typeface="Tahoma" pitchFamily="34" charset="0"/>
                  <a:cs typeface="Arial" pitchFamily="34" charset="0"/>
                </a:rPr>
                <a:t>thật</a:t>
              </a:r>
              <a:r>
                <a:rPr lang="en-US" sz="3200" b="1" dirty="0" smtClean="0">
                  <a:solidFill>
                    <a:schemeClr val="bg1"/>
                  </a:solidFill>
                  <a:latin typeface="HP001 4H Normal" pitchFamily="34" charset="0"/>
                  <a:ea typeface="Tahoma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HP001 4H Normal" pitchFamily="34" charset="0"/>
                  <a:ea typeface="Tahoma" pitchFamily="34" charset="0"/>
                  <a:cs typeface="Arial" pitchFamily="34" charset="0"/>
                </a:rPr>
                <a:t>là</a:t>
              </a:r>
              <a:r>
                <a:rPr lang="en-US" sz="3200" b="1" dirty="0" smtClean="0">
                  <a:solidFill>
                    <a:schemeClr val="bg1"/>
                  </a:solidFill>
                  <a:latin typeface="HP001 4H Normal" pitchFamily="34" charset="0"/>
                  <a:ea typeface="Tahoma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HP001 4H Normal" pitchFamily="34" charset="0"/>
                  <a:ea typeface="Tahoma" pitchFamily="34" charset="0"/>
                  <a:cs typeface="Arial" pitchFamily="34" charset="0"/>
                </a:rPr>
                <a:t>vui</a:t>
              </a:r>
              <a:endParaRPr lang="en-US" sz="3200" b="1" dirty="0">
                <a:solidFill>
                  <a:srgbClr val="FFFF00"/>
                </a:solidFill>
                <a:latin typeface="HP001 4H Normal" pitchFamily="34" charset="0"/>
                <a:ea typeface="Tahoma" pitchFamily="34" charset="0"/>
                <a:cs typeface="Arial" pitchFamily="34" charset="0"/>
              </a:endParaRPr>
            </a:p>
          </p:txBody>
        </p:sp>
        <p:pic>
          <p:nvPicPr>
            <p:cNvPr id="36" name="Picture 41" descr="Book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72" y="0"/>
              <a:ext cx="1055067" cy="540894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FF99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688" b="91895" l="9961" r="89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22" t="7165" r="12667" b="8666"/>
            <a:stretch/>
          </p:blipFill>
          <p:spPr>
            <a:xfrm>
              <a:off x="8610600" y="0"/>
              <a:ext cx="533400" cy="582219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95997" y="686635"/>
            <a:ext cx="8828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C00000"/>
                </a:solidFill>
                <a:latin typeface="HP001 4H Normal" pitchFamily="34" charset="0"/>
                <a:cs typeface="Arial" pitchFamily="34" charset="0"/>
              </a:rPr>
              <a:t>5 (</a:t>
            </a:r>
            <a:r>
              <a:rPr lang="en-US" sz="2400" b="1" dirty="0" err="1" smtClean="0">
                <a:solidFill>
                  <a:srgbClr val="C00000"/>
                </a:solidFill>
                <a:latin typeface="HP001 4H Normal" pitchFamily="34" charset="0"/>
                <a:cs typeface="Arial" pitchFamily="34" charset="0"/>
              </a:rPr>
              <a:t>trang</a:t>
            </a:r>
            <a:r>
              <a:rPr lang="en-US" sz="2400" b="1" dirty="0" smtClean="0">
                <a:solidFill>
                  <a:srgbClr val="C00000"/>
                </a:solidFill>
                <a:latin typeface="HP001 4H Normal" pitchFamily="34" charset="0"/>
                <a:cs typeface="Arial" pitchFamily="34" charset="0"/>
              </a:rPr>
              <a:t> 10) </a:t>
            </a:r>
            <a:r>
              <a:rPr lang="en-US" sz="2400" b="1" dirty="0" err="1" smtClean="0">
                <a:solidFill>
                  <a:srgbClr val="C00000"/>
                </a:solidFill>
                <a:latin typeface="HP001 4H Normal" pitchFamily="34" charset="0"/>
                <a:cs typeface="Arial" pitchFamily="34" charset="0"/>
              </a:rPr>
              <a:t>Viết</a:t>
            </a:r>
            <a:r>
              <a:rPr lang="en-US" sz="2400" b="1" dirty="0">
                <a:solidFill>
                  <a:srgbClr val="C00000"/>
                </a:solidFill>
                <a:latin typeface="HP001 4H Norm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HP001 4H Normal" pitchFamily="34" charset="0"/>
                <a:cs typeface="Arial" pitchFamily="34" charset="0"/>
              </a:rPr>
              <a:t>tên</a:t>
            </a:r>
            <a:r>
              <a:rPr lang="en-US" sz="2400" b="1" dirty="0" smtClean="0">
                <a:solidFill>
                  <a:srgbClr val="C00000"/>
                </a:solidFill>
                <a:latin typeface="HP001 4H Norm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HP001 4H Normal" pitchFamily="34" charset="0"/>
                <a:cs typeface="Arial" pitchFamily="34" charset="0"/>
              </a:rPr>
              <a:t>các</a:t>
            </a:r>
            <a:r>
              <a:rPr lang="en-US" sz="2400" b="1" dirty="0" smtClean="0">
                <a:solidFill>
                  <a:srgbClr val="C00000"/>
                </a:solidFill>
                <a:latin typeface="HP001 4H Norm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HP001 4H Normal" pitchFamily="34" charset="0"/>
                <a:cs typeface="Arial" pitchFamily="34" charset="0"/>
              </a:rPr>
              <a:t>cuốn</a:t>
            </a:r>
            <a:r>
              <a:rPr lang="en-US" sz="2400" b="1" dirty="0" smtClean="0">
                <a:solidFill>
                  <a:srgbClr val="C00000"/>
                </a:solidFill>
                <a:latin typeface="HP001 4H Norm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HP001 4H Normal" pitchFamily="34" charset="0"/>
                <a:cs typeface="Arial" pitchFamily="34" charset="0"/>
              </a:rPr>
              <a:t>sách</a:t>
            </a:r>
            <a:r>
              <a:rPr lang="en-US" sz="2400" b="1" dirty="0" smtClean="0">
                <a:solidFill>
                  <a:srgbClr val="C00000"/>
                </a:solidFill>
                <a:latin typeface="HP001 4H Norm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HP001 4H Normal" pitchFamily="34" charset="0"/>
                <a:cs typeface="Arial" pitchFamily="34" charset="0"/>
              </a:rPr>
              <a:t>dưới</a:t>
            </a:r>
            <a:r>
              <a:rPr lang="en-US" sz="2400" b="1" dirty="0" smtClean="0">
                <a:solidFill>
                  <a:srgbClr val="C00000"/>
                </a:solidFill>
                <a:latin typeface="HP001 4H Norm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HP001 4H Normal" pitchFamily="34" charset="0"/>
                <a:cs typeface="Arial" pitchFamily="34" charset="0"/>
              </a:rPr>
              <a:t>đây</a:t>
            </a:r>
            <a:r>
              <a:rPr lang="en-US" sz="2400" b="1" dirty="0" smtClean="0">
                <a:solidFill>
                  <a:srgbClr val="C00000"/>
                </a:solidFill>
                <a:latin typeface="HP001 4H Norm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HP001 4H Normal" pitchFamily="34" charset="0"/>
                <a:cs typeface="Arial" pitchFamily="34" charset="0"/>
              </a:rPr>
              <a:t>theo</a:t>
            </a:r>
            <a:r>
              <a:rPr lang="en-US" sz="2400" b="1" dirty="0" smtClean="0">
                <a:solidFill>
                  <a:srgbClr val="C00000"/>
                </a:solidFill>
                <a:latin typeface="HP001 4H Norm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HP001 4H Normal" pitchFamily="34" charset="0"/>
                <a:cs typeface="Arial" pitchFamily="34" charset="0"/>
              </a:rPr>
              <a:t>đún</a:t>
            </a:r>
            <a:r>
              <a:rPr lang="en-US" sz="2400" b="1" dirty="0" err="1">
                <a:solidFill>
                  <a:srgbClr val="C00000"/>
                </a:solidFill>
                <a:latin typeface="HP001 4H Normal" pitchFamily="34" charset="0"/>
                <a:cs typeface="Arial" pitchFamily="34" charset="0"/>
              </a:rPr>
              <a:t>g</a:t>
            </a:r>
            <a:r>
              <a:rPr lang="en-US" sz="2400" b="1" dirty="0" smtClean="0">
                <a:solidFill>
                  <a:srgbClr val="C00000"/>
                </a:solidFill>
                <a:latin typeface="HP001 4H Norm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HP001 4H Normal" pitchFamily="34" charset="0"/>
                <a:cs typeface="Arial" pitchFamily="34" charset="0"/>
              </a:rPr>
              <a:t>thứ</a:t>
            </a:r>
            <a:r>
              <a:rPr lang="en-US" sz="2400" b="1" dirty="0" smtClean="0">
                <a:solidFill>
                  <a:srgbClr val="C00000"/>
                </a:solidFill>
                <a:latin typeface="HP001 4H Norm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HP001 4H Normal" pitchFamily="34" charset="0"/>
                <a:cs typeface="Arial" pitchFamily="34" charset="0"/>
              </a:rPr>
              <a:t>tự</a:t>
            </a:r>
            <a:r>
              <a:rPr lang="en-US" sz="2400" b="1" dirty="0" smtClean="0">
                <a:solidFill>
                  <a:srgbClr val="C00000"/>
                </a:solidFill>
                <a:latin typeface="HP001 4H Norm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HP001 4H Normal" pitchFamily="34" charset="0"/>
                <a:cs typeface="Arial" pitchFamily="34" charset="0"/>
              </a:rPr>
              <a:t>bảng</a:t>
            </a:r>
            <a:r>
              <a:rPr lang="en-US" sz="2400" b="1" dirty="0" smtClean="0">
                <a:solidFill>
                  <a:srgbClr val="C00000"/>
                </a:solidFill>
                <a:latin typeface="HP001 4H Norm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HP001 4H Normal" pitchFamily="34" charset="0"/>
                <a:cs typeface="Arial" pitchFamily="34" charset="0"/>
              </a:rPr>
              <a:t>chữ</a:t>
            </a:r>
            <a:r>
              <a:rPr lang="en-US" sz="2400" b="1" dirty="0" smtClean="0">
                <a:solidFill>
                  <a:srgbClr val="C00000"/>
                </a:solidFill>
                <a:latin typeface="HP001 4H Norm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HP001 4H Normal" pitchFamily="34" charset="0"/>
                <a:cs typeface="Arial" pitchFamily="34" charset="0"/>
              </a:rPr>
              <a:t>cái</a:t>
            </a:r>
            <a:r>
              <a:rPr lang="en-US" sz="2400" b="1" dirty="0">
                <a:solidFill>
                  <a:srgbClr val="C00000"/>
                </a:solidFill>
                <a:latin typeface="HP001 4H Norm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98238" y="3481842"/>
            <a:ext cx="3431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HP001 4 hàng" panose="020B0603050302020204" pitchFamily="34" charset="0"/>
                <a:cs typeface="Times New Roman" pitchFamily="18" charset="0"/>
              </a:rPr>
              <a:t>5. </a:t>
            </a:r>
            <a:r>
              <a:rPr lang="en-US" sz="2800" b="1">
                <a:latin typeface="HP001 4 hàng" panose="020B0603050302020204" pitchFamily="34" charset="0"/>
                <a:cs typeface="Times New Roman" pitchFamily="18" charset="0"/>
              </a:rPr>
              <a:t>Ô</a:t>
            </a:r>
            <a:r>
              <a:rPr lang="en-US" sz="2800" b="1" smtClean="0">
                <a:latin typeface="HP001 4 hàng" panose="020B0603050302020204" pitchFamily="34" charset="0"/>
                <a:cs typeface="Times New Roman" pitchFamily="18" charset="0"/>
              </a:rPr>
              <a:t>ng </a:t>
            </a:r>
            <a:r>
              <a:rPr lang="en-US" sz="2800" b="1" dirty="0" err="1" smtClean="0">
                <a:latin typeface="HP001 4 hàng" panose="020B0603050302020204" pitchFamily="34" charset="0"/>
                <a:cs typeface="Times New Roman" pitchFamily="18" charset="0"/>
              </a:rPr>
              <a:t>Cản</a:t>
            </a:r>
            <a:r>
              <a:rPr lang="en-US" sz="2800" b="1" dirty="0" smtClean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Times New Roman" pitchFamily="18" charset="0"/>
              </a:rPr>
              <a:t>Ngũ</a:t>
            </a:r>
            <a:endParaRPr lang="en-US" sz="2800" b="1" dirty="0"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22428" y="1922619"/>
            <a:ext cx="3680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HP001 4 hàng" panose="020B0603050302020204" pitchFamily="34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latin typeface="HP001 4 hàng" panose="020B0603050302020204" pitchFamily="34" charset="0"/>
                <a:cs typeface="Times New Roman" pitchFamily="18" charset="0"/>
              </a:rPr>
              <a:t>Gà</a:t>
            </a:r>
            <a:r>
              <a:rPr lang="en-US" sz="2800" b="1" dirty="0" smtClean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Times New Roman" pitchFamily="18" charset="0"/>
              </a:rPr>
              <a:t>trống</a:t>
            </a:r>
            <a:r>
              <a:rPr lang="en-US" sz="2800" b="1" dirty="0" smtClean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Times New Roman" pitchFamily="18" charset="0"/>
              </a:rPr>
              <a:t>trí</a:t>
            </a:r>
            <a:endParaRPr lang="en-US" sz="2800" b="1" dirty="0"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09730" y="1961218"/>
            <a:ext cx="3039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HP001 4 hàng" panose="020B0603050302020204" pitchFamily="34" charset="0"/>
                <a:cs typeface="Times New Roman" pitchFamily="18" charset="0"/>
              </a:rPr>
              <a:t>4. </a:t>
            </a:r>
            <a:r>
              <a:rPr lang="en-US" sz="2800" b="1" err="1" smtClean="0">
                <a:latin typeface="HP001 4 hàng" panose="020B0603050302020204" pitchFamily="34" charset="0"/>
                <a:cs typeface="Times New Roman" pitchFamily="18" charset="0"/>
              </a:rPr>
              <a:t>Nàng</a:t>
            </a:r>
            <a:r>
              <a:rPr lang="en-US" sz="2800" b="1" smtClean="0">
                <a:latin typeface="HP001 4 hàng" panose="020B0603050302020204" pitchFamily="34" charset="0"/>
                <a:cs typeface="Times New Roman" pitchFamily="18" charset="0"/>
              </a:rPr>
              <a:t> tiên</a:t>
            </a:r>
            <a:r>
              <a:rPr lang="en-US" sz="2800" b="1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smtClean="0">
                <a:latin typeface="HP001 4 hàng" panose="020B0603050302020204" pitchFamily="34" charset="0"/>
                <a:cs typeface="Times New Roman" pitchFamily="18" charset="0"/>
              </a:rPr>
              <a:t>Ốc</a:t>
            </a:r>
            <a:endParaRPr lang="en-US" sz="2800" b="1" dirty="0"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51258" y="4531171"/>
            <a:ext cx="3128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HP001 4 hàng" panose="020B0603050302020204" pitchFamily="34" charset="0"/>
                <a:cs typeface="Times New Roman" pitchFamily="18" charset="0"/>
              </a:rPr>
              <a:t>3. </a:t>
            </a:r>
            <a:r>
              <a:rPr lang="en-US" sz="2800" b="1" dirty="0" err="1" smtClean="0">
                <a:latin typeface="HP001 4 hàng" panose="020B0603050302020204" pitchFamily="34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Times New Roman" pitchFamily="18" charset="0"/>
              </a:rPr>
              <a:t>và</a:t>
            </a:r>
            <a:r>
              <a:rPr lang="en-US" sz="2800" b="1" dirty="0" smtClean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Times New Roman" pitchFamily="18" charset="0"/>
              </a:rPr>
              <a:t>chim</a:t>
            </a:r>
            <a:r>
              <a:rPr lang="en-US" sz="2800" b="1" dirty="0" smtClean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Times New Roman" pitchFamily="18" charset="0"/>
              </a:rPr>
              <a:t>bồ</a:t>
            </a:r>
            <a:r>
              <a:rPr lang="en-US" sz="2800" b="1" dirty="0" smtClean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Times New Roman" pitchFamily="18" charset="0"/>
              </a:rPr>
              <a:t>câu</a:t>
            </a:r>
            <a:endParaRPr lang="en-US" sz="2800" b="1" dirty="0"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16528" y="3369129"/>
            <a:ext cx="269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HP001 4 hàng" panose="020B0603050302020204" pitchFamily="34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latin typeface="HP001 4 hàng" panose="020B0603050302020204" pitchFamily="34" charset="0"/>
                <a:cs typeface="Times New Roman" pitchFamily="18" charset="0"/>
              </a:rPr>
              <a:t>Hoa</a:t>
            </a:r>
            <a:r>
              <a:rPr lang="en-US" sz="2800" b="1" dirty="0" smtClean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Times New Roman" pitchFamily="18" charset="0"/>
              </a:rPr>
              <a:t>mào</a:t>
            </a:r>
            <a:r>
              <a:rPr lang="en-US" sz="2800" b="1" dirty="0" smtClean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Times New Roman" pitchFamily="18" charset="0"/>
              </a:rPr>
              <a:t>gà</a:t>
            </a:r>
            <a:endParaRPr lang="en-US" sz="2800" b="1" dirty="0">
              <a:latin typeface="HP001 4 hàng" panose="020B06030503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8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78" cy="5715000"/>
          </a:xfrm>
          <a:prstGeom prst="rect">
            <a:avLst/>
          </a:prstGeom>
        </p:spPr>
      </p:pic>
      <p:sp>
        <p:nvSpPr>
          <p:cNvPr id="10" name="WordArt 8"/>
          <p:cNvSpPr>
            <a:spLocks noChangeArrowheads="1" noChangeShapeType="1" noTextEdit="1"/>
          </p:cNvSpPr>
          <p:nvPr/>
        </p:nvSpPr>
        <p:spPr bwMode="auto">
          <a:xfrm>
            <a:off x="1370649" y="256489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7030A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7030A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7030A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7030A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7030A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7030A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7030A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7030A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7030A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7030A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7030A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7030A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-26894"/>
            <a:ext cx="9144000" cy="617210"/>
          </a:xfrm>
          <a:prstGeom prst="roundRect">
            <a:avLst/>
          </a:prstGeom>
          <a:solidFill>
            <a:srgbClr val="00B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1" descr="Book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2" y="0"/>
            <a:ext cx="1055067" cy="54089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88" b="91895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22" t="7165" r="12667" b="8666"/>
          <a:stretch/>
        </p:blipFill>
        <p:spPr>
          <a:xfrm>
            <a:off x="8565842" y="-25458"/>
            <a:ext cx="565457" cy="6172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33164" y="20101"/>
            <a:ext cx="4276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FF00"/>
                </a:solidFill>
              </a:rPr>
              <a:t>Luyện viết từ khó</a:t>
            </a:r>
            <a:endParaRPr lang="en-US" sz="360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764988"/>
            <a:ext cx="9109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CÁC CON LẤY VỞ NHÁP , NGHE CÔ ĐỌC RỒI VIẾT CÁC TỪ DỄ VIẾT SAI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6244" y="1548014"/>
            <a:ext cx="2259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Quanh ta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6245" y="2300734"/>
            <a:ext cx="2259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phút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46245" y="3085832"/>
            <a:ext cx="2259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gáy vang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6245" y="3707098"/>
            <a:ext cx="2259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sắp sáng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61952" y="1548014"/>
            <a:ext cx="2259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nở hoa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61952" y="2300734"/>
            <a:ext cx="2259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sắc xuân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61951" y="2981712"/>
            <a:ext cx="2259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rực rỡ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61952" y="3609052"/>
            <a:ext cx="2259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tưng bừng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42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0"/>
            <a:ext cx="9143245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999343" y="2452912"/>
            <a:ext cx="7004958" cy="1318987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Nghe</a:t>
            </a:r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- </a:t>
            </a:r>
            <a:r>
              <a:rPr lang="en-US" sz="4400" b="1" dirty="0" err="1" smtClean="0">
                <a:solidFill>
                  <a:schemeClr val="bg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viết</a:t>
            </a:r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Làm</a:t>
            </a:r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việc</a:t>
            </a:r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thật</a:t>
            </a:r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là</a:t>
            </a:r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vui</a:t>
            </a:r>
            <a:endParaRPr lang="en-US" sz="5400" b="1" dirty="0" smtClean="0">
              <a:solidFill>
                <a:schemeClr val="bg1"/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pic>
        <p:nvPicPr>
          <p:cNvPr id="8" name="Picture 92" descr="Dove-02-june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838409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2" descr="Dove-02-june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91682" y="409462"/>
            <a:ext cx="1304098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88" b="91895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22" t="7165" r="12667" b="8666"/>
          <a:stretch/>
        </p:blipFill>
        <p:spPr>
          <a:xfrm>
            <a:off x="7353300" y="0"/>
            <a:ext cx="1790700" cy="195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772" y="616438"/>
            <a:ext cx="1564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0"/>
            <a:ext cx="9144000" cy="628317"/>
            <a:chOff x="0" y="0"/>
            <a:chExt cx="9144000" cy="628317"/>
          </a:xfrm>
        </p:grpSpPr>
        <p:sp>
          <p:nvSpPr>
            <p:cNvPr id="4" name="Rounded Rectangle 3"/>
            <p:cNvSpPr/>
            <p:nvPr/>
          </p:nvSpPr>
          <p:spPr>
            <a:xfrm>
              <a:off x="0" y="0"/>
              <a:ext cx="9144000" cy="61721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259114" y="43542"/>
              <a:ext cx="66548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Nghe</a:t>
              </a:r>
              <a:r>
                <a:rPr lang="en-US" sz="3200" b="1" dirty="0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 –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viết</a:t>
              </a:r>
              <a:r>
                <a:rPr lang="en-US" sz="3200" b="1" dirty="0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: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Làm</a:t>
              </a:r>
              <a:r>
                <a:rPr lang="en-US" sz="3200" b="1" dirty="0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việc</a:t>
              </a:r>
              <a:r>
                <a:rPr lang="en-US" sz="3200" b="1" dirty="0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thật</a:t>
              </a:r>
              <a:r>
                <a:rPr lang="en-US" sz="3200" b="1" dirty="0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là</a:t>
              </a:r>
              <a:r>
                <a:rPr lang="en-US" sz="3200" b="1" dirty="0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vui</a:t>
              </a:r>
              <a:endParaRPr lang="en-US" sz="3200" b="1" dirty="0">
                <a:solidFill>
                  <a:srgbClr val="FFFF00"/>
                </a:solidFill>
                <a:latin typeface="Arial" pitchFamily="34" charset="0"/>
                <a:ea typeface="Tahoma" pitchFamily="34" charset="0"/>
                <a:cs typeface="Arial" pitchFamily="34" charset="0"/>
              </a:endParaRPr>
            </a:p>
          </p:txBody>
        </p:sp>
        <p:pic>
          <p:nvPicPr>
            <p:cNvPr id="6" name="Picture 41" descr="Book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72" y="0"/>
              <a:ext cx="1055067" cy="540894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FF99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91895" l="9961" r="89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22" t="7165" r="12667" b="8666"/>
            <a:stretch/>
          </p:blipFill>
          <p:spPr>
            <a:xfrm>
              <a:off x="8610600" y="0"/>
              <a:ext cx="533400" cy="582219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2140683" y="647854"/>
            <a:ext cx="4658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0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đẹp</a:t>
            </a:r>
            <a:r>
              <a:rPr lang="en-US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</a:t>
            </a:r>
            <a:r>
              <a:rPr lang="en-US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nết</a:t>
            </a:r>
            <a:r>
              <a:rPr lang="en-US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càng</a:t>
            </a:r>
            <a:r>
              <a:rPr lang="en-US" sz="20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ngoan</a:t>
            </a:r>
            <a:endParaRPr lang="en-US" sz="20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chu dep ma net cang ngoa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1972" b="13641"/>
          <a:stretch/>
        </p:blipFill>
        <p:spPr>
          <a:xfrm>
            <a:off x="1221014" y="1231900"/>
            <a:ext cx="6767286" cy="417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4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2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75"/>
          <a:stretch/>
        </p:blipFill>
        <p:spPr>
          <a:xfrm>
            <a:off x="1896036" y="-87682"/>
            <a:ext cx="5648036" cy="580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1772" y="692638"/>
            <a:ext cx="9046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400" b="1" dirty="0" err="1" smtClean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 smtClean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 con</a:t>
            </a:r>
            <a:r>
              <a:rPr lang="vi-VN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giở</a:t>
            </a:r>
            <a:r>
              <a:rPr lang="en-US" sz="2400" b="1" dirty="0" smtClean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smtClean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sách Tiếng Việt  trang 21, nghe cô đọc)</a:t>
            </a:r>
            <a:endParaRPr lang="en-US" sz="2400" b="1" dirty="0">
              <a:solidFill>
                <a:schemeClr val="accent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6438" y="1693109"/>
            <a:ext cx="8458076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26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Quanh </a:t>
            </a:r>
            <a:r>
              <a:rPr lang="en-US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ta, </a:t>
            </a:r>
            <a:r>
              <a:rPr lang="en-US" sz="2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đều</a:t>
            </a:r>
            <a:r>
              <a:rPr lang="en-US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6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26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Cái </a:t>
            </a:r>
            <a:r>
              <a:rPr lang="en-US" sz="2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hồ</a:t>
            </a:r>
            <a:r>
              <a:rPr lang="en-US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báo</a:t>
            </a:r>
            <a:r>
              <a:rPr lang="en-US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phút</a:t>
            </a:r>
            <a:r>
              <a:rPr lang="en-US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báo</a:t>
            </a:r>
            <a:r>
              <a:rPr lang="en-US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giờ</a:t>
            </a:r>
            <a:r>
              <a:rPr lang="en-US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 Con </a:t>
            </a:r>
            <a:r>
              <a:rPr lang="en-US" sz="2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gà</a:t>
            </a:r>
            <a:r>
              <a:rPr lang="en-US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trống</a:t>
            </a:r>
            <a:r>
              <a:rPr lang="en-US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gáy</a:t>
            </a:r>
            <a:r>
              <a:rPr lang="en-US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vang</a:t>
            </a:r>
            <a:r>
              <a:rPr lang="en-US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báo</a:t>
            </a:r>
            <a:r>
              <a:rPr lang="en-US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trời</a:t>
            </a:r>
            <a:r>
              <a:rPr lang="en-US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sắp</a:t>
            </a:r>
            <a:r>
              <a:rPr lang="en-US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 Con </a:t>
            </a:r>
            <a:r>
              <a:rPr lang="en-US" sz="2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tu</a:t>
            </a:r>
            <a:r>
              <a:rPr lang="en-US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hú</a:t>
            </a:r>
            <a:r>
              <a:rPr lang="en-US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gọi</a:t>
            </a:r>
            <a:r>
              <a:rPr lang="en-US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mùa</a:t>
            </a:r>
            <a:r>
              <a:rPr lang="en-US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vải</a:t>
            </a:r>
            <a:r>
              <a:rPr lang="en-US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chín</a:t>
            </a:r>
            <a:r>
              <a:rPr lang="en-US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6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Cành</a:t>
            </a:r>
            <a:r>
              <a:rPr lang="en-US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đào</a:t>
            </a:r>
            <a:r>
              <a:rPr lang="en-US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nở</a:t>
            </a:r>
            <a:r>
              <a:rPr lang="en-US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sắc</a:t>
            </a:r>
            <a:r>
              <a:rPr lang="en-US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xuân</a:t>
            </a:r>
            <a:r>
              <a:rPr lang="en-US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rực</a:t>
            </a:r>
            <a:r>
              <a:rPr lang="en-US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rỡ</a:t>
            </a:r>
            <a:r>
              <a:rPr lang="en-US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xuân</a:t>
            </a:r>
            <a:r>
              <a:rPr lang="en-US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tưng</a:t>
            </a:r>
            <a:r>
              <a:rPr lang="en-US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bừng</a:t>
            </a:r>
            <a:r>
              <a:rPr lang="en-US" sz="26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6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07207" y="911149"/>
            <a:ext cx="3358613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2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thật</a:t>
            </a:r>
            <a:r>
              <a:rPr lang="en-US" sz="2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vui</a:t>
            </a:r>
            <a:r>
              <a:rPr lang="en-US" sz="2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0"/>
            <a:ext cx="9144000" cy="628317"/>
            <a:chOff x="0" y="0"/>
            <a:chExt cx="9144000" cy="628317"/>
          </a:xfrm>
        </p:grpSpPr>
        <p:sp>
          <p:nvSpPr>
            <p:cNvPr id="17" name="Rounded Rectangle 16"/>
            <p:cNvSpPr/>
            <p:nvPr/>
          </p:nvSpPr>
          <p:spPr>
            <a:xfrm>
              <a:off x="0" y="0"/>
              <a:ext cx="9144000" cy="61721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259114" y="43542"/>
              <a:ext cx="66548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Nghe</a:t>
              </a:r>
              <a:r>
                <a:rPr lang="en-US" sz="3200" b="1" dirty="0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 –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viế</a:t>
              </a:r>
              <a:r>
                <a:rPr lang="vi-VN" sz="3200" b="1" dirty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t</a:t>
              </a:r>
              <a:endParaRPr lang="en-US" sz="3200" b="1" dirty="0">
                <a:solidFill>
                  <a:srgbClr val="FFFF00"/>
                </a:solidFill>
                <a:latin typeface="Arial" pitchFamily="34" charset="0"/>
                <a:ea typeface="Tahoma" pitchFamily="34" charset="0"/>
                <a:cs typeface="Arial" pitchFamily="34" charset="0"/>
              </a:endParaRPr>
            </a:p>
          </p:txBody>
        </p:sp>
        <p:pic>
          <p:nvPicPr>
            <p:cNvPr id="21" name="Picture 41" descr="Book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72" y="0"/>
              <a:ext cx="1055067" cy="540894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FF99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688" b="91895" l="9961" r="89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22" t="7165" r="12667" b="8666"/>
            <a:stretch/>
          </p:blipFill>
          <p:spPr>
            <a:xfrm>
              <a:off x="8610600" y="0"/>
              <a:ext cx="533400" cy="582219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48" b="91797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22" r="13111" b="9111"/>
          <a:stretch/>
        </p:blipFill>
        <p:spPr>
          <a:xfrm>
            <a:off x="7964714" y="4406459"/>
            <a:ext cx="1103782" cy="13085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772" y="4791561"/>
            <a:ext cx="840326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Đoạn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nhắc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tới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5927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-26894"/>
            <a:ext cx="9144000" cy="617210"/>
          </a:xfrm>
          <a:prstGeom prst="roundRect">
            <a:avLst/>
          </a:prstGeom>
          <a:solidFill>
            <a:srgbClr val="00B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1" descr="Book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2" y="0"/>
            <a:ext cx="1055067" cy="54089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88" b="91895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22" t="7165" r="12667" b="8666"/>
          <a:stretch/>
        </p:blipFill>
        <p:spPr>
          <a:xfrm>
            <a:off x="8565842" y="-25458"/>
            <a:ext cx="565457" cy="6172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33164" y="20101"/>
            <a:ext cx="4276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FF00"/>
                </a:solidFill>
              </a:rPr>
              <a:t>Luyện viết từ khó</a:t>
            </a:r>
            <a:endParaRPr lang="en-US" sz="360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764988"/>
            <a:ext cx="9109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CÁC CON LẤY VỞ NHÁP , NGHE CÔ ĐỌC RỒI VIẾT CÁC TỪ DỄ VIẾT SAI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24869" y="1591836"/>
            <a:ext cx="2259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q</a:t>
            </a:r>
            <a:r>
              <a:rPr lang="vi-VN" sz="28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uanh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24868" y="2221436"/>
            <a:ext cx="2259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sắc xuân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42106" y="2848776"/>
            <a:ext cx="2259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rực rỡ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4867" y="3537124"/>
            <a:ext cx="2259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tưng bừng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94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81124" y="1354823"/>
            <a:ext cx="845807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smtClean="0">
                <a:latin typeface="HP001 4 hàng" panose="020B0603050302020204" pitchFamily="34" charset="0"/>
                <a:cs typeface="Arial" pitchFamily="34" charset="0"/>
              </a:rPr>
              <a:t>  </a:t>
            </a:r>
            <a:r>
              <a:rPr lang="en-US" sz="2800" b="1" smtClean="0">
                <a:latin typeface="HP001 4 hàng" panose="020B0603050302020204" pitchFamily="34" charset="0"/>
                <a:cs typeface="Arial" pitchFamily="34" charset="0"/>
              </a:rPr>
              <a:t>Quanh </a:t>
            </a:r>
            <a:r>
              <a:rPr lang="en-US" sz="2800" b="1" dirty="0" smtClean="0">
                <a:latin typeface="HP001 4 hàng" panose="020B0603050302020204" pitchFamily="34" charset="0"/>
                <a:cs typeface="Arial" pitchFamily="34" charset="0"/>
              </a:rPr>
              <a:t>ta, </a:t>
            </a:r>
            <a:r>
              <a:rPr lang="en-US" sz="2800" b="1" dirty="0" err="1" smtClean="0">
                <a:latin typeface="HP001 4 hàng" panose="020B0603050302020204" pitchFamily="34" charset="0"/>
                <a:cs typeface="Arial" pitchFamily="34" charset="0"/>
              </a:rPr>
              <a:t>mọi</a:t>
            </a:r>
            <a:r>
              <a:rPr lang="en-US" sz="2800" b="1" dirty="0" smtClean="0"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Arial" pitchFamily="34" charset="0"/>
              </a:rPr>
              <a:t>vật</a:t>
            </a:r>
            <a:r>
              <a:rPr lang="en-US" sz="2800" b="1" dirty="0" smtClean="0">
                <a:latin typeface="HP001 4 hàng" panose="020B0603050302020204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HP001 4 hàng" panose="020B0603050302020204" pitchFamily="34" charset="0"/>
                <a:cs typeface="Arial" pitchFamily="34" charset="0"/>
              </a:rPr>
              <a:t>mọi</a:t>
            </a:r>
            <a:r>
              <a:rPr lang="en-US" sz="2800" b="1" dirty="0" smtClean="0"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Arial" pitchFamily="34" charset="0"/>
              </a:rPr>
              <a:t>người</a:t>
            </a:r>
            <a:r>
              <a:rPr lang="en-US" sz="2800" b="1" dirty="0" smtClean="0"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Arial" pitchFamily="34" charset="0"/>
              </a:rPr>
              <a:t>đều</a:t>
            </a:r>
            <a:r>
              <a:rPr lang="en-US" sz="2800" b="1" dirty="0" smtClean="0"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Arial" pitchFamily="34" charset="0"/>
              </a:rPr>
              <a:t>làm</a:t>
            </a:r>
            <a:r>
              <a:rPr lang="en-US" sz="2800" b="1" dirty="0" smtClean="0"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Arial" pitchFamily="34" charset="0"/>
              </a:rPr>
              <a:t>việc</a:t>
            </a:r>
            <a:r>
              <a:rPr lang="en-US" sz="2800" b="1" dirty="0" smtClean="0">
                <a:latin typeface="HP001 4 hàng" panose="020B0603050302020204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b="1"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smtClean="0">
                <a:latin typeface="HP001 4 hàng" panose="020B0603050302020204" pitchFamily="34" charset="0"/>
                <a:cs typeface="Arial" pitchFamily="34" charset="0"/>
              </a:rPr>
              <a:t>  </a:t>
            </a:r>
            <a:r>
              <a:rPr lang="en-US" sz="2800" b="1" smtClean="0">
                <a:latin typeface="HP001 4 hàng" panose="020B0603050302020204" pitchFamily="34" charset="0"/>
                <a:cs typeface="Arial" pitchFamily="34" charset="0"/>
              </a:rPr>
              <a:t>Cái </a:t>
            </a:r>
            <a:r>
              <a:rPr lang="en-US" sz="2800" b="1" dirty="0" err="1" smtClean="0">
                <a:latin typeface="HP001 4 hàng" panose="020B0603050302020204" pitchFamily="34" charset="0"/>
                <a:cs typeface="Arial" pitchFamily="34" charset="0"/>
              </a:rPr>
              <a:t>đồng</a:t>
            </a:r>
            <a:r>
              <a:rPr lang="en-US" sz="2800" b="1" dirty="0" smtClean="0"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Arial" pitchFamily="34" charset="0"/>
              </a:rPr>
              <a:t>hồ</a:t>
            </a:r>
            <a:r>
              <a:rPr lang="en-US" sz="2800" b="1" dirty="0" smtClean="0"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Arial" pitchFamily="34" charset="0"/>
              </a:rPr>
              <a:t>báo</a:t>
            </a:r>
            <a:r>
              <a:rPr lang="en-US" sz="2800" b="1" dirty="0" smtClean="0"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Arial" pitchFamily="34" charset="0"/>
              </a:rPr>
              <a:t>phút</a:t>
            </a:r>
            <a:r>
              <a:rPr lang="en-US" sz="2800" b="1" dirty="0" smtClean="0">
                <a:latin typeface="HP001 4 hàng" panose="020B0603050302020204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HP001 4 hàng" panose="020B0603050302020204" pitchFamily="34" charset="0"/>
                <a:cs typeface="Arial" pitchFamily="34" charset="0"/>
              </a:rPr>
              <a:t>báo</a:t>
            </a:r>
            <a:r>
              <a:rPr lang="en-US" sz="2800" b="1" dirty="0" smtClean="0"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Arial" pitchFamily="34" charset="0"/>
              </a:rPr>
              <a:t>giờ</a:t>
            </a:r>
            <a:r>
              <a:rPr lang="en-US" sz="2800" b="1" dirty="0" smtClean="0">
                <a:latin typeface="HP001 4 hàng" panose="020B0603050302020204" pitchFamily="34" charset="0"/>
                <a:cs typeface="Arial" pitchFamily="34" charset="0"/>
              </a:rPr>
              <a:t>. Con </a:t>
            </a:r>
            <a:r>
              <a:rPr lang="en-US" sz="2800" b="1" dirty="0" err="1" smtClean="0">
                <a:latin typeface="HP001 4 hàng" panose="020B0603050302020204" pitchFamily="34" charset="0"/>
                <a:cs typeface="Arial" pitchFamily="34" charset="0"/>
              </a:rPr>
              <a:t>gà</a:t>
            </a:r>
            <a:r>
              <a:rPr lang="en-US" sz="2800" b="1" dirty="0" smtClean="0"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Arial" pitchFamily="34" charset="0"/>
              </a:rPr>
              <a:t>trống</a:t>
            </a:r>
            <a:r>
              <a:rPr lang="en-US" sz="2800" b="1" dirty="0" smtClean="0"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Arial" pitchFamily="34" charset="0"/>
              </a:rPr>
              <a:t>gáy</a:t>
            </a:r>
            <a:r>
              <a:rPr lang="en-US" sz="2800" b="1" dirty="0" smtClean="0"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Arial" pitchFamily="34" charset="0"/>
              </a:rPr>
              <a:t>vang</a:t>
            </a:r>
            <a:r>
              <a:rPr lang="en-US" sz="2800" b="1" dirty="0" smtClean="0"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Arial" pitchFamily="34" charset="0"/>
              </a:rPr>
              <a:t>báo</a:t>
            </a:r>
            <a:r>
              <a:rPr lang="en-US" sz="2800" b="1" dirty="0" smtClean="0"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Arial" pitchFamily="34" charset="0"/>
              </a:rPr>
              <a:t>trời</a:t>
            </a:r>
            <a:r>
              <a:rPr lang="en-US" sz="2800" b="1" dirty="0" smtClean="0"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Arial" pitchFamily="34" charset="0"/>
              </a:rPr>
              <a:t>sắp</a:t>
            </a:r>
            <a:r>
              <a:rPr lang="en-US" sz="2800" b="1" dirty="0" smtClean="0"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Arial" pitchFamily="34" charset="0"/>
              </a:rPr>
              <a:t>sáng</a:t>
            </a:r>
            <a:r>
              <a:rPr lang="en-US" sz="2800" b="1" dirty="0" smtClean="0">
                <a:latin typeface="HP001 4 hàng" panose="020B0603050302020204" pitchFamily="34" charset="0"/>
                <a:cs typeface="Arial" pitchFamily="34" charset="0"/>
              </a:rPr>
              <a:t>.</a:t>
            </a:r>
            <a:r>
              <a:rPr lang="vi-VN" sz="2800" b="1" dirty="0" smtClean="0"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HP001 4 hàng" panose="020B0603050302020204" pitchFamily="34" charset="0"/>
                <a:cs typeface="Arial" pitchFamily="34" charset="0"/>
              </a:rPr>
              <a:t>Con </a:t>
            </a:r>
            <a:r>
              <a:rPr lang="en-US" sz="2800" b="1" dirty="0" err="1" smtClean="0">
                <a:latin typeface="HP001 4 hàng" panose="020B0603050302020204" pitchFamily="34" charset="0"/>
                <a:cs typeface="Arial" pitchFamily="34" charset="0"/>
              </a:rPr>
              <a:t>tu</a:t>
            </a:r>
            <a:r>
              <a:rPr lang="en-US" sz="2800" b="1" dirty="0" smtClean="0"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Arial" pitchFamily="34" charset="0"/>
              </a:rPr>
              <a:t>hú</a:t>
            </a:r>
            <a:r>
              <a:rPr lang="en-US" sz="2800" b="1" dirty="0" smtClean="0"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Arial" pitchFamily="34" charset="0"/>
              </a:rPr>
              <a:t>gọi</a:t>
            </a:r>
            <a:r>
              <a:rPr lang="en-US" sz="2800" b="1" dirty="0" smtClean="0"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Arial" pitchFamily="34" charset="0"/>
              </a:rPr>
              <a:t>mùa</a:t>
            </a:r>
            <a:r>
              <a:rPr lang="en-US" sz="2800" b="1" dirty="0" smtClean="0"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Arial" pitchFamily="34" charset="0"/>
              </a:rPr>
              <a:t>vải</a:t>
            </a:r>
            <a:r>
              <a:rPr lang="en-US" sz="2800" b="1" dirty="0" smtClean="0"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Arial" pitchFamily="34" charset="0"/>
              </a:rPr>
              <a:t>chí</a:t>
            </a:r>
            <a:r>
              <a:rPr lang="vi-VN" sz="2800" b="1" dirty="0" smtClean="0">
                <a:latin typeface="HP001 4 hàng" panose="020B0603050302020204" pitchFamily="34" charset="0"/>
                <a:cs typeface="Arial" pitchFamily="34" charset="0"/>
              </a:rPr>
              <a:t>n. C</a:t>
            </a:r>
            <a:r>
              <a:rPr lang="en-US" sz="2800" b="1" dirty="0" err="1" smtClean="0">
                <a:latin typeface="HP001 4 hàng" panose="020B0603050302020204" pitchFamily="34" charset="0"/>
                <a:cs typeface="Arial" pitchFamily="34" charset="0"/>
              </a:rPr>
              <a:t>ành</a:t>
            </a:r>
            <a:r>
              <a:rPr lang="en-US" sz="2800" b="1" dirty="0" smtClean="0"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Arial" pitchFamily="34" charset="0"/>
              </a:rPr>
              <a:t>đào</a:t>
            </a:r>
            <a:r>
              <a:rPr lang="en-US" sz="2800" b="1" dirty="0" smtClean="0"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Arial" pitchFamily="34" charset="0"/>
              </a:rPr>
              <a:t>nở</a:t>
            </a:r>
            <a:r>
              <a:rPr lang="en-US" sz="2800" b="1" dirty="0" smtClean="0"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Arial" pitchFamily="34" charset="0"/>
              </a:rPr>
              <a:t>hoa</a:t>
            </a:r>
            <a:r>
              <a:rPr lang="en-US" sz="2800" b="1" dirty="0" smtClean="0"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Arial" pitchFamily="34" charset="0"/>
              </a:rPr>
              <a:t>cho</a:t>
            </a:r>
            <a:r>
              <a:rPr lang="en-US" sz="2800" b="1" dirty="0" smtClean="0"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Arial" pitchFamily="34" charset="0"/>
              </a:rPr>
              <a:t>sắc</a:t>
            </a:r>
            <a:r>
              <a:rPr lang="en-US" sz="2800" b="1" dirty="0" smtClean="0"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Arial" pitchFamily="34" charset="0"/>
              </a:rPr>
              <a:t>xuân</a:t>
            </a:r>
            <a:r>
              <a:rPr lang="en-US" sz="2800" b="1" dirty="0" smtClean="0"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Arial" pitchFamily="34" charset="0"/>
              </a:rPr>
              <a:t>thêm</a:t>
            </a:r>
            <a:r>
              <a:rPr lang="en-US" sz="2800" b="1" dirty="0" smtClean="0"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Arial" pitchFamily="34" charset="0"/>
              </a:rPr>
              <a:t>rực</a:t>
            </a:r>
            <a:r>
              <a:rPr lang="en-US" sz="2800" b="1" dirty="0" smtClean="0"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Arial" pitchFamily="34" charset="0"/>
              </a:rPr>
              <a:t>rỡ</a:t>
            </a:r>
            <a:r>
              <a:rPr lang="en-US" sz="2800" b="1" dirty="0" smtClean="0">
                <a:latin typeface="HP001 4 hàng" panose="020B0603050302020204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HP001 4 hàng" panose="020B0603050302020204" pitchFamily="34" charset="0"/>
                <a:cs typeface="Arial" pitchFamily="34" charset="0"/>
              </a:rPr>
              <a:t>ngày</a:t>
            </a:r>
            <a:r>
              <a:rPr lang="en-US" sz="2800" b="1" dirty="0" smtClean="0"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Arial" pitchFamily="34" charset="0"/>
              </a:rPr>
              <a:t>xuân</a:t>
            </a:r>
            <a:r>
              <a:rPr lang="en-US" sz="2800" b="1" dirty="0" smtClean="0"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Arial" pitchFamily="34" charset="0"/>
              </a:rPr>
              <a:t>thêm</a:t>
            </a:r>
            <a:r>
              <a:rPr lang="en-US" sz="2800" b="1" dirty="0" smtClean="0"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Arial" pitchFamily="34" charset="0"/>
              </a:rPr>
              <a:t>tưng</a:t>
            </a:r>
            <a:r>
              <a:rPr lang="en-US" sz="2800" b="1" dirty="0" smtClean="0"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  <a:cs typeface="Arial" pitchFamily="34" charset="0"/>
              </a:rPr>
              <a:t>bừng</a:t>
            </a:r>
            <a:r>
              <a:rPr lang="en-US" sz="2800" b="1" dirty="0" smtClean="0">
                <a:latin typeface="HP001 4 hàng" panose="020B0603050302020204" pitchFamily="34" charset="0"/>
                <a:cs typeface="Arial" pitchFamily="34" charset="0"/>
              </a:rPr>
              <a:t>.</a:t>
            </a:r>
            <a:endParaRPr lang="en-US" sz="2800" b="1" dirty="0">
              <a:latin typeface="HP001 4 hàng" panose="020B0603050302020204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58468" y="356123"/>
            <a:ext cx="402706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3200" b="1" dirty="0" smtClean="0">
              <a:solidFill>
                <a:srgbClr val="FF0000"/>
              </a:solidFill>
              <a:latin typeface="HP001 4 hàng" panose="020B0603050302020204" pitchFamily="34" charset="0"/>
              <a:cs typeface="Arial" pitchFamily="34" charset="0"/>
            </a:endParaRP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Làm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thật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vui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0"/>
            <a:ext cx="9144000" cy="628317"/>
            <a:chOff x="0" y="0"/>
            <a:chExt cx="9144000" cy="628317"/>
          </a:xfrm>
        </p:grpSpPr>
        <p:sp>
          <p:nvSpPr>
            <p:cNvPr id="17" name="Rounded Rectangle 16"/>
            <p:cNvSpPr/>
            <p:nvPr/>
          </p:nvSpPr>
          <p:spPr>
            <a:xfrm>
              <a:off x="0" y="0"/>
              <a:ext cx="9144000" cy="61721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259114" y="43542"/>
              <a:ext cx="66548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Nghe</a:t>
              </a:r>
              <a:r>
                <a:rPr lang="en-US" sz="3200" b="1" dirty="0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 – </a:t>
              </a:r>
              <a:r>
                <a:rPr lang="en-US" sz="3200" b="1" dirty="0" err="1" smtClean="0">
                  <a:solidFill>
                    <a:schemeClr val="bg1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viết</a:t>
              </a:r>
              <a:endParaRPr lang="en-US" sz="3200" b="1" dirty="0">
                <a:solidFill>
                  <a:srgbClr val="FFFF00"/>
                </a:solidFill>
                <a:latin typeface="Arial" pitchFamily="34" charset="0"/>
                <a:ea typeface="Tahoma" pitchFamily="34" charset="0"/>
                <a:cs typeface="Arial" pitchFamily="34" charset="0"/>
              </a:endParaRPr>
            </a:p>
          </p:txBody>
        </p:sp>
        <p:pic>
          <p:nvPicPr>
            <p:cNvPr id="21" name="Picture 41" descr="Book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72" y="0"/>
              <a:ext cx="1055067" cy="540894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FF99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688" b="91895" l="9961" r="89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22" t="7165" r="12667" b="8666"/>
            <a:stretch/>
          </p:blipFill>
          <p:spPr>
            <a:xfrm>
              <a:off x="8610600" y="0"/>
              <a:ext cx="533400" cy="582219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254000" y="4050268"/>
            <a:ext cx="80391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2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vi-VN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Đoạn văn có những chữ nào viết hoa? </a:t>
            </a:r>
            <a:endParaRPr lang="en-US" sz="2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48" b="91797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22" r="13111" b="9111"/>
          <a:stretch/>
        </p:blipFill>
        <p:spPr>
          <a:xfrm>
            <a:off x="7964714" y="4406459"/>
            <a:ext cx="1103782" cy="130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2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81124" y="1354823"/>
            <a:ext cx="845807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	</a:t>
            </a:r>
            <a:r>
              <a:rPr lang="en-US" sz="2800" b="1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Q</a:t>
            </a:r>
            <a:r>
              <a:rPr lang="en-US" sz="2800" b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uanh 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ta,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mọi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vật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mọi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người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đều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làm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việc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	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C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ái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đồng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hồ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báo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phút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báo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giờ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. 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C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on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gà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trống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gáy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vang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báo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trời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sắp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sáng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.</a:t>
            </a:r>
            <a:r>
              <a:rPr lang="vi-VN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C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on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tu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hú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gọi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mùa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vải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chí</a:t>
            </a:r>
            <a:r>
              <a:rPr lang="vi-VN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n. </a:t>
            </a:r>
            <a:r>
              <a:rPr lang="vi-VN" sz="28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C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ành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đào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nở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hoa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cho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sắc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xuân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thêm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rực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rỡ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ngày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xuân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thêm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tưng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bừng</a:t>
            </a:r>
            <a:r>
              <a:rPr lang="en-US" sz="28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.</a:t>
            </a:r>
            <a:endParaRPr lang="en-US" sz="2800" b="1" dirty="0">
              <a:solidFill>
                <a:prstClr val="black"/>
              </a:solidFill>
              <a:latin typeface="HP001 4 hàng" panose="020B0603050302020204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58468" y="356123"/>
            <a:ext cx="402706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3200" b="1" dirty="0" smtClean="0">
              <a:solidFill>
                <a:srgbClr val="C00000"/>
              </a:solidFill>
              <a:latin typeface="HP001 4 hàng" panose="020B0603050302020204" pitchFamily="34" charset="0"/>
              <a:cs typeface="Arial" pitchFamily="34" charset="0"/>
            </a:endParaRP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L</a:t>
            </a:r>
            <a:r>
              <a:rPr lang="en-US" sz="3200" b="1" dirty="0" err="1" smtClean="0">
                <a:solidFill>
                  <a:srgbClr val="C00000"/>
                </a:solidFill>
                <a:latin typeface="HP001 4 hàng" panose="020B0603050302020204" pitchFamily="34" charset="0"/>
                <a:cs typeface="Arial" pitchFamily="34" charset="0"/>
              </a:rPr>
              <a:t>àm</a:t>
            </a:r>
            <a:r>
              <a:rPr lang="en-US" sz="3200" b="1" dirty="0" smtClean="0">
                <a:solidFill>
                  <a:srgbClr val="C0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4 hàng" panose="020B0603050302020204" pitchFamily="34" charset="0"/>
                <a:cs typeface="Arial" pitchFamily="34" charset="0"/>
              </a:rPr>
              <a:t>việc</a:t>
            </a:r>
            <a:r>
              <a:rPr lang="en-US" sz="3200" b="1" dirty="0">
                <a:solidFill>
                  <a:srgbClr val="C0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4 hàng" panose="020B0603050302020204" pitchFamily="34" charset="0"/>
                <a:cs typeface="Arial" pitchFamily="34" charset="0"/>
              </a:rPr>
              <a:t>thật</a:t>
            </a:r>
            <a:r>
              <a:rPr lang="en-US" sz="3200" b="1" dirty="0">
                <a:solidFill>
                  <a:srgbClr val="C0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4 hàng" panose="020B0603050302020204" pitchFamily="34" charset="0"/>
                <a:cs typeface="Arial" pitchFamily="34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HP001 4 hàng" panose="020B0603050302020204" pitchFamily="34" charset="0"/>
                <a:cs typeface="Arial" pitchFamily="34" charset="0"/>
              </a:rPr>
              <a:t>vui</a:t>
            </a:r>
            <a:r>
              <a:rPr lang="en-US" sz="3200" b="1" dirty="0">
                <a:solidFill>
                  <a:srgbClr val="C00000"/>
                </a:solidFill>
                <a:latin typeface="HP001 4 hàng" panose="020B0603050302020204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0"/>
            <a:ext cx="9144000" cy="628317"/>
            <a:chOff x="0" y="0"/>
            <a:chExt cx="9144000" cy="628317"/>
          </a:xfrm>
        </p:grpSpPr>
        <p:sp>
          <p:nvSpPr>
            <p:cNvPr id="17" name="Rounded Rectangle 16"/>
            <p:cNvSpPr/>
            <p:nvPr/>
          </p:nvSpPr>
          <p:spPr>
            <a:xfrm>
              <a:off x="0" y="0"/>
              <a:ext cx="9144000" cy="61721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259114" y="43542"/>
              <a:ext cx="66548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prstClr val="white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Nghe</a:t>
              </a:r>
              <a:r>
                <a:rPr lang="en-US" sz="3200" b="1" dirty="0" smtClean="0">
                  <a:solidFill>
                    <a:prstClr val="white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 – </a:t>
              </a:r>
              <a:r>
                <a:rPr lang="en-US" sz="3200" b="1" dirty="0" err="1" smtClean="0">
                  <a:solidFill>
                    <a:prstClr val="white"/>
                  </a:solidFill>
                  <a:latin typeface="Arial" pitchFamily="34" charset="0"/>
                  <a:ea typeface="Tahoma" pitchFamily="34" charset="0"/>
                  <a:cs typeface="Arial" pitchFamily="34" charset="0"/>
                </a:rPr>
                <a:t>viết</a:t>
              </a:r>
              <a:endParaRPr lang="en-US" sz="3200" b="1" dirty="0">
                <a:solidFill>
                  <a:srgbClr val="FFFF00"/>
                </a:solidFill>
                <a:latin typeface="Arial" pitchFamily="34" charset="0"/>
                <a:ea typeface="Tahoma" pitchFamily="34" charset="0"/>
                <a:cs typeface="Arial" pitchFamily="34" charset="0"/>
              </a:endParaRPr>
            </a:p>
          </p:txBody>
        </p:sp>
        <p:pic>
          <p:nvPicPr>
            <p:cNvPr id="21" name="Picture 41" descr="Book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72" y="0"/>
              <a:ext cx="1055067" cy="540894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FF99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688" b="91895" l="9961" r="89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22" t="7165" r="12667" b="8666"/>
            <a:stretch/>
          </p:blipFill>
          <p:spPr>
            <a:xfrm>
              <a:off x="8610600" y="0"/>
              <a:ext cx="533400" cy="582219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254000" y="4050268"/>
            <a:ext cx="80391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2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vi-VN" sz="2600" b="1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vi-VN" sz="2600" b="1" dirty="0">
                <a:solidFill>
                  <a:srgbClr val="C00000"/>
                </a:solidFill>
                <a:cs typeface="Arial" pitchFamily="34" charset="0"/>
              </a:rPr>
              <a:t>Đoạn văn có những chữ nào viết hoa? </a:t>
            </a:r>
            <a:endParaRPr lang="en-US" sz="2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48" b="91797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22" r="13111" b="9111"/>
          <a:stretch/>
        </p:blipFill>
        <p:spPr>
          <a:xfrm>
            <a:off x="7964714" y="4406459"/>
            <a:ext cx="1103782" cy="130854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77505" y="4222234"/>
            <a:ext cx="80391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2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vi-VN" sz="2600" b="1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vi-VN" sz="2600" b="1" dirty="0">
                <a:solidFill>
                  <a:srgbClr val="C00000"/>
                </a:solidFill>
                <a:cs typeface="Arial" pitchFamily="34" charset="0"/>
              </a:rPr>
              <a:t>Đoạn </a:t>
            </a:r>
            <a:r>
              <a:rPr lang="vi-VN" sz="2600" b="1" dirty="0" smtClean="0">
                <a:solidFill>
                  <a:srgbClr val="C00000"/>
                </a:solidFill>
                <a:cs typeface="Arial" pitchFamily="34" charset="0"/>
              </a:rPr>
              <a:t>văn trình bày như thế nào? </a:t>
            </a:r>
            <a:endParaRPr lang="en-US" sz="2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10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  <p:bldP spid="12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9700" y="4005590"/>
            <a:ext cx="9004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, lùi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1ô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lùi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1ô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9712" y="1048687"/>
            <a:ext cx="72642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	</a:t>
            </a:r>
            <a:r>
              <a:rPr lang="en-US" sz="24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Q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uanh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ta, 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mọi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vật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mọi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người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đều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làm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việc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	</a:t>
            </a:r>
            <a:r>
              <a:rPr lang="en-US" sz="24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C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ái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đồng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hồ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báo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phút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báo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giờ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. </a:t>
            </a:r>
            <a:r>
              <a:rPr lang="en-US" sz="24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C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on 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gà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trống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gáy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vang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báo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trời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sắp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sáng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.</a:t>
            </a:r>
            <a:r>
              <a:rPr lang="vi-VN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C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on 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tu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hú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gọi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mùa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vải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chí</a:t>
            </a:r>
            <a:r>
              <a:rPr lang="vi-VN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n. </a:t>
            </a:r>
            <a:r>
              <a:rPr lang="vi-VN" sz="24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C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ành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đào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nở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hoa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cho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sắc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xuân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thêm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rực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rỡ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ngày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xuân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thêm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tưng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bừng</a:t>
            </a:r>
            <a:r>
              <a:rPr lang="en-US" sz="240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Arial" pitchFamily="34" charset="0"/>
              </a:rPr>
              <a:t>.</a:t>
            </a:r>
            <a:endParaRPr lang="en-US" sz="2400" b="1" dirty="0">
              <a:solidFill>
                <a:prstClr val="black"/>
              </a:solidFill>
              <a:latin typeface="HP001 4 hàng" panose="020B0603050302020204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68768" y="47289"/>
            <a:ext cx="354616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2800" b="1" dirty="0" smtClean="0">
              <a:solidFill>
                <a:srgbClr val="FF0000"/>
              </a:solidFill>
              <a:latin typeface="HP001 4 hàng" panose="020B0603050302020204" pitchFamily="34" charset="0"/>
              <a:cs typeface="Arial" pitchFamily="34" charset="0"/>
            </a:endParaRP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thật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vui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844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4677</TotalTime>
  <Words>649</Words>
  <Application>Microsoft Office PowerPoint</Application>
  <PresentationFormat>On-screen Show (16:10)</PresentationFormat>
  <Paragraphs>91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Calibri</vt:lpstr>
      <vt:lpstr>Wingdings</vt:lpstr>
      <vt:lpstr>Arial</vt:lpstr>
      <vt:lpstr>Times New Roman</vt:lpstr>
      <vt:lpstr>HP001 4 hàng</vt:lpstr>
      <vt:lpstr>VNI-Thufap2</vt:lpstr>
      <vt:lpstr>VNI-Ariston</vt:lpstr>
      <vt:lpstr>HP001 4H Normal</vt:lpstr>
      <vt:lpstr>Tahoma</vt:lpstr>
      <vt:lpstr>宋体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7440</cp:lastModifiedBy>
  <cp:revision>502</cp:revision>
  <dcterms:created xsi:type="dcterms:W3CDTF">2020-02-10T09:35:50Z</dcterms:created>
  <dcterms:modified xsi:type="dcterms:W3CDTF">2021-09-15T16:44:55Z</dcterms:modified>
</cp:coreProperties>
</file>