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3747" r:id="rId3"/>
  </p:sldMasterIdLst>
  <p:notesMasterIdLst>
    <p:notesMasterId r:id="rId31"/>
  </p:notesMasterIdLst>
  <p:sldIdLst>
    <p:sldId id="309" r:id="rId4"/>
    <p:sldId id="281" r:id="rId5"/>
    <p:sldId id="282" r:id="rId6"/>
    <p:sldId id="283" r:id="rId7"/>
    <p:sldId id="284" r:id="rId8"/>
    <p:sldId id="287" r:id="rId9"/>
    <p:sldId id="288" r:id="rId10"/>
    <p:sldId id="290" r:id="rId11"/>
    <p:sldId id="291" r:id="rId12"/>
    <p:sldId id="292" r:id="rId13"/>
    <p:sldId id="299" r:id="rId14"/>
    <p:sldId id="293" r:id="rId15"/>
    <p:sldId id="294" r:id="rId16"/>
    <p:sldId id="295" r:id="rId17"/>
    <p:sldId id="296" r:id="rId18"/>
    <p:sldId id="297" r:id="rId19"/>
    <p:sldId id="300" r:id="rId20"/>
    <p:sldId id="298" r:id="rId21"/>
    <p:sldId id="276" r:id="rId22"/>
    <p:sldId id="301" r:id="rId23"/>
    <p:sldId id="302" r:id="rId24"/>
    <p:sldId id="277" r:id="rId25"/>
    <p:sldId id="303" r:id="rId26"/>
    <p:sldId id="304" r:id="rId27"/>
    <p:sldId id="305" r:id="rId28"/>
    <p:sldId id="307" r:id="rId29"/>
    <p:sldId id="3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86" d="100"/>
          <a:sy n="86" d="100"/>
        </p:scale>
        <p:origin x="3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30352-A0DF-44C5-AF08-A741997E75C7}" type="datetimeFigureOut">
              <a:rPr lang="en-US" smtClean="0"/>
              <a:t>7/24/2022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870AB-0485-4CF7-AEA3-B39FBC68A0A9}" type="slidenum">
              <a:rPr lang="en-US" smtClean="0"/>
              <a:t>‹#›</a:t>
            </a:fld>
            <a:endParaRPr lang="en-US"/>
          </a:p>
        </p:txBody>
      </p:sp>
    </p:spTree>
    <p:extLst>
      <p:ext uri="{BB962C8B-B14F-4D97-AF65-F5344CB8AC3E}">
        <p14:creationId xmlns:p14="http://schemas.microsoft.com/office/powerpoint/2010/main" val="15843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1968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97647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646075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6294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932714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904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424012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833259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69785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47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9721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074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960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027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1150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68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27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226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5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5355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30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120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5125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5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6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2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1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52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8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pPr/>
              <a:t>7/24/2022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9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7/24/2022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4446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895563"/>
      </p:ext>
    </p:extLst>
  </p:cSld>
  <p:clrMap bg1="lt1" tx1="dk1" bg2="dk2" tx2="lt2" accent1="accent1" accent2="accent2" accent3="accent3" accent4="accent4" accent5="accent5" accent6="accent6" hlink="hlink" folHlink="folHlink"/>
  <p:sldLayoutIdLst>
    <p:sldLayoutId id="2147483748"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3.xml"/><Relationship Id="rId7" Type="http://schemas.openxmlformats.org/officeDocument/2006/relationships/image" Target="../media/image4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notesSlide" Target="../notesSlides/notesSlide3.xml"/><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3.xml"/><Relationship Id="rId7" Type="http://schemas.openxmlformats.org/officeDocument/2006/relationships/image" Target="../media/image4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6.png"/><Relationship Id="rId5" Type="http://schemas.openxmlformats.org/officeDocument/2006/relationships/image" Target="../media/image36.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3.xml"/><Relationship Id="rId7" Type="http://schemas.openxmlformats.org/officeDocument/2006/relationships/image" Target="../media/image49.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8.png"/><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0.png"/><Relationship Id="rId5" Type="http://schemas.openxmlformats.org/officeDocument/2006/relationships/image" Target="../media/image36.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6.mp3"/><Relationship Id="rId7" Type="http://schemas.openxmlformats.org/officeDocument/2006/relationships/image" Target="../media/image5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1.png"/><Relationship Id="rId5" Type="http://schemas.openxmlformats.org/officeDocument/2006/relationships/slideLayout" Target="../slideLayouts/slideLayout2.xml"/><Relationship Id="rId4" Type="http://schemas.openxmlformats.org/officeDocument/2006/relationships/audio" Target="../media/media16.mp3"/><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6.gif"/><Relationship Id="rId11" Type="http://schemas.openxmlformats.org/officeDocument/2006/relationships/image" Target="../media/image11.png"/><Relationship Id="rId5" Type="http://schemas.openxmlformats.org/officeDocument/2006/relationships/slideLayout" Target="../slideLayouts/slideLayout18.xml"/><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3.png"/><Relationship Id="rId5" Type="http://schemas.openxmlformats.org/officeDocument/2006/relationships/image" Target="../media/image3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3.png"/><Relationship Id="rId5" Type="http://schemas.openxmlformats.org/officeDocument/2006/relationships/image" Target="../media/image3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55.png"/><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8.xml"/><Relationship Id="rId7" Type="http://schemas.openxmlformats.org/officeDocument/2006/relationships/image" Target="../media/image5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9.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59.png"/><Relationship Id="rId5" Type="http://schemas.openxmlformats.org/officeDocument/2006/relationships/image" Target="../media/image30.png"/><Relationship Id="rId4" Type="http://schemas.openxmlformats.org/officeDocument/2006/relationships/image" Target="../media/image29.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3.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g"/><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5.mp3"/><Relationship Id="rId7"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gif"/><Relationship Id="rId11" Type="http://schemas.openxmlformats.org/officeDocument/2006/relationships/image" Target="../media/image35.png"/><Relationship Id="rId5" Type="http://schemas.openxmlformats.org/officeDocument/2006/relationships/slideLayout" Target="../slideLayouts/slideLayout18.xml"/><Relationship Id="rId10" Type="http://schemas.openxmlformats.org/officeDocument/2006/relationships/image" Target="../media/image34.png"/><Relationship Id="rId4" Type="http://schemas.openxmlformats.org/officeDocument/2006/relationships/audio" Target="../media/media5.mp3"/><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DEMO KNTT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620" y="535679"/>
            <a:ext cx="7538224" cy="4515823"/>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164" y="2945471"/>
            <a:ext cx="4014439" cy="4014439"/>
          </a:xfrm>
          <a:prstGeom prst="rect">
            <a:avLst/>
          </a:prstGeom>
        </p:spPr>
      </p:pic>
    </p:spTree>
    <p:extLst>
      <p:ext uri="{BB962C8B-B14F-4D97-AF65-F5344CB8AC3E}">
        <p14:creationId xmlns:p14="http://schemas.microsoft.com/office/powerpoint/2010/main" val="38914633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14063 0.01458 L 0.10234 0.08032 C 0.09427 0.09537 0.08255 0.10417 0.06992 0.10417 C 0.05573 0.10417 0.0444 0.09537 0.03646 0.08032 L -0.00169 0.01458 " pathEditMode="relative" rAng="0" ptsTypes="AAAAA">
                                      <p:cBhvr>
                                        <p:cTn id="6" dur="2000" fill="hold"/>
                                        <p:tgtEl>
                                          <p:spTgt spid="10"/>
                                        </p:tgtEl>
                                        <p:attrNameLst>
                                          <p:attrName>ppt_x</p:attrName>
                                          <p:attrName>ppt_y</p:attrName>
                                        </p:attrNameLst>
                                      </p:cBhvr>
                                      <p:rCtr x="-7122" y="446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01848" y="260703"/>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02436" y="4996996"/>
            <a:ext cx="609600" cy="6096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5500"/>
            <a:ext cx="10516037" cy="2749483"/>
          </a:xfrm>
          <a:prstGeom prst="rect">
            <a:avLst/>
          </a:prstGeom>
        </p:spPr>
      </p:pic>
    </p:spTree>
    <p:extLst>
      <p:ext uri="{BB962C8B-B14F-4D97-AF65-F5344CB8AC3E}">
        <p14:creationId xmlns:p14="http://schemas.microsoft.com/office/powerpoint/2010/main" val="293647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209456"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4059" y="5284379"/>
            <a:ext cx="609600" cy="609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3" y="907034"/>
            <a:ext cx="10597557" cy="3800804"/>
          </a:xfrm>
          <a:prstGeom prst="rect">
            <a:avLst/>
          </a:prstGeom>
        </p:spPr>
      </p:pic>
    </p:spTree>
    <p:extLst>
      <p:ext uri="{BB962C8B-B14F-4D97-AF65-F5344CB8AC3E}">
        <p14:creationId xmlns:p14="http://schemas.microsoft.com/office/powerpoint/2010/main" val="1135322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107162" y="-81319"/>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2128" y="2645682"/>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7907" y="783771"/>
            <a:ext cx="2224092" cy="99785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00417"/>
            <a:ext cx="2123485" cy="83184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3485" y="900417"/>
            <a:ext cx="7844422" cy="831843"/>
          </a:xfrm>
          <a:prstGeom prst="rect">
            <a:avLst/>
          </a:prstGeom>
        </p:spPr>
      </p:pic>
    </p:spTree>
    <p:extLst>
      <p:ext uri="{BB962C8B-B14F-4D97-AF65-F5344CB8AC3E}">
        <p14:creationId xmlns:p14="http://schemas.microsoft.com/office/powerpoint/2010/main" val="4058313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288993" y="-135888"/>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08277" y="4396105"/>
            <a:ext cx="609600" cy="609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5242"/>
            <a:ext cx="9698512" cy="123487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8512" y="700042"/>
            <a:ext cx="2493487" cy="1140078"/>
          </a:xfrm>
          <a:prstGeom prst="rect">
            <a:avLst/>
          </a:prstGeom>
        </p:spPr>
      </p:pic>
    </p:spTree>
    <p:extLst>
      <p:ext uri="{BB962C8B-B14F-4D97-AF65-F5344CB8AC3E}">
        <p14:creationId xmlns:p14="http://schemas.microsoft.com/office/powerpoint/2010/main" val="2679435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3+4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369" y="0"/>
            <a:ext cx="10524860" cy="5537985"/>
          </a:xfrm>
          <a:prstGeom prst="rect">
            <a:avLst/>
          </a:prstGeom>
        </p:spPr>
      </p:pic>
      <p:pic>
        <p:nvPicPr>
          <p:cNvPr id="6"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88536" y="5388882"/>
            <a:ext cx="609600" cy="609600"/>
          </a:xfrm>
          <a:prstGeom prst="rect">
            <a:avLst/>
          </a:prstGeom>
        </p:spPr>
      </p:pic>
    </p:spTree>
    <p:extLst>
      <p:ext uri="{BB962C8B-B14F-4D97-AF65-F5344CB8AC3E}">
        <p14:creationId xmlns:p14="http://schemas.microsoft.com/office/powerpoint/2010/main" val="3552728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8659270" y="112116"/>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1+2+3+4</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563394" cy="6857999"/>
          </a:xfrm>
          <a:prstGeom prst="rect">
            <a:avLst/>
          </a:prstGeom>
        </p:spPr>
      </p:pic>
      <p:pic>
        <p:nvPicPr>
          <p:cNvPr id="4" name="C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3341" y="1016800"/>
            <a:ext cx="609600" cy="609600"/>
          </a:xfrm>
          <a:prstGeom prst="rect">
            <a:avLst/>
          </a:prstGeom>
        </p:spPr>
      </p:pic>
    </p:spTree>
    <p:extLst>
      <p:ext uri="{BB962C8B-B14F-4D97-AF65-F5344CB8AC3E}">
        <p14:creationId xmlns:p14="http://schemas.microsoft.com/office/powerpoint/2010/main" val="1191065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57947"/>
            <a:ext cx="9666514" cy="1912493"/>
          </a:xfrm>
          <a:prstGeom prst="rect">
            <a:avLst/>
          </a:prstGeom>
        </p:spPr>
      </p:pic>
      <p:pic>
        <p:nvPicPr>
          <p:cNvPr id="6"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0322" y="4609420"/>
            <a:ext cx="609600" cy="609600"/>
          </a:xfrm>
          <a:prstGeom prst="rect">
            <a:avLst/>
          </a:prstGeom>
        </p:spPr>
      </p:pic>
    </p:spTree>
    <p:extLst>
      <p:ext uri="{BB962C8B-B14F-4D97-AF65-F5344CB8AC3E}">
        <p14:creationId xmlns:p14="http://schemas.microsoft.com/office/powerpoint/2010/main" val="6179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6</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086" y="1098919"/>
            <a:ext cx="6707080" cy="21684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19827"/>
            <a:ext cx="3926086" cy="1783006"/>
          </a:xfrm>
          <a:prstGeom prst="rect">
            <a:avLst/>
          </a:prstGeom>
        </p:spPr>
      </p:pic>
      <p:pic>
        <p:nvPicPr>
          <p:cNvPr id="4"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16486" y="4242200"/>
            <a:ext cx="609600" cy="609600"/>
          </a:xfrm>
          <a:prstGeom prst="rect">
            <a:avLst/>
          </a:prstGeom>
        </p:spPr>
      </p:pic>
    </p:spTree>
    <p:extLst>
      <p:ext uri="{BB962C8B-B14F-4D97-AF65-F5344CB8AC3E}">
        <p14:creationId xmlns:p14="http://schemas.microsoft.com/office/powerpoint/2010/main" val="134677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111137" y="0"/>
            <a:ext cx="18806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5+ 6</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9717"/>
            <a:ext cx="12191999" cy="3110683"/>
          </a:xfrm>
          <a:prstGeom prst="rect">
            <a:avLst/>
          </a:prstGeom>
        </p:spPr>
      </p:pic>
      <p:pic>
        <p:nvPicPr>
          <p:cNvPr id="3" name="C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65083" y="4724400"/>
            <a:ext cx="609600" cy="609600"/>
          </a:xfrm>
          <a:prstGeom prst="rect">
            <a:avLst/>
          </a:prstGeom>
        </p:spPr>
      </p:pic>
    </p:spTree>
    <p:extLst>
      <p:ext uri="{BB962C8B-B14F-4D97-AF65-F5344CB8AC3E}">
        <p14:creationId xmlns:p14="http://schemas.microsoft.com/office/powerpoint/2010/main" val="229542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945540" y="39894"/>
            <a:ext cx="424646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Cả lời 1 với các hình thức</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6" y="0"/>
            <a:ext cx="7006315" cy="68978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4845" y="2154480"/>
            <a:ext cx="609600" cy="609600"/>
          </a:xfrm>
          <a:prstGeom prst="rect">
            <a:avLst/>
          </a:prstGeom>
        </p:spPr>
      </p:pic>
      <p:pic>
        <p:nvPicPr>
          <p:cNvPr id="6" name="piano ca bai 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84772" y="865543"/>
            <a:ext cx="609600" cy="609600"/>
          </a:xfrm>
          <a:prstGeom prst="rect">
            <a:avLst/>
          </a:prstGeom>
        </p:spPr>
      </p:pic>
    </p:spTree>
    <p:extLst>
      <p:ext uri="{BB962C8B-B14F-4D97-AF65-F5344CB8AC3E}">
        <p14:creationId xmlns:p14="http://schemas.microsoft.com/office/powerpoint/2010/main" val="141131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80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539" y="-33111"/>
            <a:ext cx="4580547" cy="1433976"/>
          </a:xfrm>
          <a:prstGeom prst="rect">
            <a:avLst/>
          </a:prstGeom>
        </p:spPr>
      </p:pic>
      <p:pic>
        <p:nvPicPr>
          <p:cNvPr id="18" name="Picture 17" descr="C"/>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27162" y="3319510"/>
            <a:ext cx="510579" cy="490965"/>
          </a:xfrm>
          <a:prstGeom prst="rect">
            <a:avLst/>
          </a:prstGeom>
          <a:noFill/>
          <a:ln>
            <a:noFill/>
          </a:ln>
        </p:spPr>
      </p:pic>
    </p:spTree>
    <p:extLst>
      <p:ext uri="{BB962C8B-B14F-4D97-AF65-F5344CB8AC3E}">
        <p14:creationId xmlns:p14="http://schemas.microsoft.com/office/powerpoint/2010/main" val="33980769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945540" y="39894"/>
            <a:ext cx="4246460"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Hát lời 2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4845" y="2154480"/>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7171509" cy="6807722"/>
          </a:xfrm>
          <a:prstGeom prst="rect">
            <a:avLst/>
          </a:prstGeom>
        </p:spPr>
      </p:pic>
    </p:spTree>
    <p:extLst>
      <p:ext uri="{BB962C8B-B14F-4D97-AF65-F5344CB8AC3E}">
        <p14:creationId xmlns:p14="http://schemas.microsoft.com/office/powerpoint/2010/main" val="425387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864809" y="0"/>
            <a:ext cx="1159271"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Cả bài</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4845" y="2154480"/>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7171509" cy="6807722"/>
          </a:xfrm>
          <a:prstGeom prst="rect">
            <a:avLst/>
          </a:prstGeom>
        </p:spPr>
      </p:pic>
    </p:spTree>
    <p:extLst>
      <p:ext uri="{BB962C8B-B14F-4D97-AF65-F5344CB8AC3E}">
        <p14:creationId xmlns:p14="http://schemas.microsoft.com/office/powerpoint/2010/main" val="1058375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KARAOKE QUOC C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4370" y="875211"/>
            <a:ext cx="9723613" cy="5081451"/>
          </a:xfrm>
          <a:prstGeom prst="rect">
            <a:avLst/>
          </a:prstGeom>
        </p:spPr>
      </p:pic>
      <p:sp>
        <p:nvSpPr>
          <p:cNvPr id="6" name="TextBox 5"/>
          <p:cNvSpPr txBox="1"/>
          <p:nvPr/>
        </p:nvSpPr>
        <p:spPr>
          <a:xfrm>
            <a:off x="2226027" y="216713"/>
            <a:ext cx="8441796"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SLIDE BỔ SUNG GV CHO HS HÁT BẰNG KARAOKE </a:t>
            </a:r>
          </a:p>
        </p:txBody>
      </p:sp>
    </p:spTree>
    <p:extLst>
      <p:ext uri="{BB962C8B-B14F-4D97-AF65-F5344CB8AC3E}">
        <p14:creationId xmlns:p14="http://schemas.microsoft.com/office/powerpoint/2010/main" val="152779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9051" y="3395598"/>
            <a:ext cx="3452948" cy="34624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24" y="148042"/>
            <a:ext cx="10359505" cy="4868095"/>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878" y="2891589"/>
            <a:ext cx="504009" cy="50400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2548" y="2877781"/>
            <a:ext cx="504009" cy="50400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1746" y="4874794"/>
            <a:ext cx="504009" cy="50400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9301" y="4764132"/>
            <a:ext cx="504009" cy="504009"/>
          </a:xfrm>
          <a:prstGeom prst="rect">
            <a:avLst/>
          </a:prstGeom>
        </p:spPr>
      </p:pic>
      <p:pic>
        <p:nvPicPr>
          <p:cNvPr id="10"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40777" y="5268141"/>
            <a:ext cx="609600" cy="609600"/>
          </a:xfrm>
          <a:prstGeom prst="rect">
            <a:avLst/>
          </a:prstGeom>
        </p:spPr>
      </p:pic>
    </p:spTree>
    <p:extLst>
      <p:ext uri="{BB962C8B-B14F-4D97-AF65-F5344CB8AC3E}">
        <p14:creationId xmlns:p14="http://schemas.microsoft.com/office/powerpoint/2010/main" val="222757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8" name="TextBox 7"/>
          <p:cNvSpPr txBox="1"/>
          <p:nvPr/>
        </p:nvSpPr>
        <p:spPr>
          <a:xfrm>
            <a:off x="2011300" y="-1"/>
            <a:ext cx="4010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Xem video tư</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thế hát Quốc ca</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TU THE HAT QUOC C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8011" y="849087"/>
            <a:ext cx="9875521" cy="5891348"/>
          </a:xfrm>
          <a:prstGeom prst="rect">
            <a:avLst/>
          </a:prstGeom>
        </p:spPr>
      </p:pic>
    </p:spTree>
    <p:extLst>
      <p:ext uri="{BB962C8B-B14F-4D97-AF65-F5344CB8AC3E}">
        <p14:creationId xmlns:p14="http://schemas.microsoft.com/office/powerpoint/2010/main" val="2212212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32" y="0"/>
            <a:ext cx="12427131" cy="6858000"/>
          </a:xfrm>
          <a:prstGeom prst="rect">
            <a:avLst/>
          </a:prstGeom>
        </p:spPr>
      </p:pic>
      <p:pic>
        <p:nvPicPr>
          <p:cNvPr id="6"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7954" y="5211189"/>
            <a:ext cx="609600" cy="609600"/>
          </a:xfrm>
          <a:prstGeom prst="rect">
            <a:avLst/>
          </a:prstGeom>
        </p:spPr>
      </p:pic>
    </p:spTree>
    <p:extLst>
      <p:ext uri="{BB962C8B-B14F-4D97-AF65-F5344CB8AC3E}">
        <p14:creationId xmlns:p14="http://schemas.microsoft.com/office/powerpoint/2010/main" val="171807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317754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Picture 5" descr="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026" y="6252595"/>
            <a:ext cx="510579" cy="490965"/>
          </a:xfrm>
          <a:prstGeom prst="rect">
            <a:avLst/>
          </a:prstGeom>
          <a:noFill/>
          <a:ln>
            <a:noFill/>
          </a:ln>
        </p:spPr>
      </p:pic>
    </p:spTree>
    <p:extLst>
      <p:ext uri="{BB962C8B-B14F-4D97-AF65-F5344CB8AC3E}">
        <p14:creationId xmlns:p14="http://schemas.microsoft.com/office/powerpoint/2010/main" val="1521111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396838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893972" y="0"/>
            <a:ext cx="3050835"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a:t>
            </a:r>
            <a:r>
              <a:rPr lang="en-US" sz="2800" b="1" dirty="0">
                <a:solidFill>
                  <a:srgbClr val="002060"/>
                </a:solidFill>
                <a:latin typeface="Times New Roman" panose="02020603050405020304" pitchFamily="18" charset="0"/>
                <a:ea typeface="Calibri" panose="020F0502020204030204" pitchFamily="34" charset="0"/>
              </a:rPr>
              <a:t>mở đầu</a:t>
            </a:r>
            <a:endParaRPr lang="en-US" sz="2800" dirty="0">
              <a:solidFill>
                <a:srgbClr val="002060"/>
              </a:solidFill>
            </a:endParaRPr>
          </a:p>
        </p:txBody>
      </p:sp>
    </p:spTree>
    <p:extLst>
      <p:ext uri="{BB962C8B-B14F-4D97-AF65-F5344CB8AC3E}">
        <p14:creationId xmlns:p14="http://schemas.microsoft.com/office/powerpoint/2010/main" val="906048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24175" y="1051281"/>
            <a:ext cx="5962133"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HỌC HÁT BÀI</a:t>
            </a:r>
            <a:r>
              <a:rPr kumimoji="0" lang="en-US" sz="2800" b="1"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a:t>
            </a:r>
            <a:r>
              <a:rPr kumimoji="0" lang="en-US" sz="2800" b="1" i="0" u="none" strike="noStrike" kern="1200" cap="none" spc="0" normalizeH="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QUỐC CA VIỆT NAM</a:t>
            </a:r>
            <a:endParaRPr kumimoji="0" lang="en-US" sz="2800" b="0"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5" name="Rectangle 4"/>
          <p:cNvSpPr/>
          <p:nvPr/>
        </p:nvSpPr>
        <p:spPr>
          <a:xfrm>
            <a:off x="8434038" y="1765993"/>
            <a:ext cx="3757962" cy="65864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Nhạc và </a:t>
            </a:r>
            <a:r>
              <a:rPr lang="en-US" sz="32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lời </a:t>
            </a:r>
            <a:r>
              <a:rPr lang="en-US" sz="32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Văn Cao</a:t>
            </a:r>
            <a:endParaRPr kumimoji="0" lang="en-US" sz="32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7" name="Rectangle 6"/>
          <p:cNvSpPr/>
          <p:nvPr/>
        </p:nvSpPr>
        <p:spPr>
          <a:xfrm>
            <a:off x="7580542" y="185961"/>
            <a:ext cx="1476686"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5 </a:t>
            </a:r>
            <a:endParaRPr kumimoji="0" lang="en-US" sz="32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0937" y="108785"/>
            <a:ext cx="1908840" cy="104403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6459" y="0"/>
            <a:ext cx="566215" cy="4795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3682444" cy="115281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1989" y="1590046"/>
            <a:ext cx="4990011" cy="5203633"/>
          </a:xfrm>
          <a:prstGeom prst="rect">
            <a:avLst/>
          </a:prstGeom>
        </p:spPr>
      </p:pic>
      <p:pic>
        <p:nvPicPr>
          <p:cNvPr id="13" name="Picture 12"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328" y="6274584"/>
            <a:ext cx="510579" cy="490965"/>
          </a:xfrm>
          <a:prstGeom prst="rect">
            <a:avLst/>
          </a:prstGeom>
          <a:noFill/>
          <a:ln>
            <a:noFill/>
          </a:ln>
        </p:spPr>
      </p:pic>
    </p:spTree>
    <p:extLst>
      <p:ext uri="{BB962C8B-B14F-4D97-AF65-F5344CB8AC3E}">
        <p14:creationId xmlns:p14="http://schemas.microsoft.com/office/powerpoint/2010/main" val="28113169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6" name="TextBox 5"/>
          <p:cNvSpPr txBox="1"/>
          <p:nvPr/>
        </p:nvSpPr>
        <p:spPr>
          <a:xfrm>
            <a:off x="4774370" y="683109"/>
            <a:ext cx="3625048"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Giới thiệu tác giả-tác phẩm</a:t>
            </a:r>
          </a:p>
        </p:txBody>
      </p:sp>
      <p:sp>
        <p:nvSpPr>
          <p:cNvPr id="7" name="Rectangle 6"/>
          <p:cNvSpPr/>
          <p:nvPr/>
        </p:nvSpPr>
        <p:spPr>
          <a:xfrm>
            <a:off x="300445" y="1489166"/>
            <a:ext cx="10633166"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Văn Cao</a:t>
            </a:r>
            <a:r>
              <a:rPr lang="vi-VN" sz="2400" dirty="0">
                <a:latin typeface="Times New Roman" panose="02020603050405020304" pitchFamily="18" charset="0"/>
                <a:cs typeface="Times New Roman" panose="02020603050405020304" pitchFamily="18" charset="0"/>
              </a:rPr>
              <a:t> sinh ngày 15 tháng 11 năm 1923 – mất ngày 10 tháng 7 năm 1995</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82879" y="2295223"/>
            <a:ext cx="9914709" cy="1200329"/>
          </a:xfrm>
          <a:prstGeom prst="rect">
            <a:avLst/>
          </a:prstGeom>
        </p:spPr>
        <p:txBody>
          <a:bodyPr wrap="square">
            <a:spAutoFit/>
          </a:bodyPr>
          <a:lstStyle/>
          <a:p>
            <a:pPr algn="just"/>
            <a:r>
              <a:rPr lang="en-US" sz="2400" dirty="0">
                <a:solidFill>
                  <a:srgbClr val="202124"/>
                </a:solidFill>
                <a:latin typeface="Times New Roman" panose="02020603050405020304" pitchFamily="18" charset="0"/>
                <a:cs typeface="Times New Roman" panose="02020603050405020304" pitchFamily="18" charset="0"/>
              </a:rPr>
              <a:t>Quốc ca trước có tên gọi </a:t>
            </a:r>
            <a:r>
              <a:rPr lang="vi-VN" sz="2400" dirty="0">
                <a:solidFill>
                  <a:srgbClr val="202124"/>
                </a:solidFill>
                <a:latin typeface="Times New Roman" panose="02020603050405020304" pitchFamily="18" charset="0"/>
                <a:cs typeface="Times New Roman" panose="02020603050405020304" pitchFamily="18" charset="0"/>
              </a:rPr>
              <a:t>"Tiến quân ca" là một bài hát do nhạc sĩ Văn Cao (1923–1995) sáng tác vào năm 1944 và được sử dụng làm quốc ca của nước Cộng hòa xã hội chủ nghĩa Việt Nam kể từ năm 1976.</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692962" y="1"/>
            <a:ext cx="6053204" cy="517065"/>
          </a:xfrm>
          <a:prstGeom prst="rect">
            <a:avLst/>
          </a:prstGeom>
        </p:spPr>
        <p:txBody>
          <a:bodyPr wrap="square">
            <a:spAutoFit/>
          </a:bodyPr>
          <a:lstStyle/>
          <a:p>
            <a:pPr>
              <a:lnSpc>
                <a:spcPct val="115000"/>
              </a:lnSpc>
            </a:pPr>
            <a:r>
              <a:rPr lang="en-US" sz="2400" b="1" dirty="0">
                <a:solidFill>
                  <a:srgbClr val="002060"/>
                </a:solidFill>
                <a:latin typeface="Times New Roman" panose="02020603050405020304" pitchFamily="18" charset="0"/>
                <a:ea typeface="Calibri"/>
                <a:cs typeface="Times New Roman" panose="02020603050405020304" pitchFamily="18" charset="0"/>
              </a:rPr>
              <a:t>HOẠT </a:t>
            </a:r>
            <a:r>
              <a:rPr lang="en-US" sz="2400" b="1" dirty="0" smtClean="0">
                <a:solidFill>
                  <a:srgbClr val="002060"/>
                </a:solidFill>
                <a:latin typeface="Times New Roman" panose="02020603050405020304" pitchFamily="18" charset="0"/>
                <a:ea typeface="Calibri"/>
                <a:cs typeface="Times New Roman" panose="02020603050405020304" pitchFamily="18" charset="0"/>
              </a:rPr>
              <a:t>ĐỘNG HÌNH THÀNH KIẾN THỨC</a:t>
            </a:r>
            <a:endParaRPr lang="en-US" sz="2400" b="1" dirty="0">
              <a:solidFill>
                <a:srgbClr val="002060"/>
              </a:solidFill>
              <a:latin typeface="Times New Roman" panose="02020603050405020304" pitchFamily="18" charset="0"/>
              <a:ea typeface="Calibri"/>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61" y="3839944"/>
            <a:ext cx="4550789" cy="2852255"/>
          </a:xfrm>
          <a:prstGeom prst="rect">
            <a:avLst/>
          </a:prstGeom>
        </p:spPr>
      </p:pic>
    </p:spTree>
    <p:extLst>
      <p:ext uri="{BB962C8B-B14F-4D97-AF65-F5344CB8AC3E}">
        <p14:creationId xmlns:p14="http://schemas.microsoft.com/office/powerpoint/2010/main" val="299286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10" name="TextBox 9"/>
          <p:cNvSpPr txBox="1"/>
          <p:nvPr/>
        </p:nvSpPr>
        <p:spPr>
          <a:xfrm>
            <a:off x="8711560" y="72579"/>
            <a:ext cx="1904960"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H</a:t>
            </a:r>
            <a:r>
              <a:rPr lang="en-US" sz="2400" dirty="0" smtClean="0">
                <a:solidFill>
                  <a:srgbClr val="000000"/>
                </a:solidFill>
                <a:latin typeface="Times New Roman" panose="02020603050405020304" pitchFamily="18" charset="0"/>
                <a:cs typeface="Times New Roman" panose="02020603050405020304" pitchFamily="18" charset="0"/>
              </a:rPr>
              <a:t>át </a:t>
            </a:r>
            <a:r>
              <a:rPr lang="en-US" sz="2400" dirty="0">
                <a:solidFill>
                  <a:srgbClr val="000000"/>
                </a:solidFill>
                <a:latin typeface="Times New Roman" panose="02020603050405020304" pitchFamily="18" charset="0"/>
                <a:cs typeface="Times New Roman" panose="02020603050405020304" pitchFamily="18" charset="0"/>
              </a:rPr>
              <a:t>mẫu</a:t>
            </a:r>
          </a:p>
        </p:txBody>
      </p:sp>
      <p:pic>
        <p:nvPicPr>
          <p:cNvPr id="12" name="NGHE MAU QUOC 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9640" y="879566"/>
            <a:ext cx="609600" cy="609600"/>
          </a:xfrm>
          <a:prstGeom prst="rect">
            <a:avLst/>
          </a:prstGeom>
        </p:spPr>
      </p:pic>
      <p:pic>
        <p:nvPicPr>
          <p:cNvPr id="13" name="QUOC CA E truo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54440" y="2789192"/>
            <a:ext cx="609600" cy="60960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205" y="-5069"/>
            <a:ext cx="6526481" cy="680772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205" y="-60416"/>
            <a:ext cx="1632857" cy="444501"/>
          </a:xfrm>
          <a:prstGeom prst="rect">
            <a:avLst/>
          </a:prstGeom>
        </p:spPr>
      </p:pic>
    </p:spTree>
    <p:extLst>
      <p:ext uri="{BB962C8B-B14F-4D97-AF65-F5344CB8AC3E}">
        <p14:creationId xmlns:p14="http://schemas.microsoft.com/office/powerpoint/2010/main" val="339481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62"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34" fill="hold"/>
                                        <p:tgtEl>
                                          <p:spTgt spid="13"/>
                                        </p:tgtEl>
                                      </p:cBhvr>
                                    </p:cmd>
                                  </p:childTnLst>
                                </p:cTn>
                              </p:par>
                            </p:childTnLst>
                          </p:cTn>
                        </p:par>
                      </p:childTnLst>
                    </p:cTn>
                  </p:par>
                </p:childTnLst>
              </p:cTn>
              <p:nextCondLst>
                <p:cond evt="onClick" delay="0">
                  <p:tgtEl>
                    <p:spTgt spid="13"/>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5" name="TextBox 4"/>
          <p:cNvSpPr txBox="1"/>
          <p:nvPr/>
        </p:nvSpPr>
        <p:spPr>
          <a:xfrm>
            <a:off x="4113893" y="0"/>
            <a:ext cx="3358061"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ĐỌC LỜI CA LỜI 1</a:t>
            </a:r>
          </a:p>
        </p:txBody>
      </p:sp>
      <p:sp>
        <p:nvSpPr>
          <p:cNvPr id="6" name="Rectangle 5"/>
          <p:cNvSpPr/>
          <p:nvPr/>
        </p:nvSpPr>
        <p:spPr>
          <a:xfrm>
            <a:off x="440337" y="645883"/>
            <a:ext cx="10705171" cy="4461286"/>
          </a:xfrm>
          <a:prstGeom prst="rect">
            <a:avLst/>
          </a:prstGeom>
        </p:spPr>
        <p:txBody>
          <a:bodyPr wrap="square">
            <a:spAutoFit/>
          </a:bodyPr>
          <a:lstStyle/>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1: Đoàn quân Việt Nam đi chung lòng cứu </a:t>
            </a:r>
            <a:r>
              <a:rPr lang="en-US" sz="2000" dirty="0" smtClean="0">
                <a:solidFill>
                  <a:srgbClr val="002060"/>
                </a:solidFill>
                <a:latin typeface="Times New Roman" panose="02020603050405020304" pitchFamily="18" charset="0"/>
                <a:cs typeface="Times New Roman" panose="02020603050405020304" pitchFamily="18" charset="0"/>
              </a:rPr>
              <a:t>quốc. Bước </a:t>
            </a:r>
            <a:r>
              <a:rPr lang="en-US" sz="2000" dirty="0">
                <a:solidFill>
                  <a:srgbClr val="002060"/>
                </a:solidFill>
                <a:latin typeface="Times New Roman" panose="02020603050405020304" pitchFamily="18" charset="0"/>
                <a:cs typeface="Times New Roman" panose="02020603050405020304" pitchFamily="18" charset="0"/>
              </a:rPr>
              <a:t>chân dồn vang trên đường gập ghềnh xa.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a:t>
            </a:r>
            <a:r>
              <a:rPr lang="en-US" sz="2000" dirty="0" smtClean="0">
                <a:solidFill>
                  <a:srgbClr val="002060"/>
                </a:solidFill>
                <a:latin typeface="Times New Roman" panose="02020603050405020304" pitchFamily="18" charset="0"/>
                <a:cs typeface="Times New Roman" panose="02020603050405020304" pitchFamily="18" charset="0"/>
              </a:rPr>
              <a:t>2: </a:t>
            </a:r>
            <a:r>
              <a:rPr lang="en-US" sz="2000" dirty="0">
                <a:solidFill>
                  <a:srgbClr val="002060"/>
                </a:solidFill>
                <a:latin typeface="Times New Roman" panose="02020603050405020304" pitchFamily="18" charset="0"/>
                <a:cs typeface="Times New Roman" panose="02020603050405020304" pitchFamily="18" charset="0"/>
              </a:rPr>
              <a:t>Cờ in máu chiến thắng mang hồn </a:t>
            </a:r>
            <a:r>
              <a:rPr lang="en-US" sz="2000" dirty="0" smtClean="0">
                <a:solidFill>
                  <a:srgbClr val="002060"/>
                </a:solidFill>
                <a:latin typeface="Times New Roman" panose="02020603050405020304" pitchFamily="18" charset="0"/>
                <a:cs typeface="Times New Roman" panose="02020603050405020304" pitchFamily="18" charset="0"/>
              </a:rPr>
              <a:t>nước. Súng </a:t>
            </a:r>
            <a:r>
              <a:rPr lang="en-US" sz="2000" dirty="0">
                <a:solidFill>
                  <a:srgbClr val="002060"/>
                </a:solidFill>
                <a:latin typeface="Times New Roman" panose="02020603050405020304" pitchFamily="18" charset="0"/>
                <a:cs typeface="Times New Roman" panose="02020603050405020304" pitchFamily="18" charset="0"/>
              </a:rPr>
              <a:t>ngoài xa chen khúc quân hành ca.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a:t>
            </a:r>
            <a:r>
              <a:rPr lang="en-US" sz="2000" dirty="0" smtClean="0">
                <a:solidFill>
                  <a:srgbClr val="002060"/>
                </a:solidFill>
                <a:latin typeface="Times New Roman" panose="02020603050405020304" pitchFamily="18" charset="0"/>
                <a:cs typeface="Times New Roman" panose="02020603050405020304" pitchFamily="18" charset="0"/>
              </a:rPr>
              <a:t>3: </a:t>
            </a:r>
            <a:r>
              <a:rPr lang="en-US" sz="2000" dirty="0">
                <a:solidFill>
                  <a:srgbClr val="002060"/>
                </a:solidFill>
                <a:latin typeface="Times New Roman" panose="02020603050405020304" pitchFamily="18" charset="0"/>
                <a:cs typeface="Times New Roman" panose="02020603050405020304" pitchFamily="18" charset="0"/>
              </a:rPr>
              <a:t>Đường vinh quang xây xác quân </a:t>
            </a:r>
            <a:r>
              <a:rPr lang="en-US" sz="2000" dirty="0" smtClean="0">
                <a:solidFill>
                  <a:srgbClr val="002060"/>
                </a:solidFill>
                <a:latin typeface="Times New Roman" panose="02020603050405020304" pitchFamily="18" charset="0"/>
                <a:cs typeface="Times New Roman" panose="02020603050405020304" pitchFamily="18" charset="0"/>
              </a:rPr>
              <a:t>thù. Thắng </a:t>
            </a:r>
            <a:r>
              <a:rPr lang="en-US" sz="2000" dirty="0">
                <a:solidFill>
                  <a:srgbClr val="002060"/>
                </a:solidFill>
                <a:latin typeface="Times New Roman" panose="02020603050405020304" pitchFamily="18" charset="0"/>
                <a:cs typeface="Times New Roman" panose="02020603050405020304" pitchFamily="18" charset="0"/>
              </a:rPr>
              <a:t>gian lao cùng nhau lập chiến khu.</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4</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a:solidFill>
                  <a:srgbClr val="002060"/>
                </a:solidFill>
                <a:latin typeface="Times New Roman" panose="02020603050405020304" pitchFamily="18" charset="0"/>
                <a:cs typeface="Times New Roman" panose="02020603050405020304" pitchFamily="18" charset="0"/>
              </a:rPr>
              <a:t>Vì nhân dân chiến đấu không </a:t>
            </a:r>
            <a:r>
              <a:rPr lang="en-US" sz="2000" dirty="0" smtClean="0">
                <a:solidFill>
                  <a:srgbClr val="002060"/>
                </a:solidFill>
                <a:latin typeface="Times New Roman" panose="02020603050405020304" pitchFamily="18" charset="0"/>
                <a:cs typeface="Times New Roman" panose="02020603050405020304" pitchFamily="18" charset="0"/>
              </a:rPr>
              <a:t>ngừng.Tiến </a:t>
            </a:r>
            <a:r>
              <a:rPr lang="en-US" sz="2000" dirty="0">
                <a:solidFill>
                  <a:srgbClr val="002060"/>
                </a:solidFill>
                <a:latin typeface="Times New Roman" panose="02020603050405020304" pitchFamily="18" charset="0"/>
                <a:cs typeface="Times New Roman" panose="02020603050405020304" pitchFamily="18" charset="0"/>
              </a:rPr>
              <a:t>mau ra sa trường.</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a:t>
            </a:r>
            <a:r>
              <a:rPr lang="en-US" sz="2000" dirty="0" smtClean="0">
                <a:solidFill>
                  <a:srgbClr val="002060"/>
                </a:solidFill>
                <a:latin typeface="Times New Roman" panose="02020603050405020304" pitchFamily="18" charset="0"/>
                <a:cs typeface="Times New Roman" panose="02020603050405020304" pitchFamily="18" charset="0"/>
              </a:rPr>
              <a:t>5: </a:t>
            </a:r>
            <a:r>
              <a:rPr lang="en-US" sz="2000" dirty="0">
                <a:solidFill>
                  <a:srgbClr val="002060"/>
                </a:solidFill>
                <a:latin typeface="Times New Roman" panose="02020603050405020304" pitchFamily="18" charset="0"/>
                <a:cs typeface="Times New Roman" panose="02020603050405020304" pitchFamily="18" charset="0"/>
              </a:rPr>
              <a:t>Tiến lên, cùng tiến lên.</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a:t>
            </a:r>
            <a:r>
              <a:rPr lang="en-US" sz="2000" dirty="0" smtClean="0">
                <a:solidFill>
                  <a:srgbClr val="002060"/>
                </a:solidFill>
                <a:latin typeface="Times New Roman" panose="02020603050405020304" pitchFamily="18" charset="0"/>
                <a:cs typeface="Times New Roman" panose="02020603050405020304" pitchFamily="18" charset="0"/>
              </a:rPr>
              <a:t>6: </a:t>
            </a:r>
            <a:r>
              <a:rPr lang="en-US" sz="2000" dirty="0">
                <a:solidFill>
                  <a:srgbClr val="002060"/>
                </a:solidFill>
                <a:latin typeface="Times New Roman" panose="02020603050405020304" pitchFamily="18" charset="0"/>
                <a:cs typeface="Times New Roman" panose="02020603050405020304" pitchFamily="18" charset="0"/>
              </a:rPr>
              <a:t>Nước non Việt Nam ta vững bền.</a:t>
            </a:r>
          </a:p>
        </p:txBody>
      </p:sp>
    </p:spTree>
    <p:extLst>
      <p:ext uri="{BB962C8B-B14F-4D97-AF65-F5344CB8AC3E}">
        <p14:creationId xmlns:p14="http://schemas.microsoft.com/office/powerpoint/2010/main" val="293708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sp>
        <p:nvSpPr>
          <p:cNvPr id="7" name="Rectangle 6"/>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699975" y="-9415"/>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2589"/>
            <a:ext cx="10759404" cy="2816898"/>
          </a:xfrm>
          <a:prstGeom prst="rect">
            <a:avLst/>
          </a:prstGeom>
        </p:spPr>
      </p:pic>
      <p:pic>
        <p:nvPicPr>
          <p:cNvPr id="11"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20893" y="4698007"/>
            <a:ext cx="609600" cy="609600"/>
          </a:xfrm>
          <a:prstGeom prst="rect">
            <a:avLst/>
          </a:prstGeom>
        </p:spPr>
      </p:pic>
    </p:spTree>
    <p:extLst>
      <p:ext uri="{BB962C8B-B14F-4D97-AF65-F5344CB8AC3E}">
        <p14:creationId xmlns:p14="http://schemas.microsoft.com/office/powerpoint/2010/main" val="111145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284</Words>
  <Application>Microsoft Office PowerPoint</Application>
  <PresentationFormat>Widescreen</PresentationFormat>
  <Paragraphs>37</Paragraphs>
  <Slides>27</Slides>
  <Notes>9</Notes>
  <HiddenSlides>0</HiddenSlides>
  <MMClips>23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#9Slide05 Dancing Script</vt:lpstr>
      <vt:lpstr>Arial</vt:lpstr>
      <vt:lpstr>Calibri</vt:lpstr>
      <vt:lpstr>Times New Roman</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cp:revision>
  <dcterms:created xsi:type="dcterms:W3CDTF">2022-04-04T07:42:19Z</dcterms:created>
  <dcterms:modified xsi:type="dcterms:W3CDTF">2022-07-24T09:42:52Z</dcterms:modified>
</cp:coreProperties>
</file>