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00" r:id="rId2"/>
    <p:sldId id="283" r:id="rId3"/>
    <p:sldId id="259" r:id="rId4"/>
    <p:sldId id="261" r:id="rId5"/>
    <p:sldId id="263" r:id="rId6"/>
    <p:sldId id="265" r:id="rId7"/>
    <p:sldId id="298" r:id="rId8"/>
    <p:sldId id="267" r:id="rId9"/>
    <p:sldId id="285" r:id="rId10"/>
    <p:sldId id="286" r:id="rId11"/>
    <p:sldId id="287" r:id="rId12"/>
    <p:sldId id="288" r:id="rId13"/>
    <p:sldId id="289" r:id="rId14"/>
    <p:sldId id="290" r:id="rId15"/>
    <p:sldId id="292" r:id="rId16"/>
    <p:sldId id="293" r:id="rId17"/>
    <p:sldId id="294" r:id="rId18"/>
    <p:sldId id="295" r:id="rId19"/>
    <p:sldId id="296" r:id="rId20"/>
    <p:sldId id="2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132" autoAdjust="0"/>
    <p:restoredTop sz="94660"/>
  </p:normalViewPr>
  <p:slideViewPr>
    <p:cSldViewPr>
      <p:cViewPr varScale="1">
        <p:scale>
          <a:sx n="68" d="100"/>
          <a:sy n="68" d="100"/>
        </p:scale>
        <p:origin x="-11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C1E2B-BA7A-4636-B300-4783895CF41C}" type="datetimeFigureOut">
              <a:rPr lang="en-US" smtClean="0"/>
              <a:pPr/>
              <a:t>26/04/2023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6E290-0A5A-47EB-906A-E0B30A0139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968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7F2F9-3BB7-4309-94B4-2B10FFD2C3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8405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0546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2648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69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33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88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366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69833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26/04/2023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xmlns="" id="{211953F5-6B26-4EF9-80F1-8C59D26D86B6}"/>
              </a:ext>
            </a:extLst>
          </p:cNvPr>
          <p:cNvSpPr/>
          <p:nvPr userDrawn="1"/>
        </p:nvSpPr>
        <p:spPr>
          <a:xfrm>
            <a:off x="280794" y="1122218"/>
            <a:ext cx="11640697" cy="547996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5292217B-AAAB-4C97-A9F3-72484E8C0407}"/>
              </a:ext>
            </a:extLst>
          </p:cNvPr>
          <p:cNvGrpSpPr/>
          <p:nvPr userDrawn="1"/>
        </p:nvGrpSpPr>
        <p:grpSpPr>
          <a:xfrm>
            <a:off x="377049" y="255822"/>
            <a:ext cx="2619179" cy="2075611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4288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4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28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22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83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80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58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07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00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15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0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30D6C128-357A-4E71-859C-4CAF19830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DỤC&amp; ĐT TP CẨM PHẢ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THÁI BÌNH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 LỚP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446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2756" y="338462"/>
            <a:ext cx="6096000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0440" y="2214800"/>
            <a:ext cx="8838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đầm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vút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mịt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0744200" y="23622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577" y="315191"/>
            <a:ext cx="2153327" cy="15720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879" y="2885258"/>
            <a:ext cx="2509976" cy="31133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5539239"/>
            <a:ext cx="969152" cy="130490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4248" y="4934911"/>
            <a:ext cx="969152" cy="1981200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733800" y="4038600"/>
            <a:ext cx="209355" cy="467591"/>
            <a:chOff x="6766969" y="2478092"/>
            <a:chExt cx="209355" cy="467591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 flipH="1">
            <a:off x="7848600" y="28956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8686800" y="34290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EC7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625784"/>
            <a:ext cx="12192000" cy="228600"/>
          </a:xfrm>
          <a:prstGeom prst="rect">
            <a:avLst/>
          </a:prstGeom>
          <a:solidFill>
            <a:srgbClr val="EC7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667000" y="4962620"/>
            <a:ext cx="2537685" cy="1981200"/>
            <a:chOff x="2667000" y="4962620"/>
            <a:chExt cx="2537685" cy="198120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35533" y="5553094"/>
              <a:ext cx="969152" cy="134916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67000" y="5566948"/>
              <a:ext cx="969152" cy="130490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74248" y="4962620"/>
              <a:ext cx="969152" cy="198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0634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27" y="6615546"/>
            <a:ext cx="12192000" cy="228600"/>
          </a:xfrm>
          <a:prstGeom prst="rect">
            <a:avLst/>
          </a:prstGeom>
          <a:solidFill>
            <a:srgbClr val="EC7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92000" cy="6615546"/>
            <a:chOff x="0" y="0"/>
            <a:chExt cx="12192000" cy="6615546"/>
          </a:xfrm>
        </p:grpSpPr>
        <p:sp>
          <p:nvSpPr>
            <p:cNvPr id="2" name="TextBox 1"/>
            <p:cNvSpPr txBox="1"/>
            <p:nvPr/>
          </p:nvSpPr>
          <p:spPr>
            <a:xfrm>
              <a:off x="2971800" y="1981200"/>
              <a:ext cx="4419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12192000" cy="228600"/>
            </a:xfrm>
            <a:prstGeom prst="rect">
              <a:avLst/>
            </a:prstGeom>
            <a:solidFill>
              <a:srgbClr val="EC7A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92727" y="271096"/>
              <a:ext cx="10820400" cy="6344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</a:t>
              </a:r>
              <a:endPara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defRPr/>
              </a:pP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xưa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quê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nhiều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từng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đàn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duyên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dáng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bay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tới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lượn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bầu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xuống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luỹ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tre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Hằng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mò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tôm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bắt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ao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đầm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defRPr/>
              </a:pP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Bây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ao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đầm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phải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nhường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chỗ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toà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cao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vút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cao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tốc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máy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toả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khói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mịt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chẳng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nơi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kiếm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sợ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âm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thanh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ồn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ào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bay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defRPr/>
              </a:pP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ước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ao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đồng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quê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r">
                <a:defRPr/>
              </a:pPr>
              <a:r>
                <a:rPr lang="en-US" sz="2800" i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(Theo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Hoài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Nam) 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209025" y="261861"/>
              <a:ext cx="1602334" cy="604655"/>
              <a:chOff x="147304" y="315612"/>
              <a:chExt cx="1602334" cy="604655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0" name="Oval 19"/>
              <p:cNvSpPr/>
              <p:nvPr/>
            </p:nvSpPr>
            <p:spPr>
              <a:xfrm>
                <a:off x="147304" y="324847"/>
                <a:ext cx="595420" cy="5954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516" b="1" dirty="0">
                    <a:solidFill>
                      <a:schemeClr val="bg1"/>
                    </a:solidFill>
                    <a:latin typeface="Arial Rounded MT Bold" pitchFamily="34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19508" y="315612"/>
                <a:ext cx="930130" cy="553986"/>
              </a:xfrm>
              <a:prstGeom prst="rect">
                <a:avLst/>
              </a:prstGeom>
              <a:noFill/>
            </p:spPr>
            <p:txBody>
              <a:bodyPr wrap="square" lIns="91428" tIns="45714" rIns="91428" bIns="45714" rtlCol="0">
                <a:spAutoFit/>
              </a:bodyPr>
              <a:lstStyle/>
              <a:p>
                <a:pPr algn="just"/>
                <a:r>
                  <a:rPr lang="en-US" sz="3000" b="1" dirty="0" smtClean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Đọc</a:t>
                </a:r>
                <a:endParaRPr lang="en-US" sz="3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 flipH="1">
              <a:off x="5562600" y="2819400"/>
              <a:ext cx="81962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9906000" y="4114800"/>
              <a:ext cx="10909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9220200" y="1600200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7467600" y="2057400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610600" y="2514600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858000" y="2971800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209800" y="4191000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6705600" y="4191000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4876800" y="4648200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0744200" y="4953000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828800" y="4114800"/>
              <a:ext cx="50892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9906000" y="3733800"/>
              <a:ext cx="50892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715000" y="4114800"/>
              <a:ext cx="10909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881229" y="6147955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2.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524000" y="46482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4459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EC7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15546"/>
            <a:ext cx="12192000" cy="228600"/>
          </a:xfrm>
          <a:prstGeom prst="rect">
            <a:avLst/>
          </a:prstGeom>
          <a:solidFill>
            <a:srgbClr val="EC7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51521" y="220766"/>
            <a:ext cx="10820400" cy="63709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duyên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vút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mịt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ồn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>
              <a:defRPr/>
            </a:pPr>
            <a:r>
              <a:rPr lang="en-US" sz="2800" i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Nam)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209025" y="209550"/>
            <a:ext cx="1525550" cy="656966"/>
            <a:chOff x="147304" y="263301"/>
            <a:chExt cx="1525550" cy="656966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2724" y="263301"/>
              <a:ext cx="930130" cy="553986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0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0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145374" y="5773368"/>
            <a:ext cx="6420370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VB chia thành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34303" y="1594907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83678" y="3379845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705600" y="2971800"/>
            <a:ext cx="209355" cy="467591"/>
            <a:chOff x="6766969" y="2478092"/>
            <a:chExt cx="209355" cy="46759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0591800" y="5105400"/>
            <a:ext cx="209355" cy="467591"/>
            <a:chOff x="6766969" y="2478092"/>
            <a:chExt cx="209355" cy="467591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2145374" y="5815898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4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9811" y="360840"/>
            <a:ext cx="3325776" cy="661683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7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 nghĩa từ</a:t>
            </a:r>
            <a:endParaRPr lang="en-US" sz="37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EC7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854" y="6629400"/>
            <a:ext cx="12192000" cy="228600"/>
          </a:xfrm>
          <a:prstGeom prst="rect">
            <a:avLst/>
          </a:prstGeom>
          <a:solidFill>
            <a:srgbClr val="EC7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364" y="1525941"/>
            <a:ext cx="6705600" cy="4271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369" y="1327002"/>
            <a:ext cx="7010399" cy="4258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274" y="1238058"/>
            <a:ext cx="7262587" cy="4599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274" y="1853048"/>
            <a:ext cx="7148513" cy="404111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450462" y="5903279"/>
            <a:ext cx="517661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40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</a:t>
            </a:r>
            <a:r>
              <a:rPr lang="vi-VN" sz="4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tốc độ </a:t>
            </a:r>
            <a:r>
              <a:rPr lang="vi-VN" sz="40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40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40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4000" dirty="0" smtClean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3241" y="5964721"/>
            <a:ext cx="733265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40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</a:t>
            </a:r>
            <a:r>
              <a:rPr lang="vi-VN" sz="4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 thành hàng rất </a:t>
            </a:r>
            <a:r>
              <a:rPr lang="vi-VN" sz="40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dày</a:t>
            </a:r>
            <a:r>
              <a:rPr lang="en-US" sz="40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81199" y="5964721"/>
            <a:ext cx="87630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40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 </a:t>
            </a:r>
            <a:r>
              <a:rPr lang="vi-VN" sz="4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cao, vươn thẳng lên không </a:t>
            </a:r>
            <a:r>
              <a:rPr lang="vi-VN" sz="40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trung</a:t>
            </a:r>
            <a:r>
              <a:rPr lang="en-US" sz="40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40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2600" y="5936371"/>
            <a:ext cx="9468283" cy="6309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5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</a:t>
            </a:r>
            <a:r>
              <a:rPr lang="vi-VN" sz="3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 thấy gì do khói, bụi, hơi nước,...</a:t>
            </a:r>
            <a:endParaRPr lang="en-US" sz="3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27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EC7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15546"/>
            <a:ext cx="12192000" cy="228600"/>
          </a:xfrm>
          <a:prstGeom prst="rect">
            <a:avLst/>
          </a:prstGeom>
          <a:solidFill>
            <a:srgbClr val="EC7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83810" y="241030"/>
            <a:ext cx="10820400" cy="655171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endParaRPr lang="en-US" sz="4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duyên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vút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mịt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ồn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>
              <a:defRPr/>
            </a:pPr>
            <a:r>
              <a:rPr lang="en-US" sz="2400" i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Nam)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209025" y="209550"/>
            <a:ext cx="1525550" cy="656966"/>
            <a:chOff x="147304" y="263301"/>
            <a:chExt cx="1525550" cy="656966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2724" y="263301"/>
              <a:ext cx="930130" cy="553986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0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0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886690" y="1837201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00545" y="3545796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85953" y="6145107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6735" y="6196916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1371" y="6157537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17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69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29401"/>
            <a:ext cx="121920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456199" y="84200"/>
            <a:ext cx="3718474" cy="656966"/>
            <a:chOff x="147304" y="263301"/>
            <a:chExt cx="3718474" cy="656966"/>
          </a:xfrm>
          <a:solidFill>
            <a:schemeClr val="accent6">
              <a:lumMod val="75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724" y="263301"/>
              <a:ext cx="3123054" cy="584763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Trả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lời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hỏi</a:t>
              </a:r>
              <a:endPara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344547" y="246731"/>
            <a:ext cx="4510124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thầm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17468" y="936493"/>
            <a:ext cx="7621732" cy="3243363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duyên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9010355" y="2678145"/>
            <a:ext cx="2556233" cy="2409922"/>
          </a:xfrm>
          <a:prstGeom prst="wedgeRoundRectCallout">
            <a:avLst>
              <a:gd name="adj1" fmla="val -58834"/>
              <a:gd name="adj2" fmla="val -9106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Theo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bay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200400" y="2133600"/>
            <a:ext cx="18973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48200" y="3048000"/>
            <a:ext cx="36409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199" y="4228973"/>
            <a:ext cx="6248400" cy="2611808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8742235" y="2678145"/>
            <a:ext cx="2916365" cy="2409922"/>
          </a:xfrm>
          <a:prstGeom prst="wedgeRoundRectCallout">
            <a:avLst>
              <a:gd name="adj1" fmla="val -45842"/>
              <a:gd name="adj2" fmla="val -8761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bay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cánh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xuống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8793742" y="2871040"/>
            <a:ext cx="2910317" cy="1762922"/>
          </a:xfrm>
          <a:prstGeom prst="wedgeRoundRectCallout">
            <a:avLst>
              <a:gd name="adj1" fmla="val -48837"/>
              <a:gd name="adj2" fmla="val -11935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Hằng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mò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tôm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447800" y="3962400"/>
            <a:ext cx="20551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05879" y="3505200"/>
            <a:ext cx="70950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903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4" grpId="0" animBg="1"/>
      <p:bldP spid="14" grpId="1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29401"/>
            <a:ext cx="121920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456199" y="1004792"/>
            <a:ext cx="9440401" cy="35359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vi-VN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đầm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vút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tốc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khói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mịt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ồn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456199" y="84200"/>
            <a:ext cx="3718474" cy="656966"/>
            <a:chOff x="147304" y="263301"/>
            <a:chExt cx="3718474" cy="656966"/>
          </a:xfrm>
          <a:solidFill>
            <a:schemeClr val="accent6">
              <a:lumMod val="75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724" y="263301"/>
              <a:ext cx="3123054" cy="553986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0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Trả</a:t>
              </a:r>
              <a:r>
                <a:rPr lang="en-US" sz="30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lời</a:t>
              </a:r>
              <a:r>
                <a:rPr lang="en-US" sz="30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30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hỏi</a:t>
              </a:r>
              <a:endParaRPr lang="en-US" sz="30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450370" y="231101"/>
            <a:ext cx="4510124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thầm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2506285" y="5345432"/>
            <a:ext cx="6927272" cy="966843"/>
          </a:xfrm>
          <a:prstGeom prst="wedgeRoundRectCallout">
            <a:avLst>
              <a:gd name="adj1" fmla="val -5903"/>
              <a:gd name="adj2" fmla="val -4846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Bây</a:t>
            </a:r>
            <a:r>
              <a:rPr lang="en-US" sz="3200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3200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3200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</a:t>
            </a:r>
            <a:r>
              <a:rPr lang="en-US" sz="3200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3200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200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3200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3200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3200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  <a:r>
              <a:rPr lang="en-US" sz="3200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3200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đầm</a:t>
            </a:r>
            <a:r>
              <a:rPr lang="en-US" sz="3200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3200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22907" y="1981200"/>
            <a:ext cx="85461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09800" y="2514600"/>
            <a:ext cx="55152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181600" y="2971800"/>
            <a:ext cx="50737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ular Callout 26"/>
          <p:cNvSpPr/>
          <p:nvPr/>
        </p:nvSpPr>
        <p:spPr>
          <a:xfrm>
            <a:off x="2499358" y="5365028"/>
            <a:ext cx="6927272" cy="966843"/>
          </a:xfrm>
          <a:prstGeom prst="wedgeRoundRectCallout">
            <a:avLst>
              <a:gd name="adj1" fmla="val -5903"/>
              <a:gd name="adj2" fmla="val -4846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3200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khiến</a:t>
            </a:r>
            <a:r>
              <a:rPr lang="en-US" sz="3200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  <a:r>
              <a:rPr lang="en-US" sz="3200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sợ</a:t>
            </a:r>
            <a:r>
              <a:rPr lang="en-US" sz="3200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hãi</a:t>
            </a:r>
            <a:r>
              <a:rPr lang="en-US" sz="3200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3200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1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726382"/>
            <a:ext cx="121920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669764" y="312878"/>
            <a:ext cx="3546941" cy="646282"/>
            <a:chOff x="49789" y="401907"/>
            <a:chExt cx="3546941" cy="646282"/>
          </a:xfrm>
        </p:grpSpPr>
        <p:sp>
          <p:nvSpPr>
            <p:cNvPr id="5" name="Oval 4"/>
            <p:cNvSpPr/>
            <p:nvPr/>
          </p:nvSpPr>
          <p:spPr>
            <a:xfrm>
              <a:off x="49789" y="401907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2367" y="401907"/>
              <a:ext cx="2794363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16180" y="2030279"/>
            <a:ext cx="9968664" cy="3901895"/>
            <a:chOff x="1243243" y="1676400"/>
            <a:chExt cx="9968664" cy="3901895"/>
          </a:xfrm>
        </p:grpSpPr>
        <p:grpSp>
          <p:nvGrpSpPr>
            <p:cNvPr id="39" name="Group 38"/>
            <p:cNvGrpSpPr/>
            <p:nvPr/>
          </p:nvGrpSpPr>
          <p:grpSpPr>
            <a:xfrm>
              <a:off x="1243243" y="1676400"/>
              <a:ext cx="9968664" cy="3901895"/>
              <a:chOff x="1300636" y="2845612"/>
              <a:chExt cx="9968664" cy="390189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314496" y="2845612"/>
                <a:ext cx="9954804" cy="2421840"/>
                <a:chOff x="118658" y="3503806"/>
                <a:chExt cx="8780606" cy="2147323"/>
              </a:xfrm>
            </p:grpSpPr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5314" y="3503806"/>
                  <a:ext cx="8743950" cy="2147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118658" y="3986388"/>
                  <a:ext cx="2472609" cy="5730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du</a:t>
                  </a:r>
                  <a:r>
                    <a:rPr lang="el-GR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ΐ</a:t>
                  </a:r>
                  <a:r>
                    <a:rPr lang="vi-VN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łn dáng</a:t>
                  </a:r>
                  <a:endParaRPr lang="en-US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</p:grpSp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6056" y="4325667"/>
                <a:ext cx="9913242" cy="2421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1300636" y="4866853"/>
                <a:ext cx="236546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err="1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âm</a:t>
                </a:r>
                <a:r>
                  <a:rPr lang="en-US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l-GR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κ</a:t>
                </a:r>
                <a:r>
                  <a:rPr lang="en-US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a</a:t>
                </a:r>
                <a:r>
                  <a:rPr lang="el-GR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ζ</a:t>
                </a:r>
                <a:endPara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4255623" y="2200190"/>
              <a:ext cx="28117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du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ΐ</a:t>
              </a:r>
              <a:r>
                <a:rPr lang="vi-VN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łn dáng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256118" y="2220675"/>
              <a:ext cx="25046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du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ΐ</a:t>
              </a:r>
              <a:r>
                <a:rPr lang="vi-VN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łn dáng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42753" y="3697069"/>
              <a:ext cx="23562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âm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κ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ζ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228408" y="3701938"/>
              <a:ext cx="24555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âm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κ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ζ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0" y="228600"/>
            <a:ext cx="2519264" cy="166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306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726382"/>
            <a:ext cx="121920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403568" y="528755"/>
            <a:ext cx="9728200" cy="643499"/>
            <a:chOff x="49789" y="368008"/>
            <a:chExt cx="9728200" cy="643499"/>
          </a:xfrm>
        </p:grpSpPr>
        <p:sp>
          <p:nvSpPr>
            <p:cNvPr id="5" name="Oval 4"/>
            <p:cNvSpPr/>
            <p:nvPr/>
          </p:nvSpPr>
          <p:spPr>
            <a:xfrm>
              <a:off x="49789" y="401907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9389" y="368008"/>
              <a:ext cx="9118600" cy="538561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9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29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9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9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9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29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9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9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9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trả</a:t>
              </a:r>
              <a:r>
                <a:rPr lang="en-US" sz="29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9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9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9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9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9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9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9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29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a </a:t>
              </a:r>
              <a:r>
                <a:rPr lang="en-US" sz="29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9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 ở </a:t>
              </a:r>
              <a:r>
                <a:rPr lang="en-US" sz="29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mục</a:t>
              </a:r>
              <a:r>
                <a:rPr lang="en-US" sz="29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3</a:t>
              </a:r>
              <a:endParaRPr lang="en-US" sz="29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1759630" y="2231334"/>
            <a:ext cx="198119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59631" y="1514917"/>
            <a:ext cx="198119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09800" y="1336829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mò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(………….           ).         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9520" y="2029789"/>
            <a:ext cx="8935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(…………………..          )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      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24800" y="1371600"/>
            <a:ext cx="2961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ác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đầm</a:t>
            </a:r>
            <a:endParaRPr lang="en-US" sz="32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03375" y="2022727"/>
            <a:ext cx="4289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ồn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endParaRPr lang="en-US" sz="32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67219" y="2722749"/>
            <a:ext cx="10919979" cy="3369316"/>
            <a:chOff x="967219" y="2722749"/>
            <a:chExt cx="10919979" cy="3369316"/>
          </a:xfrm>
        </p:grpSpPr>
        <p:grpSp>
          <p:nvGrpSpPr>
            <p:cNvPr id="14" name="Group 13"/>
            <p:cNvGrpSpPr/>
            <p:nvPr/>
          </p:nvGrpSpPr>
          <p:grpSpPr>
            <a:xfrm>
              <a:off x="967219" y="2722749"/>
              <a:ext cx="10919979" cy="3369316"/>
              <a:chOff x="967219" y="2722749"/>
              <a:chExt cx="10919979" cy="3369316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967219" y="2722749"/>
                <a:ext cx="10919979" cy="2421840"/>
                <a:chOff x="1339994" y="2845612"/>
                <a:chExt cx="10516374" cy="2421840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1356057" y="2845612"/>
                  <a:ext cx="10500311" cy="2421840"/>
                  <a:chOff x="155314" y="3503806"/>
                  <a:chExt cx="9261772" cy="2147323"/>
                </a:xfrm>
              </p:grpSpPr>
              <p:pic>
                <p:nvPicPr>
                  <p:cNvPr id="4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5314" y="3503806"/>
                    <a:ext cx="8743950" cy="214732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4" name="Rectangle 43"/>
                  <p:cNvSpPr/>
                  <p:nvPr/>
                </p:nvSpPr>
                <p:spPr>
                  <a:xfrm>
                    <a:off x="747802" y="3985816"/>
                    <a:ext cx="8669284" cy="57306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3600" b="1" dirty="0" err="1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Hằng</a:t>
                    </a:r>
                    <a:r>
                      <a:rPr lang="en-US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 </a:t>
                    </a:r>
                    <a:r>
                      <a:rPr lang="en-US" sz="3600" b="1" dirty="0" err="1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wgày</a:t>
                    </a:r>
                    <a:r>
                      <a:rPr lang="en-US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, </a:t>
                    </a:r>
                    <a:r>
                      <a:rPr lang="en-US" sz="3600" b="1" dirty="0" err="1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cò</a:t>
                    </a:r>
                    <a:r>
                      <a:rPr lang="en-US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 </a:t>
                    </a:r>
                    <a:r>
                      <a:rPr lang="en-US" sz="3600" b="1" dirty="0" err="1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đi</a:t>
                    </a:r>
                    <a:r>
                      <a:rPr lang="en-US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 </a:t>
                    </a:r>
                    <a:r>
                      <a:rPr lang="en-US" sz="3600" b="1" dirty="0" err="1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jò</a:t>
                    </a:r>
                    <a:r>
                      <a:rPr lang="en-US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 </a:t>
                    </a:r>
                    <a:r>
                      <a:rPr lang="en-US" sz="3600" b="1" dirty="0" err="1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Ǉį</a:t>
                    </a:r>
                    <a:r>
                      <a:rPr lang="en-US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, </a:t>
                    </a:r>
                    <a:r>
                      <a:rPr lang="en-US" sz="3600" b="1" dirty="0" err="1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bắt</a:t>
                    </a:r>
                    <a:r>
                      <a:rPr lang="en-US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 </a:t>
                    </a:r>
                    <a:r>
                      <a:rPr lang="en-US" sz="3600" b="1" dirty="0" err="1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cá</a:t>
                    </a:r>
                    <a:r>
                      <a:rPr lang="en-US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 ở </a:t>
                    </a:r>
                    <a:r>
                      <a:rPr lang="en-US" sz="3600" b="1" dirty="0" err="1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các</a:t>
                    </a:r>
                    <a:r>
                      <a:rPr lang="en-US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 </a:t>
                    </a:r>
                    <a:r>
                      <a:rPr lang="en-US" sz="3600" b="1" dirty="0" err="1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ao</a:t>
                    </a:r>
                    <a:r>
                      <a:rPr lang="en-US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, </a:t>
                    </a:r>
                    <a:r>
                      <a:rPr lang="en-US" sz="3600" b="1" dirty="0" err="1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hồ</a:t>
                    </a:r>
                    <a:r>
                      <a:rPr lang="en-US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, </a:t>
                    </a:r>
                  </a:p>
                </p:txBody>
              </p:sp>
            </p:grpSp>
            <p:sp>
              <p:nvSpPr>
                <p:cNvPr id="42" name="Rectangle 41"/>
                <p:cNvSpPr/>
                <p:nvPr/>
              </p:nvSpPr>
              <p:spPr>
                <a:xfrm>
                  <a:off x="1339994" y="4121993"/>
                  <a:ext cx="9081654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600" b="1" dirty="0" err="1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đầm</a:t>
                  </a:r>
                  <a:r>
                    <a: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.</a:t>
                  </a:r>
                </a:p>
              </p:txBody>
            </p:sp>
          </p:grp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7753" y="5130040"/>
                <a:ext cx="10296525" cy="962025"/>
              </a:xfrm>
              <a:prstGeom prst="rect">
                <a:avLst/>
              </a:prstGeom>
            </p:spPr>
          </p:pic>
        </p:grpSp>
        <p:sp>
          <p:nvSpPr>
            <p:cNvPr id="26" name="Rectangle 25"/>
            <p:cNvSpPr/>
            <p:nvPr/>
          </p:nvSpPr>
          <p:spPr>
            <a:xfrm>
              <a:off x="1698167" y="4745735"/>
              <a:ext cx="97486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Nǖững âm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κ</a:t>
              </a:r>
              <a:r>
                <a:rPr lang="vi-VN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ζ </a:t>
              </a:r>
              <a:r>
                <a:rPr lang="vi-VN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Ŭ </a:t>
              </a:r>
              <a:r>
                <a:rPr lang="vi-VN" sz="3600" b="1" dirty="0" smtClean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ào</a:t>
              </a:r>
              <a:r>
                <a:rPr lang="en-US" sz="3600" b="1" dirty="0" smtClean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δΗ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Ğn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đàn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sợ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hãi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5204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8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73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" y="119967"/>
            <a:ext cx="12060814" cy="67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50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E3F70C-F09D-45AE-8CDE-908B389F207A}"/>
              </a:ext>
            </a:extLst>
          </p:cNvPr>
          <p:cNvSpPr txBox="1"/>
          <p:nvPr/>
        </p:nvSpPr>
        <p:spPr>
          <a:xfrm>
            <a:off x="3077453" y="787364"/>
            <a:ext cx="493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E6368BA-91F3-464D-B0E1-636070DBB6BB}"/>
              </a:ext>
            </a:extLst>
          </p:cNvPr>
          <p:cNvSpPr/>
          <p:nvPr/>
        </p:nvSpPr>
        <p:spPr>
          <a:xfrm>
            <a:off x="1066800" y="1602562"/>
            <a:ext cx="4928323" cy="9706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trời-ơi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công-nông; </a:t>
            </a:r>
          </a:p>
          <a:p>
            <a:pPr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gà-nhà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7129CBA-AB00-46D9-BA65-557E4E278E95}"/>
              </a:ext>
            </a:extLst>
          </p:cNvPr>
          <p:cNvSpPr/>
          <p:nvPr/>
        </p:nvSpPr>
        <p:spPr>
          <a:xfrm>
            <a:off x="6416912" y="1579116"/>
            <a:ext cx="5622688" cy="99404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trời-ơi; phải-mãi; </a:t>
            </a:r>
          </a:p>
          <a:p>
            <a:pPr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không-công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gió-to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ABCEE7A-EA91-4D1A-99A8-B825AF6CD9ED}"/>
              </a:ext>
            </a:extLst>
          </p:cNvPr>
          <p:cNvSpPr/>
          <p:nvPr/>
        </p:nvSpPr>
        <p:spPr>
          <a:xfrm>
            <a:off x="1066800" y="2787340"/>
            <a:ext cx="4905576" cy="8702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-to;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mai-mãi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</a:t>
            </a:r>
          </a:p>
          <a:p>
            <a:pPr>
              <a:defRPr/>
            </a:pP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cuội-chuối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565BC8A-4762-432C-A0A3-39D72E6C2A3C}"/>
              </a:ext>
            </a:extLst>
          </p:cNvPr>
          <p:cNvSpPr/>
          <p:nvPr/>
        </p:nvSpPr>
        <p:spPr>
          <a:xfrm>
            <a:off x="6465932" y="2755684"/>
            <a:ext cx="5573667" cy="90191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ba đáp án trên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6588" y="1577027"/>
            <a:ext cx="650425" cy="5715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7670" y="2768391"/>
            <a:ext cx="649634" cy="5708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3038" y="1577027"/>
            <a:ext cx="649634" cy="5197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3675" y="2734903"/>
            <a:ext cx="649634" cy="570890"/>
          </a:xfrm>
          <a:prstGeom prst="rect">
            <a:avLst/>
          </a:prstGeom>
        </p:spPr>
      </p:pic>
      <p:sp>
        <p:nvSpPr>
          <p:cNvPr id="18" name="Arrow: Right 13">
            <a:hlinkClick r:id="rId8" action="ppaction://hlinksldjump"/>
            <a:extLst>
              <a:ext uri="{FF2B5EF4-FFF2-40B4-BE49-F238E27FC236}">
                <a16:creationId xmlns:a16="http://schemas.microsoft.com/office/drawing/2014/main" xmlns="" id="{7F210FEF-4F32-4DC7-9B9F-A7ABF004CDD0}"/>
              </a:ext>
            </a:extLst>
          </p:cNvPr>
          <p:cNvSpPr/>
          <p:nvPr/>
        </p:nvSpPr>
        <p:spPr>
          <a:xfrm rot="10605222" flipH="1">
            <a:off x="11273779" y="6092987"/>
            <a:ext cx="897416" cy="76024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66800" y="220626"/>
            <a:ext cx="10744200" cy="10747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 đọc thuộc lòng bài thơ và tìm ở cuối các dòng thơ những tiếng cùng vần với nhau trong bài thơ Hỏi mẹ.</a:t>
            </a:r>
            <a:endParaRPr lang="en-US" sz="30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284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42AA8DC-A8EC-499D-BE4A-F52DE9BFA108}"/>
              </a:ext>
            </a:extLst>
          </p:cNvPr>
          <p:cNvSpPr/>
          <p:nvPr/>
        </p:nvSpPr>
        <p:spPr>
          <a:xfrm>
            <a:off x="1143001" y="1371599"/>
            <a:ext cx="4244316" cy="103242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sao có gió?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929E6F1-D04C-4E29-A787-0131F0868E74}"/>
              </a:ext>
            </a:extLst>
          </p:cNvPr>
          <p:cNvSpPr/>
          <p:nvPr/>
        </p:nvSpPr>
        <p:spPr>
          <a:xfrm>
            <a:off x="6324601" y="1371599"/>
            <a:ext cx="5105399" cy="103242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sao bầu trời xanh? Vì sao cuội phải chăn trâu mãi?</a:t>
            </a:r>
            <a:endParaRPr lang="vi-VN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3E9677F-3325-4145-812C-41BC5102ECAF}"/>
              </a:ext>
            </a:extLst>
          </p:cNvPr>
          <p:cNvSpPr/>
          <p:nvPr/>
        </p:nvSpPr>
        <p:spPr>
          <a:xfrm>
            <a:off x="6324601" y="3010757"/>
            <a:ext cx="5105399" cy="10027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vi-VN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ba đáp án trên đều đúng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833335E-3A86-4170-9FBC-A5369947D1F8}"/>
              </a:ext>
            </a:extLst>
          </p:cNvPr>
          <p:cNvSpPr/>
          <p:nvPr/>
        </p:nvSpPr>
        <p:spPr>
          <a:xfrm>
            <a:off x="1143000" y="2982338"/>
            <a:ext cx="4259315" cy="109475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sao ông sao thì bé, trăng rằm tròn to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8023" y="1633211"/>
            <a:ext cx="604292" cy="708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6598" y="3335937"/>
            <a:ext cx="603402" cy="6436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4377091-D21F-4EE3-B9C4-81ED77B7D8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5325" y="2982339"/>
            <a:ext cx="603557" cy="7071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12C4651-4AB9-4D19-9F3B-F03599BF09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6518" y="1357743"/>
            <a:ext cx="549444" cy="643793"/>
          </a:xfrm>
          <a:prstGeom prst="rect">
            <a:avLst/>
          </a:prstGeom>
        </p:spPr>
      </p:pic>
      <p:sp>
        <p:nvSpPr>
          <p:cNvPr id="14" name="Arrow: Right 13">
            <a:hlinkClick r:id="rId8" action="ppaction://hlinksldjump"/>
            <a:extLst>
              <a:ext uri="{FF2B5EF4-FFF2-40B4-BE49-F238E27FC236}">
                <a16:creationId xmlns:a16="http://schemas.microsoft.com/office/drawing/2014/main" xmlns="" id="{CF396730-0CE3-468E-8508-FA0668788824}"/>
              </a:ext>
            </a:extLst>
          </p:cNvPr>
          <p:cNvSpPr/>
          <p:nvPr/>
        </p:nvSpPr>
        <p:spPr>
          <a:xfrm rot="10605222" flipH="1">
            <a:off x="11279722" y="6302473"/>
            <a:ext cx="862712" cy="5517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8564" y="1371600"/>
            <a:ext cx="6404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72738" y="167614"/>
            <a:ext cx="7637950" cy="10462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bài thơ Hỏi mẹ em hãy cho biết bạn nhỏ có những thắc mắc gì?</a:t>
            </a:r>
            <a:endParaRPr lang="en-US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455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04C9207-AB27-408F-A35F-420469D770C3}"/>
              </a:ext>
            </a:extLst>
          </p:cNvPr>
          <p:cNvSpPr/>
          <p:nvPr/>
        </p:nvSpPr>
        <p:spPr>
          <a:xfrm>
            <a:off x="1981200" y="1924981"/>
            <a:ext cx="9372600" cy="211361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 có khung cảnh, khung cảnh 1 khi chưa có nhà cao tầng, nhà máy cò bay về mò tôm bắt cá ở ao hồ. Khung cảnh 2 khi có nhà máy cao tầng, nhà máy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khói mù mịt đàn cò bay đi.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Arrow: Right 23">
            <a:hlinkClick r:id="rId3" action="ppaction://hlinksldjump"/>
            <a:extLst>
              <a:ext uri="{FF2B5EF4-FFF2-40B4-BE49-F238E27FC236}">
                <a16:creationId xmlns:a16="http://schemas.microsoft.com/office/drawing/2014/main" xmlns="" id="{3EEF4308-CB4D-44EC-B078-C50CC9BE88EE}"/>
              </a:ext>
            </a:extLst>
          </p:cNvPr>
          <p:cNvSpPr/>
          <p:nvPr/>
        </p:nvSpPr>
        <p:spPr>
          <a:xfrm rot="10605222" flipH="1">
            <a:off x="11206127" y="6273611"/>
            <a:ext cx="970114" cy="5841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470" b="91288" l="26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2499" y="5256928"/>
            <a:ext cx="5682871" cy="18669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385808" y="76200"/>
            <a:ext cx="8510792" cy="13577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sát tranh: Em thấy gì trong bức tranh?</a:t>
            </a:r>
            <a:endParaRPr lang="en-US" sz="30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402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Right 13">
            <a:hlinkClick r:id="rId3" action="ppaction://hlinksldjump"/>
            <a:extLst>
              <a:ext uri="{FF2B5EF4-FFF2-40B4-BE49-F238E27FC236}">
                <a16:creationId xmlns:a16="http://schemas.microsoft.com/office/drawing/2014/main" xmlns="" id="{CF396730-0CE3-468E-8508-FA0668788824}"/>
              </a:ext>
            </a:extLst>
          </p:cNvPr>
          <p:cNvSpPr/>
          <p:nvPr/>
        </p:nvSpPr>
        <p:spPr>
          <a:xfrm rot="10605222" flipH="1">
            <a:off x="11046275" y="6309089"/>
            <a:ext cx="1096345" cy="5517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8564" y="1371600"/>
            <a:ext cx="6404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00200" y="0"/>
            <a:ext cx="9753600" cy="838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thích khung cảnh nào của bức tranh hơn? Vì sao? </a:t>
            </a:r>
            <a:endParaRPr lang="en-US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2590800" y="1160318"/>
            <a:ext cx="8229600" cy="2667000"/>
          </a:xfrm>
          <a:prstGeom prst="cloudCallout">
            <a:avLst>
              <a:gd name="adj1" fmla="val -65109"/>
              <a:gd name="adj2" fmla="val 6977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thích khung </a:t>
            </a:r>
            <a:r>
              <a:rPr lang="en-US" sz="280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 1 hơn vì:  cánh đồng quê với cánh đồng lúa màu vàng óng, cò bay lượn trên bầu trời, không khí trong lành, sạch sẽ.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17443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EC7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EC7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28" y="24849"/>
            <a:ext cx="12112849" cy="642461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62000" y="189214"/>
            <a:ext cx="4876800" cy="604655"/>
            <a:chOff x="147304" y="315612"/>
            <a:chExt cx="4876800" cy="604655"/>
          </a:xfrm>
          <a:solidFill>
            <a:schemeClr val="accent6">
              <a:lumMod val="75000"/>
            </a:schemeClr>
          </a:solidFill>
        </p:grpSpPr>
        <p:sp>
          <p:nvSpPr>
            <p:cNvPr id="26" name="Oval 25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9507" y="315612"/>
              <a:ext cx="4204597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Quan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hai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bức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endPara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572000" y="6068449"/>
            <a:ext cx="7050332" cy="584763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4912093"/>
            <a:ext cx="12033699" cy="2308312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xuất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hiện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xuất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hiện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cảnh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trái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ngược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cối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tươi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đầy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ăm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ắp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lội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tôm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hiện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khung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cảnh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yên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bình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nên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mảng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màu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xám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xịt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khói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bụi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phương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tiện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ống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khói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máy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Ở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cánh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rối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rít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bay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thoát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khỏi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nhiễm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sẽ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khung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cảnh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hiểu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nội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dung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cánh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84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209799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5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5BE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89567" y="263830"/>
            <a:ext cx="9753600" cy="98483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  <a:endParaRPr lang="en-US" sz="58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00400" y="3193764"/>
            <a:ext cx="7772400" cy="1454435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7"/>
          <p:cNvSpPr/>
          <p:nvPr/>
        </p:nvSpPr>
        <p:spPr>
          <a:xfrm rot="177000">
            <a:off x="1356981" y="3654350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" fmla="*/ 6 w 1371606"/>
              <a:gd name="connsiteY0" fmla="*/ 0 h 1295400"/>
              <a:gd name="connsiteX1" fmla="*/ 1371606 w 1371606"/>
              <a:gd name="connsiteY1" fmla="*/ 0 h 1295400"/>
              <a:gd name="connsiteX2" fmla="*/ 1371606 w 1371606"/>
              <a:gd name="connsiteY2" fmla="*/ 1295400 h 1295400"/>
              <a:gd name="connsiteX3" fmla="*/ 6 w 1371606"/>
              <a:gd name="connsiteY3" fmla="*/ 1295400 h 1295400"/>
              <a:gd name="connsiteX4" fmla="*/ 630388 w 1371606"/>
              <a:gd name="connsiteY4" fmla="*/ 609600 h 1295400"/>
              <a:gd name="connsiteX5" fmla="*/ 6 w 1371606"/>
              <a:gd name="connsiteY5" fmla="*/ 0 h 1295400"/>
              <a:gd name="connsiteX0" fmla="*/ 9 w 1371609"/>
              <a:gd name="connsiteY0" fmla="*/ 0 h 1295400"/>
              <a:gd name="connsiteX1" fmla="*/ 1371609 w 1371609"/>
              <a:gd name="connsiteY1" fmla="*/ 0 h 1295400"/>
              <a:gd name="connsiteX2" fmla="*/ 1371609 w 1371609"/>
              <a:gd name="connsiteY2" fmla="*/ 1295400 h 1295400"/>
              <a:gd name="connsiteX3" fmla="*/ 9 w 1371609"/>
              <a:gd name="connsiteY3" fmla="*/ 1295400 h 1295400"/>
              <a:gd name="connsiteX4" fmla="*/ 434971 w 1371609"/>
              <a:gd name="connsiteY4" fmla="*/ 564951 h 1295400"/>
              <a:gd name="connsiteX5" fmla="*/ 9 w 1371609"/>
              <a:gd name="connsiteY5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6"/>
          <p:cNvSpPr/>
          <p:nvPr/>
        </p:nvSpPr>
        <p:spPr>
          <a:xfrm rot="326385">
            <a:off x="1658745" y="3757302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" fmla="*/ 307 w 1246399"/>
              <a:gd name="connsiteY0" fmla="*/ 0 h 1219200"/>
              <a:gd name="connsiteX1" fmla="*/ 1246399 w 1246399"/>
              <a:gd name="connsiteY1" fmla="*/ 0 h 1219200"/>
              <a:gd name="connsiteX2" fmla="*/ 1246399 w 1246399"/>
              <a:gd name="connsiteY2" fmla="*/ 1219200 h 1219200"/>
              <a:gd name="connsiteX3" fmla="*/ 307 w 1246399"/>
              <a:gd name="connsiteY3" fmla="*/ 1219200 h 1219200"/>
              <a:gd name="connsiteX4" fmla="*/ 7234 w 1246399"/>
              <a:gd name="connsiteY4" fmla="*/ 41564 h 1219200"/>
              <a:gd name="connsiteX5" fmla="*/ 307 w 1246399"/>
              <a:gd name="connsiteY5" fmla="*/ 0 h 1219200"/>
              <a:gd name="connsiteX0" fmla="*/ 307 w 1246399"/>
              <a:gd name="connsiteY0" fmla="*/ 0 h 1219200"/>
              <a:gd name="connsiteX1" fmla="*/ 1246399 w 1246399"/>
              <a:gd name="connsiteY1" fmla="*/ 0 h 1219200"/>
              <a:gd name="connsiteX2" fmla="*/ 1246399 w 1246399"/>
              <a:gd name="connsiteY2" fmla="*/ 1219200 h 1219200"/>
              <a:gd name="connsiteX3" fmla="*/ 307 w 1246399"/>
              <a:gd name="connsiteY3" fmla="*/ 1219200 h 1219200"/>
              <a:gd name="connsiteX4" fmla="*/ 7234 w 1246399"/>
              <a:gd name="connsiteY4" fmla="*/ 41564 h 1219200"/>
              <a:gd name="connsiteX5" fmla="*/ 307 w 1246399"/>
              <a:gd name="connsiteY5" fmla="*/ 0 h 1219200"/>
              <a:gd name="connsiteX0" fmla="*/ 3 w 1246095"/>
              <a:gd name="connsiteY0" fmla="*/ 0 h 1219200"/>
              <a:gd name="connsiteX1" fmla="*/ 1246095 w 1246095"/>
              <a:gd name="connsiteY1" fmla="*/ 0 h 1219200"/>
              <a:gd name="connsiteX2" fmla="*/ 1246095 w 1246095"/>
              <a:gd name="connsiteY2" fmla="*/ 1219200 h 1219200"/>
              <a:gd name="connsiteX3" fmla="*/ 3 w 1246095"/>
              <a:gd name="connsiteY3" fmla="*/ 1219200 h 1219200"/>
              <a:gd name="connsiteX4" fmla="*/ 6930 w 1246095"/>
              <a:gd name="connsiteY4" fmla="*/ 41564 h 1219200"/>
              <a:gd name="connsiteX5" fmla="*/ 3 w 1246095"/>
              <a:gd name="connsiteY5" fmla="*/ 0 h 1219200"/>
              <a:gd name="connsiteX0" fmla="*/ 11917 w 1258009"/>
              <a:gd name="connsiteY0" fmla="*/ 0 h 1219200"/>
              <a:gd name="connsiteX1" fmla="*/ 1258009 w 1258009"/>
              <a:gd name="connsiteY1" fmla="*/ 0 h 1219200"/>
              <a:gd name="connsiteX2" fmla="*/ 1258009 w 1258009"/>
              <a:gd name="connsiteY2" fmla="*/ 1219200 h 1219200"/>
              <a:gd name="connsiteX3" fmla="*/ 11917 w 1258009"/>
              <a:gd name="connsiteY3" fmla="*/ 1219200 h 1219200"/>
              <a:gd name="connsiteX4" fmla="*/ 441405 w 1258009"/>
              <a:gd name="connsiteY4" fmla="*/ 625256 h 1219200"/>
              <a:gd name="connsiteX5" fmla="*/ 18844 w 1258009"/>
              <a:gd name="connsiteY5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360459" y="3172365"/>
            <a:ext cx="1378806" cy="1412343"/>
            <a:chOff x="1149549" y="1066515"/>
            <a:chExt cx="992332" cy="992332"/>
          </a:xfrm>
          <a:solidFill>
            <a:srgbClr val="F0720A"/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581196" y="3172365"/>
            <a:ext cx="990600" cy="147727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60509" y="3405465"/>
            <a:ext cx="6605191" cy="9386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500" b="1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CÁNH CÒ</a:t>
            </a:r>
            <a:endParaRPr lang="en-US" sz="5500" b="1" dirty="0">
              <a:solidFill>
                <a:schemeClr val="accent6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00" y="178394"/>
            <a:ext cx="134153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4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EC7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15546"/>
            <a:ext cx="12192000" cy="228600"/>
          </a:xfrm>
          <a:prstGeom prst="rect">
            <a:avLst/>
          </a:prstGeom>
          <a:solidFill>
            <a:srgbClr val="EC7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92727" y="243387"/>
            <a:ext cx="10820400" cy="6344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duyên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vút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mịt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ồn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>
              <a:defRPr/>
            </a:pPr>
            <a:r>
              <a:rPr lang="en-US" sz="2800" i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Nam) </a:t>
            </a:r>
          </a:p>
        </p:txBody>
      </p:sp>
      <p:sp>
        <p:nvSpPr>
          <p:cNvPr id="18" name="Cloud 17"/>
          <p:cNvSpPr/>
          <p:nvPr/>
        </p:nvSpPr>
        <p:spPr>
          <a:xfrm>
            <a:off x="8810392" y="0"/>
            <a:ext cx="3048000" cy="730269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209025" y="261861"/>
            <a:ext cx="1602334" cy="604655"/>
            <a:chOff x="147304" y="315612"/>
            <a:chExt cx="1602334" cy="604655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930130" cy="553986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0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0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87984" y="6093318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khó đọc, khó hiểu trong bài.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410200" y="2819400"/>
            <a:ext cx="8196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906000" y="4114800"/>
            <a:ext cx="10909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92608" y="6099281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1.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9220200" y="16002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467600" y="20574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686800" y="24384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858000" y="28956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286000" y="41148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629400" y="41910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876800" y="45720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0744200" y="49530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828800" y="4114800"/>
            <a:ext cx="5089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9829800" y="3657600"/>
            <a:ext cx="5089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638800" y="4114800"/>
            <a:ext cx="10909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Hành trang số (3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422978" y="740102"/>
            <a:ext cx="609600" cy="609600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H="1">
            <a:off x="1524000" y="46482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849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165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</TotalTime>
  <Words>1393</Words>
  <Application>Microsoft Office PowerPoint</Application>
  <PresentationFormat>Custom</PresentationFormat>
  <Paragraphs>117</Paragraphs>
  <Slides>20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CHƠI: TÂY DU KÝ</dc:title>
  <dc:creator>Windows User</dc:creator>
  <cp:lastModifiedBy>AutoBVT</cp:lastModifiedBy>
  <cp:revision>122</cp:revision>
  <dcterms:created xsi:type="dcterms:W3CDTF">2020-05-04T22:33:34Z</dcterms:created>
  <dcterms:modified xsi:type="dcterms:W3CDTF">2023-04-26T01:26:54Z</dcterms:modified>
</cp:coreProperties>
</file>