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340" r:id="rId3"/>
    <p:sldId id="272" r:id="rId4"/>
    <p:sldId id="314" r:id="rId5"/>
    <p:sldId id="325" r:id="rId6"/>
    <p:sldId id="326" r:id="rId7"/>
    <p:sldId id="327" r:id="rId8"/>
    <p:sldId id="318" r:id="rId9"/>
    <p:sldId id="308" r:id="rId10"/>
    <p:sldId id="328" r:id="rId11"/>
    <p:sldId id="311" r:id="rId12"/>
    <p:sldId id="329" r:id="rId13"/>
    <p:sldId id="298" r:id="rId14"/>
    <p:sldId id="330" r:id="rId15"/>
    <p:sldId id="313" r:id="rId16"/>
    <p:sldId id="287" r:id="rId17"/>
    <p:sldId id="291" r:id="rId18"/>
    <p:sldId id="306" r:id="rId19"/>
    <p:sldId id="331" r:id="rId20"/>
    <p:sldId id="332" r:id="rId21"/>
    <p:sldId id="335" r:id="rId22"/>
    <p:sldId id="307" r:id="rId23"/>
    <p:sldId id="337" r:id="rId24"/>
    <p:sldId id="336" r:id="rId25"/>
    <p:sldId id="288" r:id="rId26"/>
    <p:sldId id="289" r:id="rId27"/>
    <p:sldId id="339" r:id="rId28"/>
    <p:sldId id="338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FF6600"/>
    <a:srgbClr val="FF00FF"/>
    <a:srgbClr val="2E88DA"/>
    <a:srgbClr val="0D94D7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F911-E57C-412F-93BF-A17C88490371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ACD4E-6B64-4344-BEB9-1BFC020A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08A4-59AA-4022-99BF-C8AF3372B1C1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03BE-F1F5-4D15-BC67-DECEA5AACEB3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D0D-1BFE-4DA2-825E-AB0C15DC1D7F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2D0C-894F-4124-814D-14648435F49A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43B3-400C-43B3-A675-B8356387B46A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6F4-6B6D-40D5-B8D2-EEC6280530D4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DF41-5D78-4813-A032-FF87A51B42AA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1073-6B08-4A79-AD5B-9A7831A8F391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98FD-FA1D-4DE0-BC19-204E8942AD07}" type="datetime1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F86-58C7-4466-979C-B2A18F9A96DB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6E2-A2D5-4E84-BE32-77AE4D06370D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E5FA-50E1-4868-89CA-F676BA8553B6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89" y="0"/>
            <a:ext cx="12339177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 THIẾT KẾ: Chu Thị Soa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</a:t>
            </a:fld>
            <a:endParaRPr lang="en-US"/>
          </a:p>
        </p:txBody>
      </p:sp>
      <p:sp>
        <p:nvSpPr>
          <p:cNvPr id="9" name="MH_Text_1">
            <a:extLst>
              <a:ext uri="{FF2B5EF4-FFF2-40B4-BE49-F238E27FC236}">
                <a16:creationId xmlns:a16="http://schemas.microsoft.com/office/drawing/2014/main" xmlns="" id="{E2DF345A-E7BD-4EFF-9230-4119B61EB8E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82021" y="2571569"/>
            <a:ext cx="3720672" cy="114890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733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TIẾNG VIỆT</a:t>
            </a:r>
          </a:p>
          <a:p>
            <a:pPr algn="ctr"/>
            <a:r>
              <a:rPr lang="en-US" altLang="zh-CN" sz="3733" b="1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Đọc</a:t>
            </a:r>
            <a:endParaRPr lang="zh-CN" altLang="en-US" sz="3733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3EC7-6E38-4FF6-8B68-828615E29114}" type="datetime1">
              <a:rPr lang="en-US" smtClean="0"/>
              <a:t>2/15/2025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7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0C5F-8852-48FD-A155-2935CA258E9A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9406" y="6430110"/>
            <a:ext cx="1902594" cy="427890"/>
          </a:xfrm>
        </p:spPr>
        <p:txBody>
          <a:bodyPr/>
          <a:lstStyle/>
          <a:p>
            <a:pPr algn="l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 descr="https://f6-zpcloud.zdn.vn/6241434243115382932/84beb13596005a5e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77" y="861718"/>
            <a:ext cx="8634647" cy="59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03814" y="439136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</a:t>
            </a:r>
            <a:r>
              <a:rPr lang="en-US" sz="2400" b="1" dirty="0" err="1" smtClean="0">
                <a:solidFill>
                  <a:srgbClr val="1A0FF1"/>
                </a:solidFill>
                <a:latin typeface="inherit"/>
              </a:rPr>
              <a:t>Bài</a:t>
            </a:r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9 : VÈ CHIM</a:t>
            </a:r>
            <a:endParaRPr lang="vi-VN" sz="2400" dirty="0">
              <a:solidFill>
                <a:srgbClr val="1A0FF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2EE2A4E-FE4F-4188-86DD-3BC123F92F22}"/>
              </a:ext>
            </a:extLst>
          </p:cNvPr>
          <p:cNvSpPr/>
          <p:nvPr/>
        </p:nvSpPr>
        <p:spPr>
          <a:xfrm>
            <a:off x="1384584" y="861718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3720635-6DBD-4416-8A42-D27C8DDAE487}"/>
              </a:ext>
            </a:extLst>
          </p:cNvPr>
          <p:cNvSpPr/>
          <p:nvPr/>
        </p:nvSpPr>
        <p:spPr>
          <a:xfrm>
            <a:off x="1384583" y="2833943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1304540" y="4806168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5979355" y="1039365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5979355" y="3242082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710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6640" y="1104070"/>
            <a:ext cx="282078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0E1F-6807-49CD-9672-70DBFB3B5B1A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0872" y="1905227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Hay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6640" y="1104070"/>
            <a:ext cx="282078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4DE3-1FCA-48BF-80F7-EC6B4108D486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0872" y="1905227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Hay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9854" y="701368"/>
            <a:ext cx="270625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555F-AC40-43CC-871B-EBFD9513CF68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7599" y="1515001"/>
            <a:ext cx="10317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UVN Viet Sach"/>
              </a:rPr>
              <a:t>(Chạy) lon xon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dáng chạy nhanh và trông rất đáng yêu.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UVN Viet Sach"/>
              </a:rPr>
              <a:t>(Nhặt) lân la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nhặt loanh quanh, không đi xa.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UVN Viet Sach"/>
              </a:rPr>
              <a:t>Nhấp nhem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(mắt) lúc nhắm lúc mở.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8655" y="1884218"/>
            <a:ext cx="7130472" cy="618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95089" y="2837178"/>
            <a:ext cx="7130472" cy="618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1400" y="3790139"/>
            <a:ext cx="7130472" cy="618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6386-F4FA-430A-8676-77E9A9BDDBCE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03814" y="439136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</a:t>
            </a:r>
            <a:r>
              <a:rPr lang="en-US" sz="2400" b="1" dirty="0" err="1" smtClean="0">
                <a:solidFill>
                  <a:srgbClr val="1A0FF1"/>
                </a:solidFill>
                <a:latin typeface="inherit"/>
              </a:rPr>
              <a:t>Bài</a:t>
            </a:r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9 : VÈ CHIM</a:t>
            </a:r>
            <a:endParaRPr lang="vi-VN" sz="2400" dirty="0">
              <a:solidFill>
                <a:srgbClr val="1A0FF1"/>
              </a:solidFill>
            </a:endParaRPr>
          </a:p>
        </p:txBody>
      </p:sp>
      <p:pic>
        <p:nvPicPr>
          <p:cNvPr id="4098" name="Picture 2" descr="https://f5-zpcloud.zdn.vn/878016817667679351/59a52818032dcf7396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65" y="988230"/>
            <a:ext cx="7709533" cy="53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2460"/>
            <a:ext cx="6286500" cy="114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91" y="5712460"/>
            <a:ext cx="6009409" cy="1145540"/>
          </a:xfrm>
          <a:prstGeom prst="rect">
            <a:avLst/>
          </a:prstGeom>
        </p:spPr>
      </p:pic>
      <p:pic>
        <p:nvPicPr>
          <p:cNvPr id="2050" name="Picture 2" descr="Sở Văn hóa và Thể thao tỉnh Thừa Thiên Hu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03" y="0"/>
            <a:ext cx="3515197" cy="22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tconlikeonline Projects | Photos, videos, logos, illustrations and  branding on Be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2422299" cy="20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7916" y="2262909"/>
            <a:ext cx="3461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OpenSansBold"/>
              </a:rPr>
              <a:t>TÌM HIỂU BÀI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D5D3-97BB-433B-B23E-A80C130AC52A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15</a:t>
            </a:fld>
            <a:endParaRPr lang="en-US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Giáo viên: Chu Thị Soa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hoa đào cành đ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486"/>
            <a:ext cx="1754909" cy="15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hoa mai sách giáo khoa lớp 7 - Mỹ thuật Lớp 7 - Bài tập Mỹ thuật Lớp 7 -  Giải bài tập Mỹ thuật Lớp 7 | Lazi.vn - Cộng đồng Tri thức &amp;amp; Giáo dụ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5414" y="0"/>
            <a:ext cx="1766586" cy="12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4EB1-AD6C-4A86-BDB4-6158D7D796B5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16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775853"/>
            <a:ext cx="6878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vè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357745" y="2245591"/>
            <a:ext cx="9857509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b="1" dirty="0" smtClean="0">
              <a:solidFill>
                <a:srgbClr val="1A0FF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7745" y="2255404"/>
            <a:ext cx="985750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b="1" dirty="0" smtClean="0">
              <a:solidFill>
                <a:srgbClr val="1A0FF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bẻo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cal mai vàng và chim én đón xuân 4 size 3 tấm(100x150Cm) (H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150" y="4363031"/>
            <a:ext cx="2530461" cy="20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ản mạn về hoa Mai và hoa Đào - Lớp 1 - Nguyễn Quốc Hiệp - Website của  Trường Tiểu học Xuân Lộ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60" y="4544291"/>
            <a:ext cx="2020639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6A0E-FCD1-4366-BA54-F284B66406CD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434" y="660725"/>
            <a:ext cx="855287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434" y="1204773"/>
            <a:ext cx="8552873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dirty="0" smtClean="0">
                <a:solidFill>
                  <a:srgbClr val="1A0FF1"/>
                </a:solidFill>
                <a:latin typeface="Times New Roman" panose="02020603050405020304" pitchFamily="18" charset="0"/>
                <a:ea typeface="UVN Viet Sach"/>
              </a:rPr>
              <a:t>M</a:t>
            </a:r>
            <a:r>
              <a:rPr lang="vi-VN" sz="3200" b="1" i="1" dirty="0">
                <a:solidFill>
                  <a:srgbClr val="1A0FF1"/>
                </a:solidFill>
                <a:latin typeface="Times New Roman" panose="02020603050405020304" pitchFamily="18" charset="0"/>
                <a:ea typeface="UVN Viet Sach"/>
              </a:rPr>
              <a:t>:</a:t>
            </a:r>
            <a:r>
              <a:rPr lang="vi-VN" sz="3200" i="1" dirty="0">
                <a:solidFill>
                  <a:srgbClr val="1A0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200" b="1" dirty="0" smtClean="0">
                <a:solidFill>
                  <a:srgbClr val="1A0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1A0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 gì vừa đi vừa </a:t>
            </a:r>
            <a:r>
              <a:rPr lang="vi-VN" sz="3200" b="1" dirty="0" smtClean="0">
                <a:solidFill>
                  <a:srgbClr val="1A0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3200" b="1" dirty="0" smtClean="0">
                <a:solidFill>
                  <a:srgbClr val="1A0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1A0FF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4621" y="5162536"/>
            <a:ext cx="3219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sáo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Chim sáo là gì? Những điều bạn chưa biết về chim s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24" y="2248546"/>
            <a:ext cx="4279406" cy="32095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cal mai vàng và chim én đón xuân 4 size 3 tấm(100x150Cm) (H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150" y="4363031"/>
            <a:ext cx="2530461" cy="20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ản mạn về hoa Mai và hoa Đào - Lớp 1 - Nguyễn Quốc Hiệp - Website của  Trường Tiểu học Xuân Lộ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60" y="4544291"/>
            <a:ext cx="2020639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FBBC-FDC1-42B2-83EE-A37488DC305B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18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774279"/>
            <a:ext cx="6096000" cy="1031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600" b="1" dirty="0">
                <a:solidFill>
                  <a:srgbClr val="1A0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Chim gì hay nói linh </a:t>
            </a:r>
            <a:r>
              <a:rPr lang="vi-VN" sz="3600" b="1" dirty="0" smtClean="0">
                <a:solidFill>
                  <a:srgbClr val="1A0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600" b="1" dirty="0" smtClean="0">
                <a:solidFill>
                  <a:srgbClr val="1A0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1A0FF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2" descr="Bò chao, Liếu điếu - Masked Laughingthrush - Garrulax perspicilla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Bò chao, Liếu điếu - Masked Laughingthrush - Garrulax perspicillat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Tuần 21. Vè chim tuan 21 ve chim nga pp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Bò chao, Liếu điếu - Masked Laughingthrush - Garrulax perspicillat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87" y="1805780"/>
            <a:ext cx="4067749" cy="3035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3659626" y="4669644"/>
            <a:ext cx="6096000" cy="1031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liếu </a:t>
            </a: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điếu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cal mai vàng và chim én đón xuân 4 size 3 tấm(100x150Cm) (H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150" y="4363031"/>
            <a:ext cx="2530461" cy="20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ản mạn về hoa Mai và hoa Đào - Lớp 1 - Nguyễn Quốc Hiệp - Website của  Trường Tiểu học Xuân Lộ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60" y="4544291"/>
            <a:ext cx="2020639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D69-69D5-4793-8DCC-5643C1E29CA2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19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154236"/>
            <a:ext cx="6096000" cy="1031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 gì tính hay mách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lẻo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5230" y="5282260"/>
            <a:ext cx="6096000" cy="1031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600" b="1" dirty="0" smtClean="0">
                <a:solidFill>
                  <a:srgbClr val="1A0FF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Chim khách</a:t>
            </a:r>
            <a:endParaRPr lang="en-US" sz="3600" b="1" dirty="0">
              <a:solidFill>
                <a:srgbClr val="1A0FF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Chim khách kêu là điềm báo gì - Những con số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80" y="1375236"/>
            <a:ext cx="5715000" cy="4286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319805769179922440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655"/>
            <a:ext cx="12191999" cy="63084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2D0C-894F-4124-814D-14648435F49A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cal mai vàng và chim én đón xuân 4 size 3 tấm(100x150Cm) (H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150" y="4363031"/>
            <a:ext cx="2530461" cy="20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ản mạn về hoa Mai và hoa Đào - Lớp 1 - Nguyễn Quốc Hiệp - Website của  Trường Tiểu học Xuân Lộ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60" y="4544291"/>
            <a:ext cx="2020639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9B93-32F2-4FD1-A167-416F13DCBD59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20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4350" y="385591"/>
            <a:ext cx="6096000" cy="1031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 gì giục hè đến mau</a:t>
            </a: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742" y="2435777"/>
            <a:ext cx="6096000" cy="1031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90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Tu hú Trung Quốc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72" y="1723056"/>
            <a:ext cx="2699798" cy="4815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cal mai vàng và chim én đón xuân 4 size 3 tấm(100x150Cm) (H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150" y="4363031"/>
            <a:ext cx="2530461" cy="20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ản mạn về hoa Mai và hoa Đào - Lớp 1 - Nguyễn Quốc Hiệp - Website của  Trường Tiểu học Xuân Lộ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60" y="4544291"/>
            <a:ext cx="2020639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FAD7-3782-40A1-8FD7-BA249C53521C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21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3084" y="6175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3104" y="53212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him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mèo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30 hình ảnh chim cú mèo ngộ nghĩnh và đáng yêu mà có thể bạn chưa b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30 hình ảnh chim cú mèo ngộ nghĩnh và đáng yêu mà có thể bạn chưa bi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68" y="1325945"/>
            <a:ext cx="4216132" cy="3805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4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cal mai vàng và chim én đón xuân 4 size 3 tấm(100x150Cm) (H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150" y="4363031"/>
            <a:ext cx="2530461" cy="20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ản mạn về hoa Mai và hoa Đào - Lớp 1 - Nguyễn Quốc Hiệp - Website của  Trường Tiểu học Xuân Lộ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60" y="4544291"/>
            <a:ext cx="2020639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1E3-1910-414E-B24A-BAC0ACB3133C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pic>
        <p:nvPicPr>
          <p:cNvPr id="9" name="Picture 2" descr="https://img.loigiaihay.com/picture/question_lgh/2021_51/1623836671-hm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9" y="0"/>
            <a:ext cx="107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cal mai vàng và chim én đón xuân 4 size 3 tấm(100x150Cm) (H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0301" y="4676275"/>
            <a:ext cx="2187368" cy="18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ản mạn về hoa Mai và hoa Đào - Lớp 1 - Nguyễn Quốc Hiệp - Website của  Trường Tiểu học Xuân Lộ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60" y="4544291"/>
            <a:ext cx="2020639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F98-CCEE-4225-A80B-F937CA2B87F0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90161" y="645919"/>
            <a:ext cx="8299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3: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ngữ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chỉ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endParaRPr lang="en-US" sz="3200" b="1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OpenSans"/>
              </a:rPr>
              <a:t>          </a:t>
            </a:r>
            <a:r>
              <a:rPr lang="en-US" sz="3200" b="1" dirty="0" err="1" smtClean="0">
                <a:solidFill>
                  <a:srgbClr val="000000"/>
                </a:solidFill>
                <a:latin typeface="OpenSans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loài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chim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vè</a:t>
            </a:r>
            <a:r>
              <a:rPr lang="en-US" sz="3200" b="1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478467" y="2056496"/>
            <a:ext cx="9656912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Những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từ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ngữ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chỉ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hoạt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động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của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các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loài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chim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trong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bài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vè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đó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là</a:t>
            </a:r>
            <a:r>
              <a:rPr lang="en-US" sz="3200" b="1" dirty="0" smtClean="0">
                <a:solidFill>
                  <a:srgbClr val="1A0FF1"/>
                </a:solidFill>
                <a:latin typeface="OpenSans"/>
              </a:rPr>
              <a:t>:</a:t>
            </a:r>
            <a:endParaRPr lang="en-US" sz="3200" b="1" dirty="0">
              <a:solidFill>
                <a:srgbClr val="1A0FF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1391" y="2750366"/>
            <a:ext cx="9656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OpenSans"/>
              </a:rPr>
              <a:t>   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OpenSans"/>
              </a:rPr>
              <a:t>chạy</a:t>
            </a:r>
            <a:r>
              <a:rPr lang="en-US" sz="32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lon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xon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nhảy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linh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tinh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chao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đớp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mồi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mách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lẻo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lân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la</a:t>
            </a:r>
            <a:r>
              <a:rPr lang="en-US" sz="3200" b="1" dirty="0" smtClean="0">
                <a:solidFill>
                  <a:srgbClr val="FF0000"/>
                </a:solidFill>
                <a:latin typeface="OpenSans"/>
              </a:rPr>
              <a:t>,….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cal mai vàng và chim én đón xuân 4 size 3 tấm(100x150Cm) (HN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5022" y="5046510"/>
            <a:ext cx="1781853" cy="14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ản mạn về hoa Mai và hoa Đào - Lớp 1 - Nguyễn Quốc Hiệp - Website của  Trường Tiểu học Xuân Lộ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024" y="4934708"/>
            <a:ext cx="1679675" cy="19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8C7-85B1-4572-B70F-CDD49E735D82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3737" y="601851"/>
            <a:ext cx="11221598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4: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Dựa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nội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dung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vè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, </a:t>
            </a:r>
            <a:endParaRPr lang="en-US" sz="3200" b="1" dirty="0" smtClean="0">
              <a:solidFill>
                <a:srgbClr val="000000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OpenSans"/>
              </a:rPr>
              <a:t>          </a:t>
            </a:r>
            <a:r>
              <a:rPr lang="en-US" sz="3200" b="1" dirty="0" err="1" smtClean="0">
                <a:solidFill>
                  <a:srgbClr val="000000"/>
                </a:solidFill>
                <a:latin typeface="OpenSans"/>
              </a:rPr>
              <a:t>giới</a:t>
            </a:r>
            <a:r>
              <a:rPr lang="en-US" sz="3200" b="1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thiệu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loài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Sans"/>
              </a:rPr>
              <a:t>chim</a:t>
            </a:r>
            <a:r>
              <a:rPr lang="en-US" sz="3200" b="1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209800" y="2353832"/>
            <a:ext cx="850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OpenSans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loài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chim</a:t>
            </a:r>
            <a:r>
              <a:rPr lang="en-US" sz="3200" b="1" dirty="0" smtClean="0">
                <a:solidFill>
                  <a:srgbClr val="FF0000"/>
                </a:solidFill>
                <a:latin typeface="OpenSans"/>
              </a:rPr>
              <a:t>:</a:t>
            </a:r>
            <a:endParaRPr lang="en-US" sz="3200" b="1" dirty="0">
              <a:solidFill>
                <a:srgbClr val="1A0FF1"/>
              </a:solidFill>
              <a:latin typeface="OpenSans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OpenSans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: </a:t>
            </a:r>
            <a:endParaRPr lang="en-US" sz="3200" b="1" dirty="0">
              <a:solidFill>
                <a:srgbClr val="1A0FF1"/>
              </a:solidFill>
              <a:latin typeface="Open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4196" y="2353832"/>
            <a:ext cx="1225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1A0FF1"/>
                </a:solidFill>
                <a:latin typeface="OpenSans"/>
              </a:rPr>
              <a:t>sáo</a:t>
            </a:r>
            <a:endParaRPr lang="en-US" sz="3200" b="1" dirty="0">
              <a:solidFill>
                <a:srgbClr val="1A0FF1"/>
              </a:solidFill>
              <a:latin typeface="Open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4888" y="3079730"/>
            <a:ext cx="5147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1A0FF1"/>
                </a:solidFill>
                <a:latin typeface="OpenSans"/>
              </a:rPr>
              <a:t>vừa</a:t>
            </a:r>
            <a:r>
              <a:rPr lang="en-US" sz="3200" b="1" dirty="0" smtClean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đi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vừa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nhảy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,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hót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smtClean="0">
                <a:solidFill>
                  <a:srgbClr val="1A0FF1"/>
                </a:solidFill>
                <a:latin typeface="OpenSans"/>
              </a:rPr>
              <a:t>hay.</a:t>
            </a:r>
            <a:endParaRPr lang="en-US" sz="3200" b="1" dirty="0">
              <a:solidFill>
                <a:srgbClr val="1A0FF1"/>
              </a:solidFill>
              <a:latin typeface="Open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5761" y="3975727"/>
            <a:ext cx="92780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OpenSans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latin typeface="OpenSans"/>
              </a:rPr>
              <a:t>Tên</a:t>
            </a:r>
            <a:r>
              <a:rPr lang="en-US" sz="2800" b="1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Sans"/>
              </a:rPr>
              <a:t>loài</a:t>
            </a:r>
            <a:r>
              <a:rPr lang="en-US" sz="28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Sans"/>
              </a:rPr>
              <a:t>chim</a:t>
            </a:r>
            <a:r>
              <a:rPr lang="en-US" sz="2800" b="1" dirty="0">
                <a:solidFill>
                  <a:srgbClr val="000000"/>
                </a:solidFill>
                <a:latin typeface="OpenSans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cú</a:t>
            </a:r>
            <a:r>
              <a:rPr lang="en-US" sz="28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mèo</a:t>
            </a:r>
            <a:endParaRPr lang="en-US" sz="2800" b="1" dirty="0">
              <a:solidFill>
                <a:srgbClr val="FF0000"/>
              </a:solidFill>
              <a:latin typeface="OpenSans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00"/>
                </a:solidFill>
                <a:latin typeface="OpenSans"/>
              </a:rPr>
              <a:t>Đặc</a:t>
            </a:r>
            <a:r>
              <a:rPr lang="en-US" sz="2800" b="1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Sans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OpenSans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OpenSans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OpenSans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chuột</a:t>
            </a:r>
            <a:r>
              <a:rPr lang="en-US" sz="2800" b="1" dirty="0" smtClean="0">
                <a:solidFill>
                  <a:srgbClr val="FF0000"/>
                </a:solidFill>
                <a:latin typeface="OpenSans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OpenSans"/>
              </a:rPr>
              <a:t>                      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OpenSans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buồn</a:t>
            </a:r>
            <a:r>
              <a:rPr lang="en-US" sz="28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OpenSans"/>
              </a:rPr>
              <a:t>ngủ</a:t>
            </a:r>
            <a:r>
              <a:rPr lang="en-US" sz="2800" b="1" dirty="0" smtClean="0">
                <a:solidFill>
                  <a:srgbClr val="FF0000"/>
                </a:solidFill>
                <a:latin typeface="OpenSans"/>
              </a:rPr>
              <a:t>.</a:t>
            </a:r>
            <a:endParaRPr lang="en-US" sz="2800" b="1" dirty="0">
              <a:solidFill>
                <a:srgbClr val="FF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3980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ở Văn hóa và Thể thao tỉnh Thừa Thiên Hu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03" y="0"/>
            <a:ext cx="3515197" cy="22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tconlikeonline Projects | Photos, videos, logos, illustrations and  branding on Beh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2422299" cy="20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2669" y="680529"/>
            <a:ext cx="7133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OpenSansBold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OpenSansBold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OpenSansBold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OpenSansBold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OpenSansBold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OpenSansBold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OpenSansBold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OpenSansBold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OpenSansBold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OpenSansBold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OpenSansBold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OpenSansBold"/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E86-0C49-4489-9AAF-3A58183D4AE7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6225" y="2126121"/>
            <a:ext cx="9339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OpenSans"/>
              </a:rPr>
              <a:t>Câu 1: Tìm những từ chỉ người được dùng để gọi </a:t>
            </a:r>
            <a:endParaRPr lang="en-US" sz="2800" b="1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OpenSans"/>
              </a:rPr>
              <a:t>            </a:t>
            </a:r>
            <a:r>
              <a:rPr lang="vi-VN" sz="2800" b="1" dirty="0" smtClean="0">
                <a:solidFill>
                  <a:srgbClr val="000000"/>
                </a:solidFill>
                <a:latin typeface="OpenSans"/>
              </a:rPr>
              <a:t>các </a:t>
            </a:r>
            <a:r>
              <a:rPr lang="vi-VN" sz="2800" b="1" dirty="0">
                <a:solidFill>
                  <a:srgbClr val="000000"/>
                </a:solidFill>
                <a:latin typeface="OpenSans"/>
              </a:rPr>
              <a:t>loài chim dưới đây</a:t>
            </a:r>
            <a:r>
              <a:rPr lang="vi-VN" sz="2800" b="1" dirty="0" smtClean="0">
                <a:solidFill>
                  <a:srgbClr val="000000"/>
                </a:solidFill>
                <a:latin typeface="OpenSans"/>
              </a:rPr>
              <a:t>: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534099" y="3149850"/>
            <a:ext cx="9819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cú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mèo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sáo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hú</a:t>
            </a:r>
            <a:r>
              <a:rPr lang="en-US" sz="3200" b="1" dirty="0" smtClean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1A0FF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61230" y="3723515"/>
            <a:ext cx="64857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70042" y="3710476"/>
            <a:ext cx="64857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62215" y="3695415"/>
            <a:ext cx="64857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687326"/>
            <a:ext cx="64857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26225" y="4096642"/>
            <a:ext cx="10005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OpenSans"/>
              </a:rPr>
              <a:t>Câu</a:t>
            </a:r>
            <a:r>
              <a:rPr lang="en-US" sz="3200" b="1" dirty="0">
                <a:latin typeface="OpenSans"/>
              </a:rPr>
              <a:t> 2: </a:t>
            </a:r>
            <a:r>
              <a:rPr lang="en-US" sz="3200" b="1" dirty="0" err="1">
                <a:latin typeface="OpenSans"/>
              </a:rPr>
              <a:t>Đặt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một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câu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với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từ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ngữ</a:t>
            </a:r>
            <a:r>
              <a:rPr lang="en-US" sz="3200" b="1" dirty="0">
                <a:latin typeface="OpenSans"/>
              </a:rPr>
              <a:t> ở </a:t>
            </a:r>
            <a:r>
              <a:rPr lang="en-US" sz="3200" b="1" dirty="0" err="1">
                <a:latin typeface="OpenSans"/>
              </a:rPr>
              <a:t>bài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tập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trên</a:t>
            </a:r>
            <a:r>
              <a:rPr lang="en-US" sz="3200" b="1" dirty="0" smtClean="0">
                <a:latin typeface="OpenSans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88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ẽ hoa mai sách giáo khoa lớp 7 - Mỹ thuật Lớp 7 - Bài tập Mỹ thuật Lớp 7 -  Giải bài tập Mỹ thuật Lớp 7 | Lazi.vn - Cộng đồng Tri thức &amp;amp; Giáo dụ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2764" cy="13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ản mạn về hoa Mai và hoa Đào - Lớp 1 - Nguyễn Quốc Hiệp - Website của  Trường Tiểu học Xuân Lộ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656" y="5685432"/>
            <a:ext cx="1024043" cy="11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903-FF37-4BC3-94EF-66C48920945C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26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7732" y="897331"/>
            <a:ext cx="9819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cú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mèo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sáo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3200" b="1" dirty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hú</a:t>
            </a:r>
            <a:r>
              <a:rPr lang="en-US" sz="3200" b="1" dirty="0" smtClean="0">
                <a:solidFill>
                  <a:srgbClr val="1A0FF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1A0FF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9858" y="1844123"/>
            <a:ext cx="10005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OpenSans"/>
              </a:rPr>
              <a:t>Câu</a:t>
            </a:r>
            <a:r>
              <a:rPr lang="en-US" sz="3200" b="1" dirty="0">
                <a:latin typeface="OpenSans"/>
              </a:rPr>
              <a:t> 2: </a:t>
            </a:r>
            <a:r>
              <a:rPr lang="en-US" sz="3200" b="1" dirty="0" err="1">
                <a:latin typeface="OpenSans"/>
              </a:rPr>
              <a:t>Đặt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một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câu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với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từ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ngữ</a:t>
            </a:r>
            <a:r>
              <a:rPr lang="en-US" sz="3200" b="1" dirty="0">
                <a:latin typeface="OpenSans"/>
              </a:rPr>
              <a:t> ở </a:t>
            </a:r>
            <a:r>
              <a:rPr lang="en-US" sz="3200" b="1" dirty="0" err="1">
                <a:latin typeface="OpenSans"/>
              </a:rPr>
              <a:t>bài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tập</a:t>
            </a:r>
            <a:r>
              <a:rPr lang="en-US" sz="3200" b="1" dirty="0">
                <a:latin typeface="OpenSans"/>
              </a:rPr>
              <a:t> </a:t>
            </a:r>
            <a:r>
              <a:rPr lang="en-US" sz="3200" b="1" dirty="0" err="1">
                <a:latin typeface="OpenSans"/>
              </a:rPr>
              <a:t>trên</a:t>
            </a:r>
            <a:r>
              <a:rPr lang="en-US" sz="3200" b="1" dirty="0" smtClean="0">
                <a:latin typeface="OpenSans"/>
              </a:rPr>
              <a:t>.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209800" y="2790915"/>
            <a:ext cx="8039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OpenSans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OpenSans"/>
              </a:rPr>
              <a:t>Bác</a:t>
            </a:r>
            <a:r>
              <a:rPr lang="en-US" sz="32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Sans"/>
              </a:rPr>
              <a:t>cú</a:t>
            </a:r>
            <a:r>
              <a:rPr lang="en-US" sz="32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mèo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mắt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OpenSans"/>
              </a:rPr>
              <a:t>tinh</a:t>
            </a:r>
            <a:r>
              <a:rPr lang="en-US" sz="3200" b="1" dirty="0" smtClean="0">
                <a:solidFill>
                  <a:srgbClr val="FF0000"/>
                </a:solidFill>
                <a:latin typeface="OpenSans"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2764" y="3512215"/>
            <a:ext cx="8718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1A0FF1"/>
                </a:solidFill>
                <a:latin typeface="OpenSans"/>
              </a:rPr>
              <a:t>-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Em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sáo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xinh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vừa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đi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vừa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nhảy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1A0FF1"/>
                </a:solidFill>
                <a:latin typeface="OpenSans"/>
              </a:rPr>
              <a:t>-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Cậu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chìa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vôi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hay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nghịch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hay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tếu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1A0FF1"/>
                </a:solidFill>
                <a:latin typeface="OpenSans"/>
              </a:rPr>
              <a:t>-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Cô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tu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hú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báo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hiệu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mùa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vải</a:t>
            </a:r>
            <a:r>
              <a:rPr lang="en-US" sz="3200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1A0FF1"/>
                </a:solidFill>
                <a:latin typeface="OpenSans"/>
              </a:rPr>
              <a:t>đến</a:t>
            </a:r>
            <a:r>
              <a:rPr lang="en-US" sz="3200" dirty="0" smtClean="0">
                <a:solidFill>
                  <a:srgbClr val="1A0FF1"/>
                </a:solidFill>
                <a:latin typeface="OpenSans"/>
              </a:rPr>
              <a:t>.</a:t>
            </a:r>
            <a:endParaRPr lang="en-US" sz="3200" dirty="0">
              <a:solidFill>
                <a:srgbClr val="1A0FF1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1519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2460"/>
            <a:ext cx="6286500" cy="114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91" y="5712460"/>
            <a:ext cx="6009409" cy="1145540"/>
          </a:xfrm>
          <a:prstGeom prst="rect">
            <a:avLst/>
          </a:prstGeom>
        </p:spPr>
      </p:pic>
      <p:pic>
        <p:nvPicPr>
          <p:cNvPr id="2050" name="Picture 2" descr="Sở Văn hóa và Thể thao tỉnh Thừa Thiên Hu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03" y="0"/>
            <a:ext cx="3515197" cy="22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tconlikeonline Projects | Photos, videos, logos, illustrations and  branding on Be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2422299" cy="20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391" y="1807336"/>
            <a:ext cx="7128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FF1"/>
                </a:solidFill>
                <a:latin typeface="OpenSansBold"/>
              </a:rPr>
              <a:t>Qua </a:t>
            </a:r>
            <a:r>
              <a:rPr lang="en-US" sz="2800" b="1" dirty="0" err="1" smtClean="0">
                <a:solidFill>
                  <a:srgbClr val="1A0FF1"/>
                </a:solidFill>
                <a:latin typeface="OpenSansBold"/>
              </a:rPr>
              <a:t>bài</a:t>
            </a:r>
            <a:r>
              <a:rPr lang="en-US" sz="2800" b="1" dirty="0" smtClean="0">
                <a:solidFill>
                  <a:srgbClr val="1A0FF1"/>
                </a:solidFill>
                <a:latin typeface="OpenSansBold"/>
              </a:rPr>
              <a:t> “ </a:t>
            </a:r>
            <a:r>
              <a:rPr lang="en-US" sz="2800" b="1" dirty="0" err="1" smtClean="0">
                <a:solidFill>
                  <a:srgbClr val="FF0000"/>
                </a:solidFill>
                <a:latin typeface="OpenSansBold"/>
              </a:rPr>
              <a:t>Vè</a:t>
            </a:r>
            <a:r>
              <a:rPr lang="en-US" sz="2800" b="1" dirty="0" smtClean="0">
                <a:solidFill>
                  <a:srgbClr val="FF0000"/>
                </a:solidFill>
                <a:latin typeface="OpenSansBold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OpenSansBold"/>
              </a:rPr>
              <a:t>chim</a:t>
            </a:r>
            <a:r>
              <a:rPr lang="en-US" sz="2800" b="1" dirty="0" err="1" smtClean="0">
                <a:solidFill>
                  <a:srgbClr val="1A0FF1"/>
                </a:solidFill>
                <a:latin typeface="OpenSansBold"/>
              </a:rPr>
              <a:t>”giúp</a:t>
            </a:r>
            <a:r>
              <a:rPr lang="en-US" sz="2800" b="1" dirty="0" smtClean="0">
                <a:solidFill>
                  <a:srgbClr val="1A0FF1"/>
                </a:solidFill>
                <a:latin typeface="OpenSansBold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Bold"/>
              </a:rPr>
              <a:t>em</a:t>
            </a:r>
            <a:r>
              <a:rPr lang="en-US" sz="2800" b="1" dirty="0" smtClean="0">
                <a:solidFill>
                  <a:srgbClr val="1A0FF1"/>
                </a:solidFill>
                <a:latin typeface="OpenSansBold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Bold"/>
              </a:rPr>
              <a:t>hiểu</a:t>
            </a:r>
            <a:r>
              <a:rPr lang="en-US" sz="2800" b="1" dirty="0" smtClean="0">
                <a:solidFill>
                  <a:srgbClr val="1A0FF1"/>
                </a:solidFill>
                <a:latin typeface="OpenSansBold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Bold"/>
              </a:rPr>
              <a:t>điều</a:t>
            </a:r>
            <a:r>
              <a:rPr lang="en-US" sz="2800" b="1" dirty="0" smtClean="0">
                <a:solidFill>
                  <a:srgbClr val="1A0FF1"/>
                </a:solidFill>
                <a:latin typeface="OpenSansBold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Bold"/>
              </a:rPr>
              <a:t>gì</a:t>
            </a:r>
            <a:r>
              <a:rPr lang="en-US" sz="2800" b="1" dirty="0" smtClean="0">
                <a:solidFill>
                  <a:srgbClr val="1A0FF1"/>
                </a:solidFill>
                <a:latin typeface="OpenSansBold"/>
              </a:rPr>
              <a:t>?</a:t>
            </a:r>
            <a:endParaRPr lang="en-US" sz="2800" dirty="0">
              <a:solidFill>
                <a:srgbClr val="1A0FF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1728608"/>
            <a:ext cx="72639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A0FF1"/>
                </a:solidFill>
                <a:latin typeface="OpenSansBold"/>
              </a:rPr>
              <a:t>                  </a:t>
            </a:r>
            <a:r>
              <a:rPr lang="en-US" sz="2800" b="1" dirty="0" smtClean="0">
                <a:solidFill>
                  <a:srgbClr val="FF0000"/>
                </a:solidFill>
                <a:latin typeface="OpenSansBold"/>
              </a:rPr>
              <a:t>NỘI DUNG                   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27E-7335-47B2-A73E-01B56CA50FA8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27</a:t>
            </a:fld>
            <a:endParaRPr lang="en-US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Giáo viên: Chu Thị Soa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3966" y="3072689"/>
            <a:ext cx="10421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Mỗi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một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loài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chim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đều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có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những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đặc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điểm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riêng</a:t>
            </a:r>
            <a:r>
              <a:rPr lang="en-US" sz="3200" b="1" dirty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3200" b="1" dirty="0" err="1">
                <a:solidFill>
                  <a:srgbClr val="1A0FF1"/>
                </a:solidFill>
                <a:latin typeface="OpenSans"/>
              </a:rPr>
              <a:t>biệt</a:t>
            </a:r>
            <a:r>
              <a:rPr lang="en-US" sz="3200" b="1" dirty="0" smtClean="0">
                <a:solidFill>
                  <a:srgbClr val="1A0FF1"/>
                </a:solidFill>
                <a:latin typeface="OpenSans"/>
              </a:rPr>
              <a:t>.</a:t>
            </a:r>
            <a:endParaRPr lang="en-US" sz="3200" b="1" dirty="0">
              <a:solidFill>
                <a:srgbClr val="1A0F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C781-F065-4EAD-8952-A6AB58270BA1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03814" y="439136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</a:t>
            </a:r>
            <a:r>
              <a:rPr lang="en-US" sz="2400" b="1" dirty="0" err="1" smtClean="0">
                <a:solidFill>
                  <a:srgbClr val="1A0FF1"/>
                </a:solidFill>
                <a:latin typeface="inherit"/>
              </a:rPr>
              <a:t>Bài</a:t>
            </a:r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9 : VÈ CHIM</a:t>
            </a:r>
            <a:endParaRPr lang="vi-VN" sz="2400" dirty="0">
              <a:solidFill>
                <a:srgbClr val="1A0FF1"/>
              </a:solidFill>
            </a:endParaRPr>
          </a:p>
        </p:txBody>
      </p:sp>
      <p:pic>
        <p:nvPicPr>
          <p:cNvPr id="4098" name="Picture 2" descr="https://f5-zpcloud.zdn.vn/878016817667679351/59a52818032dcf7396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65" y="988230"/>
            <a:ext cx="7709533" cy="53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566"/>
            <a:ext cx="3431409" cy="3288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55" y="2353768"/>
            <a:ext cx="3982721" cy="419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397034">
            <a:off x="9064404" y="2726789"/>
            <a:ext cx="1359346" cy="565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65004">
            <a:off x="8724971" y="2458736"/>
            <a:ext cx="2038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alt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143" y="1207912"/>
            <a:ext cx="5246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1)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Dặn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dò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: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Đọc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lại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bài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Vè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chim</a:t>
            </a:r>
            <a:endParaRPr lang="en-US" sz="2800" b="1" dirty="0">
              <a:solidFill>
                <a:srgbClr val="1A0FF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143" y="2127129"/>
            <a:ext cx="730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2)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Chuẩn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bị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tiết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sau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: </a:t>
            </a:r>
            <a:r>
              <a:rPr lang="en-US" sz="2800" b="1" dirty="0" err="1" smtClean="0">
                <a:solidFill>
                  <a:srgbClr val="1A0FF1"/>
                </a:solidFill>
                <a:latin typeface="OpenSans"/>
              </a:rPr>
              <a:t>Khủng</a:t>
            </a:r>
            <a:r>
              <a:rPr lang="en-US" sz="2800" b="1" dirty="0" smtClean="0">
                <a:solidFill>
                  <a:srgbClr val="1A0FF1"/>
                </a:solidFill>
                <a:latin typeface="OpenSans"/>
              </a:rPr>
              <a:t> long</a:t>
            </a:r>
            <a:endParaRPr lang="en-US" sz="2800" b="1" dirty="0">
              <a:solidFill>
                <a:srgbClr val="1A0FF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0D65-57D3-42D7-8FC9-3BF48DDEB0F7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29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Giáo viên: Chu Thị Soa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2" y="0"/>
            <a:ext cx="9568874" cy="587431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AA47-A1D2-4565-BB95-B44BF8C8BB4E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08200" y="2937159"/>
            <a:ext cx="811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OpenSans"/>
              </a:rPr>
              <a:t>Nói</a:t>
            </a:r>
            <a:r>
              <a:rPr lang="en-US" sz="40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Sans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Sans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Sans"/>
              </a:rPr>
              <a:t>loài</a:t>
            </a:r>
            <a:r>
              <a:rPr lang="en-US" sz="40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Sans"/>
              </a:rPr>
              <a:t>chim</a:t>
            </a:r>
            <a:r>
              <a:rPr lang="en-US" sz="40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Sans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Sans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Sans"/>
              </a:rPr>
              <a:t>biết</a:t>
            </a:r>
            <a:r>
              <a:rPr lang="en-US" sz="4000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16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question_lgh/2021_51/1623836671-pc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6792532" cy="686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1B5609-39C3-4426-9F99-C2F2D9FEF51D}"/>
              </a:ext>
            </a:extLst>
          </p:cNvPr>
          <p:cNvSpPr txBox="1"/>
          <p:nvPr/>
        </p:nvSpPr>
        <p:spPr>
          <a:xfrm>
            <a:off x="953700" y="1334400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SGK/ 39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821" y="650893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1A0FF1"/>
                </a:solidFill>
                <a:latin typeface="inherit"/>
              </a:rPr>
              <a:t>Bài</a:t>
            </a:r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9 : VÈ CHIM</a:t>
            </a:r>
            <a:endParaRPr lang="vi-VN" sz="2400" dirty="0">
              <a:solidFill>
                <a:srgbClr val="1A0FF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AC4-73CA-4236-9CEE-CD5777718742}" type="datetime1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Giáo viên: Chu Thị Soa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74A2-BAD6-496D-AA1C-365322A015E1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03814" y="439136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</a:t>
            </a:r>
            <a:r>
              <a:rPr lang="en-US" sz="2400" b="1" dirty="0" err="1" smtClean="0">
                <a:solidFill>
                  <a:srgbClr val="1A0FF1"/>
                </a:solidFill>
                <a:latin typeface="inherit"/>
              </a:rPr>
              <a:t>Bài</a:t>
            </a:r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9 : VÈ CHIM</a:t>
            </a:r>
            <a:endParaRPr lang="vi-VN" sz="2400" dirty="0">
              <a:solidFill>
                <a:srgbClr val="1A0FF1"/>
              </a:solidFill>
            </a:endParaRPr>
          </a:p>
        </p:txBody>
      </p:sp>
      <p:pic>
        <p:nvPicPr>
          <p:cNvPr id="4098" name="Picture 2" descr="https://f5-zpcloud.zdn.vn/878016817667679351/59a52818032dcf7396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65" y="988230"/>
            <a:ext cx="7709533" cy="53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EA9F-0E29-49FD-9200-23765113F2ED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9406" y="6430110"/>
            <a:ext cx="1902594" cy="427890"/>
          </a:xfrm>
        </p:spPr>
        <p:txBody>
          <a:bodyPr/>
          <a:lstStyle/>
          <a:p>
            <a:pPr algn="l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 descr="https://f6-zpcloud.zdn.vn/6241434243115382932/84beb13596005a5e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77" y="861718"/>
            <a:ext cx="8634647" cy="59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03814" y="439136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</a:t>
            </a:r>
            <a:r>
              <a:rPr lang="en-US" sz="2400" b="1" dirty="0" err="1" smtClean="0">
                <a:solidFill>
                  <a:srgbClr val="1A0FF1"/>
                </a:solidFill>
                <a:latin typeface="inherit"/>
              </a:rPr>
              <a:t>Bài</a:t>
            </a:r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9 : VÈ CHIM</a:t>
            </a:r>
            <a:endParaRPr lang="vi-VN" sz="2400" dirty="0">
              <a:solidFill>
                <a:srgbClr val="1A0FF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2EE2A4E-FE4F-4188-86DD-3BC123F92F22}"/>
              </a:ext>
            </a:extLst>
          </p:cNvPr>
          <p:cNvSpPr/>
          <p:nvPr/>
        </p:nvSpPr>
        <p:spPr>
          <a:xfrm>
            <a:off x="1384584" y="861718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3720635-6DBD-4416-8A42-D27C8DDAE487}"/>
              </a:ext>
            </a:extLst>
          </p:cNvPr>
          <p:cNvSpPr/>
          <p:nvPr/>
        </p:nvSpPr>
        <p:spPr>
          <a:xfrm>
            <a:off x="1384583" y="2833943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1304540" y="4806168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5979355" y="1039365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5979355" y="3242082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754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A11-E9A9-4099-A398-FA77C0FEA40C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9406" y="6430110"/>
            <a:ext cx="1902594" cy="427890"/>
          </a:xfrm>
        </p:spPr>
        <p:txBody>
          <a:bodyPr/>
          <a:lstStyle/>
          <a:p>
            <a:pPr algn="l"/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 descr="https://f6-zpcloud.zdn.vn/6241434243115382932/84beb13596005a5e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77" y="861718"/>
            <a:ext cx="8634647" cy="59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03814" y="439136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</a:t>
            </a:r>
            <a:r>
              <a:rPr lang="en-US" sz="2400" b="1" dirty="0" err="1" smtClean="0">
                <a:solidFill>
                  <a:srgbClr val="1A0FF1"/>
                </a:solidFill>
                <a:latin typeface="inherit"/>
              </a:rPr>
              <a:t>Bài</a:t>
            </a:r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9 : VÈ CHIM</a:t>
            </a:r>
            <a:endParaRPr lang="vi-VN" sz="2400" dirty="0">
              <a:solidFill>
                <a:srgbClr val="1A0FF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2EE2A4E-FE4F-4188-86DD-3BC123F92F22}"/>
              </a:ext>
            </a:extLst>
          </p:cNvPr>
          <p:cNvSpPr/>
          <p:nvPr/>
        </p:nvSpPr>
        <p:spPr>
          <a:xfrm>
            <a:off x="1384584" y="861718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3720635-6DBD-4416-8A42-D27C8DDAE487}"/>
              </a:ext>
            </a:extLst>
          </p:cNvPr>
          <p:cNvSpPr/>
          <p:nvPr/>
        </p:nvSpPr>
        <p:spPr>
          <a:xfrm>
            <a:off x="1384583" y="2833943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1304540" y="4806168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5979355" y="1039365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5979355" y="3242082"/>
            <a:ext cx="554181" cy="568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6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8</a:t>
            </a:fld>
            <a:endParaRPr lang="en-US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Giáo viên: Chu Thị Soa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50242" y="825410"/>
            <a:ext cx="3739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Hay chạy lon xon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Là gà mới nở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Vừa đi vừa nhảy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Là em sáo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xinh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2214" y="4742875"/>
            <a:ext cx="3873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Hay chao đớp mồi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Là chim chèo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bẻo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Tính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hay mách lẻo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Thím khách trước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nhà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541" y="893821"/>
            <a:ext cx="38735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Hay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nhặt lân la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Là bà chim sẻ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Có tình có nghĩa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Là mẹ chim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sâu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  <a:p>
            <a:pPr algn="just"/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Giục hè đến mau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Là cô tu hú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Nhấp nhem buồn ngủ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Là bác cú mèo...</a:t>
            </a:r>
            <a:endParaRPr lang="vi-VN" sz="2800" i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        </a:t>
            </a:r>
            <a:r>
              <a:rPr lang="vi-VN" sz="2800" i="1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vi-VN" sz="2800" i="1" dirty="0">
                <a:solidFill>
                  <a:srgbClr val="000000"/>
                </a:solidFill>
                <a:latin typeface="+mj-lt"/>
              </a:rPr>
              <a:t>Đồng dao</a:t>
            </a:r>
            <a:r>
              <a:rPr lang="vi-VN" sz="2800" i="1" dirty="0" smtClean="0">
                <a:solidFill>
                  <a:srgbClr val="000000"/>
                </a:solidFill>
                <a:latin typeface="+mj-lt"/>
              </a:rPr>
              <a:t>)</a:t>
            </a:r>
            <a:endParaRPr lang="vi-VN" sz="28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1432" y="2709406"/>
            <a:ext cx="3739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Hay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nói linh tinh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Là con liếu điếu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Hay nghịch hay tếu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Là cậu chìa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vôi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3741" y="295631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</a:t>
            </a:r>
            <a:r>
              <a:rPr lang="en-US" sz="2400" b="1" dirty="0" err="1" smtClean="0">
                <a:solidFill>
                  <a:srgbClr val="1A0FF1"/>
                </a:solidFill>
                <a:latin typeface="inherit"/>
              </a:rPr>
              <a:t>Bài</a:t>
            </a:r>
            <a:r>
              <a:rPr lang="en-US" sz="2400" b="1" dirty="0" smtClean="0">
                <a:solidFill>
                  <a:srgbClr val="1A0FF1"/>
                </a:solidFill>
                <a:latin typeface="inherit"/>
              </a:rPr>
              <a:t> 9 : VÈ CHIM</a:t>
            </a:r>
            <a:endParaRPr lang="vi-VN" sz="2400" dirty="0">
              <a:solidFill>
                <a:srgbClr val="1A0FF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59347" y="1283855"/>
            <a:ext cx="1047635" cy="13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577638" y="3617347"/>
            <a:ext cx="115385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72691" y="4045527"/>
            <a:ext cx="459164" cy="1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95070" y="5641356"/>
            <a:ext cx="1549400" cy="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58981" y="6477399"/>
            <a:ext cx="1595583" cy="15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53383" y="2241132"/>
            <a:ext cx="833235" cy="3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970731" y="4387273"/>
            <a:ext cx="1649269" cy="10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F1F-43D3-4D19-AC3B-3EE8C1C30DF7}" type="datetime1">
              <a:rPr lang="en-US" smtClean="0"/>
              <a:t>2/15/2025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1862" y="756787"/>
            <a:ext cx="270625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81730" y="2078182"/>
            <a:ext cx="384234" cy="3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61880" y="2061332"/>
            <a:ext cx="390558" cy="16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81730" y="2614967"/>
            <a:ext cx="4765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14989" y="2598117"/>
            <a:ext cx="520793" cy="16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81730" y="3197540"/>
            <a:ext cx="476597" cy="7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8E0F-23B0-427A-AA35-42AA0FADE032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9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Giáo viên: Chu Thị Soa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50449" y="1541397"/>
            <a:ext cx="2909826" cy="402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liếu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điếu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ếu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bẻo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nhem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20028" y="3780112"/>
            <a:ext cx="476597" cy="7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57159" y="3787590"/>
            <a:ext cx="476597" cy="7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239491" y="4304612"/>
            <a:ext cx="387555" cy="15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05362" y="4320104"/>
            <a:ext cx="476597" cy="7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268" y="4952734"/>
            <a:ext cx="7817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24128" y="5443733"/>
            <a:ext cx="476597" cy="7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33756" y="5496499"/>
            <a:ext cx="476597" cy="7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948</Words>
  <Application>Microsoft Office PowerPoint</Application>
  <PresentationFormat>Custom</PresentationFormat>
  <Paragraphs>211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ASUS</cp:lastModifiedBy>
  <cp:revision>131</cp:revision>
  <dcterms:created xsi:type="dcterms:W3CDTF">2021-07-06T02:11:11Z</dcterms:created>
  <dcterms:modified xsi:type="dcterms:W3CDTF">2025-02-15T10:56:58Z</dcterms:modified>
</cp:coreProperties>
</file>