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83" r:id="rId3"/>
    <p:sldId id="588" r:id="rId4"/>
    <p:sldId id="281" r:id="rId5"/>
    <p:sldId id="279" r:id="rId6"/>
    <p:sldId id="260" r:id="rId7"/>
    <p:sldId id="277" r:id="rId8"/>
    <p:sldId id="594" r:id="rId9"/>
    <p:sldId id="589" r:id="rId10"/>
    <p:sldId id="592" r:id="rId11"/>
    <p:sldId id="595" r:id="rId12"/>
    <p:sldId id="593" r:id="rId13"/>
    <p:sldId id="596" r:id="rId14"/>
    <p:sldId id="598" r:id="rId15"/>
    <p:sldId id="597"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85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2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65EC9-6946-4D56-94FA-E0D1D9D35CD3}"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59B20-57BF-4EC4-AB58-39BE13E7E51C}" type="slidenum">
              <a:rPr lang="en-US" smtClean="0"/>
              <a:t>‹#›</a:t>
            </a:fld>
            <a:endParaRPr lang="en-US"/>
          </a:p>
        </p:txBody>
      </p:sp>
    </p:spTree>
    <p:extLst>
      <p:ext uri="{BB962C8B-B14F-4D97-AF65-F5344CB8AC3E}">
        <p14:creationId xmlns:p14="http://schemas.microsoft.com/office/powerpoint/2010/main" val="1006595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917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2678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608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37635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991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87538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55825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7123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1682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290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0967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2180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399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406087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172571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945492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294299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878500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136192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12181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829292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159756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218334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387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7403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212001"/>
      </p:ext>
    </p:extLst>
  </p:cSld>
  <p:clrMapOvr>
    <a:masterClrMapping/>
  </p:clrMapOvr>
  <p:transition spd="slow" advTm="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75682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01057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787617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068734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0142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2758831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3246879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922424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25914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6606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94870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098034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50776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10.png"/><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emf"/><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24.emf"/><Relationship Id="rId4" Type="http://schemas.openxmlformats.org/officeDocument/2006/relationships/image" Target="../media/image14.emf"/><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35.png"/><Relationship Id="rId4" Type="http://schemas.openxmlformats.org/officeDocument/2006/relationships/image" Target="../media/image14.emf"/><Relationship Id="rId9" Type="http://schemas.openxmlformats.org/officeDocument/2006/relationships/image" Target="../media/image18.emf"/></Relationships>
</file>

<file path=ppt/slides/_rels/slide14.xml.rels><?xml version="1.0" encoding="UTF-8" standalone="yes"?>
<Relationships xmlns="http://schemas.openxmlformats.org/package/2006/relationships"><Relationship Id="rId2" Type="http://schemas.openxmlformats.org/officeDocument/2006/relationships/hyperlink" Target="https://vietjack.com/vbt-tieng-viet-4-kn/viet-2-3-cau-gioi-thieu-ve-cau-chuyen-em-da-doc-vm.jsp"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38.png"/><Relationship Id="rId4" Type="http://schemas.openxmlformats.org/officeDocument/2006/relationships/image" Target="../media/image14.emf"/><Relationship Id="rId9" Type="http://schemas.openxmlformats.org/officeDocument/2006/relationships/image" Target="../media/image18.emf"/></Relationships>
</file>

<file path=ppt/slides/_rels/slide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19.png"/><Relationship Id="rId4" Type="http://schemas.openxmlformats.org/officeDocument/2006/relationships/image" Target="../media/image14.emf"/><Relationship Id="rId9"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emf"/><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emf"/><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24.emf"/><Relationship Id="rId4" Type="http://schemas.openxmlformats.org/officeDocument/2006/relationships/image" Target="../media/image14.emf"/><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emf"/><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24.emf"/><Relationship Id="rId4" Type="http://schemas.openxmlformats.org/officeDocument/2006/relationships/image" Target="../media/image14.emf"/><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2EE6F24-230D-45DD-AD30-9E84C94189EB}"/>
              </a:ext>
            </a:extLst>
          </p:cNvPr>
          <p:cNvGrpSpPr/>
          <p:nvPr/>
        </p:nvGrpSpPr>
        <p:grpSpPr>
          <a:xfrm>
            <a:off x="-3486" y="0"/>
            <a:ext cx="12208162" cy="6858000"/>
            <a:chOff x="-3486" y="0"/>
            <a:chExt cx="12208162" cy="6858000"/>
          </a:xfrm>
        </p:grpSpPr>
        <p:sp>
          <p:nvSpPr>
            <p:cNvPr id="18" name="Rectangle 17">
              <a:extLst>
                <a:ext uri="{FF2B5EF4-FFF2-40B4-BE49-F238E27FC236}">
                  <a16:creationId xmlns:a16="http://schemas.microsoft.com/office/drawing/2014/main" id="{04AD59A7-8CB3-4DBF-BEF1-299ED9D40DF4}"/>
                </a:ext>
              </a:extLst>
            </p:cNvPr>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9" name="Rectangle 18">
              <a:extLst>
                <a:ext uri="{FF2B5EF4-FFF2-40B4-BE49-F238E27FC236}">
                  <a16:creationId xmlns:a16="http://schemas.microsoft.com/office/drawing/2014/main" id="{5FE663DD-EDE0-4CF5-A511-6E484AA98988}"/>
                </a:ext>
              </a:extLst>
            </p:cNvPr>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0" name="Rectangle 19">
              <a:extLst>
                <a:ext uri="{FF2B5EF4-FFF2-40B4-BE49-F238E27FC236}">
                  <a16:creationId xmlns:a16="http://schemas.microsoft.com/office/drawing/2014/main" id="{D929D7E5-D5C9-4864-A88B-7678E900760A}"/>
                </a:ext>
              </a:extLst>
            </p:cNvPr>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4" name="Rectangle 23">
              <a:extLst>
                <a:ext uri="{FF2B5EF4-FFF2-40B4-BE49-F238E27FC236}">
                  <a16:creationId xmlns:a16="http://schemas.microsoft.com/office/drawing/2014/main" id="{DC19A5AE-83CE-47D6-95E9-CD9C99F328AB}"/>
                </a:ext>
              </a:extLst>
            </p:cNvPr>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6" name="图片 5"/>
          <p:cNvPicPr>
            <a:picLocks noChangeAspect="1"/>
          </p:cNvPicPr>
          <p:nvPr/>
        </p:nvPicPr>
        <p:blipFill>
          <a:blip r:embed="rId3"/>
          <a:stretch>
            <a:fillRect/>
          </a:stretch>
        </p:blipFill>
        <p:spPr>
          <a:xfrm>
            <a:off x="8054368" y="5879217"/>
            <a:ext cx="3879249" cy="741329"/>
          </a:xfrm>
          <a:prstGeom prst="rect">
            <a:avLst/>
          </a:prstGeom>
        </p:spPr>
      </p:pic>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13612" y="22566"/>
            <a:ext cx="1078388" cy="1245846"/>
          </a:xfrm>
          <a:prstGeom prst="rect">
            <a:avLst/>
          </a:prstGeom>
        </p:spPr>
      </p:pic>
      <p:pic>
        <p:nvPicPr>
          <p:cNvPr id="11" name="图片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993418">
            <a:off x="791823" y="5054379"/>
            <a:ext cx="1337538" cy="1649674"/>
          </a:xfrm>
          <a:prstGeom prst="rect">
            <a:avLst/>
          </a:prstGeom>
        </p:spPr>
      </p:pic>
      <p:pic>
        <p:nvPicPr>
          <p:cNvPr id="14" name="图片 13"/>
          <p:cNvPicPr>
            <a:picLocks noChangeAspect="1"/>
          </p:cNvPicPr>
          <p:nvPr/>
        </p:nvPicPr>
        <p:blipFill>
          <a:blip r:embed="rId6"/>
          <a:stretch>
            <a:fillRect/>
          </a:stretch>
        </p:blipFill>
        <p:spPr>
          <a:xfrm rot="19959090">
            <a:off x="560629" y="342033"/>
            <a:ext cx="1867027" cy="1852759"/>
          </a:xfrm>
          <a:prstGeom prst="rect">
            <a:avLst/>
          </a:prstGeom>
        </p:spPr>
      </p:pic>
      <p:pic>
        <p:nvPicPr>
          <p:cNvPr id="7" name="图片 6"/>
          <p:cNvPicPr>
            <a:picLocks noChangeAspect="1"/>
          </p:cNvPicPr>
          <p:nvPr/>
        </p:nvPicPr>
        <p:blipFill>
          <a:blip r:embed="rId7"/>
          <a:stretch>
            <a:fillRect/>
          </a:stretch>
        </p:blipFill>
        <p:spPr>
          <a:xfrm>
            <a:off x="2225022" y="3558842"/>
            <a:ext cx="7353146" cy="1225728"/>
          </a:xfrm>
          <a:prstGeom prst="rect">
            <a:avLst/>
          </a:prstGeom>
        </p:spPr>
      </p:pic>
      <p:pic>
        <p:nvPicPr>
          <p:cNvPr id="21" name="图片 3"/>
          <p:cNvPicPr>
            <a:picLocks noChangeAspect="1"/>
          </p:cNvPicPr>
          <p:nvPr/>
        </p:nvPicPr>
        <p:blipFill>
          <a:blip r:embed="rId8"/>
          <a:stretch>
            <a:fillRect/>
          </a:stretch>
        </p:blipFill>
        <p:spPr>
          <a:xfrm rot="19828487" flipH="1">
            <a:off x="1456723" y="2926636"/>
            <a:ext cx="1119125" cy="1585285"/>
          </a:xfrm>
          <a:prstGeom prst="rect">
            <a:avLst/>
          </a:prstGeom>
        </p:spPr>
      </p:pic>
      <p:pic>
        <p:nvPicPr>
          <p:cNvPr id="22" name="图片 1"/>
          <p:cNvPicPr>
            <a:picLocks noChangeAspect="1"/>
          </p:cNvPicPr>
          <p:nvPr/>
        </p:nvPicPr>
        <p:blipFill>
          <a:blip r:embed="rId9"/>
          <a:stretch>
            <a:fillRect/>
          </a:stretch>
        </p:blipFill>
        <p:spPr>
          <a:xfrm>
            <a:off x="9159749" y="4195455"/>
            <a:ext cx="2697132" cy="2708878"/>
          </a:xfrm>
          <a:prstGeom prst="rect">
            <a:avLst/>
          </a:prstGeom>
        </p:spPr>
      </p:pic>
      <p:pic>
        <p:nvPicPr>
          <p:cNvPr id="23" name="图片 3"/>
          <p:cNvPicPr>
            <a:picLocks noChangeAspect="1"/>
          </p:cNvPicPr>
          <p:nvPr/>
        </p:nvPicPr>
        <p:blipFill>
          <a:blip r:embed="rId10"/>
          <a:stretch>
            <a:fillRect/>
          </a:stretch>
        </p:blipFill>
        <p:spPr>
          <a:xfrm flipH="1">
            <a:off x="10465742" y="2822163"/>
            <a:ext cx="1500428" cy="1380537"/>
          </a:xfrm>
          <a:prstGeom prst="rect">
            <a:avLst/>
          </a:prstGeom>
        </p:spPr>
      </p:pic>
      <p:pic>
        <p:nvPicPr>
          <p:cNvPr id="2" name="Picture 1">
            <a:extLst>
              <a:ext uri="{FF2B5EF4-FFF2-40B4-BE49-F238E27FC236}">
                <a16:creationId xmlns:a16="http://schemas.microsoft.com/office/drawing/2014/main" id="{2255AE5E-B558-E242-A3E7-A28CBFD89079}"/>
              </a:ext>
            </a:extLst>
          </p:cNvPr>
          <p:cNvPicPr>
            <a:picLocks noChangeAspect="1"/>
          </p:cNvPicPr>
          <p:nvPr/>
        </p:nvPicPr>
        <p:blipFill>
          <a:blip r:embed="rId11"/>
          <a:stretch>
            <a:fillRect/>
          </a:stretch>
        </p:blipFill>
        <p:spPr>
          <a:xfrm>
            <a:off x="3782380" y="1346020"/>
            <a:ext cx="4322439" cy="1213209"/>
          </a:xfrm>
          <a:prstGeom prst="rect">
            <a:avLst/>
          </a:prstGeom>
        </p:spPr>
      </p:pic>
      <p:pic>
        <p:nvPicPr>
          <p:cNvPr id="3" name="Picture 2">
            <a:extLst>
              <a:ext uri="{FF2B5EF4-FFF2-40B4-BE49-F238E27FC236}">
                <a16:creationId xmlns:a16="http://schemas.microsoft.com/office/drawing/2014/main" id="{45580BE6-0166-C811-0D82-BB485167D374}"/>
              </a:ext>
            </a:extLst>
          </p:cNvPr>
          <p:cNvPicPr>
            <a:picLocks noChangeAspect="1"/>
          </p:cNvPicPr>
          <p:nvPr/>
        </p:nvPicPr>
        <p:blipFill>
          <a:blip r:embed="rId12"/>
          <a:stretch>
            <a:fillRect/>
          </a:stretch>
        </p:blipFill>
        <p:spPr>
          <a:xfrm>
            <a:off x="3220366" y="2139243"/>
            <a:ext cx="5236918" cy="1646063"/>
          </a:xfrm>
          <a:prstGeom prst="rect">
            <a:avLst/>
          </a:prstGeom>
        </p:spPr>
      </p:pic>
      <p:pic>
        <p:nvPicPr>
          <p:cNvPr id="4" name="Picture 3">
            <a:extLst>
              <a:ext uri="{FF2B5EF4-FFF2-40B4-BE49-F238E27FC236}">
                <a16:creationId xmlns:a16="http://schemas.microsoft.com/office/drawing/2014/main" id="{F15C2A2C-BC89-FBC6-DD25-6F77DF69CE3D}"/>
              </a:ext>
            </a:extLst>
          </p:cNvPr>
          <p:cNvPicPr>
            <a:picLocks noChangeAspect="1"/>
          </p:cNvPicPr>
          <p:nvPr/>
        </p:nvPicPr>
        <p:blipFill>
          <a:blip r:embed="rId13"/>
          <a:stretch>
            <a:fillRect/>
          </a:stretch>
        </p:blipFill>
        <p:spPr>
          <a:xfrm>
            <a:off x="2535654" y="3406068"/>
            <a:ext cx="6511092" cy="1646063"/>
          </a:xfrm>
          <a:prstGeom prst="rect">
            <a:avLst/>
          </a:prstGeom>
        </p:spPr>
      </p:pic>
    </p:spTree>
    <p:extLst>
      <p:ext uri="{BB962C8B-B14F-4D97-AF65-F5344CB8AC3E}">
        <p14:creationId xmlns:p14="http://schemas.microsoft.com/office/powerpoint/2010/main" val="27718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par>
                                <p:cTn id="46" presetID="53" presetClass="entr" presetSubtype="16"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2A9902F-0AAE-8DBC-7BCD-65DEDBCD7573}"/>
              </a:ext>
            </a:extLst>
          </p:cNvPr>
          <p:cNvSpPr txBox="1"/>
          <p:nvPr/>
        </p:nvSpPr>
        <p:spPr>
          <a:xfrm>
            <a:off x="371475" y="419100"/>
            <a:ext cx="2152650" cy="830997"/>
          </a:xfrm>
          <a:prstGeom prst="rect">
            <a:avLst/>
          </a:prstGeom>
          <a:noFill/>
        </p:spPr>
        <p:txBody>
          <a:bodyPr wrap="square" rtlCol="0">
            <a:spAutoFit/>
          </a:bodyPr>
          <a:lstStyle/>
          <a:p>
            <a:r>
              <a:rPr lang="en-US" sz="4800" i="1" dirty="0" err="1">
                <a:latin typeface="Calibri" panose="020F0502020204030204" pitchFamily="34" charset="0"/>
                <a:cs typeface="Calibri" panose="020F0502020204030204" pitchFamily="34" charset="0"/>
              </a:rPr>
              <a:t>Lưu</a:t>
            </a:r>
            <a:r>
              <a:rPr lang="en-US" sz="4800" i="1" dirty="0">
                <a:latin typeface="Calibri" panose="020F0502020204030204" pitchFamily="34" charset="0"/>
                <a:cs typeface="Calibri" panose="020F0502020204030204" pitchFamily="34" charset="0"/>
              </a:rPr>
              <a:t> ý:</a:t>
            </a:r>
          </a:p>
        </p:txBody>
      </p:sp>
      <p:pic>
        <p:nvPicPr>
          <p:cNvPr id="18" name="Picture 17">
            <a:extLst>
              <a:ext uri="{FF2B5EF4-FFF2-40B4-BE49-F238E27FC236}">
                <a16:creationId xmlns:a16="http://schemas.microsoft.com/office/drawing/2014/main" id="{41E58263-2E1A-3555-3A49-1656CFD8F1F4}"/>
              </a:ext>
            </a:extLst>
          </p:cNvPr>
          <p:cNvPicPr>
            <a:picLocks noChangeAspect="1"/>
          </p:cNvPicPr>
          <p:nvPr/>
        </p:nvPicPr>
        <p:blipFill>
          <a:blip r:embed="rId2"/>
          <a:stretch>
            <a:fillRect/>
          </a:stretch>
        </p:blipFill>
        <p:spPr>
          <a:xfrm>
            <a:off x="193992" y="1801177"/>
            <a:ext cx="5923450" cy="3258503"/>
          </a:xfrm>
          <a:prstGeom prst="rect">
            <a:avLst/>
          </a:prstGeom>
        </p:spPr>
      </p:pic>
      <p:pic>
        <p:nvPicPr>
          <p:cNvPr id="20" name="Picture 19">
            <a:extLst>
              <a:ext uri="{FF2B5EF4-FFF2-40B4-BE49-F238E27FC236}">
                <a16:creationId xmlns:a16="http://schemas.microsoft.com/office/drawing/2014/main" id="{79BC10DF-B30F-D84D-6EBD-4DB9002104DC}"/>
              </a:ext>
            </a:extLst>
          </p:cNvPr>
          <p:cNvPicPr>
            <a:picLocks noChangeAspect="1"/>
          </p:cNvPicPr>
          <p:nvPr/>
        </p:nvPicPr>
        <p:blipFill>
          <a:blip r:embed="rId3"/>
          <a:stretch>
            <a:fillRect/>
          </a:stretch>
        </p:blipFill>
        <p:spPr>
          <a:xfrm>
            <a:off x="6667500" y="1647825"/>
            <a:ext cx="5375824" cy="3249930"/>
          </a:xfrm>
          <a:prstGeom prst="rect">
            <a:avLst/>
          </a:prstGeom>
        </p:spPr>
      </p:pic>
    </p:spTree>
    <p:extLst>
      <p:ext uri="{BB962C8B-B14F-4D97-AF65-F5344CB8AC3E}">
        <p14:creationId xmlns:p14="http://schemas.microsoft.com/office/powerpoint/2010/main" val="2717127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461312" y="4659286"/>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5760" y="4702303"/>
            <a:ext cx="959013" cy="1851668"/>
          </a:xfrm>
          <a:prstGeom prst="rect">
            <a:avLst/>
          </a:prstGeom>
        </p:spPr>
      </p:pic>
      <p:grpSp>
        <p:nvGrpSpPr>
          <p:cNvPr id="29" name="Group 28"/>
          <p:cNvGrpSpPr/>
          <p:nvPr/>
        </p:nvGrpSpPr>
        <p:grpSpPr>
          <a:xfrm>
            <a:off x="499820" y="1657845"/>
            <a:ext cx="7958379" cy="2771280"/>
            <a:chOff x="6429262" y="1628389"/>
            <a:chExt cx="7958379" cy="2771280"/>
          </a:xfrm>
        </p:grpSpPr>
        <p:grpSp>
          <p:nvGrpSpPr>
            <p:cNvPr id="33" name="Group 32"/>
            <p:cNvGrpSpPr/>
            <p:nvPr/>
          </p:nvGrpSpPr>
          <p:grpSpPr>
            <a:xfrm>
              <a:off x="7428712" y="2189869"/>
              <a:ext cx="6958929" cy="2209800"/>
              <a:chOff x="1004099" y="2189869"/>
              <a:chExt cx="6958929" cy="2209800"/>
            </a:xfrm>
          </p:grpSpPr>
          <p:sp>
            <p:nvSpPr>
              <p:cNvPr id="38" name="Rectangle 37"/>
              <p:cNvSpPr/>
              <p:nvPr/>
            </p:nvSpPr>
            <p:spPr>
              <a:xfrm>
                <a:off x="1004099" y="2189869"/>
                <a:ext cx="6958929" cy="22098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9" name="TextBox 38"/>
              <p:cNvSpPr txBox="1"/>
              <p:nvPr/>
            </p:nvSpPr>
            <p:spPr>
              <a:xfrm>
                <a:off x="1009778" y="2292378"/>
                <a:ext cx="684847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Hoạt động 3: </a:t>
                </a:r>
                <a:r>
                  <a:rPr kumimoji="0" lang="vi-VN"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Ghi chép những ý quan trọng trong bài phát biểu của bạn để trao đổi với bạn. </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7" name="图片 2"/>
            <p:cNvPicPr>
              <a:picLocks noChangeAspect="1"/>
            </p:cNvPicPr>
            <p:nvPr/>
          </p:nvPicPr>
          <p:blipFill>
            <a:blip r:embed="rId10"/>
            <a:stretch>
              <a:fillRect/>
            </a:stretch>
          </p:blipFill>
          <p:spPr>
            <a:xfrm rot="797177">
              <a:off x="6429262" y="1628389"/>
              <a:ext cx="964725" cy="1358900"/>
            </a:xfrm>
            <a:prstGeom prst="rect">
              <a:avLst/>
            </a:prstGeom>
          </p:spPr>
        </p:pic>
      </p:grpSp>
    </p:spTree>
    <p:extLst>
      <p:ext uri="{BB962C8B-B14F-4D97-AF65-F5344CB8AC3E}">
        <p14:creationId xmlns:p14="http://schemas.microsoft.com/office/powerpoint/2010/main" val="2647954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A2799E7-6639-F67C-5607-18866CE08FA4}"/>
              </a:ext>
            </a:extLst>
          </p:cNvPr>
          <p:cNvGrpSpPr/>
          <p:nvPr/>
        </p:nvGrpSpPr>
        <p:grpSpPr>
          <a:xfrm>
            <a:off x="1876425" y="390525"/>
            <a:ext cx="8582025" cy="3506194"/>
            <a:chOff x="1610283" y="2733675"/>
            <a:chExt cx="8582025" cy="3506194"/>
          </a:xfrm>
        </p:grpSpPr>
        <p:pic>
          <p:nvPicPr>
            <p:cNvPr id="17" name="Picture 2" descr="Cute girl cartoon writing on a book Royalty Free Vector">
              <a:extLst>
                <a:ext uri="{FF2B5EF4-FFF2-40B4-BE49-F238E27FC236}">
                  <a16:creationId xmlns:a16="http://schemas.microsoft.com/office/drawing/2014/main" id="{49C5CA3F-D846-A8B9-5161-396C87FF1C9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1610283" y="4306379"/>
              <a:ext cx="2020686" cy="1933490"/>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82">
              <a:extLst>
                <a:ext uri="{FF2B5EF4-FFF2-40B4-BE49-F238E27FC236}">
                  <a16:creationId xmlns:a16="http://schemas.microsoft.com/office/drawing/2014/main" id="{5F5984E0-6409-9E31-0AEC-90E1B6F03BB1}"/>
                </a:ext>
              </a:extLst>
            </p:cNvPr>
            <p:cNvSpPr/>
            <p:nvPr/>
          </p:nvSpPr>
          <p:spPr>
            <a:xfrm>
              <a:off x="1898079" y="2733675"/>
              <a:ext cx="8294229" cy="1217775"/>
            </a:xfrm>
            <a:prstGeom prst="wedgeRoundRectCallout">
              <a:avLst>
                <a:gd name="adj1" fmla="val -28108"/>
                <a:gd name="adj2" fmla="val 80029"/>
                <a:gd name="adj3" fmla="val 16667"/>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algn="just">
                <a:spcBef>
                  <a:spcPts val="100"/>
                </a:spcBef>
                <a:spcAft>
                  <a:spcPts val="100"/>
                </a:spcAft>
              </a:pP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vi-VN"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hép ra vở những ý mà </a:t>
              </a:r>
              <a:r>
                <a:rPr lang="en-US" sz="36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em</a:t>
              </a:r>
              <a:r>
                <a:rPr lang="vi-VN"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thấy quan trọng trong bài bạn. </a:t>
              </a:r>
              <a:endPar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74038249-6433-1FEB-1B24-F0CA76B4562B}"/>
              </a:ext>
            </a:extLst>
          </p:cNvPr>
          <p:cNvGrpSpPr/>
          <p:nvPr/>
        </p:nvGrpSpPr>
        <p:grpSpPr>
          <a:xfrm>
            <a:off x="2276896" y="3905250"/>
            <a:ext cx="9505529" cy="2680336"/>
            <a:chOff x="57570" y="-196108"/>
            <a:chExt cx="14544122" cy="7381770"/>
          </a:xfrm>
        </p:grpSpPr>
        <p:sp>
          <p:nvSpPr>
            <p:cNvPr id="19" name="任意多边形 28">
              <a:extLst>
                <a:ext uri="{FF2B5EF4-FFF2-40B4-BE49-F238E27FC236}">
                  <a16:creationId xmlns:a16="http://schemas.microsoft.com/office/drawing/2014/main" id="{EF1FF623-86F0-F807-BC85-FA219E4B9A0C}"/>
                </a:ext>
              </a:extLst>
            </p:cNvPr>
            <p:cNvSpPr/>
            <p:nvPr/>
          </p:nvSpPr>
          <p:spPr>
            <a:xfrm>
              <a:off x="2643688" y="-196108"/>
              <a:ext cx="11958004" cy="3225366"/>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38100" cap="flat" cmpd="sng" algn="ctr">
              <a:solidFill>
                <a:srgbClr val="FF0000"/>
              </a:solidFill>
              <a:prstDash val="dash"/>
              <a:miter lim="800000"/>
            </a:ln>
            <a:effectLst/>
          </p:spPr>
          <p:txBody>
            <a:bodyPr rtlCol="0" anchor="ctr"/>
            <a:lstStyle/>
            <a:p>
              <a:pPr lvl="0" algn="ctr"/>
              <a:r>
                <a:rPr lang="en-US" altLang="zh-CN" sz="4800" b="1" kern="0" dirty="0" err="1">
                  <a:solidFill>
                    <a:srgbClr val="FF0000"/>
                  </a:solidFill>
                  <a:latin typeface="Calibri" panose="020F0502020204030204" pitchFamily="34" charset="0"/>
                  <a:ea typeface="LNTH-LuoLuoNotangYuanTi 1" pitchFamily="2" charset="-128"/>
                  <a:cs typeface="Calibri" panose="020F0502020204030204" pitchFamily="34" charset="0"/>
                  <a:sym typeface="+mn-lt"/>
                </a:rPr>
                <a:t>Nêu</a:t>
              </a:r>
              <a:r>
                <a:rPr lang="en-US" altLang="zh-CN" sz="4800" b="1" kern="0" dirty="0">
                  <a:solidFill>
                    <a:srgbClr val="FF0000"/>
                  </a:solidFill>
                  <a:latin typeface="Calibri" panose="020F0502020204030204" pitchFamily="34" charset="0"/>
                  <a:ea typeface="LNTH-LuoLuoNotangYuanTi 1" pitchFamily="2" charset="-128"/>
                  <a:cs typeface="Calibri" panose="020F0502020204030204" pitchFamily="34" charset="0"/>
                  <a:sym typeface="+mn-lt"/>
                </a:rPr>
                <a:t> ý </a:t>
              </a:r>
              <a:r>
                <a:rPr lang="en-US" altLang="zh-CN" sz="4800" b="1" kern="0" dirty="0" err="1">
                  <a:solidFill>
                    <a:srgbClr val="FF0000"/>
                  </a:solidFill>
                  <a:latin typeface="Calibri" panose="020F0502020204030204" pitchFamily="34" charset="0"/>
                  <a:ea typeface="LNTH-LuoLuoNotangYuanTi 1" pitchFamily="2" charset="-128"/>
                  <a:cs typeface="Calibri" panose="020F0502020204030204" pitchFamily="34" charset="0"/>
                  <a:sym typeface="+mn-lt"/>
                </a:rPr>
                <a:t>kiến</a:t>
              </a:r>
              <a:r>
                <a:rPr lang="en-US" altLang="zh-CN" sz="4800" b="1" kern="0" dirty="0">
                  <a:solidFill>
                    <a:srgbClr val="FF0000"/>
                  </a:solidFill>
                  <a:latin typeface="Calibri" panose="020F0502020204030204" pitchFamily="34" charset="0"/>
                  <a:ea typeface="LNTH-LuoLuoNotangYuanTi 1" pitchFamily="2" charset="-128"/>
                  <a:cs typeface="Calibri" panose="020F0502020204030204" pitchFamily="34" charset="0"/>
                  <a:sym typeface="+mn-lt"/>
                </a:rPr>
                <a:t> </a:t>
              </a:r>
              <a:r>
                <a:rPr lang="en-US" altLang="zh-CN" sz="4800" b="1" kern="0" dirty="0" err="1">
                  <a:solidFill>
                    <a:srgbClr val="FF0000"/>
                  </a:solidFill>
                  <a:latin typeface="Calibri" panose="020F0502020204030204" pitchFamily="34" charset="0"/>
                  <a:ea typeface="LNTH-LuoLuoNotangYuanTi 1" pitchFamily="2" charset="-128"/>
                  <a:cs typeface="Calibri" panose="020F0502020204030204" pitchFamily="34" charset="0"/>
                  <a:sym typeface="+mn-lt"/>
                </a:rPr>
                <a:t>trao</a:t>
              </a:r>
              <a:r>
                <a:rPr lang="en-US" altLang="zh-CN" sz="4800" b="1" kern="0" dirty="0">
                  <a:solidFill>
                    <a:srgbClr val="FF0000"/>
                  </a:solidFill>
                  <a:latin typeface="Calibri" panose="020F0502020204030204" pitchFamily="34" charset="0"/>
                  <a:ea typeface="LNTH-LuoLuoNotangYuanTi 1" pitchFamily="2" charset="-128"/>
                  <a:cs typeface="Calibri" panose="020F0502020204030204" pitchFamily="34" charset="0"/>
                  <a:sym typeface="+mn-lt"/>
                </a:rPr>
                <a:t> </a:t>
              </a:r>
              <a:r>
                <a:rPr lang="en-US" altLang="zh-CN" sz="4800" b="1" kern="0" dirty="0" err="1">
                  <a:solidFill>
                    <a:srgbClr val="FF0000"/>
                  </a:solidFill>
                  <a:latin typeface="Calibri" panose="020F0502020204030204" pitchFamily="34" charset="0"/>
                  <a:ea typeface="LNTH-LuoLuoNotangYuanTi 1" pitchFamily="2" charset="-128"/>
                  <a:cs typeface="Calibri" panose="020F0502020204030204" pitchFamily="34" charset="0"/>
                  <a:sym typeface="+mn-lt"/>
                </a:rPr>
                <a:t>đổi</a:t>
              </a:r>
              <a:r>
                <a:rPr lang="en-US" altLang="zh-CN" sz="4800" b="1" kern="0" dirty="0">
                  <a:solidFill>
                    <a:srgbClr val="FF0000"/>
                  </a:solidFill>
                  <a:latin typeface="Calibri" panose="020F0502020204030204" pitchFamily="34" charset="0"/>
                  <a:ea typeface="LNTH-LuoLuoNotangYuanTi 1" pitchFamily="2" charset="-128"/>
                  <a:cs typeface="Calibri" panose="020F0502020204030204" pitchFamily="34" charset="0"/>
                  <a:sym typeface="+mn-lt"/>
                </a:rPr>
                <a:t> </a:t>
              </a:r>
              <a:r>
                <a:rPr lang="en-US" altLang="zh-CN" sz="4800" b="1" kern="0" dirty="0" err="1">
                  <a:solidFill>
                    <a:srgbClr val="FF0000"/>
                  </a:solidFill>
                  <a:latin typeface="Calibri" panose="020F0502020204030204" pitchFamily="34" charset="0"/>
                  <a:ea typeface="LNTH-LuoLuoNotangYuanTi 1" pitchFamily="2" charset="-128"/>
                  <a:cs typeface="Calibri" panose="020F0502020204030204" pitchFamily="34" charset="0"/>
                  <a:sym typeface="+mn-lt"/>
                </a:rPr>
                <a:t>với</a:t>
              </a:r>
              <a:r>
                <a:rPr lang="en-US" altLang="zh-CN" sz="4800" b="1" kern="0" dirty="0">
                  <a:solidFill>
                    <a:srgbClr val="FF0000"/>
                  </a:solidFill>
                  <a:latin typeface="Calibri" panose="020F0502020204030204" pitchFamily="34" charset="0"/>
                  <a:ea typeface="LNTH-LuoLuoNotangYuanTi 1" pitchFamily="2" charset="-128"/>
                  <a:cs typeface="Calibri" panose="020F0502020204030204" pitchFamily="34" charset="0"/>
                  <a:sym typeface="+mn-lt"/>
                </a:rPr>
                <a:t> </a:t>
              </a:r>
              <a:r>
                <a:rPr lang="en-US" altLang="zh-CN" sz="4800" b="1" kern="0" dirty="0" err="1">
                  <a:solidFill>
                    <a:srgbClr val="FF0000"/>
                  </a:solidFill>
                  <a:latin typeface="Calibri" panose="020F0502020204030204" pitchFamily="34" charset="0"/>
                  <a:ea typeface="LNTH-LuoLuoNotangYuanTi 1" pitchFamily="2" charset="-128"/>
                  <a:cs typeface="Calibri" panose="020F0502020204030204" pitchFamily="34" charset="0"/>
                  <a:sym typeface="+mn-lt"/>
                </a:rPr>
                <a:t>bạn</a:t>
              </a:r>
              <a:endParaRPr lang="vi-VN" altLang="zh-CN" sz="4800" b="1" kern="0" dirty="0">
                <a:solidFill>
                  <a:srgbClr val="FF0000"/>
                </a:solidFill>
                <a:latin typeface="Calibri" panose="020F0502020204030204" pitchFamily="34" charset="0"/>
                <a:ea typeface="LNTH-LuoLuoNotangYuanTi 1" pitchFamily="2" charset="-128"/>
                <a:cs typeface="Calibri" panose="020F0502020204030204" pitchFamily="34" charset="0"/>
                <a:sym typeface="+mn-lt"/>
              </a:endParaRPr>
            </a:p>
          </p:txBody>
        </p:sp>
        <p:pic>
          <p:nvPicPr>
            <p:cNvPr id="20" name="Picture 13">
              <a:extLst>
                <a:ext uri="{FF2B5EF4-FFF2-40B4-BE49-F238E27FC236}">
                  <a16:creationId xmlns:a16="http://schemas.microsoft.com/office/drawing/2014/main" id="{9CA30771-FDBE-B5E0-5695-2223BC949F81}"/>
                </a:ext>
              </a:extLst>
            </p:cNvPr>
            <p:cNvPicPr>
              <a:picLocks noChangeAspect="1"/>
            </p:cNvPicPr>
            <p:nvPr/>
          </p:nvPicPr>
          <p:blipFill>
            <a:blip r:embed="rId3"/>
            <a:srcRect/>
            <a:stretch>
              <a:fillRect/>
            </a:stretch>
          </p:blipFill>
          <p:spPr>
            <a:xfrm>
              <a:off x="57570" y="2371997"/>
              <a:ext cx="2068852" cy="4813665"/>
            </a:xfrm>
            <a:prstGeom prst="rect">
              <a:avLst/>
            </a:prstGeom>
          </p:spPr>
        </p:pic>
        <p:pic>
          <p:nvPicPr>
            <p:cNvPr id="21" name="Picture 15">
              <a:extLst>
                <a:ext uri="{FF2B5EF4-FFF2-40B4-BE49-F238E27FC236}">
                  <a16:creationId xmlns:a16="http://schemas.microsoft.com/office/drawing/2014/main" id="{57039016-3F61-6863-8184-32653F6FDC15}"/>
                </a:ext>
              </a:extLst>
            </p:cNvPr>
            <p:cNvPicPr>
              <a:picLocks noChangeAspect="1"/>
            </p:cNvPicPr>
            <p:nvPr/>
          </p:nvPicPr>
          <p:blipFill>
            <a:blip r:embed="rId4"/>
            <a:srcRect/>
            <a:stretch>
              <a:fillRect/>
            </a:stretch>
          </p:blipFill>
          <p:spPr>
            <a:xfrm>
              <a:off x="1828164" y="2551161"/>
              <a:ext cx="1639060" cy="4585066"/>
            </a:xfrm>
            <a:prstGeom prst="rect">
              <a:avLst/>
            </a:prstGeom>
          </p:spPr>
        </p:pic>
      </p:grpSp>
    </p:spTree>
    <p:extLst>
      <p:ext uri="{BB962C8B-B14F-4D97-AF65-F5344CB8AC3E}">
        <p14:creationId xmlns:p14="http://schemas.microsoft.com/office/powerpoint/2010/main" val="513034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pic>
        <p:nvPicPr>
          <p:cNvPr id="19" name="图片 1"/>
          <p:cNvPicPr>
            <a:picLocks noChangeAspect="1"/>
          </p:cNvPicPr>
          <p:nvPr/>
        </p:nvPicPr>
        <p:blipFill>
          <a:blip r:embed="rId7"/>
          <a:stretch>
            <a:fillRect/>
          </a:stretch>
        </p:blipFill>
        <p:spPr>
          <a:xfrm>
            <a:off x="252141" y="2231723"/>
            <a:ext cx="8266794" cy="3898014"/>
          </a:xfrm>
          <a:prstGeom prst="rect">
            <a:avLst/>
          </a:prstGeom>
        </p:spPr>
      </p:pic>
      <p:pic>
        <p:nvPicPr>
          <p:cNvPr id="24" name="图片 1"/>
          <p:cNvPicPr>
            <a:picLocks noChangeAspect="1"/>
          </p:cNvPicPr>
          <p:nvPr/>
        </p:nvPicPr>
        <p:blipFill>
          <a:blip r:embed="rId8"/>
          <a:stretch>
            <a:fillRect/>
          </a:stretch>
        </p:blipFill>
        <p:spPr>
          <a:xfrm>
            <a:off x="547727" y="581214"/>
            <a:ext cx="1316716" cy="1306653"/>
          </a:xfrm>
          <a:prstGeom prst="rect">
            <a:avLst/>
          </a:prstGeom>
        </p:spPr>
      </p:pic>
      <p:pic>
        <p:nvPicPr>
          <p:cNvPr id="29" name="图片 1"/>
          <p:cNvPicPr>
            <a:picLocks noChangeAspect="1"/>
          </p:cNvPicPr>
          <p:nvPr/>
        </p:nvPicPr>
        <p:blipFill>
          <a:blip r:embed="rId9"/>
          <a:stretch>
            <a:fillRect/>
          </a:stretch>
        </p:blipFill>
        <p:spPr>
          <a:xfrm>
            <a:off x="8236693" y="190483"/>
            <a:ext cx="1487261" cy="1626165"/>
          </a:xfrm>
          <a:prstGeom prst="rect">
            <a:avLst/>
          </a:prstGeom>
        </p:spPr>
      </p:pic>
      <p:pic>
        <p:nvPicPr>
          <p:cNvPr id="4" name="Picture 3">
            <a:extLst>
              <a:ext uri="{FF2B5EF4-FFF2-40B4-BE49-F238E27FC236}">
                <a16:creationId xmlns:a16="http://schemas.microsoft.com/office/drawing/2014/main" id="{B7F6ABEF-CB49-3982-D7DC-22110FE1C8D7}"/>
              </a:ext>
            </a:extLst>
          </p:cNvPr>
          <p:cNvPicPr>
            <a:picLocks noChangeAspect="1"/>
          </p:cNvPicPr>
          <p:nvPr/>
        </p:nvPicPr>
        <p:blipFill>
          <a:blip r:embed="rId10"/>
          <a:stretch>
            <a:fillRect/>
          </a:stretch>
        </p:blipFill>
        <p:spPr>
          <a:xfrm>
            <a:off x="1638469" y="3389680"/>
            <a:ext cx="4895512" cy="1774090"/>
          </a:xfrm>
          <a:prstGeom prst="rect">
            <a:avLst/>
          </a:prstGeom>
        </p:spPr>
      </p:pic>
    </p:spTree>
    <p:extLst>
      <p:ext uri="{BB962C8B-B14F-4D97-AF65-F5344CB8AC3E}">
        <p14:creationId xmlns:p14="http://schemas.microsoft.com/office/powerpoint/2010/main" val="261535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455DF2-23E7-0576-E19B-40AE8A664B22}"/>
              </a:ext>
            </a:extLst>
          </p:cNvPr>
          <p:cNvSpPr txBox="1"/>
          <p:nvPr/>
        </p:nvSpPr>
        <p:spPr>
          <a:xfrm>
            <a:off x="0" y="112554"/>
            <a:ext cx="12192000" cy="6247864"/>
          </a:xfrm>
          <a:prstGeom prst="rect">
            <a:avLst/>
          </a:prstGeom>
          <a:noFill/>
        </p:spPr>
        <p:txBody>
          <a:bodyPr wrap="square">
            <a:spAutoFit/>
          </a:bodyPr>
          <a:lstStyle/>
          <a:p>
            <a:pPr algn="just"/>
            <a:r>
              <a:rPr lang="en-US" sz="2000" b="1" dirty="0">
                <a:solidFill>
                  <a:srgbClr val="000000"/>
                </a:solidFill>
                <a:latin typeface="Times New Roman" panose="02020603050405020304" pitchFamily="18" charset="0"/>
                <a:cs typeface="Times New Roman" panose="02020603050405020304" pitchFamily="18" charset="0"/>
              </a:rPr>
              <a:t>T</a:t>
            </a:r>
            <a:r>
              <a:rPr lang="vi-VN" sz="2000" b="1" i="0" dirty="0">
                <a:solidFill>
                  <a:srgbClr val="000000"/>
                </a:solidFill>
                <a:effectLst/>
                <a:latin typeface="Times New Roman" panose="02020603050405020304" pitchFamily="18" charset="0"/>
                <a:cs typeface="Times New Roman" panose="02020603050405020304" pitchFamily="18" charset="0"/>
              </a:rPr>
              <a:t>rang 48 Bài 3:</a:t>
            </a:r>
            <a:r>
              <a:rPr lang="vi-VN" sz="2000" b="0" i="0" dirty="0">
                <a:solidFill>
                  <a:srgbClr val="000000"/>
                </a:solidFill>
                <a:effectLst/>
                <a:latin typeface="Times New Roman" panose="02020603050405020304" pitchFamily="18" charset="0"/>
                <a:cs typeface="Times New Roman" panose="02020603050405020304" pitchFamily="18" charset="0"/>
              </a:rPr>
              <a:t> Ghi chép những ý quan trọng trong bài phát biểu của bạn trao đổi với bạn.</a:t>
            </a:r>
          </a:p>
          <a:p>
            <a:pPr algn="just"/>
            <a:r>
              <a:rPr lang="vi-VN" sz="2000" b="1" i="0" dirty="0">
                <a:solidFill>
                  <a:srgbClr val="000000"/>
                </a:solidFill>
                <a:effectLst/>
                <a:latin typeface="Times New Roman" panose="02020603050405020304" pitchFamily="18" charset="0"/>
                <a:cs typeface="Times New Roman" panose="02020603050405020304" pitchFamily="18" charset="0"/>
              </a:rPr>
              <a:t>Trả lời:</a:t>
            </a:r>
            <a:endParaRPr lang="vi-VN" sz="2000" b="0" i="0" dirty="0">
              <a:solidFill>
                <a:srgbClr val="000000"/>
              </a:solidFill>
              <a:effectLst/>
              <a:latin typeface="Times New Roman" panose="02020603050405020304" pitchFamily="18" charset="0"/>
              <a:cs typeface="Times New Roman" panose="02020603050405020304" pitchFamily="18" charset="0"/>
            </a:endParaRPr>
          </a:p>
          <a:p>
            <a:pPr marL="285750" indent="-285750" algn="just">
              <a:buFontTx/>
              <a:buChar char="-"/>
            </a:pPr>
            <a:r>
              <a:rPr lang="vi-VN" sz="2000" b="0" i="1" dirty="0">
                <a:solidFill>
                  <a:srgbClr val="000000"/>
                </a:solidFill>
                <a:effectLst/>
                <a:latin typeface="Times New Roman" panose="02020603050405020304" pitchFamily="18" charset="0"/>
                <a:cs typeface="Times New Roman" panose="02020603050405020304" pitchFamily="18" charset="0"/>
              </a:rPr>
              <a:t>Chú ý lắng nghe các bạn trình bày bài phát biểu của mình.</a:t>
            </a:r>
            <a:endParaRPr lang="en-US" sz="2000" dirty="0">
              <a:solidFill>
                <a:srgbClr val="000000"/>
              </a:solidFill>
              <a:latin typeface="Times New Roman" panose="02020603050405020304" pitchFamily="18" charset="0"/>
              <a:cs typeface="Times New Roman" panose="02020603050405020304" pitchFamily="18" charset="0"/>
            </a:endParaRPr>
          </a:p>
          <a:p>
            <a:pPr algn="just"/>
            <a:r>
              <a:rPr lang="en-US" sz="2000" b="1" dirty="0">
                <a:solidFill>
                  <a:srgbClr val="000000"/>
                </a:solidFill>
                <a:latin typeface="Times New Roman" panose="02020603050405020304" pitchFamily="18" charset="0"/>
                <a:cs typeface="Times New Roman" panose="02020603050405020304" pitchFamily="18" charset="0"/>
              </a:rPr>
              <a:t>T</a:t>
            </a:r>
            <a:r>
              <a:rPr lang="vi-VN" sz="2000" b="1" i="0" dirty="0">
                <a:solidFill>
                  <a:srgbClr val="000000"/>
                </a:solidFill>
                <a:effectLst/>
                <a:latin typeface="Times New Roman" panose="02020603050405020304" pitchFamily="18" charset="0"/>
                <a:cs typeface="Times New Roman" panose="02020603050405020304" pitchFamily="18" charset="0"/>
              </a:rPr>
              <a:t>rang 48 Bài 4:</a:t>
            </a:r>
            <a:r>
              <a:rPr lang="vi-VN" sz="2000" b="0" i="0" dirty="0">
                <a:solidFill>
                  <a:srgbClr val="000000"/>
                </a:solidFill>
                <a:effectLst/>
                <a:latin typeface="Times New Roman" panose="02020603050405020304" pitchFamily="18" charset="0"/>
                <a:cs typeface="Times New Roman" panose="02020603050405020304" pitchFamily="18" charset="0"/>
              </a:rPr>
              <a:t> Sau khi trình bày và nghe các bạn trình bày, em rút ra kinh nghiệm gì để phát biểu tự tin, hấp dẫn hơn.</a:t>
            </a:r>
          </a:p>
          <a:p>
            <a:pPr algn="just"/>
            <a:r>
              <a:rPr lang="vi-VN" sz="2000" b="1" i="0" dirty="0">
                <a:solidFill>
                  <a:srgbClr val="000000"/>
                </a:solidFill>
                <a:effectLst/>
                <a:latin typeface="Times New Roman" panose="02020603050405020304" pitchFamily="18" charset="0"/>
                <a:cs typeface="Times New Roman" panose="02020603050405020304" pitchFamily="18" charset="0"/>
              </a:rPr>
              <a:t>Trả lời:</a:t>
            </a:r>
            <a:endParaRPr lang="vi-VN" sz="2000" b="0" i="0" dirty="0">
              <a:solidFill>
                <a:srgbClr val="000000"/>
              </a:solidFill>
              <a:effectLst/>
              <a:latin typeface="Times New Roman" panose="02020603050405020304" pitchFamily="18" charset="0"/>
              <a:cs typeface="Times New Roman" panose="02020603050405020304" pitchFamily="18" charset="0"/>
            </a:endParaRPr>
          </a:p>
          <a:p>
            <a:pPr algn="just"/>
            <a:r>
              <a:rPr lang="vi-VN" sz="2000" b="0" i="1" dirty="0">
                <a:solidFill>
                  <a:srgbClr val="000000"/>
                </a:solidFill>
                <a:effectLst/>
                <a:latin typeface="Times New Roman" panose="02020603050405020304" pitchFamily="18" charset="0"/>
                <a:cs typeface="Times New Roman" panose="02020603050405020304" pitchFamily="18" charset="0"/>
              </a:rPr>
              <a:t>- Chú ý kể rõ ràng, rành mạch các sự việc theo đúng trình tự.</a:t>
            </a:r>
            <a:endParaRPr lang="vi-VN" sz="2000" b="0" i="0" dirty="0">
              <a:solidFill>
                <a:srgbClr val="000000"/>
              </a:solidFill>
              <a:effectLst/>
              <a:latin typeface="Times New Roman" panose="02020603050405020304" pitchFamily="18" charset="0"/>
              <a:cs typeface="Times New Roman" panose="02020603050405020304" pitchFamily="18" charset="0"/>
            </a:endParaRPr>
          </a:p>
          <a:p>
            <a:pPr algn="just"/>
            <a:r>
              <a:rPr lang="vi-VN" sz="2000" b="0" i="1" dirty="0">
                <a:solidFill>
                  <a:srgbClr val="000000"/>
                </a:solidFill>
                <a:effectLst/>
                <a:latin typeface="Times New Roman" panose="02020603050405020304" pitchFamily="18" charset="0"/>
                <a:cs typeface="Times New Roman" panose="02020603050405020304" pitchFamily="18" charset="0"/>
              </a:rPr>
              <a:t>- Có thể dùng các cử chỉ biểu lộ cảm xúc để hỗ trợ cho phần nói.</a:t>
            </a:r>
            <a:endParaRPr lang="vi-VN" sz="2000" b="0" i="0" dirty="0">
              <a:solidFill>
                <a:srgbClr val="000000"/>
              </a:solidFill>
              <a:effectLst/>
              <a:latin typeface="Times New Roman" panose="02020603050405020304" pitchFamily="18" charset="0"/>
              <a:cs typeface="Times New Roman" panose="02020603050405020304" pitchFamily="18" charset="0"/>
            </a:endParaRPr>
          </a:p>
          <a:p>
            <a:pPr algn="just"/>
            <a:r>
              <a:rPr lang="vi-VN" sz="2000" b="1" i="0" dirty="0">
                <a:solidFill>
                  <a:srgbClr val="00B050"/>
                </a:solidFill>
                <a:effectLst/>
                <a:latin typeface="Times New Roman" panose="02020603050405020304" pitchFamily="18" charset="0"/>
                <a:cs typeface="Times New Roman" panose="02020603050405020304" pitchFamily="18" charset="0"/>
              </a:rPr>
              <a:t>Vận dụng</a:t>
            </a:r>
            <a:endParaRPr lang="vi-VN" sz="2000" b="0" i="0" dirty="0">
              <a:solidFill>
                <a:srgbClr val="000000"/>
              </a:solidFill>
              <a:effectLst/>
              <a:latin typeface="Times New Roman" panose="02020603050405020304" pitchFamily="18" charset="0"/>
              <a:cs typeface="Times New Roman" panose="02020603050405020304" pitchFamily="18" charset="0"/>
            </a:endParaRPr>
          </a:p>
          <a:p>
            <a:pPr algn="just"/>
            <a:r>
              <a:rPr lang="en-US" sz="2000" b="1" dirty="0">
                <a:solidFill>
                  <a:srgbClr val="000000"/>
                </a:solidFill>
                <a:latin typeface="Times New Roman" panose="02020603050405020304" pitchFamily="18" charset="0"/>
                <a:cs typeface="Times New Roman" panose="02020603050405020304" pitchFamily="18" charset="0"/>
              </a:rPr>
              <a:t>T</a:t>
            </a:r>
            <a:r>
              <a:rPr lang="vi-VN" sz="2000" b="1" i="0" dirty="0">
                <a:solidFill>
                  <a:srgbClr val="000000"/>
                </a:solidFill>
                <a:effectLst/>
                <a:latin typeface="Times New Roman" panose="02020603050405020304" pitchFamily="18" charset="0"/>
                <a:cs typeface="Times New Roman" panose="02020603050405020304" pitchFamily="18" charset="0"/>
              </a:rPr>
              <a:t>rang 48 Bài 1:</a:t>
            </a:r>
            <a:r>
              <a:rPr lang="vi-VN" sz="2000" b="0" i="0" dirty="0">
                <a:solidFill>
                  <a:srgbClr val="000000"/>
                </a:solidFill>
                <a:effectLst/>
                <a:latin typeface="Times New Roman" panose="02020603050405020304" pitchFamily="18" charset="0"/>
                <a:cs typeface="Times New Roman" panose="02020603050405020304" pitchFamily="18" charset="0"/>
              </a:rPr>
              <a:t> Tìm đọc câu chuyện về những trải nghiệm trong cuộc sống (ví dụ: câu chuyện về một cuộc phiêu lưu, một chuyến du lịch hoặc về quá trình thực hiện một công việc phải vượt qua nhiều khó khăn, thử thách…)</a:t>
            </a:r>
          </a:p>
          <a:p>
            <a:pPr algn="just"/>
            <a:r>
              <a:rPr lang="vi-VN" sz="2000" b="1" i="0" dirty="0">
                <a:solidFill>
                  <a:srgbClr val="000000"/>
                </a:solidFill>
                <a:effectLst/>
                <a:latin typeface="Times New Roman" panose="02020603050405020304" pitchFamily="18" charset="0"/>
                <a:cs typeface="Times New Roman" panose="02020603050405020304" pitchFamily="18" charset="0"/>
              </a:rPr>
              <a:t>Trả lời:</a:t>
            </a:r>
            <a:endParaRPr lang="vi-VN" sz="2000" b="0" i="0" dirty="0">
              <a:solidFill>
                <a:srgbClr val="000000"/>
              </a:solidFill>
              <a:effectLst/>
              <a:latin typeface="Times New Roman" panose="02020603050405020304" pitchFamily="18" charset="0"/>
              <a:cs typeface="Times New Roman" panose="02020603050405020304" pitchFamily="18" charset="0"/>
            </a:endParaRPr>
          </a:p>
          <a:p>
            <a:pPr algn="just"/>
            <a:r>
              <a:rPr lang="vi-VN" sz="2000" b="0" i="0" dirty="0">
                <a:solidFill>
                  <a:srgbClr val="000000"/>
                </a:solidFill>
                <a:effectLst/>
                <a:latin typeface="Times New Roman" panose="02020603050405020304" pitchFamily="18" charset="0"/>
                <a:cs typeface="Times New Roman" panose="02020603050405020304" pitchFamily="18" charset="0"/>
              </a:rPr>
              <a:t>- Tên câu chuyện: Dế Mèn phiêu lưu kí.</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 Tác giả: Tô Hoài</a:t>
            </a:r>
          </a:p>
          <a:p>
            <a:pPr marL="285750" indent="-285750" algn="just">
              <a:buFontTx/>
              <a:buChar char="-"/>
            </a:pPr>
            <a:r>
              <a:rPr lang="vi-VN" sz="2000" b="0" i="0" dirty="0">
                <a:solidFill>
                  <a:srgbClr val="000000"/>
                </a:solidFill>
                <a:effectLst/>
                <a:latin typeface="Times New Roman" panose="02020603050405020304" pitchFamily="18" charset="0"/>
                <a:cs typeface="Times New Roman" panose="02020603050405020304" pitchFamily="18" charset="0"/>
              </a:rPr>
              <a:t>Trải nghiệm được nhắc tới trong câu chuyện: Những trải nghiệm qua nhiều vùng đất của anh bạn Dế Mèn để trưởng thành và sống thành người tử tế</a:t>
            </a:r>
            <a:r>
              <a:rPr lang="en-US" sz="2000" b="0" i="0" dirty="0">
                <a:solidFill>
                  <a:srgbClr val="000000"/>
                </a:solidFill>
                <a:effectLst/>
                <a:latin typeface="Times New Roman" panose="02020603050405020304" pitchFamily="18" charset="0"/>
                <a:cs typeface="Times New Roman" panose="02020603050405020304" pitchFamily="18" charset="0"/>
              </a:rPr>
              <a:t>.</a:t>
            </a:r>
            <a:endParaRPr lang="en-US" sz="2000" dirty="0">
              <a:solidFill>
                <a:srgbClr val="000000"/>
              </a:solidFill>
              <a:latin typeface="Times New Roman" panose="02020603050405020304" pitchFamily="18" charset="0"/>
              <a:cs typeface="Times New Roman" panose="02020603050405020304" pitchFamily="18" charset="0"/>
            </a:endParaRPr>
          </a:p>
          <a:p>
            <a:pPr algn="just"/>
            <a:r>
              <a:rPr lang="en-US" sz="2000" b="1" dirty="0">
                <a:solidFill>
                  <a:srgbClr val="0563C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a:t>
            </a:r>
            <a:r>
              <a:rPr lang="vi-VN" sz="2000" b="1" i="0" u="none" strike="noStrike" dirty="0">
                <a:solidFill>
                  <a:srgbClr val="0563C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rang 48 Bài 2:</a:t>
            </a:r>
            <a:r>
              <a:rPr lang="vi-VN" sz="2000" b="1" i="0" strike="noStrike" dirty="0">
                <a:solidFill>
                  <a:srgbClr val="0563C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vi-VN" sz="2000" i="0" strike="noStrike" dirty="0">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Viết 2-3 câu giới thiệu về câu chuyện em đã đọc.</a:t>
            </a:r>
            <a:endParaRPr lang="vi-VN" sz="2000" i="0" dirty="0">
              <a:effectLst/>
              <a:latin typeface="Times New Roman" panose="02020603050405020304" pitchFamily="18" charset="0"/>
              <a:cs typeface="Times New Roman" panose="02020603050405020304" pitchFamily="18" charset="0"/>
            </a:endParaRPr>
          </a:p>
          <a:p>
            <a:pPr algn="just"/>
            <a:r>
              <a:rPr lang="vi-VN" sz="2000" b="1" i="0" dirty="0">
                <a:solidFill>
                  <a:srgbClr val="000000"/>
                </a:solidFill>
                <a:effectLst/>
                <a:latin typeface="Times New Roman" panose="02020603050405020304" pitchFamily="18" charset="0"/>
                <a:cs typeface="Times New Roman" panose="02020603050405020304" pitchFamily="18" charset="0"/>
              </a:rPr>
              <a:t>Trả lời:</a:t>
            </a:r>
            <a:endParaRPr lang="vi-VN" sz="2000" b="0" i="0" dirty="0">
              <a:solidFill>
                <a:srgbClr val="000000"/>
              </a:solidFill>
              <a:effectLst/>
              <a:latin typeface="Times New Roman" panose="02020603050405020304" pitchFamily="18" charset="0"/>
              <a:cs typeface="Times New Roman" panose="02020603050405020304" pitchFamily="18" charset="0"/>
            </a:endParaRPr>
          </a:p>
          <a:p>
            <a:pPr algn="just"/>
            <a:r>
              <a:rPr lang="en-US" sz="2000" b="0" i="0" dirty="0">
                <a:solidFill>
                  <a:srgbClr val="000000"/>
                </a:solidFill>
                <a:effectLst/>
                <a:latin typeface="Times New Roman" panose="020206030504050203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cs typeface="Times New Roman" panose="02020603050405020304" pitchFamily="18" charset="0"/>
              </a:rPr>
              <a:t>Trong mùa hè này, thay vì ôm chiếc điện thoại thông minh, các cậu hay thử tìm đọc cuốn truyện Dế Mèn phiêu lưu kí của nhà văn Tô Hoài, mình tin những trải nghiệm đáng nhớ của Dế Mèn sẽ rất thú vị và hấp dẫn đó.</a:t>
            </a:r>
          </a:p>
        </p:txBody>
      </p:sp>
    </p:spTree>
    <p:extLst>
      <p:ext uri="{BB962C8B-B14F-4D97-AF65-F5344CB8AC3E}">
        <p14:creationId xmlns:p14="http://schemas.microsoft.com/office/powerpoint/2010/main" val="3666607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sp>
        <p:nvSpPr>
          <p:cNvPr id="26" name="Google Shape;304;p20"/>
          <p:cNvSpPr txBox="1">
            <a:spLocks/>
          </p:cNvSpPr>
          <p:nvPr/>
        </p:nvSpPr>
        <p:spPr>
          <a:xfrm>
            <a:off x="1401262" y="390525"/>
            <a:ext cx="9895027" cy="1209675"/>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defRPr/>
            </a:pPr>
            <a:r>
              <a:rPr lang="en-US" sz="3600" b="1" dirty="0" err="1">
                <a:solidFill>
                  <a:prstClr val="black">
                    <a:lumMod val="95000"/>
                    <a:lumOff val="5000"/>
                  </a:prstClr>
                </a:solidFill>
                <a:latin typeface="Calibri" panose="020F0502020204030204" pitchFamily="34" charset="0"/>
                <a:cs typeface="Calibri" panose="020F0502020204030204" pitchFamily="34" charset="0"/>
              </a:rPr>
              <a:t>Về</a:t>
            </a:r>
            <a:r>
              <a:rPr lang="en-US" sz="3600" b="1" dirty="0">
                <a:solidFill>
                  <a:prstClr val="black">
                    <a:lumMod val="95000"/>
                    <a:lumOff val="5000"/>
                  </a:prstClr>
                </a:solidFill>
                <a:latin typeface="Calibri" panose="020F0502020204030204" pitchFamily="34" charset="0"/>
                <a:cs typeface="Calibri" panose="020F0502020204030204" pitchFamily="34" charset="0"/>
              </a:rPr>
              <a:t> </a:t>
            </a:r>
            <a:r>
              <a:rPr lang="vi-VN" sz="3600" b="1" dirty="0">
                <a:solidFill>
                  <a:prstClr val="black">
                    <a:lumMod val="95000"/>
                    <a:lumOff val="5000"/>
                  </a:prstClr>
                </a:solidFill>
                <a:latin typeface="Calibri" panose="020F0502020204030204" pitchFamily="34" charset="0"/>
                <a:cs typeface="Calibri" panose="020F0502020204030204" pitchFamily="34" charset="0"/>
              </a:rPr>
              <a:t>nhà</a:t>
            </a:r>
            <a:r>
              <a:rPr lang="en-US" sz="3600" b="1" dirty="0">
                <a:solidFill>
                  <a:prstClr val="black">
                    <a:lumMod val="95000"/>
                    <a:lumOff val="5000"/>
                  </a:prstClr>
                </a:solidFill>
                <a:latin typeface="Calibri" panose="020F0502020204030204" pitchFamily="34" charset="0"/>
                <a:cs typeface="Calibri" panose="020F0502020204030204" pitchFamily="34" charset="0"/>
              </a:rPr>
              <a:t>:</a:t>
            </a:r>
            <a:r>
              <a:rPr lang="vi-VN" sz="3600" b="1" dirty="0">
                <a:solidFill>
                  <a:prstClr val="black">
                    <a:lumMod val="95000"/>
                    <a:lumOff val="5000"/>
                  </a:prstClr>
                </a:solidFill>
                <a:latin typeface="Calibri" panose="020F0502020204030204" pitchFamily="34" charset="0"/>
                <a:cs typeface="Calibri" panose="020F0502020204030204" pitchFamily="34" charset="0"/>
              </a:rPr>
              <a:t> </a:t>
            </a:r>
            <a:r>
              <a:rPr lang="en-US" sz="3600" b="1" dirty="0">
                <a:solidFill>
                  <a:prstClr val="black">
                    <a:lumMod val="95000"/>
                    <a:lumOff val="5000"/>
                  </a:prstClr>
                </a:solidFill>
                <a:latin typeface="Calibri" panose="020F0502020204030204" pitchFamily="34" charset="0"/>
                <a:cs typeface="Calibri" panose="020F0502020204030204" pitchFamily="34" charset="0"/>
              </a:rPr>
              <a:t>T</a:t>
            </a:r>
            <a:r>
              <a:rPr lang="vi-VN" sz="3600" b="1" dirty="0">
                <a:solidFill>
                  <a:prstClr val="black">
                    <a:lumMod val="95000"/>
                    <a:lumOff val="5000"/>
                  </a:prstClr>
                </a:solidFill>
                <a:latin typeface="Calibri" panose="020F0502020204030204" pitchFamily="34" charset="0"/>
                <a:cs typeface="Calibri" panose="020F0502020204030204" pitchFamily="34" charset="0"/>
              </a:rPr>
              <a:t>ìm đọc các câu chuyện về trải nghiệm cuộc sống. </a:t>
            </a:r>
            <a:endPar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sym typeface="Odibee Sans"/>
            </a:endParaRPr>
          </a:p>
        </p:txBody>
      </p:sp>
      <p:pic>
        <p:nvPicPr>
          <p:cNvPr id="27" name="图片 3"/>
          <p:cNvPicPr>
            <a:picLocks noChangeAspect="1"/>
          </p:cNvPicPr>
          <p:nvPr/>
        </p:nvPicPr>
        <p:blipFill>
          <a:blip r:embed="rId4"/>
          <a:stretch>
            <a:fillRect/>
          </a:stretch>
        </p:blipFill>
        <p:spPr>
          <a:xfrm>
            <a:off x="180537" y="423732"/>
            <a:ext cx="1459943" cy="1443064"/>
          </a:xfrm>
          <a:prstGeom prst="rect">
            <a:avLst/>
          </a:prstGeom>
        </p:spPr>
      </p:pic>
      <p:pic>
        <p:nvPicPr>
          <p:cNvPr id="1026" name="Picture 2" descr="Em bé và bông hồng (2015) - Nhà văn Trần Hoài Dương (1943-2011)">
            <a:extLst>
              <a:ext uri="{FF2B5EF4-FFF2-40B4-BE49-F238E27FC236}">
                <a16:creationId xmlns:a16="http://schemas.microsoft.com/office/drawing/2014/main" id="{EDF58623-3895-DAC7-CCE3-5CE949178A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25" y="1786435"/>
            <a:ext cx="3295650" cy="4737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C2EF0BCF-51E0-8B39-62E6-A6C9496B42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852" y="1790699"/>
            <a:ext cx="3374423" cy="467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925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wipe(down)">
                                      <p:cBhvr>
                                        <p:cTn id="2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pic>
        <p:nvPicPr>
          <p:cNvPr id="19" name="图片 1"/>
          <p:cNvPicPr>
            <a:picLocks noChangeAspect="1"/>
          </p:cNvPicPr>
          <p:nvPr/>
        </p:nvPicPr>
        <p:blipFill>
          <a:blip r:embed="rId7"/>
          <a:stretch>
            <a:fillRect/>
          </a:stretch>
        </p:blipFill>
        <p:spPr>
          <a:xfrm>
            <a:off x="252141" y="2231723"/>
            <a:ext cx="8266794" cy="3898014"/>
          </a:xfrm>
          <a:prstGeom prst="rect">
            <a:avLst/>
          </a:prstGeom>
        </p:spPr>
      </p:pic>
      <p:pic>
        <p:nvPicPr>
          <p:cNvPr id="24" name="图片 1"/>
          <p:cNvPicPr>
            <a:picLocks noChangeAspect="1"/>
          </p:cNvPicPr>
          <p:nvPr/>
        </p:nvPicPr>
        <p:blipFill>
          <a:blip r:embed="rId8"/>
          <a:stretch>
            <a:fillRect/>
          </a:stretch>
        </p:blipFill>
        <p:spPr>
          <a:xfrm>
            <a:off x="547727" y="581214"/>
            <a:ext cx="1316716" cy="1306653"/>
          </a:xfrm>
          <a:prstGeom prst="rect">
            <a:avLst/>
          </a:prstGeom>
        </p:spPr>
      </p:pic>
      <p:pic>
        <p:nvPicPr>
          <p:cNvPr id="29" name="图片 1"/>
          <p:cNvPicPr>
            <a:picLocks noChangeAspect="1"/>
          </p:cNvPicPr>
          <p:nvPr/>
        </p:nvPicPr>
        <p:blipFill>
          <a:blip r:embed="rId9"/>
          <a:stretch>
            <a:fillRect/>
          </a:stretch>
        </p:blipFill>
        <p:spPr>
          <a:xfrm>
            <a:off x="8236693" y="190483"/>
            <a:ext cx="1487261" cy="1626165"/>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6085" y="2302942"/>
            <a:ext cx="5688061" cy="3090940"/>
          </a:xfrm>
          <a:prstGeom prst="rect">
            <a:avLst/>
          </a:prstGeom>
        </p:spPr>
      </p:pic>
    </p:spTree>
    <p:extLst>
      <p:ext uri="{BB962C8B-B14F-4D97-AF65-F5344CB8AC3E}">
        <p14:creationId xmlns:p14="http://schemas.microsoft.com/office/powerpoint/2010/main" val="4153215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pic>
        <p:nvPicPr>
          <p:cNvPr id="19" name="图片 1"/>
          <p:cNvPicPr>
            <a:picLocks noChangeAspect="1"/>
          </p:cNvPicPr>
          <p:nvPr/>
        </p:nvPicPr>
        <p:blipFill>
          <a:blip r:embed="rId7"/>
          <a:stretch>
            <a:fillRect/>
          </a:stretch>
        </p:blipFill>
        <p:spPr>
          <a:xfrm>
            <a:off x="252141" y="2231723"/>
            <a:ext cx="8266794" cy="3898014"/>
          </a:xfrm>
          <a:prstGeom prst="rect">
            <a:avLst/>
          </a:prstGeom>
        </p:spPr>
      </p:pic>
      <p:pic>
        <p:nvPicPr>
          <p:cNvPr id="24" name="图片 1"/>
          <p:cNvPicPr>
            <a:picLocks noChangeAspect="1"/>
          </p:cNvPicPr>
          <p:nvPr/>
        </p:nvPicPr>
        <p:blipFill>
          <a:blip r:embed="rId8"/>
          <a:stretch>
            <a:fillRect/>
          </a:stretch>
        </p:blipFill>
        <p:spPr>
          <a:xfrm>
            <a:off x="547727" y="581214"/>
            <a:ext cx="1316716" cy="1306653"/>
          </a:xfrm>
          <a:prstGeom prst="rect">
            <a:avLst/>
          </a:prstGeom>
        </p:spPr>
      </p:pic>
      <p:pic>
        <p:nvPicPr>
          <p:cNvPr id="29" name="图片 1"/>
          <p:cNvPicPr>
            <a:picLocks noChangeAspect="1"/>
          </p:cNvPicPr>
          <p:nvPr/>
        </p:nvPicPr>
        <p:blipFill>
          <a:blip r:embed="rId9"/>
          <a:stretch>
            <a:fillRect/>
          </a:stretch>
        </p:blipFill>
        <p:spPr>
          <a:xfrm>
            <a:off x="8236693" y="190483"/>
            <a:ext cx="1487261" cy="1626165"/>
          </a:xfrm>
          <a:prstGeom prst="rect">
            <a:avLst/>
          </a:prstGeom>
        </p:spPr>
      </p:pic>
      <p:pic>
        <p:nvPicPr>
          <p:cNvPr id="2" name="Picture 1">
            <a:extLst>
              <a:ext uri="{FF2B5EF4-FFF2-40B4-BE49-F238E27FC236}">
                <a16:creationId xmlns:a16="http://schemas.microsoft.com/office/drawing/2014/main" id="{9A3DE868-C1AE-9C91-564D-A7185A792C36}"/>
              </a:ext>
            </a:extLst>
          </p:cNvPr>
          <p:cNvPicPr>
            <a:picLocks noChangeAspect="1"/>
          </p:cNvPicPr>
          <p:nvPr/>
        </p:nvPicPr>
        <p:blipFill>
          <a:blip r:embed="rId10"/>
          <a:stretch>
            <a:fillRect/>
          </a:stretch>
        </p:blipFill>
        <p:spPr>
          <a:xfrm>
            <a:off x="1593125" y="3136694"/>
            <a:ext cx="5005250" cy="1822862"/>
          </a:xfrm>
          <a:prstGeom prst="rect">
            <a:avLst/>
          </a:prstGeom>
        </p:spPr>
      </p:pic>
    </p:spTree>
    <p:extLst>
      <p:ext uri="{BB962C8B-B14F-4D97-AF65-F5344CB8AC3E}">
        <p14:creationId xmlns:p14="http://schemas.microsoft.com/office/powerpoint/2010/main" val="359394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barn(inVertical)">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ói lời hay làm việc tốt">
            <a:hlinkClick r:id="" action="ppaction://media"/>
            <a:extLst>
              <a:ext uri="{FF2B5EF4-FFF2-40B4-BE49-F238E27FC236}">
                <a16:creationId xmlns:a16="http://schemas.microsoft.com/office/drawing/2014/main" id="{34E88FBC-1246-6C0F-FCCD-5303970128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5250"/>
            <a:ext cx="12192000" cy="6762750"/>
          </a:xfrm>
          <a:prstGeom prst="rect">
            <a:avLst/>
          </a:prstGeom>
        </p:spPr>
      </p:pic>
    </p:spTree>
    <p:extLst>
      <p:ext uri="{BB962C8B-B14F-4D97-AF65-F5344CB8AC3E}">
        <p14:creationId xmlns:p14="http://schemas.microsoft.com/office/powerpoint/2010/main" val="387642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9629729" y="3180297"/>
            <a:ext cx="2804266" cy="3589575"/>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25" name="Group 24">
            <a:extLst>
              <a:ext uri="{FF2B5EF4-FFF2-40B4-BE49-F238E27FC236}">
                <a16:creationId xmlns:a16="http://schemas.microsoft.com/office/drawing/2014/main" id="{04AE6933-DA95-453E-94E5-D98CA95465F9}"/>
              </a:ext>
            </a:extLst>
          </p:cNvPr>
          <p:cNvGrpSpPr/>
          <p:nvPr/>
        </p:nvGrpSpPr>
        <p:grpSpPr>
          <a:xfrm flipH="1">
            <a:off x="2998656" y="3074412"/>
            <a:ext cx="2176130" cy="3511565"/>
            <a:chOff x="10081587" y="2304414"/>
            <a:chExt cx="2014077" cy="3390653"/>
          </a:xfrm>
        </p:grpSpPr>
        <p:pic>
          <p:nvPicPr>
            <p:cNvPr id="26"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27"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30"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3312" y="3068500"/>
            <a:ext cx="1815514" cy="3505405"/>
          </a:xfrm>
          <a:prstGeom prst="rect">
            <a:avLst/>
          </a:prstGeom>
        </p:spPr>
      </p:pic>
      <p:grpSp>
        <p:nvGrpSpPr>
          <p:cNvPr id="29" name="Group 28">
            <a:extLst>
              <a:ext uri="{FF2B5EF4-FFF2-40B4-BE49-F238E27FC236}">
                <a16:creationId xmlns:a16="http://schemas.microsoft.com/office/drawing/2014/main" id="{44EFFFBB-D06B-47B3-84C9-D1ADAA5CC4C5}"/>
              </a:ext>
            </a:extLst>
          </p:cNvPr>
          <p:cNvGrpSpPr/>
          <p:nvPr/>
        </p:nvGrpSpPr>
        <p:grpSpPr>
          <a:xfrm>
            <a:off x="636723" y="1286627"/>
            <a:ext cx="10313047" cy="1456651"/>
            <a:chOff x="107243" y="2437882"/>
            <a:chExt cx="6985722" cy="2598425"/>
          </a:xfrm>
        </p:grpSpPr>
        <p:sp>
          <p:nvSpPr>
            <p:cNvPr id="33" name="Rectangle 32">
              <a:extLst>
                <a:ext uri="{FF2B5EF4-FFF2-40B4-BE49-F238E27FC236}">
                  <a16:creationId xmlns:a16="http://schemas.microsoft.com/office/drawing/2014/main" id="{3D389667-1521-4B53-B89A-38D991728242}"/>
                </a:ext>
              </a:extLst>
            </p:cNvPr>
            <p:cNvSpPr/>
            <p:nvPr/>
          </p:nvSpPr>
          <p:spPr>
            <a:xfrm>
              <a:off x="107243" y="2437882"/>
              <a:ext cx="6985722" cy="2564303"/>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911012EC-64E8-48BB-AFAC-2F034CA9BC6F}"/>
                </a:ext>
              </a:extLst>
            </p:cNvPr>
            <p:cNvSpPr txBox="1"/>
            <p:nvPr/>
          </p:nvSpPr>
          <p:spPr>
            <a:xfrm>
              <a:off x="436789" y="2455901"/>
              <a:ext cx="6624150" cy="2580406"/>
            </a:xfrm>
            <a:prstGeom prst="rect">
              <a:avLst/>
            </a:prstGeom>
            <a:noFill/>
          </p:spPr>
          <p:txBody>
            <a:bodyPr wrap="square" rtlCol="0">
              <a:spAutoFit/>
            </a:bodyPr>
            <a:lstStyle/>
            <a:p>
              <a:pPr marL="0" marR="0" algn="ctr">
                <a:spcBef>
                  <a:spcPts val="100"/>
                </a:spcBef>
                <a:spcAft>
                  <a:spcPts val="100"/>
                </a:spcAft>
              </a:pP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a:t>
              </a:r>
              <a:r>
                <a:rPr lang="vi-VN"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ề bài: </a:t>
              </a:r>
              <a:r>
                <a:rPr lang="vi-VN"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 lại một việc có ích mà em đã làm cùng bạn bè hoặc người thân.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22258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461312" y="4659286"/>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5760" y="4702303"/>
            <a:ext cx="959013" cy="1851668"/>
          </a:xfrm>
          <a:prstGeom prst="rect">
            <a:avLst/>
          </a:prstGeom>
        </p:spPr>
      </p:pic>
      <p:grpSp>
        <p:nvGrpSpPr>
          <p:cNvPr id="29" name="Group 28"/>
          <p:cNvGrpSpPr/>
          <p:nvPr/>
        </p:nvGrpSpPr>
        <p:grpSpPr>
          <a:xfrm>
            <a:off x="1090368" y="1648319"/>
            <a:ext cx="7472607" cy="2152157"/>
            <a:chOff x="6819785" y="2599938"/>
            <a:chExt cx="7472607" cy="2152157"/>
          </a:xfrm>
        </p:grpSpPr>
        <p:grpSp>
          <p:nvGrpSpPr>
            <p:cNvPr id="33" name="Group 32"/>
            <p:cNvGrpSpPr/>
            <p:nvPr/>
          </p:nvGrpSpPr>
          <p:grpSpPr>
            <a:xfrm>
              <a:off x="7428713" y="3369689"/>
              <a:ext cx="6863679" cy="1382406"/>
              <a:chOff x="1004100" y="3369689"/>
              <a:chExt cx="6863679" cy="1382406"/>
            </a:xfrm>
          </p:grpSpPr>
          <p:sp>
            <p:nvSpPr>
              <p:cNvPr id="38" name="Rectangle 37"/>
              <p:cNvSpPr/>
              <p:nvPr/>
            </p:nvSpPr>
            <p:spPr>
              <a:xfrm>
                <a:off x="1004100" y="3369689"/>
                <a:ext cx="6682704" cy="138240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9" name="TextBox 38"/>
              <p:cNvSpPr txBox="1"/>
              <p:nvPr/>
            </p:nvSpPr>
            <p:spPr>
              <a:xfrm>
                <a:off x="1333629" y="3644928"/>
                <a:ext cx="653415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HOẠT ĐỘNG 1: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Chuẩn</a:t>
                </a: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bị</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7" name="图片 2"/>
            <p:cNvPicPr>
              <a:picLocks noChangeAspect="1"/>
            </p:cNvPicPr>
            <p:nvPr/>
          </p:nvPicPr>
          <p:blipFill>
            <a:blip r:embed="rId10"/>
            <a:stretch>
              <a:fillRect/>
            </a:stretch>
          </p:blipFill>
          <p:spPr>
            <a:xfrm rot="797177">
              <a:off x="6819785" y="2599938"/>
              <a:ext cx="964725" cy="1358900"/>
            </a:xfrm>
            <a:prstGeom prst="rect">
              <a:avLst/>
            </a:prstGeom>
          </p:spPr>
        </p:pic>
      </p:grpSp>
    </p:spTree>
    <p:extLst>
      <p:ext uri="{BB962C8B-B14F-4D97-AF65-F5344CB8AC3E}">
        <p14:creationId xmlns:p14="http://schemas.microsoft.com/office/powerpoint/2010/main" val="3376920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sp>
        <p:nvSpPr>
          <p:cNvPr id="26" name="Google Shape;304;p20"/>
          <p:cNvSpPr txBox="1">
            <a:spLocks/>
          </p:cNvSpPr>
          <p:nvPr/>
        </p:nvSpPr>
        <p:spPr>
          <a:xfrm>
            <a:off x="1401262" y="390525"/>
            <a:ext cx="9895027" cy="1209675"/>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defRPr/>
            </a:pPr>
            <a:r>
              <a:rPr lang="vi-VN" sz="3200" b="1" dirty="0">
                <a:solidFill>
                  <a:prstClr val="black">
                    <a:lumMod val="95000"/>
                    <a:lumOff val="5000"/>
                  </a:prstClr>
                </a:solidFill>
                <a:latin typeface="Calibri" panose="020F0502020204030204" pitchFamily="34" charset="0"/>
                <a:cs typeface="Calibri" panose="020F0502020204030204" pitchFamily="34" charset="0"/>
              </a:rPr>
              <a:t>Lựa chọn một việc có ích em đã từng làm cùng bạn bè hoặc người thân</a:t>
            </a:r>
            <a:r>
              <a:rPr lang="en-US" sz="3200" b="1" dirty="0">
                <a:solidFill>
                  <a:prstClr val="black">
                    <a:lumMod val="95000"/>
                    <a:lumOff val="5000"/>
                  </a:prstClr>
                </a:solidFill>
                <a:latin typeface="Calibri" panose="020F0502020204030204" pitchFamily="34" charset="0"/>
                <a:cs typeface="Calibri" panose="020F0502020204030204" pitchFamily="34" charset="0"/>
              </a:rPr>
              <a:t>.</a:t>
            </a:r>
            <a:endParaRPr lang="vi-VN" sz="3200" b="1" dirty="0">
              <a:solidFill>
                <a:prstClr val="black">
                  <a:lumMod val="95000"/>
                  <a:lumOff val="5000"/>
                </a:prstClr>
              </a:solidFill>
              <a:latin typeface="Calibri" panose="020F0502020204030204" pitchFamily="34" charset="0"/>
              <a:cs typeface="Calibri" panose="020F0502020204030204" pitchFamily="34" charset="0"/>
            </a:endParaRPr>
          </a:p>
        </p:txBody>
      </p:sp>
      <p:pic>
        <p:nvPicPr>
          <p:cNvPr id="27" name="图片 3"/>
          <p:cNvPicPr>
            <a:picLocks noChangeAspect="1"/>
          </p:cNvPicPr>
          <p:nvPr/>
        </p:nvPicPr>
        <p:blipFill>
          <a:blip r:embed="rId4"/>
          <a:stretch>
            <a:fillRect/>
          </a:stretch>
        </p:blipFill>
        <p:spPr>
          <a:xfrm>
            <a:off x="180537" y="423732"/>
            <a:ext cx="1459943" cy="1443064"/>
          </a:xfrm>
          <a:prstGeom prst="rect">
            <a:avLst/>
          </a:prstGeom>
        </p:spPr>
      </p:pic>
      <p:sp>
        <p:nvSpPr>
          <p:cNvPr id="5" name="任意多边形: 形状 59">
            <a:extLst>
              <a:ext uri="{FF2B5EF4-FFF2-40B4-BE49-F238E27FC236}">
                <a16:creationId xmlns:a16="http://schemas.microsoft.com/office/drawing/2014/main" id="{02161CAB-4FB9-3DDF-F8DB-8F868D6CC2EC}"/>
              </a:ext>
            </a:extLst>
          </p:cNvPr>
          <p:cNvSpPr/>
          <p:nvPr/>
        </p:nvSpPr>
        <p:spPr>
          <a:xfrm>
            <a:off x="462805" y="2106340"/>
            <a:ext cx="3985370" cy="275141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6">
              <a:lumMod val="20000"/>
              <a:lumOff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Việc</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có</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ích</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cho</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cộng</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đồng</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quyên</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góp</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sách</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báo</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tặng</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các</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bạn</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ở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vùng</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khó</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khăn</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a:t>
            </a:r>
            <a:endParaRPr lang="zh-CN" altLang="en-US"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任意多边形: 形状 59">
            <a:extLst>
              <a:ext uri="{FF2B5EF4-FFF2-40B4-BE49-F238E27FC236}">
                <a16:creationId xmlns:a16="http://schemas.microsoft.com/office/drawing/2014/main" id="{164652DC-5E23-B995-C654-DE0575382CB0}"/>
              </a:ext>
            </a:extLst>
          </p:cNvPr>
          <p:cNvSpPr/>
          <p:nvPr/>
        </p:nvSpPr>
        <p:spPr>
          <a:xfrm>
            <a:off x="4691905" y="2192065"/>
            <a:ext cx="3232895" cy="257043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5">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Việc</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có</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ích</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cho</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trường</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lớp</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vệ</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sinh</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trường</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lớp</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a:t>
            </a:r>
            <a:endParaRPr lang="zh-CN" altLang="en-US"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endParaRPr>
          </a:p>
        </p:txBody>
      </p:sp>
      <p:sp>
        <p:nvSpPr>
          <p:cNvPr id="7" name="任意多边形: 形状 59">
            <a:extLst>
              <a:ext uri="{FF2B5EF4-FFF2-40B4-BE49-F238E27FC236}">
                <a16:creationId xmlns:a16="http://schemas.microsoft.com/office/drawing/2014/main" id="{28729B97-D348-2F50-F32A-F96C71FFCF22}"/>
              </a:ext>
            </a:extLst>
          </p:cNvPr>
          <p:cNvSpPr/>
          <p:nvPr/>
        </p:nvSpPr>
        <p:spPr>
          <a:xfrm>
            <a:off x="8248651" y="2153965"/>
            <a:ext cx="3619500" cy="257043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rgbClr val="F3859D"/>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Việc</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có</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ích</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cho</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gia</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đình</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chăm</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sóc</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vật</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3200" dirty="0" err="1">
                <a:solidFill>
                  <a:srgbClr val="002060"/>
                </a:solidFill>
                <a:latin typeface="Calibri" panose="020F0502020204030204" pitchFamily="34" charset="0"/>
                <a:ea typeface="思源黑体 CN Bold" panose="020B0800000000000000" pitchFamily="34" charset="-122"/>
                <a:cs typeface="Calibri" panose="020F0502020204030204" pitchFamily="34" charset="0"/>
              </a:rPr>
              <a:t>nuôi</a:t>
            </a:r>
            <a:r>
              <a:rPr lang="en-US" altLang="zh-CN"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rPr>
              <a:t>,..)</a:t>
            </a:r>
            <a:endParaRPr lang="zh-CN" altLang="en-US" sz="3200" dirty="0">
              <a:solidFill>
                <a:srgbClr val="002060"/>
              </a:solidFill>
              <a:latin typeface="Calibri" panose="020F0502020204030204" pitchFamily="34" charset="0"/>
              <a:ea typeface="思源黑体 CN Bold" panose="020B0800000000000000" pitchFamily="34"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sp>
        <p:nvSpPr>
          <p:cNvPr id="26" name="Google Shape;304;p20"/>
          <p:cNvSpPr txBox="1">
            <a:spLocks/>
          </p:cNvSpPr>
          <p:nvPr/>
        </p:nvSpPr>
        <p:spPr>
          <a:xfrm>
            <a:off x="1642894" y="1181100"/>
            <a:ext cx="9351021" cy="2505075"/>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571500" lvl="0" indent="-571500" algn="just">
              <a:buFont typeface="Arial" panose="020B0604020202020204" pitchFamily="34" charset="0"/>
              <a:buChar char="•"/>
              <a:defRPr/>
            </a:pPr>
            <a:r>
              <a:rPr lang="vi-VN" sz="3600" dirty="0">
                <a:solidFill>
                  <a:srgbClr val="002060"/>
                </a:solidFill>
                <a:latin typeface="Calibri" panose="020F0502020204030204" pitchFamily="34" charset="0"/>
                <a:cs typeface="Calibri" panose="020F0502020204030204" pitchFamily="34" charset="0"/>
              </a:rPr>
              <a:t>Em đã làm việc đó ở đâu? Khi nào? Với những ai?</a:t>
            </a:r>
          </a:p>
          <a:p>
            <a:pPr marL="571500" lvl="0" indent="-571500" algn="just">
              <a:buFont typeface="Arial" panose="020B0604020202020204" pitchFamily="34" charset="0"/>
              <a:buChar char="•"/>
              <a:defRPr/>
            </a:pPr>
            <a:r>
              <a:rPr lang="vi-VN" sz="3600" dirty="0">
                <a:solidFill>
                  <a:srgbClr val="002060"/>
                </a:solidFill>
                <a:latin typeface="Calibri" panose="020F0502020204030204" pitchFamily="34" charset="0"/>
                <a:cs typeface="Calibri" panose="020F0502020204030204" pitchFamily="34" charset="0"/>
              </a:rPr>
              <a:t>Em đã tham gia làm những việc gì?</a:t>
            </a:r>
          </a:p>
          <a:p>
            <a:pPr marL="571500" lvl="0" indent="-571500" algn="just">
              <a:buFont typeface="Arial" panose="020B0604020202020204" pitchFamily="34" charset="0"/>
              <a:buChar char="•"/>
              <a:defRPr/>
            </a:pPr>
            <a:r>
              <a:rPr lang="vi-VN" sz="3600" dirty="0">
                <a:solidFill>
                  <a:srgbClr val="002060"/>
                </a:solidFill>
                <a:latin typeface="Calibri" panose="020F0502020204030204" pitchFamily="34" charset="0"/>
                <a:cs typeface="Calibri" panose="020F0502020204030204" pitchFamily="34" charset="0"/>
              </a:rPr>
              <a:t>Việc đó có ích như thế nào?</a:t>
            </a:r>
          </a:p>
        </p:txBody>
      </p:sp>
      <p:grpSp>
        <p:nvGrpSpPr>
          <p:cNvPr id="37" name="Group 36">
            <a:extLst>
              <a:ext uri="{FF2B5EF4-FFF2-40B4-BE49-F238E27FC236}">
                <a16:creationId xmlns:a16="http://schemas.microsoft.com/office/drawing/2014/main" id="{04AE6933-DA95-453E-94E5-D98CA95465F9}"/>
              </a:ext>
            </a:extLst>
          </p:cNvPr>
          <p:cNvGrpSpPr/>
          <p:nvPr/>
        </p:nvGrpSpPr>
        <p:grpSpPr>
          <a:xfrm flipH="1">
            <a:off x="4572629" y="3785485"/>
            <a:ext cx="1687062" cy="2722369"/>
            <a:chOff x="10081587" y="2304414"/>
            <a:chExt cx="2014077" cy="3390653"/>
          </a:xfrm>
        </p:grpSpPr>
        <p:pic>
          <p:nvPicPr>
            <p:cNvPr id="38"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39" name="图片 5">
              <a:extLst>
                <a:ext uri="{FF2B5EF4-FFF2-40B4-BE49-F238E27FC236}">
                  <a16:creationId xmlns:a16="http://schemas.microsoft.com/office/drawing/2014/main" id="{0B35F27F-1F7F-439B-A325-BA3A7A9FD4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1" name="图片 2">
            <a:extLst>
              <a:ext uri="{FF2B5EF4-FFF2-40B4-BE49-F238E27FC236}">
                <a16:creationId xmlns:a16="http://schemas.microsoft.com/office/drawing/2014/main" id="{B84DE80C-6D22-45B0-A8F9-AA2EC0F252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2492" y="3763316"/>
            <a:ext cx="1407492" cy="2717594"/>
          </a:xfrm>
          <a:prstGeom prst="rect">
            <a:avLst/>
          </a:prstGeom>
        </p:spPr>
      </p:pic>
    </p:spTree>
    <p:extLst>
      <p:ext uri="{BB962C8B-B14F-4D97-AF65-F5344CB8AC3E}">
        <p14:creationId xmlns:p14="http://schemas.microsoft.com/office/powerpoint/2010/main" val="1136805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bg/>
                                          </p:spTgt>
                                        </p:tgtEl>
                                        <p:attrNameLst>
                                          <p:attrName>style.visibility</p:attrName>
                                        </p:attrNameLst>
                                      </p:cBhvr>
                                      <p:to>
                                        <p:strVal val="visible"/>
                                      </p:to>
                                    </p:set>
                                    <p:animEffect transition="in" filter="wipe(down)">
                                      <p:cBhvr>
                                        <p:cTn id="7" dur="500"/>
                                        <p:tgtEl>
                                          <p:spTgt spid="2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down)">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wipe(down)">
                                      <p:cBhvr>
                                        <p:cTn id="17" dur="500"/>
                                        <p:tgtEl>
                                          <p:spTgt spid="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xEl>
                                              <p:pRg st="2" end="2"/>
                                            </p:txEl>
                                          </p:spTgt>
                                        </p:tgtEl>
                                        <p:attrNameLst>
                                          <p:attrName>style.visibility</p:attrName>
                                        </p:attrNameLst>
                                      </p:cBhvr>
                                      <p:to>
                                        <p:strVal val="visible"/>
                                      </p:to>
                                    </p:set>
                                    <p:animEffect transition="in" filter="wipe(down)">
                                      <p:cBhvr>
                                        <p:cTn id="22"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461312" y="4659286"/>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5760" y="4702303"/>
            <a:ext cx="959013" cy="1851668"/>
          </a:xfrm>
          <a:prstGeom prst="rect">
            <a:avLst/>
          </a:prstGeom>
        </p:spPr>
      </p:pic>
      <p:grpSp>
        <p:nvGrpSpPr>
          <p:cNvPr id="29" name="Group 28"/>
          <p:cNvGrpSpPr/>
          <p:nvPr/>
        </p:nvGrpSpPr>
        <p:grpSpPr>
          <a:xfrm>
            <a:off x="499820" y="1657845"/>
            <a:ext cx="7958379" cy="2787647"/>
            <a:chOff x="6429262" y="1628389"/>
            <a:chExt cx="7958379" cy="2787647"/>
          </a:xfrm>
        </p:grpSpPr>
        <p:grpSp>
          <p:nvGrpSpPr>
            <p:cNvPr id="33" name="Group 32"/>
            <p:cNvGrpSpPr/>
            <p:nvPr/>
          </p:nvGrpSpPr>
          <p:grpSpPr>
            <a:xfrm>
              <a:off x="7428712" y="2189869"/>
              <a:ext cx="6958929" cy="2226167"/>
              <a:chOff x="1004099" y="2189869"/>
              <a:chExt cx="6958929" cy="2226167"/>
            </a:xfrm>
          </p:grpSpPr>
          <p:sp>
            <p:nvSpPr>
              <p:cNvPr id="38" name="Rectangle 37"/>
              <p:cNvSpPr/>
              <p:nvPr/>
            </p:nvSpPr>
            <p:spPr>
              <a:xfrm>
                <a:off x="1004099" y="2189869"/>
                <a:ext cx="6958929" cy="22098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9" name="TextBox 38"/>
              <p:cNvSpPr txBox="1"/>
              <p:nvPr/>
            </p:nvSpPr>
            <p:spPr>
              <a:xfrm>
                <a:off x="1009778" y="2292378"/>
                <a:ext cx="6848475"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Hoạt động 2: </a:t>
                </a:r>
                <a:r>
                  <a:rPr kumimoji="0" lang="vi-VN" sz="4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Chia sẻ với bạn việc có ích em đã làm cùng bạn bè hoặc người thân. </a:t>
                </a:r>
                <a:endParaRPr kumimoji="0" lang="en-US" sz="4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7" name="图片 2"/>
            <p:cNvPicPr>
              <a:picLocks noChangeAspect="1"/>
            </p:cNvPicPr>
            <p:nvPr/>
          </p:nvPicPr>
          <p:blipFill>
            <a:blip r:embed="rId10"/>
            <a:stretch>
              <a:fillRect/>
            </a:stretch>
          </p:blipFill>
          <p:spPr>
            <a:xfrm rot="797177">
              <a:off x="6429262" y="1628389"/>
              <a:ext cx="964725" cy="1358900"/>
            </a:xfrm>
            <a:prstGeom prst="rect">
              <a:avLst/>
            </a:prstGeom>
          </p:spPr>
        </p:pic>
      </p:grpSp>
    </p:spTree>
    <p:extLst>
      <p:ext uri="{BB962C8B-B14F-4D97-AF65-F5344CB8AC3E}">
        <p14:creationId xmlns:p14="http://schemas.microsoft.com/office/powerpoint/2010/main" val="234416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sp>
        <p:nvSpPr>
          <p:cNvPr id="26" name="Google Shape;304;p20"/>
          <p:cNvSpPr txBox="1">
            <a:spLocks/>
          </p:cNvSpPr>
          <p:nvPr/>
        </p:nvSpPr>
        <p:spPr>
          <a:xfrm>
            <a:off x="563191" y="506785"/>
            <a:ext cx="10829706" cy="1845890"/>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571500" lvl="0" indent="-571500" algn="just">
              <a:buFont typeface="Arial" panose="020B0604020202020204" pitchFamily="34" charset="0"/>
              <a:buChar char="•"/>
              <a:defRPr/>
            </a:pPr>
            <a:r>
              <a:rPr lang="vi-VN" sz="3600" dirty="0">
                <a:solidFill>
                  <a:srgbClr val="002060"/>
                </a:solidFill>
                <a:latin typeface="Calibri" panose="020F0502020204030204" pitchFamily="34" charset="0"/>
                <a:cs typeface="Calibri" panose="020F0502020204030204" pitchFamily="34" charset="0"/>
              </a:rPr>
              <a:t>Kể lại công việc em đã tham gia theo đúng trình tự và nêu cảm xúc của em.</a:t>
            </a:r>
          </a:p>
          <a:p>
            <a:pPr marL="571500" lvl="0" indent="-571500" algn="l">
              <a:buFont typeface="Arial" panose="020B0604020202020204" pitchFamily="34" charset="0"/>
              <a:buChar char="•"/>
              <a:defRPr/>
            </a:pPr>
            <a:r>
              <a:rPr lang="vi-VN" sz="3600" dirty="0">
                <a:solidFill>
                  <a:srgbClr val="002060"/>
                </a:solidFill>
                <a:latin typeface="Calibri" panose="020F0502020204030204" pitchFamily="34" charset="0"/>
                <a:cs typeface="Calibri" panose="020F0502020204030204" pitchFamily="34" charset="0"/>
              </a:rPr>
              <a:t>Nêu lợi ích công việc đó. </a:t>
            </a:r>
          </a:p>
        </p:txBody>
      </p:sp>
      <p:pic>
        <p:nvPicPr>
          <p:cNvPr id="24" name="图片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993418" flipH="1" flipV="1">
            <a:off x="-309370" y="-624188"/>
            <a:ext cx="1337538" cy="1649674"/>
          </a:xfrm>
          <a:prstGeom prst="rect">
            <a:avLst/>
          </a:prstGeom>
        </p:spPr>
      </p:pic>
      <p:pic>
        <p:nvPicPr>
          <p:cNvPr id="3" name="Picture 2">
            <a:extLst>
              <a:ext uri="{FF2B5EF4-FFF2-40B4-BE49-F238E27FC236}">
                <a16:creationId xmlns:a16="http://schemas.microsoft.com/office/drawing/2014/main" id="{4F734B15-FFEE-4FE1-8FE8-EC07860AA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2395" y="2696664"/>
            <a:ext cx="8200994" cy="3908028"/>
          </a:xfrm>
          <a:prstGeom prst="rect">
            <a:avLst/>
          </a:prstGeom>
        </p:spPr>
      </p:pic>
    </p:spTree>
    <p:extLst>
      <p:ext uri="{BB962C8B-B14F-4D97-AF65-F5344CB8AC3E}">
        <p14:creationId xmlns:p14="http://schemas.microsoft.com/office/powerpoint/2010/main" val="407242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bg/>
                                          </p:spTgt>
                                        </p:tgtEl>
                                        <p:attrNameLst>
                                          <p:attrName>style.visibility</p:attrName>
                                        </p:attrNameLst>
                                      </p:cBhvr>
                                      <p:to>
                                        <p:strVal val="visible"/>
                                      </p:to>
                                    </p:set>
                                    <p:animEffect transition="in" filter="wipe(down)">
                                      <p:cBhvr>
                                        <p:cTn id="30" dur="500"/>
                                        <p:tgtEl>
                                          <p:spTgt spid="26">
                                            <p:bg/>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wipe(down)">
                                      <p:cBhvr>
                                        <p:cTn id="35" dur="500"/>
                                        <p:tgtEl>
                                          <p:spTgt spid="2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Effect transition="in" filter="wipe(down)">
                                      <p:cBhvr>
                                        <p:cTn id="40"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animBg="1"/>
    </p:bldLst>
  </p:timing>
</p:sld>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533</Words>
  <Application>Microsoft Office PowerPoint</Application>
  <PresentationFormat>Widescreen</PresentationFormat>
  <Paragraphs>46</Paragraphs>
  <Slides>16</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等线</vt:lpstr>
      <vt:lpstr>微软雅黑</vt:lpstr>
      <vt:lpstr>Arial</vt:lpstr>
      <vt:lpstr>Calibri</vt:lpstr>
      <vt:lpstr>Odibee Sans</vt:lpstr>
      <vt:lpstr>Times New Roman</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2023-08-08T06:32:06Z</dcterms:created>
  <dcterms:modified xsi:type="dcterms:W3CDTF">2025-06-02T10:25:26Z</dcterms:modified>
</cp:coreProperties>
</file>