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wmf" ContentType="image/x-w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</p:sldMasterIdLst>
  <p:notesMasterIdLst>
    <p:notesMasterId r:id="rId10"/>
  </p:notesMasterIdLst>
  <p:sldIdLst>
    <p:sldId id="341" r:id="rId4"/>
    <p:sldId id="349" r:id="rId5"/>
    <p:sldId id="350" r:id="rId6"/>
    <p:sldId id="351" r:id="rId7"/>
    <p:sldId id="354" r:id="rId8"/>
    <p:sldId id="353" r:id="rId9"/>
    <p:sldId id="358" r:id="rId11"/>
    <p:sldId id="355" r:id="rId12"/>
    <p:sldId id="364" r:id="rId13"/>
    <p:sldId id="356" r:id="rId14"/>
    <p:sldId id="357" r:id="rId15"/>
    <p:sldId id="359" r:id="rId16"/>
    <p:sldId id="360" r:id="rId17"/>
    <p:sldId id="361" r:id="rId18"/>
    <p:sldId id="362" r:id="rId19"/>
    <p:sldId id="347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99CC"/>
    <a:srgbClr val="FF99FF"/>
    <a:srgbClr val="B44BC5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 showGuides="1">
      <p:cViewPr>
        <p:scale>
          <a:sx n="130" d="100"/>
          <a:sy n="130" d="100"/>
        </p:scale>
        <p:origin x="96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2DFC-0DBF-46FA-961C-0993E7F3A7C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1773-F6B7-4EEA-B6AE-A59ABB33BE4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AF1EDF4-549C-4D8A-B9D5-CDBD21A200CC}" type="slidenum">
              <a:rPr lang="en-US" sz="1200"/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AF1EDF4-549C-4D8A-B9D5-CDBD21A200CC}" type="slidenum">
              <a:rPr lang="en-US" sz="1200"/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347F815-C9D9-4C47-BF81-5524DE2DFF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8DAF43F-676B-462F-88BC-2BE3DD93435B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 advClick="0" advTm="10000">
    <p:blinds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B7E33-DEE0-4FC2-83AC-948BA07729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E70B-6519-4554-87FD-AAB0EFC0ED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B7E33-DEE0-4FC2-83AC-948BA07729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E70B-6519-4554-87FD-AAB0EFC0ED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B7E33-DEE0-4FC2-83AC-948BA07729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E70B-6519-4554-87FD-AAB0EFC0ED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B7E33-DEE0-4FC2-83AC-948BA07729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E70B-6519-4554-87FD-AAB0EFC0ED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B7E33-DEE0-4FC2-83AC-948BA07729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E70B-6519-4554-87FD-AAB0EFC0ED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B7E33-DEE0-4FC2-83AC-948BA07729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E70B-6519-4554-87FD-AAB0EFC0ED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347F815-C9D9-4C47-BF81-5524DE2DFF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B7E33-DEE0-4FC2-83AC-948BA07729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E70B-6519-4554-87FD-AAB0EFC0ED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B7E33-DEE0-4FC2-83AC-948BA07729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E70B-6519-4554-87FD-AAB0EFC0ED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B7E33-DEE0-4FC2-83AC-948BA07729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E70B-6519-4554-87FD-AAB0EFC0ED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B7E33-DEE0-4FC2-83AC-948BA07729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E70B-6519-4554-87FD-AAB0EFC0ED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B7E33-DEE0-4FC2-83AC-948BA07729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E70B-6519-4554-87FD-AAB0EFC0ED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347F815-C9D9-4C47-BF81-5524DE2DFFF4}" type="slidenum">
              <a:rPr lang="en-US" smtClean="0"/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  <a:p>
            <a:pPr lvl="1" eaLnBrk="1" latinLnBrk="0" hangingPunct="1"/>
            <a:r>
              <a:rPr kumimoji="0" lang="en-US" smtClean="0"/>
              <a:t>Second level</a:t>
            </a:r>
            <a:endParaRPr kumimoji="0" lang="en-US" smtClean="0"/>
          </a:p>
          <a:p>
            <a:pPr lvl="2" eaLnBrk="1" latinLnBrk="0" hangingPunct="1"/>
            <a:r>
              <a:rPr kumimoji="0" lang="en-US" smtClean="0"/>
              <a:t>Third level</a:t>
            </a:r>
            <a:endParaRPr kumimoji="0" lang="en-US" smtClean="0"/>
          </a:p>
          <a:p>
            <a:pPr lvl="3" eaLnBrk="1" latinLnBrk="0" hangingPunct="1"/>
            <a:r>
              <a:rPr kumimoji="0" lang="en-US" smtClean="0"/>
              <a:t>Fourth level</a:t>
            </a:r>
            <a:endParaRPr kumimoji="0" lang="en-US" smtClean="0"/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/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/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895B7E33-DEE0-4FC2-83AC-948BA07729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5A4E70B-6519-4554-87FD-AAB0EFC0ED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8.png"/><Relationship Id="rId7" Type="http://schemas.microsoft.com/office/2007/relationships/media" Target="file:///D:\LOAN%20-%20CD\Nho%20Thay.MP3" TargetMode="External"/><Relationship Id="rId6" Type="http://schemas.openxmlformats.org/officeDocument/2006/relationships/audio" Target="file:///D:\LOAN%20-%20CD\Nho%20Thay.MP3" TargetMode="External"/><Relationship Id="rId5" Type="http://schemas.openxmlformats.org/officeDocument/2006/relationships/image" Target="../media/image7.GIF"/><Relationship Id="rId4" Type="http://schemas.openxmlformats.org/officeDocument/2006/relationships/image" Target="../media/image6.GIF"/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1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6.png"/><Relationship Id="rId1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7.png"/><Relationship Id="rId1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1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3" Type="http://schemas.openxmlformats.org/officeDocument/2006/relationships/image" Target="../media/image3.wmf"/><Relationship Id="rId2" Type="http://schemas.openxmlformats.org/officeDocument/2006/relationships/image" Target="../media/image10.png"/><Relationship Id="rId1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png"/><Relationship Id="rId2" Type="http://schemas.openxmlformats.org/officeDocument/2006/relationships/image" Target="../media/image5.GIF"/><Relationship Id="rId1" Type="http://schemas.openxmlformats.org/officeDocument/2006/relationships/image" Target="../media/image12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hoa ve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156575" y="5637213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3" descr="hoa ve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4" descr="blumen-pflanzen05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5" descr="blumen-pflanzen05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6" descr="blumen-pflanzen05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7" descr="blumen-pflanzen05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71500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8" descr="blumen-pflanzen05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9" descr="blumen-pflanzen05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0" descr="Froc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1" descr="Froc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25" y="-1143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22" descr="Froc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642938"/>
            <a:ext cx="78105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23" descr="Froc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24" descr="Froc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-13335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25" descr="Froc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26" descr="Froc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27" descr="Froc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29" descr="Froc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5" name="WordArt 30"/>
          <p:cNvSpPr>
            <a:spLocks noChangeArrowheads="1" noChangeShapeType="1" noTextEdit="1"/>
          </p:cNvSpPr>
          <p:nvPr/>
        </p:nvSpPr>
        <p:spPr bwMode="auto">
          <a:xfrm>
            <a:off x="1390650" y="876300"/>
            <a:ext cx="6172200" cy="1976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FF"/>
                  </a:solidFill>
                  <a:rou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/>
                <a:cs typeface="Times New Roman" panose="02020603050405020304"/>
              </a:rPr>
              <a:t>Tiếng Việt</a:t>
            </a:r>
            <a:endParaRPr lang="en-US" sz="3600" kern="10">
              <a:ln w="12700">
                <a:solidFill>
                  <a:srgbClr val="0000FF"/>
                </a:solidFill>
                <a:rou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4116" name="Picture 32" descr="butterflies_flowers_md_cl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2209800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34" descr="3d butterfl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3733800" y="5257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36" descr="3d butterfl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0" y="2590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37" descr="3d butterfl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8174038" y="3962400"/>
            <a:ext cx="969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39" descr="Froc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0" name="Nho Thay.MP3">
            <a:hlinkClick r:id="" action="ppaction://media"/>
          </p:cNvPr>
          <p:cNvPicPr>
            <a:picLocks noRot="1"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410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861" fill="hold"/>
                                        <p:tgtEl>
                                          <p:spTgt spid="20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33975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WordArt 30"/>
          <p:cNvSpPr>
            <a:spLocks noChangeArrowheads="1" noChangeShapeType="1" noTextEdit="1"/>
          </p:cNvSpPr>
          <p:nvPr/>
        </p:nvSpPr>
        <p:spPr bwMode="auto">
          <a:xfrm>
            <a:off x="1266823" y="2002972"/>
            <a:ext cx="6679748" cy="12761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/>
                <a:cs typeface="Times New Roman" panose="02020603050405020304"/>
              </a:rPr>
              <a:t>Cô chủ không biết quý tình bạn</a:t>
            </a:r>
            <a:endParaRPr lang="en-US" sz="3600" kern="10" dirty="0">
              <a:ln w="12700">
                <a:solidFill>
                  <a:srgbClr val="0000FF"/>
                </a:solidFill>
                <a:rou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1268" name="409_20200508091418_cho-soi-va-cuu-non">
            <a:hlinkClick r:id="" action="ppaction://media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37782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33975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1009650"/>
            <a:ext cx="4191000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33975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90624"/>
            <a:ext cx="9144001" cy="566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33975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1242"/>
            <a:ext cx="9143999" cy="563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33975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8700"/>
            <a:ext cx="9144000" cy="582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33975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61" y="4065813"/>
            <a:ext cx="3351439" cy="2781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948" y="4065813"/>
            <a:ext cx="3341914" cy="2775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62" y="1137555"/>
            <a:ext cx="3351439" cy="2841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947" y="1137554"/>
            <a:ext cx="3341915" cy="2808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title" sz="quarter"/>
          </p:nvPr>
        </p:nvSpPr>
        <p:spPr>
          <a:xfrm>
            <a:off x="1132114" y="1308100"/>
            <a:ext cx="6607629" cy="1989885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rgbClr val="002060"/>
                </a:solidFill>
              </a:rPr>
              <a:t>Củng cố</a:t>
            </a:r>
            <a:endParaRPr lang="en-US" sz="6000" b="1" dirty="0" smtClean="0">
              <a:solidFill>
                <a:srgbClr val="002060"/>
              </a:solidFill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33375" y="3297985"/>
            <a:ext cx="817245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4800" dirty="0" smtClean="0">
                <a:solidFill>
                  <a:srgbClr val="00B050"/>
                </a:solidFill>
                <a:latin typeface="Tahoma" panose="020B0604030504040204" pitchFamily="34" charset="0"/>
              </a:rPr>
              <a:t>- GV củng cố bài</a:t>
            </a:r>
            <a:endParaRPr lang="en-US" sz="4800" dirty="0" smtClean="0">
              <a:solidFill>
                <a:srgbClr val="00B050"/>
              </a:solidFill>
              <a:latin typeface="Tahoma" panose="020B0604030504040204" pitchFamily="34" charset="0"/>
            </a:endParaRPr>
          </a:p>
          <a:p>
            <a:r>
              <a:rPr lang="en-US" sz="4800" dirty="0" smtClean="0">
                <a:solidFill>
                  <a:srgbClr val="00B050"/>
                </a:solidFill>
                <a:latin typeface="Tahoma" panose="020B0604030504040204" pitchFamily="34" charset="0"/>
              </a:rPr>
              <a:t>- GV nhận xét tiết học</a:t>
            </a:r>
            <a:endParaRPr lang="en-US" sz="4800" dirty="0" smtClean="0">
              <a:solidFill>
                <a:srgbClr val="00B050"/>
              </a:solidFill>
              <a:latin typeface="Tahoma" panose="020B0604030504040204" pitchFamily="34" charset="0"/>
            </a:endParaRPr>
          </a:p>
          <a:p>
            <a:r>
              <a:rPr lang="en-US" sz="4800" dirty="0" smtClean="0">
                <a:solidFill>
                  <a:srgbClr val="00B050"/>
                </a:solidFill>
                <a:latin typeface="Tahoma" panose="020B0604030504040204" pitchFamily="34" charset="0"/>
              </a:rPr>
              <a:t>- Dặn dò</a:t>
            </a:r>
            <a:endParaRPr lang="en-US" sz="4800" dirty="0">
              <a:solidFill>
                <a:srgbClr val="00B050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5"/>
          <p:cNvSpPr>
            <a:spLocks noChangeArrowheads="1" noChangeShapeType="1" noTextEdit="1"/>
          </p:cNvSpPr>
          <p:nvPr/>
        </p:nvSpPr>
        <p:spPr bwMode="auto">
          <a:xfrm>
            <a:off x="1622425" y="161925"/>
            <a:ext cx="5029200" cy="8763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008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ÔN VÀ KHỞI ĐỘNG</a:t>
            </a:r>
            <a:endParaRPr lang="en-US" sz="3600" kern="10">
              <a:solidFill>
                <a:srgbClr val="008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5123" name="Group 23"/>
          <p:cNvGrpSpPr/>
          <p:nvPr/>
        </p:nvGrpSpPr>
        <p:grpSpPr bwMode="auto">
          <a:xfrm>
            <a:off x="2133600" y="6324600"/>
            <a:ext cx="4953000" cy="533400"/>
            <a:chOff x="1056" y="2208"/>
            <a:chExt cx="3648" cy="1014"/>
          </a:xfrm>
        </p:grpSpPr>
        <p:pic>
          <p:nvPicPr>
            <p:cNvPr id="5132" name="Picture 24" descr="flowers_209"/>
            <p:cNvPicPr>
              <a:picLocks noChangeAspect="1" noChangeArrowheads="1" noCrop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2256"/>
              <a:ext cx="660" cy="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3" name="Picture 25" descr="002-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2208"/>
              <a:ext cx="3648" cy="1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4" name="Picture 26" descr="flowers_209"/>
            <p:cNvPicPr>
              <a:picLocks noChangeAspect="1" noChangeArrowheads="1" noCrop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2256"/>
              <a:ext cx="660" cy="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5" name="Picture 27" descr="flowers_209"/>
            <p:cNvPicPr>
              <a:picLocks noChangeAspect="1" noChangeArrowheads="1" noCrop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2256"/>
              <a:ext cx="660" cy="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4" name="Picture 28" descr="hoa v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29" descr="hoa v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154987" y="5868988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6"/>
          <p:cNvSpPr>
            <a:spLocks noChangeArrowheads="1"/>
          </p:cNvSpPr>
          <p:nvPr/>
        </p:nvSpPr>
        <p:spPr bwMode="auto">
          <a:xfrm>
            <a:off x="-28575" y="777875"/>
            <a:ext cx="1752600" cy="1371600"/>
          </a:xfrm>
          <a:prstGeom prst="notchedRightArrow">
            <a:avLst>
              <a:gd name="adj1" fmla="val 50000"/>
              <a:gd name="adj2" fmla="val 31944"/>
            </a:avLst>
          </a:prstGeom>
          <a:solidFill>
            <a:schemeClr val="bg1"/>
          </a:solidFill>
          <a:ln w="9525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000" b="1">
                <a:solidFill>
                  <a:srgbClr val="FF0000"/>
                </a:solidFill>
              </a:rPr>
              <a:t>Đọc</a:t>
            </a:r>
            <a:r>
              <a:rPr lang="en-US" sz="3000">
                <a:solidFill>
                  <a:srgbClr val="FF0000"/>
                </a:solidFill>
              </a:rPr>
              <a:t> </a:t>
            </a:r>
            <a:endParaRPr lang="vi-VN" sz="3000">
              <a:solidFill>
                <a:srgbClr val="FF0000"/>
              </a:solidFill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881063" y="3778250"/>
            <a:ext cx="3017837" cy="92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ngã ba</a:t>
            </a:r>
            <a:endParaRPr lang="en-US" sz="5400" b="1" dirty="0">
              <a:solidFill>
                <a:srgbClr val="FF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5238977" y="3706813"/>
            <a:ext cx="301783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củ nghệ</a:t>
            </a:r>
            <a:endParaRPr lang="en-US" sz="5400" b="1" dirty="0">
              <a:solidFill>
                <a:srgbClr val="FF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806450" y="5032375"/>
            <a:ext cx="301783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ngõ nhỏ</a:t>
            </a:r>
            <a:endParaRPr lang="en-US" sz="5400" b="1" dirty="0">
              <a:solidFill>
                <a:srgbClr val="FF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5257800" y="5016500"/>
            <a:ext cx="3017838" cy="92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nghỉ hè</a:t>
            </a:r>
            <a:endParaRPr lang="en-US" sz="5400" b="1" dirty="0">
              <a:solidFill>
                <a:srgbClr val="FF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05" y="2383973"/>
            <a:ext cx="8980713" cy="1019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7" grpId="0" animBg="1"/>
      <p:bldP spid="17" grpId="0"/>
      <p:bldP spid="23" grpId="0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j0398219[1]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18263"/>
            <a:ext cx="4568825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8" descr="j0398219[1]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175" y="6418263"/>
            <a:ext cx="4568825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8" name="Group 10"/>
          <p:cNvGrpSpPr/>
          <p:nvPr/>
        </p:nvGrpSpPr>
        <p:grpSpPr bwMode="auto">
          <a:xfrm>
            <a:off x="304800" y="228600"/>
            <a:ext cx="838200" cy="1427163"/>
            <a:chOff x="336" y="144"/>
            <a:chExt cx="528" cy="899"/>
          </a:xfrm>
        </p:grpSpPr>
        <p:grpSp>
          <p:nvGrpSpPr>
            <p:cNvPr id="6175" name="Group 11"/>
            <p:cNvGrpSpPr/>
            <p:nvPr/>
          </p:nvGrpSpPr>
          <p:grpSpPr bwMode="auto">
            <a:xfrm rot="-3471247">
              <a:off x="312" y="264"/>
              <a:ext cx="672" cy="432"/>
              <a:chOff x="4733" y="799"/>
              <a:chExt cx="388" cy="353"/>
            </a:xfrm>
          </p:grpSpPr>
          <p:sp>
            <p:nvSpPr>
              <p:cNvPr id="6177" name="Freeform 12"/>
              <p:cNvSpPr/>
              <p:nvPr/>
            </p:nvSpPr>
            <p:spPr bwMode="auto">
              <a:xfrm rot="2108015">
                <a:off x="4942" y="799"/>
                <a:ext cx="179" cy="353"/>
              </a:xfrm>
              <a:custGeom>
                <a:avLst/>
                <a:gdLst>
                  <a:gd name="T0" fmla="*/ 0 w 409"/>
                  <a:gd name="T1" fmla="*/ 1 h 658"/>
                  <a:gd name="T2" fmla="*/ 0 w 409"/>
                  <a:gd name="T3" fmla="*/ 1 h 658"/>
                  <a:gd name="T4" fmla="*/ 0 w 409"/>
                  <a:gd name="T5" fmla="*/ 1 h 658"/>
                  <a:gd name="T6" fmla="*/ 0 w 409"/>
                  <a:gd name="T7" fmla="*/ 1 h 658"/>
                  <a:gd name="T8" fmla="*/ 0 w 409"/>
                  <a:gd name="T9" fmla="*/ 1 h 658"/>
                  <a:gd name="T10" fmla="*/ 0 w 409"/>
                  <a:gd name="T11" fmla="*/ 1 h 6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9" h="658">
                    <a:moveTo>
                      <a:pt x="17" y="38"/>
                    </a:moveTo>
                    <a:cubicBezTo>
                      <a:pt x="0" y="64"/>
                      <a:pt x="13" y="159"/>
                      <a:pt x="67" y="245"/>
                    </a:cubicBezTo>
                    <a:cubicBezTo>
                      <a:pt x="121" y="331"/>
                      <a:pt x="292" y="500"/>
                      <a:pt x="344" y="556"/>
                    </a:cubicBezTo>
                    <a:cubicBezTo>
                      <a:pt x="396" y="612"/>
                      <a:pt x="409" y="658"/>
                      <a:pt x="380" y="580"/>
                    </a:cubicBezTo>
                    <a:cubicBezTo>
                      <a:pt x="351" y="502"/>
                      <a:pt x="227" y="180"/>
                      <a:pt x="167" y="90"/>
                    </a:cubicBezTo>
                    <a:cubicBezTo>
                      <a:pt x="107" y="0"/>
                      <a:pt x="33" y="13"/>
                      <a:pt x="17" y="38"/>
                    </a:cubicBez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8" name="Freeform 13"/>
              <p:cNvSpPr/>
              <p:nvPr/>
            </p:nvSpPr>
            <p:spPr bwMode="auto">
              <a:xfrm rot="4401636">
                <a:off x="4820" y="808"/>
                <a:ext cx="179" cy="353"/>
              </a:xfrm>
              <a:custGeom>
                <a:avLst/>
                <a:gdLst>
                  <a:gd name="T0" fmla="*/ 0 w 409"/>
                  <a:gd name="T1" fmla="*/ 1 h 658"/>
                  <a:gd name="T2" fmla="*/ 0 w 409"/>
                  <a:gd name="T3" fmla="*/ 1 h 658"/>
                  <a:gd name="T4" fmla="*/ 0 w 409"/>
                  <a:gd name="T5" fmla="*/ 1 h 658"/>
                  <a:gd name="T6" fmla="*/ 0 w 409"/>
                  <a:gd name="T7" fmla="*/ 1 h 658"/>
                  <a:gd name="T8" fmla="*/ 0 w 409"/>
                  <a:gd name="T9" fmla="*/ 1 h 658"/>
                  <a:gd name="T10" fmla="*/ 0 w 409"/>
                  <a:gd name="T11" fmla="*/ 1 h 6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9" h="658">
                    <a:moveTo>
                      <a:pt x="17" y="38"/>
                    </a:moveTo>
                    <a:cubicBezTo>
                      <a:pt x="0" y="64"/>
                      <a:pt x="13" y="159"/>
                      <a:pt x="67" y="245"/>
                    </a:cubicBezTo>
                    <a:cubicBezTo>
                      <a:pt x="121" y="331"/>
                      <a:pt x="292" y="500"/>
                      <a:pt x="344" y="556"/>
                    </a:cubicBezTo>
                    <a:cubicBezTo>
                      <a:pt x="396" y="612"/>
                      <a:pt x="409" y="658"/>
                      <a:pt x="380" y="580"/>
                    </a:cubicBezTo>
                    <a:cubicBezTo>
                      <a:pt x="351" y="502"/>
                      <a:pt x="227" y="180"/>
                      <a:pt x="167" y="90"/>
                    </a:cubicBezTo>
                    <a:cubicBezTo>
                      <a:pt x="107" y="0"/>
                      <a:pt x="33" y="13"/>
                      <a:pt x="17" y="38"/>
                    </a:cubicBez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9" name="Freeform 14"/>
              <p:cNvSpPr/>
              <p:nvPr/>
            </p:nvSpPr>
            <p:spPr bwMode="auto">
              <a:xfrm rot="728459">
                <a:off x="5002" y="913"/>
                <a:ext cx="105" cy="231"/>
              </a:xfrm>
              <a:custGeom>
                <a:avLst/>
                <a:gdLst>
                  <a:gd name="T0" fmla="*/ 0 w 409"/>
                  <a:gd name="T1" fmla="*/ 0 h 658"/>
                  <a:gd name="T2" fmla="*/ 0 w 409"/>
                  <a:gd name="T3" fmla="*/ 0 h 658"/>
                  <a:gd name="T4" fmla="*/ 0 w 409"/>
                  <a:gd name="T5" fmla="*/ 0 h 658"/>
                  <a:gd name="T6" fmla="*/ 0 w 409"/>
                  <a:gd name="T7" fmla="*/ 0 h 658"/>
                  <a:gd name="T8" fmla="*/ 0 w 409"/>
                  <a:gd name="T9" fmla="*/ 0 h 658"/>
                  <a:gd name="T10" fmla="*/ 0 w 409"/>
                  <a:gd name="T11" fmla="*/ 0 h 6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9" h="658">
                    <a:moveTo>
                      <a:pt x="17" y="38"/>
                    </a:moveTo>
                    <a:cubicBezTo>
                      <a:pt x="0" y="64"/>
                      <a:pt x="13" y="159"/>
                      <a:pt x="67" y="245"/>
                    </a:cubicBezTo>
                    <a:cubicBezTo>
                      <a:pt x="121" y="331"/>
                      <a:pt x="292" y="500"/>
                      <a:pt x="344" y="556"/>
                    </a:cubicBezTo>
                    <a:cubicBezTo>
                      <a:pt x="396" y="612"/>
                      <a:pt x="409" y="658"/>
                      <a:pt x="380" y="580"/>
                    </a:cubicBezTo>
                    <a:cubicBezTo>
                      <a:pt x="351" y="502"/>
                      <a:pt x="227" y="180"/>
                      <a:pt x="167" y="90"/>
                    </a:cubicBezTo>
                    <a:cubicBezTo>
                      <a:pt x="107" y="0"/>
                      <a:pt x="33" y="13"/>
                      <a:pt x="17" y="38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76" name="Freeform 15"/>
            <p:cNvSpPr/>
            <p:nvPr/>
          </p:nvSpPr>
          <p:spPr bwMode="auto">
            <a:xfrm rot="4401636">
              <a:off x="423" y="777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49" name="Group 16"/>
          <p:cNvGrpSpPr/>
          <p:nvPr/>
        </p:nvGrpSpPr>
        <p:grpSpPr bwMode="auto">
          <a:xfrm rot="-1927061">
            <a:off x="-228600" y="0"/>
            <a:ext cx="1066800" cy="685800"/>
            <a:chOff x="4733" y="799"/>
            <a:chExt cx="388" cy="353"/>
          </a:xfrm>
        </p:grpSpPr>
        <p:sp>
          <p:nvSpPr>
            <p:cNvPr id="6172" name="Freeform 17"/>
            <p:cNvSpPr/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3" name="Freeform 18"/>
            <p:cNvSpPr/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4" name="Freeform 19"/>
            <p:cNvSpPr/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50" name="Group 20"/>
          <p:cNvGrpSpPr/>
          <p:nvPr/>
        </p:nvGrpSpPr>
        <p:grpSpPr bwMode="auto">
          <a:xfrm>
            <a:off x="-304800" y="304800"/>
            <a:ext cx="1066800" cy="417513"/>
            <a:chOff x="4258" y="889"/>
            <a:chExt cx="350" cy="127"/>
          </a:xfrm>
        </p:grpSpPr>
        <p:sp>
          <p:nvSpPr>
            <p:cNvPr id="6170" name="Freeform 21"/>
            <p:cNvSpPr/>
            <p:nvPr/>
          </p:nvSpPr>
          <p:spPr bwMode="auto">
            <a:xfrm rot="4052015">
              <a:off x="4442" y="851"/>
              <a:ext cx="127" cy="204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99FF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1" name="Freeform 22"/>
            <p:cNvSpPr/>
            <p:nvPr/>
          </p:nvSpPr>
          <p:spPr bwMode="auto">
            <a:xfrm rot="4518264">
              <a:off x="4371" y="782"/>
              <a:ext cx="91" cy="317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51" name="Group 23"/>
          <p:cNvGrpSpPr/>
          <p:nvPr/>
        </p:nvGrpSpPr>
        <p:grpSpPr bwMode="auto">
          <a:xfrm rot="-1483798">
            <a:off x="457200" y="0"/>
            <a:ext cx="609600" cy="533400"/>
            <a:chOff x="4755" y="443"/>
            <a:chExt cx="200" cy="392"/>
          </a:xfrm>
        </p:grpSpPr>
        <p:sp>
          <p:nvSpPr>
            <p:cNvPr id="6168" name="Freeform 24"/>
            <p:cNvSpPr/>
            <p:nvPr/>
          </p:nvSpPr>
          <p:spPr bwMode="auto">
            <a:xfrm rot="1699937">
              <a:off x="4776" y="443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9" name="Freeform 25"/>
            <p:cNvSpPr/>
            <p:nvPr/>
          </p:nvSpPr>
          <p:spPr bwMode="auto">
            <a:xfrm rot="2146665">
              <a:off x="4755" y="518"/>
              <a:ext cx="91" cy="317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99FF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52" name="Group 26"/>
          <p:cNvGrpSpPr/>
          <p:nvPr/>
        </p:nvGrpSpPr>
        <p:grpSpPr bwMode="auto">
          <a:xfrm rot="-1927061">
            <a:off x="0" y="533400"/>
            <a:ext cx="1066800" cy="685800"/>
            <a:chOff x="4733" y="799"/>
            <a:chExt cx="388" cy="353"/>
          </a:xfrm>
        </p:grpSpPr>
        <p:sp>
          <p:nvSpPr>
            <p:cNvPr id="6165" name="Freeform 27"/>
            <p:cNvSpPr/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6" name="Freeform 28"/>
            <p:cNvSpPr/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7" name="Freeform 29"/>
            <p:cNvSpPr/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53" name="Group 30"/>
          <p:cNvGrpSpPr/>
          <p:nvPr/>
        </p:nvGrpSpPr>
        <p:grpSpPr bwMode="auto">
          <a:xfrm rot="-1927061">
            <a:off x="0" y="914400"/>
            <a:ext cx="1066800" cy="685800"/>
            <a:chOff x="4733" y="799"/>
            <a:chExt cx="388" cy="353"/>
          </a:xfrm>
        </p:grpSpPr>
        <p:sp>
          <p:nvSpPr>
            <p:cNvPr id="6162" name="Freeform 31"/>
            <p:cNvSpPr/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3" name="Freeform 32"/>
            <p:cNvSpPr/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4" name="Freeform 33"/>
            <p:cNvSpPr/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154" name="Picture 36" descr="Froc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37" descr="Froc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38" descr="Froc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0" y="6858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39" descr="Froc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6858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40" descr="Froc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810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9" name="WordArt 5"/>
          <p:cNvSpPr>
            <a:spLocks noChangeArrowheads="1" noChangeShapeType="1" noTextEdit="1"/>
          </p:cNvSpPr>
          <p:nvPr/>
        </p:nvSpPr>
        <p:spPr bwMode="auto">
          <a:xfrm>
            <a:off x="1622425" y="161925"/>
            <a:ext cx="5029200" cy="8763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008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ÔN VÀ KHỞI ĐỘNG</a:t>
            </a:r>
            <a:endParaRPr lang="en-US" sz="3600" kern="10">
              <a:solidFill>
                <a:srgbClr val="008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6160" name="AutoShape 6"/>
          <p:cNvSpPr>
            <a:spLocks noChangeArrowheads="1"/>
          </p:cNvSpPr>
          <p:nvPr/>
        </p:nvSpPr>
        <p:spPr bwMode="auto">
          <a:xfrm>
            <a:off x="-28575" y="777875"/>
            <a:ext cx="1752600" cy="1371600"/>
          </a:xfrm>
          <a:prstGeom prst="notchedRightArrow">
            <a:avLst>
              <a:gd name="adj1" fmla="val 50000"/>
              <a:gd name="adj2" fmla="val 31944"/>
            </a:avLst>
          </a:prstGeom>
          <a:solidFill>
            <a:schemeClr val="bg1"/>
          </a:solidFill>
          <a:ln w="9525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000" b="1">
                <a:solidFill>
                  <a:srgbClr val="FF0000"/>
                </a:solidFill>
              </a:rPr>
              <a:t>Đọc</a:t>
            </a:r>
            <a:r>
              <a:rPr lang="en-US" sz="3000">
                <a:solidFill>
                  <a:srgbClr val="FF0000"/>
                </a:solidFill>
              </a:rPr>
              <a:t> </a:t>
            </a:r>
            <a:endParaRPr lang="vi-VN" sz="300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1571"/>
            <a:ext cx="9144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7" descr="B38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0"/>
            <a:ext cx="11277600" cy="6858000"/>
          </a:xfrm>
          <a:prstGeom prst="rect">
            <a:avLst/>
          </a:prstGeom>
          <a:solidFill>
            <a:srgbClr val="FFFFCC"/>
          </a:solidFill>
          <a:ln w="9525">
            <a:solidFill>
              <a:srgbClr val="FFFFCC"/>
            </a:solidFill>
            <a:miter lim="800000"/>
            <a:headEnd/>
            <a:tailEnd/>
          </a:ln>
        </p:spPr>
      </p:pic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3048000" y="1112838"/>
            <a:ext cx="2590800" cy="914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Tiếng Việt</a:t>
            </a:r>
            <a:endParaRPr lang="en-US" sz="3600" kern="10"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6152" name="WordArt 8"/>
          <p:cNvSpPr>
            <a:spLocks noChangeArrowheads="1" noChangeShapeType="1" noTextEdit="1"/>
          </p:cNvSpPr>
          <p:nvPr/>
        </p:nvSpPr>
        <p:spPr bwMode="auto">
          <a:xfrm>
            <a:off x="838200" y="2605150"/>
            <a:ext cx="762000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1050" kern="10" dirty="0"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Bài </a:t>
            </a:r>
            <a:r>
              <a:rPr lang="en-US" sz="1050" kern="10" dirty="0" smtClean="0"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20: </a:t>
            </a:r>
            <a:r>
              <a:rPr lang="en-US" sz="1050" b="1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ôn tập và kể chuyện</a:t>
            </a:r>
            <a:endParaRPr lang="en-US" sz="1050" b="1" kern="10" dirty="0"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2550"/>
            <a:ext cx="29924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5181"/>
            <a:ext cx="4548414" cy="5324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715" y="1171674"/>
            <a:ext cx="4354286" cy="5324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2448038" y="2398485"/>
            <a:ext cx="100171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mê</a:t>
            </a:r>
            <a:endParaRPr lang="en-US" sz="4000" b="1" dirty="0">
              <a:solidFill>
                <a:srgbClr val="FF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3546702" y="2409371"/>
            <a:ext cx="100171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mu</a:t>
            </a:r>
            <a:endParaRPr lang="en-US" sz="4000" b="1" dirty="0">
              <a:solidFill>
                <a:srgbClr val="FF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1359468" y="3436424"/>
            <a:ext cx="1001712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6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ne</a:t>
            </a:r>
            <a:endParaRPr lang="en-US" sz="4600" b="1" dirty="0">
              <a:solidFill>
                <a:srgbClr val="FF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 Box 9"/>
          <p:cNvSpPr txBox="1">
            <a:spLocks noChangeArrowheads="1"/>
          </p:cNvSpPr>
          <p:nvPr/>
        </p:nvSpPr>
        <p:spPr bwMode="auto">
          <a:xfrm>
            <a:off x="2448038" y="3434728"/>
            <a:ext cx="1001712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6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nê</a:t>
            </a:r>
            <a:endParaRPr lang="en-US" sz="4600" b="1" dirty="0">
              <a:solidFill>
                <a:srgbClr val="FF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3546702" y="3447310"/>
            <a:ext cx="1001712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6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nư</a:t>
            </a:r>
            <a:endParaRPr lang="en-US" sz="4600" b="1" dirty="0">
              <a:solidFill>
                <a:srgbClr val="FF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 Box 9"/>
          <p:cNvSpPr txBox="1">
            <a:spLocks noChangeArrowheads="1"/>
          </p:cNvSpPr>
          <p:nvPr/>
        </p:nvSpPr>
        <p:spPr bwMode="auto">
          <a:xfrm>
            <a:off x="3546702" y="4521199"/>
            <a:ext cx="1001712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6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gư</a:t>
            </a:r>
            <a:endParaRPr lang="en-US" sz="4600" b="1" dirty="0">
              <a:solidFill>
                <a:srgbClr val="FF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1359468" y="5577114"/>
            <a:ext cx="100171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gie</a:t>
            </a:r>
            <a:endParaRPr lang="en-US" sz="4000" b="1" dirty="0">
              <a:solidFill>
                <a:srgbClr val="FF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 Box 9"/>
          <p:cNvSpPr txBox="1">
            <a:spLocks noChangeArrowheads="1"/>
          </p:cNvSpPr>
          <p:nvPr/>
        </p:nvSpPr>
        <p:spPr bwMode="auto">
          <a:xfrm>
            <a:off x="2448038" y="5598885"/>
            <a:ext cx="100171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giê</a:t>
            </a:r>
            <a:endParaRPr lang="en-US" sz="4000" b="1" dirty="0">
              <a:solidFill>
                <a:srgbClr val="FF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 Box 9"/>
          <p:cNvSpPr txBox="1">
            <a:spLocks noChangeArrowheads="1"/>
          </p:cNvSpPr>
          <p:nvPr/>
        </p:nvSpPr>
        <p:spPr bwMode="auto">
          <a:xfrm>
            <a:off x="3524814" y="5618962"/>
            <a:ext cx="112338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giư</a:t>
            </a:r>
            <a:endParaRPr lang="en-US" sz="4000" b="1" dirty="0">
              <a:solidFill>
                <a:srgbClr val="FF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 Box 9"/>
          <p:cNvSpPr txBox="1">
            <a:spLocks noChangeArrowheads="1"/>
          </p:cNvSpPr>
          <p:nvPr/>
        </p:nvSpPr>
        <p:spPr bwMode="auto">
          <a:xfrm>
            <a:off x="7172664" y="2432463"/>
            <a:ext cx="100171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ghi</a:t>
            </a:r>
            <a:endParaRPr lang="en-US" sz="4000" b="1" dirty="0">
              <a:solidFill>
                <a:srgbClr val="FF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 Box 9"/>
          <p:cNvSpPr txBox="1">
            <a:spLocks noChangeArrowheads="1"/>
          </p:cNvSpPr>
          <p:nvPr/>
        </p:nvSpPr>
        <p:spPr bwMode="auto">
          <a:xfrm>
            <a:off x="5965373" y="3489158"/>
            <a:ext cx="114878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nho</a:t>
            </a:r>
            <a:endParaRPr lang="en-US" sz="4000" b="1" dirty="0">
              <a:solidFill>
                <a:srgbClr val="FF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 Box 9"/>
          <p:cNvSpPr txBox="1">
            <a:spLocks noChangeArrowheads="1"/>
          </p:cNvSpPr>
          <p:nvPr/>
        </p:nvSpPr>
        <p:spPr bwMode="auto">
          <a:xfrm>
            <a:off x="7096462" y="3489158"/>
            <a:ext cx="100171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nhi</a:t>
            </a:r>
            <a:endParaRPr lang="en-US" sz="4000" b="1" dirty="0">
              <a:solidFill>
                <a:srgbClr val="FF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8098174" y="3493477"/>
            <a:ext cx="120911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nhê</a:t>
            </a:r>
            <a:endParaRPr lang="en-US" sz="4000" b="1" dirty="0">
              <a:solidFill>
                <a:srgbClr val="FF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 Box 9"/>
          <p:cNvSpPr txBox="1">
            <a:spLocks noChangeArrowheads="1"/>
          </p:cNvSpPr>
          <p:nvPr/>
        </p:nvSpPr>
        <p:spPr bwMode="auto">
          <a:xfrm>
            <a:off x="5965373" y="4600024"/>
            <a:ext cx="114878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ngo</a:t>
            </a:r>
            <a:endParaRPr lang="en-US" sz="4000" b="1" dirty="0">
              <a:solidFill>
                <a:srgbClr val="FF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 Box 9"/>
          <p:cNvSpPr txBox="1">
            <a:spLocks noChangeArrowheads="1"/>
          </p:cNvSpPr>
          <p:nvPr/>
        </p:nvSpPr>
        <p:spPr bwMode="auto">
          <a:xfrm>
            <a:off x="8098174" y="4549538"/>
            <a:ext cx="120911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ngư</a:t>
            </a:r>
            <a:endParaRPr lang="en-US" sz="4000" b="1" dirty="0">
              <a:solidFill>
                <a:srgbClr val="FF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 Box 9"/>
          <p:cNvSpPr txBox="1">
            <a:spLocks noChangeArrowheads="1"/>
          </p:cNvSpPr>
          <p:nvPr/>
        </p:nvSpPr>
        <p:spPr bwMode="auto">
          <a:xfrm>
            <a:off x="6966859" y="5647301"/>
            <a:ext cx="132805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nghi</a:t>
            </a:r>
            <a:endParaRPr lang="en-US" sz="4000" b="1" dirty="0">
              <a:solidFill>
                <a:srgbClr val="FF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1935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38788"/>
            <a:ext cx="91440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571"/>
            <a:ext cx="9144000" cy="6694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1935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8777"/>
            <a:ext cx="9144000" cy="162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37857"/>
            <a:ext cx="9143999" cy="1596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4"/>
          <p:cNvSpPr txBox="1">
            <a:spLocks noChangeArrowheads="1"/>
          </p:cNvSpPr>
          <p:nvPr/>
        </p:nvSpPr>
        <p:spPr bwMode="auto">
          <a:xfrm>
            <a:off x="1110343" y="2112962"/>
            <a:ext cx="7271658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5400" dirty="0" err="1" smtClean="0">
                <a:latin typeface="Century Gothic" panose="020B0502020202020204" pitchFamily="34" charset="0"/>
              </a:rPr>
              <a:t>ngõ</a:t>
            </a:r>
            <a:r>
              <a:rPr lang="en-US" sz="5400" dirty="0" smtClean="0">
                <a:latin typeface="Century Gothic" panose="020B0502020202020204" pitchFamily="34" charset="0"/>
              </a:rPr>
              <a:t> </a:t>
            </a:r>
            <a:r>
              <a:rPr lang="en-US" sz="5400" dirty="0" err="1" smtClean="0">
                <a:latin typeface="Century Gothic" panose="020B0502020202020204" pitchFamily="34" charset="0"/>
              </a:rPr>
              <a:t>nh</a:t>
            </a:r>
            <a:r>
              <a:rPr lang="en-US" sz="5400" dirty="0" err="1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ỏ</a:t>
            </a:r>
            <a:r>
              <a:rPr lang="en-US" sz="5400" dirty="0" smtClean="0">
                <a:latin typeface="Century Gothic" panose="020B0502020202020204" pitchFamily="34" charset="0"/>
              </a:rPr>
              <a:t> </a:t>
            </a:r>
            <a:r>
              <a:rPr lang="en-US" sz="5400" dirty="0" err="1" smtClean="0">
                <a:latin typeface="Century Gothic" panose="020B0502020202020204" pitchFamily="34" charset="0"/>
              </a:rPr>
              <a:t>nhà</a:t>
            </a:r>
            <a:r>
              <a:rPr lang="en-US" sz="5400" dirty="0" smtClean="0">
                <a:latin typeface="Century Gothic" panose="020B0502020202020204" pitchFamily="34" charset="0"/>
              </a:rPr>
              <a:t> </a:t>
            </a:r>
            <a:r>
              <a:rPr lang="en-US" sz="5400" dirty="0" smtClean="0">
                <a:latin typeface="Century Gothic" panose="020B0502020202020204" pitchFamily="34" charset="0"/>
              </a:rPr>
              <a:t>bà</a:t>
            </a:r>
            <a:endParaRPr lang="en-US" sz="5400" dirty="0">
              <a:latin typeface="Century Gothic" panose="020B0502020202020204" pitchFamily="34" charset="0"/>
            </a:endParaRPr>
          </a:p>
        </p:txBody>
      </p:sp>
      <p:pic>
        <p:nvPicPr>
          <p:cNvPr id="10243" name="Picture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2" t="6474" r="79311" b="88382"/>
          <a:stretch>
            <a:fillRect/>
          </a:stretch>
        </p:blipFill>
        <p:spPr bwMode="auto">
          <a:xfrm>
            <a:off x="0" y="0"/>
            <a:ext cx="2600325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roup 85"/>
          <p:cNvGrpSpPr/>
          <p:nvPr/>
        </p:nvGrpSpPr>
        <p:grpSpPr>
          <a:xfrm>
            <a:off x="793439" y="2430933"/>
            <a:ext cx="8057080" cy="2193541"/>
            <a:chOff x="406407" y="2118644"/>
            <a:chExt cx="8057080" cy="2193541"/>
          </a:xfrm>
        </p:grpSpPr>
        <p:cxnSp>
          <p:nvCxnSpPr>
            <p:cNvPr id="67" name="Straight Connector 66"/>
            <p:cNvCxnSpPr/>
            <p:nvPr/>
          </p:nvCxnSpPr>
          <p:spPr>
            <a:xfrm>
              <a:off x="7564935" y="2160076"/>
              <a:ext cx="0" cy="211067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5" name="Group 84"/>
            <p:cNvGrpSpPr/>
            <p:nvPr/>
          </p:nvGrpSpPr>
          <p:grpSpPr>
            <a:xfrm>
              <a:off x="406407" y="2118644"/>
              <a:ext cx="8057080" cy="2193541"/>
              <a:chOff x="399091" y="2100794"/>
              <a:chExt cx="8057080" cy="2193541"/>
            </a:xfrm>
          </p:grpSpPr>
          <p:cxnSp>
            <p:nvCxnSpPr>
              <p:cNvPr id="65" name="Straight Connector 64"/>
              <p:cNvCxnSpPr/>
              <p:nvPr/>
            </p:nvCxnSpPr>
            <p:spPr>
              <a:xfrm>
                <a:off x="7790464" y="2180333"/>
                <a:ext cx="0" cy="211067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Group 46"/>
              <p:cNvGrpSpPr/>
              <p:nvPr/>
            </p:nvGrpSpPr>
            <p:grpSpPr>
              <a:xfrm>
                <a:off x="399091" y="2100794"/>
                <a:ext cx="8035335" cy="2169961"/>
                <a:chOff x="1351721" y="2098323"/>
                <a:chExt cx="11529319" cy="2938975"/>
              </a:xfrm>
            </p:grpSpPr>
            <p:cxnSp>
              <p:nvCxnSpPr>
                <p:cNvPr id="7" name="Straight Connector 6"/>
                <p:cNvCxnSpPr/>
                <p:nvPr/>
              </p:nvCxnSpPr>
              <p:spPr>
                <a:xfrm>
                  <a:off x="1351721" y="2498499"/>
                  <a:ext cx="11529319" cy="35721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Straight Connector 5"/>
                <p:cNvCxnSpPr/>
                <p:nvPr/>
              </p:nvCxnSpPr>
              <p:spPr>
                <a:xfrm>
                  <a:off x="1351721" y="2166282"/>
                  <a:ext cx="11529319" cy="7953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>
                  <a:off x="1351721" y="3107645"/>
                  <a:ext cx="11529319" cy="6253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>
                  <a:off x="1351721" y="3405750"/>
                  <a:ext cx="11529319" cy="5381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>
                  <a:off x="1351721" y="4957006"/>
                  <a:ext cx="11529319" cy="28697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1351721" y="4670988"/>
                  <a:ext cx="11529319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1351721" y="3738980"/>
                  <a:ext cx="11529319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1351721" y="4058951"/>
                  <a:ext cx="11529319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1351721" y="4359490"/>
                  <a:ext cx="11529319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1351721" y="2160104"/>
                  <a:ext cx="0" cy="2858683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1676372" y="2160104"/>
                  <a:ext cx="0" cy="285868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1981172" y="2160239"/>
                  <a:ext cx="0" cy="285868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305822" y="2160104"/>
                  <a:ext cx="0" cy="285868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635181" y="2160104"/>
                  <a:ext cx="0" cy="2858683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2958965" y="2160104"/>
                  <a:ext cx="0" cy="285868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3272314" y="2160104"/>
                  <a:ext cx="0" cy="285868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3587133" y="2160104"/>
                  <a:ext cx="0" cy="285868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>
                  <a:off x="4197822" y="2155712"/>
                  <a:ext cx="0" cy="285868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>
                  <a:off x="3891518" y="2155713"/>
                  <a:ext cx="0" cy="2858683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>
                  <a:off x="4538464" y="2178614"/>
                  <a:ext cx="0" cy="285868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4862752" y="2178614"/>
                  <a:ext cx="0" cy="285868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>
                  <a:off x="5493572" y="2155711"/>
                  <a:ext cx="0" cy="285868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5173319" y="2155711"/>
                  <a:ext cx="0" cy="2858684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5821752" y="2166282"/>
                  <a:ext cx="0" cy="285868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6134064" y="2160103"/>
                  <a:ext cx="0" cy="285868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6444611" y="2155711"/>
                  <a:ext cx="0" cy="2858683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>
                  <a:off x="6750448" y="2124823"/>
                  <a:ext cx="0" cy="285868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>
                  <a:off x="7044829" y="2148169"/>
                  <a:ext cx="0" cy="285868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>
                  <a:off x="7366832" y="2163944"/>
                  <a:ext cx="0" cy="285868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>
                  <a:off x="7696162" y="2154978"/>
                  <a:ext cx="0" cy="2858683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>
                  <a:off x="8025254" y="2171239"/>
                  <a:ext cx="0" cy="285868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8360869" y="2166282"/>
                  <a:ext cx="0" cy="285868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>
                  <a:off x="8671955" y="2098323"/>
                  <a:ext cx="0" cy="285868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>
                  <a:off x="9001213" y="2124824"/>
                  <a:ext cx="0" cy="2858683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9336808" y="2157335"/>
                  <a:ext cx="0" cy="285868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>
                  <a:off x="9666520" y="2157335"/>
                  <a:ext cx="0" cy="285868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>
                  <a:off x="9993973" y="2166282"/>
                  <a:ext cx="0" cy="285868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>
                  <a:off x="10328299" y="2157335"/>
                  <a:ext cx="0" cy="2858683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>
                  <a:off x="10655454" y="2148169"/>
                  <a:ext cx="0" cy="285868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/>
                <p:cNvCxnSpPr/>
                <p:nvPr/>
              </p:nvCxnSpPr>
              <p:spPr>
                <a:xfrm>
                  <a:off x="1351721" y="2796208"/>
                  <a:ext cx="11529319" cy="5484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6" name="Straight Connector 65"/>
              <p:cNvCxnSpPr/>
              <p:nvPr/>
            </p:nvCxnSpPr>
            <p:spPr>
              <a:xfrm>
                <a:off x="7118062" y="2157133"/>
                <a:ext cx="0" cy="211067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7328984" y="2137597"/>
                <a:ext cx="0" cy="211067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8008701" y="2180333"/>
                <a:ext cx="0" cy="211067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8228157" y="2183657"/>
                <a:ext cx="0" cy="211067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8456171" y="2180333"/>
                <a:ext cx="0" cy="211067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8" name="TextBox 47"/>
          <p:cNvSpPr txBox="1"/>
          <p:nvPr/>
        </p:nvSpPr>
        <p:spPr>
          <a:xfrm>
            <a:off x="716851" y="2712972"/>
            <a:ext cx="1867995" cy="1519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9300" dirty="0" err="1" smtClean="0">
                <a:solidFill>
                  <a:prstClr val="black"/>
                </a:solidFill>
                <a:latin typeface="HP001 4 hàng" panose="020B0603050302020204" pitchFamily="34" charset="0"/>
              </a:rPr>
              <a:t>Ζgõ</a:t>
            </a:r>
            <a:endParaRPr lang="en-US" sz="9300" dirty="0">
              <a:solidFill>
                <a:prstClr val="black"/>
              </a:solidFill>
              <a:latin typeface="HP001 4 hàng" panose="020B06030503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739343" y="2732945"/>
            <a:ext cx="2484828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9000" dirty="0" err="1" smtClean="0">
                <a:solidFill>
                  <a:prstClr val="black"/>
                </a:solidFill>
                <a:latin typeface="HP001 4 hàng" panose="020B0603050302020204" pitchFamily="34" charset="0"/>
              </a:rPr>
              <a:t>ηỏ</a:t>
            </a:r>
            <a:endParaRPr lang="en-US" sz="9000" dirty="0">
              <a:solidFill>
                <a:prstClr val="black"/>
              </a:solidFill>
              <a:latin typeface="HP001 4 hàng" panose="020B06030503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966407" y="2746577"/>
            <a:ext cx="2907404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9000" dirty="0" err="1" smtClean="0">
                <a:solidFill>
                  <a:prstClr val="black"/>
                </a:solidFill>
                <a:latin typeface="HP001 4 hàng" panose="020B0603050302020204" pitchFamily="34" charset="0"/>
              </a:rPr>
              <a:t>ηà</a:t>
            </a:r>
            <a:endParaRPr lang="en-US" sz="9000" dirty="0">
              <a:solidFill>
                <a:prstClr val="black"/>
              </a:solidFill>
              <a:latin typeface="HP001 4 hàng" panose="020B06030503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320245" y="2771417"/>
            <a:ext cx="14537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8800" dirty="0" err="1">
                <a:solidFill>
                  <a:prstClr val="black"/>
                </a:solidFill>
                <a:latin typeface="HP001 4 hàng" panose="020B0603050302020204" pitchFamily="34" charset="0"/>
              </a:rPr>
              <a:t>b</a:t>
            </a:r>
            <a:r>
              <a:rPr lang="en-US" sz="8800" dirty="0" err="1" smtClean="0">
                <a:solidFill>
                  <a:prstClr val="black"/>
                </a:solidFill>
                <a:latin typeface="HP001 4 hàng" panose="020B0603050302020204" pitchFamily="34" charset="0"/>
              </a:rPr>
              <a:t>à</a:t>
            </a:r>
            <a:endParaRPr lang="en-US" sz="8800" dirty="0">
              <a:solidFill>
                <a:prstClr val="black"/>
              </a:solidFill>
              <a:latin typeface="HP001 4 hàng" panose="020B0603050302020204" pitchFamily="34" charset="0"/>
            </a:endParaRPr>
          </a:p>
        </p:txBody>
      </p:sp>
      <p:pic>
        <p:nvPicPr>
          <p:cNvPr id="87" name="Picture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2" t="6474" r="79311" b="88382"/>
          <a:stretch>
            <a:fillRect/>
          </a:stretch>
        </p:blipFill>
        <p:spPr bwMode="auto">
          <a:xfrm>
            <a:off x="0" y="0"/>
            <a:ext cx="2600325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" name="TextBox 4"/>
          <p:cNvSpPr txBox="1">
            <a:spLocks noChangeArrowheads="1"/>
          </p:cNvSpPr>
          <p:nvPr/>
        </p:nvSpPr>
        <p:spPr bwMode="auto">
          <a:xfrm>
            <a:off x="2739343" y="165893"/>
            <a:ext cx="7271658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5400" dirty="0" err="1" smtClean="0">
                <a:latin typeface="Century Gothic" panose="020B0502020202020204" pitchFamily="34" charset="0"/>
              </a:rPr>
              <a:t>ngõ</a:t>
            </a:r>
            <a:r>
              <a:rPr lang="en-US" sz="5400" dirty="0" smtClean="0">
                <a:latin typeface="Century Gothic" panose="020B0502020202020204" pitchFamily="34" charset="0"/>
              </a:rPr>
              <a:t> </a:t>
            </a:r>
            <a:r>
              <a:rPr lang="en-US" sz="5400" dirty="0" err="1" smtClean="0">
                <a:latin typeface="Century Gothic" panose="020B0502020202020204" pitchFamily="34" charset="0"/>
              </a:rPr>
              <a:t>nh</a:t>
            </a:r>
            <a:r>
              <a:rPr lang="en-US" sz="5400" dirty="0" err="1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ỏ</a:t>
            </a:r>
            <a:r>
              <a:rPr lang="en-US" sz="5400" dirty="0" smtClean="0">
                <a:latin typeface="Century Gothic" panose="020B0502020202020204" pitchFamily="34" charset="0"/>
              </a:rPr>
              <a:t> </a:t>
            </a:r>
            <a:r>
              <a:rPr lang="en-US" sz="5400" dirty="0" err="1" smtClean="0">
                <a:latin typeface="Century Gothic" panose="020B0502020202020204" pitchFamily="34" charset="0"/>
              </a:rPr>
              <a:t>nhà</a:t>
            </a:r>
            <a:r>
              <a:rPr lang="en-US" sz="5400" dirty="0" smtClean="0">
                <a:latin typeface="Century Gothic" panose="020B0502020202020204" pitchFamily="34" charset="0"/>
              </a:rPr>
              <a:t> </a:t>
            </a:r>
            <a:r>
              <a:rPr lang="en-US" sz="5400" dirty="0" smtClean="0">
                <a:latin typeface="Century Gothic" panose="020B0502020202020204" pitchFamily="34" charset="0"/>
              </a:rPr>
              <a:t>bà</a:t>
            </a:r>
            <a:endParaRPr lang="en-US" sz="5400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1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275</Words>
  <Application>WPS Presentation</Application>
  <PresentationFormat>On-screen Show (4:3)</PresentationFormat>
  <Paragraphs>74</Paragraphs>
  <Slides>16</Slides>
  <Notes>2</Notes>
  <HiddenSlides>0</HiddenSlides>
  <MMClips>1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34" baseType="lpstr">
      <vt:lpstr>Arial</vt:lpstr>
      <vt:lpstr>SimSun</vt:lpstr>
      <vt:lpstr>Wingdings</vt:lpstr>
      <vt:lpstr>Wingdings 2</vt:lpstr>
      <vt:lpstr>Times New Roman</vt:lpstr>
      <vt:lpstr>Century Gothic</vt:lpstr>
      <vt:lpstr>Times New Roman</vt:lpstr>
      <vt:lpstr>AvantGarde</vt:lpstr>
      <vt:lpstr>Segoe Print</vt:lpstr>
      <vt:lpstr>HP001 4 hàng</vt:lpstr>
      <vt:lpstr>Tahoma</vt:lpstr>
      <vt:lpstr>Franklin Gothic Book</vt:lpstr>
      <vt:lpstr>Microsoft YaHei</vt:lpstr>
      <vt:lpstr>Arial Unicode MS</vt:lpstr>
      <vt:lpstr>Franklin Gothic Medium</vt:lpstr>
      <vt:lpstr>Calibri</vt:lpstr>
      <vt:lpstr>Trek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Củng cố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Dương Khánh Vân</cp:lastModifiedBy>
  <cp:revision>205</cp:revision>
  <dcterms:created xsi:type="dcterms:W3CDTF">2020-08-07T01:41:00Z</dcterms:created>
  <dcterms:modified xsi:type="dcterms:W3CDTF">2025-06-02T10:23:45Z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25037E2AF8514FF68E9EABD3F2174973_13</vt:lpwstr>
  </property>
  <property fmtid="{D5CDD505-2E9C-101B-9397-08002B2CF9AE}" pid="3" name="KSOProductBuildVer">
    <vt:lpwstr>1033-12.2.0.21179</vt:lpwstr>
  </property>
</Properties>
</file>