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41" r:id="rId3"/>
    <p:sldId id="349" r:id="rId4"/>
    <p:sldId id="350" r:id="rId5"/>
    <p:sldId id="283" r:id="rId6"/>
    <p:sldId id="334" r:id="rId7"/>
    <p:sldId id="335" r:id="rId8"/>
    <p:sldId id="323" r:id="rId9"/>
    <p:sldId id="348" r:id="rId10"/>
    <p:sldId id="342" r:id="rId11"/>
    <p:sldId id="351" r:id="rId13"/>
    <p:sldId id="345" r:id="rId14"/>
    <p:sldId id="343" r:id="rId15"/>
    <p:sldId id="346" r:id="rId16"/>
    <p:sldId id="327" r:id="rId17"/>
    <p:sldId id="328" r:id="rId18"/>
    <p:sldId id="34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CC"/>
    <a:srgbClr val="FF99FF"/>
    <a:srgbClr val="B44BC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2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fld id="{9FE96845-4B33-4CE9-B137-7E8E8B5430A7}" type="slidenum">
              <a:rPr lang="en-US" altLang="vi-VN" sz="1200" smtClean="0">
                <a:latin typeface="Arial" panose="020B0604020202020204" pitchFamily="34" charset="0"/>
              </a:rPr>
            </a:fld>
            <a:endParaRPr lang="en-US" altLang="vi-VN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fld id="{9FE96845-4B33-4CE9-B137-7E8E8B5430A7}" type="slidenum">
              <a:rPr lang="en-US" altLang="vi-VN" sz="1200" smtClean="0">
                <a:latin typeface="Arial" panose="020B0604020202020204" pitchFamily="34" charset="0"/>
              </a:rPr>
            </a:fld>
            <a:endParaRPr lang="en-US" altLang="vi-VN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8DAF43F-676B-462F-88BC-2BE3DD93435B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  <a:p>
            <a:pPr lvl="1" eaLnBrk="1" latinLnBrk="0" hangingPunct="1"/>
            <a:r>
              <a:rPr kumimoji="0" lang="en-US"/>
              <a:t>Second level</a:t>
            </a:r>
            <a:endParaRPr kumimoji="0" lang="en-US"/>
          </a:p>
          <a:p>
            <a:pPr lvl="2" eaLnBrk="1" latinLnBrk="0" hangingPunct="1"/>
            <a:r>
              <a:rPr kumimoji="0" lang="en-US"/>
              <a:t>Third level</a:t>
            </a:r>
            <a:endParaRPr kumimoji="0" lang="en-US"/>
          </a:p>
          <a:p>
            <a:pPr lvl="3" eaLnBrk="1" latinLnBrk="0" hangingPunct="1"/>
            <a:r>
              <a:rPr kumimoji="0" lang="en-US"/>
              <a:t>Fourth level</a:t>
            </a:r>
            <a:endParaRPr kumimoji="0" lang="en-US"/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microsoft.com/office/2007/relationships/media" Target="file:///D:\LOAN%20-%20CD\Nho%20Thay.MP3" TargetMode="External"/><Relationship Id="rId6" Type="http://schemas.openxmlformats.org/officeDocument/2006/relationships/audio" Target="file:///D:\LOAN%20-%20CD\Nho%20Thay.MP3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3.wmf"/><Relationship Id="rId2" Type="http://schemas.openxmlformats.org/officeDocument/2006/relationships/image" Target="../media/image10.png"/><Relationship Id="rId1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5.GIF"/><Relationship Id="rId1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390650" y="876300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 Việt</a:t>
            </a:r>
            <a:endParaRPr lang="en-US" sz="3600" kern="1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0"/>
            <a:ext cx="3479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6631"/>
            <a:ext cx="9142413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2538413" y="1308100"/>
            <a:ext cx="3641725" cy="982663"/>
          </a:xfrm>
          <a:noFill/>
        </p:spPr>
        <p:txBody>
          <a:bodyPr/>
          <a:lstStyle/>
          <a:p>
            <a:r>
              <a:rPr lang="en-US" sz="5400" b="1" dirty="0">
                <a:solidFill>
                  <a:srgbClr val="002060"/>
                </a:solidFill>
              </a:rPr>
              <a:t>Củng cố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33375" y="2598738"/>
            <a:ext cx="81724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800" dirty="0">
                <a:solidFill>
                  <a:srgbClr val="00B050"/>
                </a:solidFill>
                <a:latin typeface="Tahoma" panose="020B0604030504040204" pitchFamily="34" charset="0"/>
              </a:rPr>
              <a:t>-</a:t>
            </a:r>
            <a:r>
              <a:rPr lang="en-US" sz="48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4800" dirty="0">
                <a:solidFill>
                  <a:srgbClr val="00B050"/>
                </a:solidFill>
                <a:latin typeface="Tahoma" panose="020B0604030504040204" pitchFamily="34" charset="0"/>
              </a:rPr>
              <a:t>Vừa rồi các con học âm gì?</a:t>
            </a:r>
            <a:endParaRPr lang="en-US" sz="4800" dirty="0">
              <a:solidFill>
                <a:srgbClr val="00B050"/>
              </a:solidFill>
              <a:latin typeface="Tahoma" panose="020B0604030504040204" pitchFamily="34" charset="0"/>
            </a:endParaRPr>
          </a:p>
          <a:p>
            <a:r>
              <a:rPr lang="en-US" sz="4800" dirty="0">
                <a:solidFill>
                  <a:srgbClr val="00B050"/>
                </a:solidFill>
                <a:latin typeface="Tahoma" panose="020B0604030504040204" pitchFamily="34" charset="0"/>
              </a:rPr>
              <a:t> - Nhận xét tiết học</a:t>
            </a:r>
            <a:endParaRPr lang="en-US" sz="4800" dirty="0">
              <a:solidFill>
                <a:srgbClr val="00B05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0" y="-228601"/>
            <a:ext cx="9144000" cy="1702857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latin typeface=".VnArial" panose="020B7200000000000000" pitchFamily="34" charset="0"/>
              </a:rPr>
              <a:t>Thø</a:t>
            </a:r>
            <a:r>
              <a:rPr lang="en-US" sz="2800" dirty="0">
                <a:latin typeface=".VnArial" panose="020B7200000000000000" pitchFamily="34" charset="0"/>
              </a:rPr>
              <a:t> ... </a:t>
            </a:r>
            <a:r>
              <a:rPr lang="en-US" sz="2800" dirty="0" err="1">
                <a:latin typeface=".VnArial" panose="020B7200000000000000" pitchFamily="34" charset="0"/>
              </a:rPr>
              <a:t>ngµy</a:t>
            </a:r>
            <a:r>
              <a:rPr lang="en-US" sz="2800" dirty="0">
                <a:latin typeface=".VnArial" panose="020B7200000000000000" pitchFamily="34" charset="0"/>
              </a:rPr>
              <a:t> ... </a:t>
            </a:r>
            <a:r>
              <a:rPr lang="en-US" sz="2800" dirty="0" err="1">
                <a:latin typeface=".VnArial" panose="020B7200000000000000" pitchFamily="34" charset="0"/>
              </a:rPr>
              <a:t>th¸ng</a:t>
            </a:r>
            <a:r>
              <a:rPr lang="en-US" sz="2800" dirty="0">
                <a:latin typeface=".VnArial" panose="020B7200000000000000" pitchFamily="34" charset="0"/>
              </a:rPr>
              <a:t> ... </a:t>
            </a:r>
            <a:r>
              <a:rPr lang="en-US" sz="2800" dirty="0" err="1"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.VnArial" panose="020B7200000000000000" pitchFamily="34" charset="0"/>
              </a:rPr>
              <a:t> 2020</a:t>
            </a:r>
            <a:endParaRPr lang="en-US" sz="2800" dirty="0">
              <a:latin typeface=".VnArial" panose="020B7200000000000000" pitchFamily="34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838200" y="2590800"/>
            <a:ext cx="7467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6000" b="1" u="sng" dirty="0">
                <a:latin typeface="+mj-lt"/>
                <a:cs typeface="Times New Roman" panose="02020603050405020304" pitchFamily="18" charset="0"/>
              </a:rPr>
              <a:t>TIẾT 2</a:t>
            </a:r>
            <a:endParaRPr lang="en-US" altLang="en-US" sz="6000" b="1" u="sng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0"/>
            <a:ext cx="3479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6631"/>
            <a:ext cx="9142413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199"/>
            <a:ext cx="9144000" cy="144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954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714"/>
            <a:ext cx="9144000" cy="511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4" y="642936"/>
            <a:ext cx="5921828" cy="109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1788459" y="1308100"/>
            <a:ext cx="4935070" cy="1448547"/>
          </a:xfrm>
          <a:noFill/>
        </p:spPr>
        <p:txBody>
          <a:bodyPr/>
          <a:lstStyle/>
          <a:p>
            <a:r>
              <a:rPr lang="en-US" sz="5400" b="1" dirty="0">
                <a:solidFill>
                  <a:srgbClr val="002060"/>
                </a:solidFill>
              </a:rPr>
              <a:t>Củng cố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33375" y="3297985"/>
            <a:ext cx="81724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800" dirty="0">
                <a:solidFill>
                  <a:srgbClr val="00B050"/>
                </a:solidFill>
                <a:latin typeface="Tahoma" panose="020B0604030504040204" pitchFamily="34" charset="0"/>
              </a:rPr>
              <a:t>- GV củng cố bài</a:t>
            </a:r>
            <a:endParaRPr lang="en-US" sz="4800" dirty="0">
              <a:solidFill>
                <a:srgbClr val="00B050"/>
              </a:solidFill>
              <a:latin typeface="Tahoma" panose="020B0604030504040204" pitchFamily="34" charset="0"/>
            </a:endParaRPr>
          </a:p>
          <a:p>
            <a:r>
              <a:rPr lang="en-US" sz="4800" dirty="0">
                <a:solidFill>
                  <a:srgbClr val="00B050"/>
                </a:solidFill>
                <a:latin typeface="Tahoma" panose="020B0604030504040204" pitchFamily="34" charset="0"/>
              </a:rPr>
              <a:t>- GV nhận xét tiết học</a:t>
            </a:r>
            <a:endParaRPr lang="en-US" sz="4800" dirty="0">
              <a:solidFill>
                <a:srgbClr val="00B050"/>
              </a:solidFill>
              <a:latin typeface="Tahoma" panose="020B0604030504040204" pitchFamily="34" charset="0"/>
            </a:endParaRPr>
          </a:p>
          <a:p>
            <a:r>
              <a:rPr lang="en-US" sz="4800" dirty="0">
                <a:solidFill>
                  <a:srgbClr val="00B050"/>
                </a:solidFill>
                <a:latin typeface="Tahoma" panose="020B0604030504040204" pitchFamily="34" charset="0"/>
              </a:rPr>
              <a:t>- Dặn dò</a:t>
            </a:r>
            <a:endParaRPr lang="en-US" sz="4800" dirty="0">
              <a:solidFill>
                <a:srgbClr val="00B05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5"/>
          <p:cNvSpPr>
            <a:spLocks noChangeArrowheads="1" noChangeShapeType="1" noTextEdit="1"/>
          </p:cNvSpPr>
          <p:nvPr/>
        </p:nvSpPr>
        <p:spPr bwMode="auto">
          <a:xfrm>
            <a:off x="1622425" y="161925"/>
            <a:ext cx="5029200" cy="876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ÔN VÀ KHỞI ĐỘNG</a:t>
            </a:r>
            <a:endParaRPr lang="en-US" sz="3600" kern="10"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5123" name="Group 23"/>
          <p:cNvGrpSpPr/>
          <p:nvPr/>
        </p:nvGrpSpPr>
        <p:grpSpPr bwMode="auto">
          <a:xfrm>
            <a:off x="2133600" y="6324600"/>
            <a:ext cx="4953000" cy="533400"/>
            <a:chOff x="1056" y="2208"/>
            <a:chExt cx="3648" cy="1014"/>
          </a:xfrm>
        </p:grpSpPr>
        <p:pic>
          <p:nvPicPr>
            <p:cNvPr id="5132" name="Picture 24" descr="flowers_209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25" descr="002-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208"/>
              <a:ext cx="3648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26" descr="flowers_209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27" descr="flowers_209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4" name="Picture 28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9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4987" y="5868988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6"/>
          <p:cNvSpPr>
            <a:spLocks noChangeArrowheads="1"/>
          </p:cNvSpPr>
          <p:nvPr/>
        </p:nvSpPr>
        <p:spPr bwMode="auto">
          <a:xfrm>
            <a:off x="-28575" y="777875"/>
            <a:ext cx="1752600" cy="137160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000" b="1">
                <a:solidFill>
                  <a:srgbClr val="FF0000"/>
                </a:solidFill>
              </a:rPr>
              <a:t>Đọc</a:t>
            </a:r>
            <a:r>
              <a:rPr lang="en-US" sz="3000">
                <a:solidFill>
                  <a:srgbClr val="FF0000"/>
                </a:solidFill>
              </a:rPr>
              <a:t> </a:t>
            </a:r>
            <a:endParaRPr lang="vi-VN" sz="3000">
              <a:solidFill>
                <a:srgbClr val="FF0000"/>
              </a:solidFill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881063" y="3778250"/>
            <a:ext cx="3017837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ghế đá</a:t>
            </a:r>
            <a:endParaRPr lang="en-US" sz="54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238977" y="3706813"/>
            <a:ext cx="30178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ghẹ đỏ</a:t>
            </a:r>
            <a:endParaRPr lang="en-US" sz="54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806450" y="5032375"/>
            <a:ext cx="30178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nhà gỗ</a:t>
            </a:r>
            <a:endParaRPr lang="en-US" sz="54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257800" y="5016500"/>
            <a:ext cx="3017838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lá nho</a:t>
            </a:r>
            <a:endParaRPr lang="en-US" sz="54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8657"/>
            <a:ext cx="9144000" cy="125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17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j0398219[1]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8263"/>
            <a:ext cx="456882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j0398219[1]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6418263"/>
            <a:ext cx="456882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Group 10"/>
          <p:cNvGrpSpPr/>
          <p:nvPr/>
        </p:nvGrpSpPr>
        <p:grpSpPr bwMode="auto">
          <a:xfrm>
            <a:off x="304800" y="228600"/>
            <a:ext cx="838200" cy="1427163"/>
            <a:chOff x="336" y="144"/>
            <a:chExt cx="528" cy="899"/>
          </a:xfrm>
        </p:grpSpPr>
        <p:grpSp>
          <p:nvGrpSpPr>
            <p:cNvPr id="6175" name="Group 11"/>
            <p:cNvGrpSpPr/>
            <p:nvPr/>
          </p:nvGrpSpPr>
          <p:grpSpPr bwMode="auto">
            <a:xfrm rot="-3471247">
              <a:off x="312" y="264"/>
              <a:ext cx="672" cy="432"/>
              <a:chOff x="4733" y="799"/>
              <a:chExt cx="388" cy="353"/>
            </a:xfrm>
          </p:grpSpPr>
          <p:sp>
            <p:nvSpPr>
              <p:cNvPr id="6177" name="Freeform 12"/>
              <p:cNvSpPr/>
              <p:nvPr/>
            </p:nvSpPr>
            <p:spPr bwMode="auto">
              <a:xfrm rot="2108015">
                <a:off x="4942" y="799"/>
                <a:ext cx="179" cy="353"/>
              </a:xfrm>
              <a:custGeom>
                <a:avLst/>
                <a:gdLst>
                  <a:gd name="T0" fmla="*/ 0 w 409"/>
                  <a:gd name="T1" fmla="*/ 1 h 658"/>
                  <a:gd name="T2" fmla="*/ 0 w 409"/>
                  <a:gd name="T3" fmla="*/ 1 h 658"/>
                  <a:gd name="T4" fmla="*/ 0 w 409"/>
                  <a:gd name="T5" fmla="*/ 1 h 658"/>
                  <a:gd name="T6" fmla="*/ 0 w 409"/>
                  <a:gd name="T7" fmla="*/ 1 h 658"/>
                  <a:gd name="T8" fmla="*/ 0 w 409"/>
                  <a:gd name="T9" fmla="*/ 1 h 658"/>
                  <a:gd name="T10" fmla="*/ 0 w 409"/>
                  <a:gd name="T11" fmla="*/ 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Freeform 13"/>
              <p:cNvSpPr/>
              <p:nvPr/>
            </p:nvSpPr>
            <p:spPr bwMode="auto">
              <a:xfrm rot="4401636">
                <a:off x="4820" y="808"/>
                <a:ext cx="179" cy="353"/>
              </a:xfrm>
              <a:custGeom>
                <a:avLst/>
                <a:gdLst>
                  <a:gd name="T0" fmla="*/ 0 w 409"/>
                  <a:gd name="T1" fmla="*/ 1 h 658"/>
                  <a:gd name="T2" fmla="*/ 0 w 409"/>
                  <a:gd name="T3" fmla="*/ 1 h 658"/>
                  <a:gd name="T4" fmla="*/ 0 w 409"/>
                  <a:gd name="T5" fmla="*/ 1 h 658"/>
                  <a:gd name="T6" fmla="*/ 0 w 409"/>
                  <a:gd name="T7" fmla="*/ 1 h 658"/>
                  <a:gd name="T8" fmla="*/ 0 w 409"/>
                  <a:gd name="T9" fmla="*/ 1 h 658"/>
                  <a:gd name="T10" fmla="*/ 0 w 409"/>
                  <a:gd name="T11" fmla="*/ 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" name="Freeform 14"/>
              <p:cNvSpPr/>
              <p:nvPr/>
            </p:nvSpPr>
            <p:spPr bwMode="auto">
              <a:xfrm rot="728459">
                <a:off x="5002" y="913"/>
                <a:ext cx="105" cy="231"/>
              </a:xfrm>
              <a:custGeom>
                <a:avLst/>
                <a:gdLst>
                  <a:gd name="T0" fmla="*/ 0 w 409"/>
                  <a:gd name="T1" fmla="*/ 0 h 658"/>
                  <a:gd name="T2" fmla="*/ 0 w 409"/>
                  <a:gd name="T3" fmla="*/ 0 h 658"/>
                  <a:gd name="T4" fmla="*/ 0 w 409"/>
                  <a:gd name="T5" fmla="*/ 0 h 658"/>
                  <a:gd name="T6" fmla="*/ 0 w 409"/>
                  <a:gd name="T7" fmla="*/ 0 h 658"/>
                  <a:gd name="T8" fmla="*/ 0 w 409"/>
                  <a:gd name="T9" fmla="*/ 0 h 658"/>
                  <a:gd name="T10" fmla="*/ 0 w 409"/>
                  <a:gd name="T11" fmla="*/ 0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76" name="Freeform 15"/>
            <p:cNvSpPr/>
            <p:nvPr/>
          </p:nvSpPr>
          <p:spPr bwMode="auto">
            <a:xfrm rot="4401636">
              <a:off x="423" y="777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9" name="Group 16"/>
          <p:cNvGrpSpPr/>
          <p:nvPr/>
        </p:nvGrpSpPr>
        <p:grpSpPr bwMode="auto">
          <a:xfrm rot="-1927061">
            <a:off x="-228600" y="0"/>
            <a:ext cx="1066800" cy="685800"/>
            <a:chOff x="4733" y="799"/>
            <a:chExt cx="388" cy="353"/>
          </a:xfrm>
        </p:grpSpPr>
        <p:sp>
          <p:nvSpPr>
            <p:cNvPr id="6172" name="Freeform 17"/>
            <p:cNvSpPr/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Freeform 18"/>
            <p:cNvSpPr/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Freeform 19"/>
            <p:cNvSpPr/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0" name="Group 20"/>
          <p:cNvGrpSpPr/>
          <p:nvPr/>
        </p:nvGrpSpPr>
        <p:grpSpPr bwMode="auto">
          <a:xfrm>
            <a:off x="-304800" y="304800"/>
            <a:ext cx="1066800" cy="417513"/>
            <a:chOff x="4258" y="889"/>
            <a:chExt cx="350" cy="127"/>
          </a:xfrm>
        </p:grpSpPr>
        <p:sp>
          <p:nvSpPr>
            <p:cNvPr id="6170" name="Freeform 21"/>
            <p:cNvSpPr/>
            <p:nvPr/>
          </p:nvSpPr>
          <p:spPr bwMode="auto">
            <a:xfrm rot="4052015">
              <a:off x="4442" y="851"/>
              <a:ext cx="127" cy="204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Freeform 22"/>
            <p:cNvSpPr/>
            <p:nvPr/>
          </p:nvSpPr>
          <p:spPr bwMode="auto">
            <a:xfrm rot="4518264">
              <a:off x="4371" y="782"/>
              <a:ext cx="91" cy="317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1" name="Group 23"/>
          <p:cNvGrpSpPr/>
          <p:nvPr/>
        </p:nvGrpSpPr>
        <p:grpSpPr bwMode="auto">
          <a:xfrm rot="-1483798">
            <a:off x="457200" y="0"/>
            <a:ext cx="609600" cy="533400"/>
            <a:chOff x="4755" y="443"/>
            <a:chExt cx="200" cy="392"/>
          </a:xfrm>
        </p:grpSpPr>
        <p:sp>
          <p:nvSpPr>
            <p:cNvPr id="6168" name="Freeform 24"/>
            <p:cNvSpPr/>
            <p:nvPr/>
          </p:nvSpPr>
          <p:spPr bwMode="auto">
            <a:xfrm rot="1699937">
              <a:off x="4776" y="443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Freeform 25"/>
            <p:cNvSpPr/>
            <p:nvPr/>
          </p:nvSpPr>
          <p:spPr bwMode="auto">
            <a:xfrm rot="2146665">
              <a:off x="4755" y="518"/>
              <a:ext cx="91" cy="317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2" name="Group 26"/>
          <p:cNvGrpSpPr/>
          <p:nvPr/>
        </p:nvGrpSpPr>
        <p:grpSpPr bwMode="auto">
          <a:xfrm rot="-1927061">
            <a:off x="0" y="533400"/>
            <a:ext cx="1066800" cy="685800"/>
            <a:chOff x="4733" y="799"/>
            <a:chExt cx="388" cy="353"/>
          </a:xfrm>
        </p:grpSpPr>
        <p:sp>
          <p:nvSpPr>
            <p:cNvPr id="6165" name="Freeform 27"/>
            <p:cNvSpPr/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Freeform 28"/>
            <p:cNvSpPr/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Freeform 29"/>
            <p:cNvSpPr/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3" name="Group 30"/>
          <p:cNvGrpSpPr/>
          <p:nvPr/>
        </p:nvGrpSpPr>
        <p:grpSpPr bwMode="auto">
          <a:xfrm rot="-1927061">
            <a:off x="0" y="914400"/>
            <a:ext cx="1066800" cy="685800"/>
            <a:chOff x="4733" y="799"/>
            <a:chExt cx="388" cy="353"/>
          </a:xfrm>
        </p:grpSpPr>
        <p:sp>
          <p:nvSpPr>
            <p:cNvPr id="6162" name="Freeform 31"/>
            <p:cNvSpPr/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32"/>
            <p:cNvSpPr/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33"/>
            <p:cNvSpPr/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54" name="Picture 36" descr="Froc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37" descr="Froc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38" descr="Froc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6858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39" descr="Froc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6858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0" descr="Froc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WordArt 5"/>
          <p:cNvSpPr>
            <a:spLocks noChangeArrowheads="1" noChangeShapeType="1" noTextEdit="1"/>
          </p:cNvSpPr>
          <p:nvPr/>
        </p:nvSpPr>
        <p:spPr bwMode="auto">
          <a:xfrm>
            <a:off x="1622425" y="161925"/>
            <a:ext cx="5029200" cy="876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ÔN VÀ KHỞI ĐỘNG</a:t>
            </a:r>
            <a:endParaRPr lang="en-US" sz="3600" kern="10"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160" name="AutoShape 6"/>
          <p:cNvSpPr>
            <a:spLocks noChangeArrowheads="1"/>
          </p:cNvSpPr>
          <p:nvPr/>
        </p:nvSpPr>
        <p:spPr bwMode="auto">
          <a:xfrm>
            <a:off x="-28575" y="777875"/>
            <a:ext cx="1752600" cy="137160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000" b="1">
                <a:solidFill>
                  <a:srgbClr val="FF0000"/>
                </a:solidFill>
              </a:rPr>
              <a:t>Đọc</a:t>
            </a:r>
            <a:r>
              <a:rPr lang="en-US" sz="3000">
                <a:solidFill>
                  <a:srgbClr val="FF0000"/>
                </a:solidFill>
              </a:rPr>
              <a:t> </a:t>
            </a:r>
            <a:endParaRPr lang="vi-VN" sz="300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2536370"/>
            <a:ext cx="9172575" cy="115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0" y="5645899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6000" b="1" dirty="0">
                <a:latin typeface="+mj-lt"/>
                <a:cs typeface="Times New Roman" panose="02020603050405020304" pitchFamily="18" charset="0"/>
              </a:rPr>
              <a:t>n</a:t>
            </a:r>
            <a:r>
              <a:rPr lang="en-US" altLang="en-US" sz="6000" b="1" dirty="0">
                <a:latin typeface="AvantGarde"/>
                <a:cs typeface="Times New Roman" panose="02020603050405020304" pitchFamily="18" charset="0"/>
              </a:rPr>
              <a:t>g</a:t>
            </a:r>
            <a:r>
              <a:rPr lang="en-US" altLang="en-US" sz="6000" b="1" dirty="0">
                <a:latin typeface="+mj-lt"/>
                <a:cs typeface="Times New Roman" panose="02020603050405020304" pitchFamily="18" charset="0"/>
              </a:rPr>
              <a:t>hé theo mẹ r</a:t>
            </a:r>
            <a:r>
              <a:rPr lang="en-US" altLang="en-US" sz="5800" b="1" dirty="0">
                <a:latin typeface=".VnAvant" panose="020B7200000000000000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6000" b="1" dirty="0">
                <a:latin typeface="+mj-lt"/>
                <a:cs typeface="Times New Roman" panose="02020603050405020304" pitchFamily="18" charset="0"/>
              </a:rPr>
              <a:t> ngõ.</a:t>
            </a:r>
            <a:endParaRPr lang="en-US" altLang="en-US" sz="60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9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3550"/>
            <a:ext cx="108585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3095625"/>
            <a:ext cx="36861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024" y="183939"/>
            <a:ext cx="2554212" cy="1022010"/>
          </a:xfrm>
          <a:prstGeom prst="rect">
            <a:avLst/>
          </a:prstGeom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202020" y="1205949"/>
            <a:ext cx="2584836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alt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510001" y="1205949"/>
            <a:ext cx="2584836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endParaRPr lang="en-US" alt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4501" y="2775609"/>
          <a:ext cx="3808666" cy="3102684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927321"/>
                <a:gridCol w="1881345"/>
              </a:tblGrid>
              <a:tr h="1496293">
                <a:tc>
                  <a:txBody>
                    <a:bodyPr/>
                    <a:lstStyle/>
                    <a:p>
                      <a:pPr algn="ctr"/>
                      <a:r>
                        <a:rPr lang="en-US" sz="8800" dirty="0"/>
                        <a:t>ng</a:t>
                      </a:r>
                      <a:endParaRPr lang="en-US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dirty="0"/>
                        <a:t>o</a:t>
                      </a:r>
                      <a:endParaRPr lang="en-US" sz="8800" dirty="0"/>
                    </a:p>
                  </a:txBody>
                  <a:tcPr/>
                </a:tc>
              </a:tr>
              <a:tr h="16063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8800" dirty="0"/>
                        <a:t>ngõ</a:t>
                      </a:r>
                      <a:endParaRPr lang="en-US" sz="8800" dirty="0"/>
                    </a:p>
                  </a:txBody>
                  <a:tcPr/>
                </a:tc>
                <a:tc hMerge="1"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03640" y="2775609"/>
          <a:ext cx="4053273" cy="3102684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051101"/>
                <a:gridCol w="2002172"/>
              </a:tblGrid>
              <a:tr h="1496293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/>
                        <a:t>ngh</a:t>
                      </a:r>
                      <a:endParaRPr lang="en-US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/>
                        <a:t>e</a:t>
                      </a:r>
                      <a:endParaRPr lang="en-US" sz="8000" dirty="0"/>
                    </a:p>
                  </a:txBody>
                  <a:tcPr/>
                </a:tc>
              </a:tr>
              <a:tr h="16063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8800" dirty="0"/>
                        <a:t>nghé</a:t>
                      </a:r>
                      <a:endParaRPr lang="en-US" sz="8800" dirty="0"/>
                    </a:p>
                  </a:txBody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554212" cy="102201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1883229"/>
            <a:ext cx="1966913" cy="121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1883229"/>
            <a:ext cx="1926771" cy="121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71" y="1883229"/>
            <a:ext cx="1774372" cy="121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4153582"/>
            <a:ext cx="1966913" cy="124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49" y="4153582"/>
            <a:ext cx="1926771" cy="124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707" y="4153582"/>
            <a:ext cx="1820636" cy="124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554212" cy="102201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5" y="1022010"/>
            <a:ext cx="3156857" cy="233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6" y="1022010"/>
            <a:ext cx="3289525" cy="233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55" y="4214132"/>
            <a:ext cx="3166985" cy="180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073" y="4277065"/>
            <a:ext cx="3273538" cy="173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4" y="3361077"/>
            <a:ext cx="3156857" cy="65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6" y="3361077"/>
            <a:ext cx="3289526" cy="65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4" y="6016398"/>
            <a:ext cx="3156855" cy="76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073" y="6016399"/>
            <a:ext cx="3273538" cy="7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0" y="-228601"/>
            <a:ext cx="9144000" cy="1702857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latin typeface=".VnArial" panose="020B7200000000000000" pitchFamily="34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838200" y="2590800"/>
            <a:ext cx="7467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6000" b="1" u="sng" dirty="0">
                <a:latin typeface="+mj-lt"/>
                <a:cs typeface="Times New Roman" panose="02020603050405020304" pitchFamily="18" charset="0"/>
              </a:rPr>
              <a:t>GIẢI LAO</a:t>
            </a:r>
            <a:endParaRPr lang="en-US" altLang="en-US" sz="6000" b="1" u="sng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275</Words>
  <Application>WPS Presentation</Application>
  <PresentationFormat>On-screen Show (4:3)</PresentationFormat>
  <Paragraphs>57</Paragraphs>
  <Slides>16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4" baseType="lpstr">
      <vt:lpstr>Arial</vt:lpstr>
      <vt:lpstr>SimSun</vt:lpstr>
      <vt:lpstr>Wingdings</vt:lpstr>
      <vt:lpstr>Wingdings 2</vt:lpstr>
      <vt:lpstr>Times New Roman</vt:lpstr>
      <vt:lpstr>Century Gothic</vt:lpstr>
      <vt:lpstr>.VnArial</vt:lpstr>
      <vt:lpstr>Times New Roman</vt:lpstr>
      <vt:lpstr>AvantGarde</vt:lpstr>
      <vt:lpstr>Segoe Print</vt:lpstr>
      <vt:lpstr>.VnAvant</vt:lpstr>
      <vt:lpstr>Tahoma</vt:lpstr>
      <vt:lpstr>Franklin Gothic Book</vt:lpstr>
      <vt:lpstr>Microsoft YaHei</vt:lpstr>
      <vt:lpstr>Arial Unicode MS</vt:lpstr>
      <vt:lpstr>Franklin Gothic Medium</vt:lpstr>
      <vt:lpstr>Calibri</vt:lpstr>
      <vt:lpstr>Trek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Củng cố</vt:lpstr>
      <vt:lpstr>PowerPoint 演示文稿</vt:lpstr>
      <vt:lpstr>PowerPoint 演示文稿</vt:lpstr>
      <vt:lpstr>PowerPoint 演示文稿</vt:lpstr>
      <vt:lpstr>PowerPoint 演示文稿</vt:lpstr>
      <vt:lpstr>Củng cố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Dương Khánh Vân</cp:lastModifiedBy>
  <cp:revision>195</cp:revision>
  <dcterms:created xsi:type="dcterms:W3CDTF">2020-08-07T01:41:00Z</dcterms:created>
  <dcterms:modified xsi:type="dcterms:W3CDTF">2025-06-02T10:19:21Z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D050FE017EDC4D51BCA7029587FC6E72_13</vt:lpwstr>
  </property>
  <property fmtid="{D5CDD505-2E9C-101B-9397-08002B2CF9AE}" pid="3" name="KSOProductBuildVer">
    <vt:lpwstr>1033-12.2.0.21179</vt:lpwstr>
  </property>
</Properties>
</file>