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312" r:id="rId3"/>
    <p:sldId id="258" r:id="rId4"/>
    <p:sldId id="266" r:id="rId5"/>
    <p:sldId id="313" r:id="rId6"/>
    <p:sldId id="269" r:id="rId7"/>
    <p:sldId id="303" r:id="rId8"/>
    <p:sldId id="315" r:id="rId9"/>
    <p:sldId id="316" r:id="rId10"/>
    <p:sldId id="270" r:id="rId11"/>
    <p:sldId id="305" r:id="rId12"/>
    <p:sldId id="273" r:id="rId13"/>
    <p:sldId id="317" r:id="rId14"/>
    <p:sldId id="318" r:id="rId15"/>
    <p:sldId id="319" r:id="rId16"/>
    <p:sldId id="320" r:id="rId17"/>
    <p:sldId id="293" r:id="rId18"/>
    <p:sldId id="295" r:id="rId19"/>
    <p:sldId id="30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FFD5D5"/>
    <a:srgbClr val="C8E7FB"/>
    <a:srgbClr val="FFEBEB"/>
    <a:srgbClr val="FF5757"/>
    <a:srgbClr val="FFFFD5"/>
    <a:srgbClr val="FFFF99"/>
    <a:srgbClr val="C9E9F7"/>
    <a:srgbClr val="A3D9F1"/>
    <a:srgbClr val="FFA7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115" d="100"/>
          <a:sy n="115" d="100"/>
        </p:scale>
        <p:origin x="-42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60C03D9-F645-40E9-92DD-D1D93D54230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649820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C03D9-F645-40E9-92DD-D1D93D54230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004194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C03D9-F645-40E9-92DD-D1D93D54230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2240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C03D9-F645-40E9-92DD-D1D93D54230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86252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C03D9-F645-40E9-92DD-D1D93D542304}"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044302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0C03D9-F645-40E9-92DD-D1D93D542304}"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40338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0C03D9-F645-40E9-92DD-D1D93D542304}" type="datetimeFigureOut">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158685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0C03D9-F645-40E9-92DD-D1D93D542304}" type="datetimeFigureOut">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783152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C03D9-F645-40E9-92DD-D1D93D542304}"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801101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0C03D9-F645-40E9-92DD-D1D93D542304}"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96772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0C03D9-F645-40E9-92DD-D1D93D542304}"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92288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C03D9-F645-40E9-92DD-D1D93D542304}" type="datetimeFigureOut">
              <a:rPr lang="en-US" smtClean="0"/>
              <a:t>6/2/2025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71375-B417-4872-842B-F7CC0CD87D57}" type="slidenum">
              <a:rPr lang="en-US" smtClean="0"/>
              <a:t>‹#›</a:t>
            </a:fld>
            <a:endParaRPr lang="en-US"/>
          </a:p>
        </p:txBody>
      </p:sp>
    </p:spTree>
    <p:extLst>
      <p:ext uri="{BB962C8B-B14F-4D97-AF65-F5344CB8AC3E}">
        <p14:creationId xmlns:p14="http://schemas.microsoft.com/office/powerpoint/2010/main" val="831517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4"/><Relationship Id="rId7"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5" Type="http://schemas.microsoft.com/office/2007/relationships/media" Target="../media/media4.mp4"/><Relationship Id="rId4" Type="http://schemas.openxmlformats.org/officeDocument/2006/relationships/video" Target="../media/media3.mp4"/><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321A5E2-338E-A5D9-42AF-0E344ACC30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xmlns="" id="{9B826CB8-3A8A-6EF0-E291-AAD6B5D579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7059190" y="204013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xmlns="" id="{B8EA89EE-B16E-1533-4885-4E51AD1DF93B}"/>
              </a:ext>
            </a:extLst>
          </p:cNvPr>
          <p:cNvPicPr>
            <a:picLocks noChangeAspect="1"/>
          </p:cNvPicPr>
          <p:nvPr/>
        </p:nvPicPr>
        <p:blipFill>
          <a:blip r:embed="rId6"/>
          <a:stretch>
            <a:fillRect/>
          </a:stretch>
        </p:blipFill>
        <p:spPr>
          <a:xfrm>
            <a:off x="4031352" y="2283857"/>
            <a:ext cx="3133616" cy="2554445"/>
          </a:xfrm>
          <a:prstGeom prst="rect">
            <a:avLst/>
          </a:prstGeom>
        </p:spPr>
      </p:pic>
    </p:spTree>
    <p:extLst>
      <p:ext uri="{BB962C8B-B14F-4D97-AF65-F5344CB8AC3E}">
        <p14:creationId xmlns:p14="http://schemas.microsoft.com/office/powerpoint/2010/main" val="4052911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21" name="Hình chữ nhật: Góc Tròn 6">
            <a:extLst>
              <a:ext uri="{FF2B5EF4-FFF2-40B4-BE49-F238E27FC236}">
                <a16:creationId xmlns:a16="http://schemas.microsoft.com/office/drawing/2014/main" xmlns=""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p:cNvSpPr/>
          <p:nvPr/>
        </p:nvSpPr>
        <p:spPr>
          <a:xfrm>
            <a:off x="558800" y="2064677"/>
            <a:ext cx="11323320" cy="3228576"/>
          </a:xfrm>
          <a:prstGeom prst="rect">
            <a:avLst/>
          </a:prstGeom>
        </p:spPr>
        <p:txBody>
          <a:bodyPr wrap="square">
            <a:spAutoFit/>
          </a:bodyPr>
          <a:lstStyle/>
          <a:p>
            <a:pPr lvl="0" algn="just">
              <a:lnSpc>
                <a:spcPct val="130000"/>
              </a:lnSpc>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Thời gian nước chảy và chiều cao cột nước là hai đại lượng có mối liên hệ phụ thuộc: </a:t>
            </a:r>
            <a:r>
              <a:rPr lang="vi-VN" sz="4000" b="1" i="1" dirty="0">
                <a:solidFill>
                  <a:srgbClr val="FF0000"/>
                </a:solidFill>
                <a:latin typeface="Calibri" panose="020F0502020204030204" pitchFamily="34" charset="0"/>
                <a:cs typeface="Calibri" panose="020F0502020204030204" pitchFamily="34" charset="0"/>
              </a:rPr>
              <a:t>Khi thời gian gấp lên (giảm đi) bao nhiêu lần thì lượng nước chảy vào bể cũng gấp lên (giảm đi) bấy nhiêu lần.</a:t>
            </a:r>
            <a:endParaRPr lang="en-US" sz="4000" b="1" i="1" dirty="0">
              <a:solidFill>
                <a:srgbClr val="FF0000"/>
              </a:solidFill>
              <a:latin typeface="Calibri" panose="020F0502020204030204" pitchFamily="34" charset="0"/>
              <a:cs typeface="Calibri" panose="020F0502020204030204" pitchFamily="34" charset="0"/>
            </a:endParaRPr>
          </a:p>
        </p:txBody>
      </p:sp>
      <p:grpSp>
        <p:nvGrpSpPr>
          <p:cNvPr id="5" name="Group 4"/>
          <p:cNvGrpSpPr/>
          <p:nvPr/>
        </p:nvGrpSpPr>
        <p:grpSpPr>
          <a:xfrm>
            <a:off x="10890896" y="5331803"/>
            <a:ext cx="1273205" cy="1440089"/>
            <a:chOff x="10858500" y="5184343"/>
            <a:chExt cx="1305601" cy="1587549"/>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34111" t="17159" r="33670" b="29461"/>
            <a:stretch/>
          </p:blipFill>
          <p:spPr>
            <a:xfrm>
              <a:off x="10858500" y="5669694"/>
              <a:ext cx="1182695" cy="11021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5362" y="5184343"/>
              <a:ext cx="530433" cy="713187"/>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48888" y="5366711"/>
              <a:ext cx="615213" cy="827177"/>
            </a:xfrm>
            <a:prstGeom prst="rect">
              <a:avLst/>
            </a:prstGeom>
          </p:spPr>
        </p:pic>
      </p:grpSp>
      <p:pic>
        <p:nvPicPr>
          <p:cNvPr id="26" name="correct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0896" y="-592976"/>
            <a:ext cx="487363" cy="487363"/>
          </a:xfrm>
          <a:prstGeom prst="rect">
            <a:avLst/>
          </a:prstGeom>
        </p:spPr>
      </p:pic>
      <p:pic>
        <p:nvPicPr>
          <p:cNvPr id="6" name="Picture 5">
            <a:extLst>
              <a:ext uri="{FF2B5EF4-FFF2-40B4-BE49-F238E27FC236}">
                <a16:creationId xmlns:a16="http://schemas.microsoft.com/office/drawing/2014/main" xmlns="" id="{98D2435E-17A3-D2BF-36E7-CC69831536DD}"/>
              </a:ext>
            </a:extLst>
          </p:cNvPr>
          <p:cNvPicPr>
            <a:picLocks noChangeAspect="1"/>
          </p:cNvPicPr>
          <p:nvPr/>
        </p:nvPicPr>
        <p:blipFill>
          <a:blip r:embed="rId8"/>
          <a:stretch>
            <a:fillRect/>
          </a:stretch>
        </p:blipFill>
        <p:spPr>
          <a:xfrm>
            <a:off x="524770" y="421547"/>
            <a:ext cx="11589500" cy="2133785"/>
          </a:xfrm>
          <a:prstGeom prst="rect">
            <a:avLst/>
          </a:prstGeom>
        </p:spPr>
      </p:pic>
    </p:spTree>
    <p:extLst>
      <p:ext uri="{BB962C8B-B14F-4D97-AF65-F5344CB8AC3E}">
        <p14:creationId xmlns:p14="http://schemas.microsoft.com/office/powerpoint/2010/main" val="23700523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5" presetID="1" presetClass="mediacall" presetSubtype="0" fill="hold" nodeType="withEffect">
                                  <p:stCondLst>
                                    <p:cond delay="0"/>
                                  </p:stCondLst>
                                  <p:childTnLst>
                                    <p:cmd type="call" cmd="playFrom(0.0)">
                                      <p:cBhvr>
                                        <p:cTn id="16" dur="457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6"/>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xmlns="" id="{9B826CB8-3A8A-6EF0-E291-AAD6B5D5796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xmlns="" id="{CDE5E8BC-CDB5-F77A-1E16-7513890C2CE7}"/>
              </a:ext>
            </a:extLst>
          </p:cNvPr>
          <p:cNvPicPr>
            <a:picLocks noChangeAspect="1"/>
          </p:cNvPicPr>
          <p:nvPr/>
        </p:nvPicPr>
        <p:blipFill>
          <a:blip r:embed="rId5"/>
          <a:stretch>
            <a:fillRect/>
          </a:stretch>
        </p:blipFill>
        <p:spPr>
          <a:xfrm>
            <a:off x="4003912" y="2599851"/>
            <a:ext cx="3310415" cy="2145978"/>
          </a:xfrm>
          <a:prstGeom prst="rect">
            <a:avLst/>
          </a:prstGeom>
        </p:spPr>
      </p:pic>
    </p:spTree>
    <p:extLst>
      <p:ext uri="{BB962C8B-B14F-4D97-AF65-F5344CB8AC3E}">
        <p14:creationId xmlns:p14="http://schemas.microsoft.com/office/powerpoint/2010/main" val="1724027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xmlns=""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7" name="Nhóm 7">
            <a:extLst>
              <a:ext uri="{FF2B5EF4-FFF2-40B4-BE49-F238E27FC236}">
                <a16:creationId xmlns:a16="http://schemas.microsoft.com/office/drawing/2014/main" xmlns="" id="{9489627E-CB62-97BB-1803-93A21401105B}"/>
              </a:ext>
            </a:extLst>
          </p:cNvPr>
          <p:cNvGrpSpPr/>
          <p:nvPr/>
        </p:nvGrpSpPr>
        <p:grpSpPr>
          <a:xfrm>
            <a:off x="888734" y="311238"/>
            <a:ext cx="10459204" cy="769441"/>
            <a:chOff x="1169225" y="229167"/>
            <a:chExt cx="10459204" cy="769441"/>
          </a:xfrm>
        </p:grpSpPr>
        <p:sp>
          <p:nvSpPr>
            <p:cNvPr id="8" name="TextBox 16">
              <a:extLst>
                <a:ext uri="{FF2B5EF4-FFF2-40B4-BE49-F238E27FC236}">
                  <a16:creationId xmlns:a16="http://schemas.microsoft.com/office/drawing/2014/main" xmlns="" id="{26DA287F-80C3-BFDD-2792-4403BD97486B}"/>
                </a:ext>
              </a:extLst>
            </p:cNvPr>
            <p:cNvSpPr txBox="1"/>
            <p:nvPr/>
          </p:nvSpPr>
          <p:spPr>
            <a:xfrm>
              <a:off x="1976792" y="229167"/>
              <a:ext cx="9651637" cy="769441"/>
            </a:xfrm>
            <a:prstGeom prst="rect">
              <a:avLst/>
            </a:prstGeom>
            <a:noFill/>
          </p:spPr>
          <p:txBody>
            <a:bodyPr wrap="square" rtlCol="0">
              <a:spAutoFit/>
            </a:bodyPr>
            <a:lstStyle/>
            <a:p>
              <a:pPr algn="just"/>
              <a:r>
                <a:rPr lang="en-US" sz="4400" b="1" dirty="0">
                  <a:solidFill>
                    <a:srgbClr val="FF5757"/>
                  </a:solidFill>
                </a:rPr>
                <a:t>Quan </a:t>
              </a:r>
              <a:r>
                <a:rPr lang="en-US" sz="4400" b="1" dirty="0" err="1">
                  <a:solidFill>
                    <a:srgbClr val="FF5757"/>
                  </a:solidFill>
                </a:rPr>
                <a:t>sát</a:t>
              </a:r>
              <a:r>
                <a:rPr lang="en-US" sz="4400" b="1" dirty="0">
                  <a:solidFill>
                    <a:srgbClr val="FF5757"/>
                  </a:solidFill>
                </a:rPr>
                <a:t> </a:t>
              </a:r>
              <a:r>
                <a:rPr lang="en-US" sz="4400" b="1" dirty="0" err="1">
                  <a:solidFill>
                    <a:srgbClr val="FF5757"/>
                  </a:solidFill>
                </a:rPr>
                <a:t>bảng</a:t>
              </a:r>
              <a:r>
                <a:rPr lang="en-US" sz="4400" b="1" dirty="0">
                  <a:solidFill>
                    <a:srgbClr val="FF5757"/>
                  </a:solidFill>
                </a:rPr>
                <a:t> </a:t>
              </a:r>
              <a:r>
                <a:rPr lang="en-US" sz="4400" b="1" dirty="0" err="1">
                  <a:solidFill>
                    <a:srgbClr val="FF5757"/>
                  </a:solidFill>
                </a:rPr>
                <a:t>sau</a:t>
              </a:r>
              <a:endParaRPr lang="vi-VN" sz="4400" b="1" dirty="0">
                <a:solidFill>
                  <a:srgbClr val="FF5757"/>
                </a:solidFill>
              </a:endParaRPr>
            </a:p>
          </p:txBody>
        </p:sp>
        <p:sp>
          <p:nvSpPr>
            <p:cNvPr id="9" name="Oval 22">
              <a:extLst>
                <a:ext uri="{FF2B5EF4-FFF2-40B4-BE49-F238E27FC236}">
                  <a16:creationId xmlns:a16="http://schemas.microsoft.com/office/drawing/2014/main" xmlns=""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10" name="TextBox 23">
              <a:extLst>
                <a:ext uri="{FF2B5EF4-FFF2-40B4-BE49-F238E27FC236}">
                  <a16:creationId xmlns:a16="http://schemas.microsoft.com/office/drawing/2014/main" xmlns="" id="{B830302B-6BEF-643E-92B0-D05212792BF4}"/>
                </a:ext>
              </a:extLst>
            </p:cNvPr>
            <p:cNvSpPr txBox="1"/>
            <p:nvPr/>
          </p:nvSpPr>
          <p:spPr>
            <a:xfrm>
              <a:off x="1290767" y="351502"/>
              <a:ext cx="556552" cy="646331"/>
            </a:xfrm>
            <a:prstGeom prst="rect">
              <a:avLst/>
            </a:prstGeom>
            <a:noFill/>
          </p:spPr>
          <p:txBody>
            <a:bodyPr wrap="square" rtlCol="0">
              <a:spAutoFit/>
            </a:bodyPr>
            <a:lstStyle/>
            <a:p>
              <a:r>
                <a:rPr lang="en-US" sz="3600" dirty="0">
                  <a:solidFill>
                    <a:schemeClr val="bg1"/>
                  </a:solidFill>
                  <a:latin typeface="UTM Cookies" panose="02040603050506020204" pitchFamily="18" charset="0"/>
                </a:rPr>
                <a:t>1</a:t>
              </a:r>
              <a:endParaRPr lang="vi-VN" sz="3600" dirty="0">
                <a:solidFill>
                  <a:schemeClr val="bg1"/>
                </a:solidFill>
              </a:endParaRPr>
            </a:p>
          </p:txBody>
        </p:sp>
      </p:grpSp>
      <p:pic>
        <p:nvPicPr>
          <p:cNvPr id="2" name="Picture 1">
            <a:extLst>
              <a:ext uri="{FF2B5EF4-FFF2-40B4-BE49-F238E27FC236}">
                <a16:creationId xmlns:a16="http://schemas.microsoft.com/office/drawing/2014/main" xmlns="" id="{E71315E3-0F92-D057-6A41-92310539E5AA}"/>
              </a:ext>
            </a:extLst>
          </p:cNvPr>
          <p:cNvPicPr>
            <a:picLocks noChangeAspect="1"/>
          </p:cNvPicPr>
          <p:nvPr/>
        </p:nvPicPr>
        <p:blipFill>
          <a:blip r:embed="rId3"/>
          <a:stretch>
            <a:fillRect/>
          </a:stretch>
        </p:blipFill>
        <p:spPr>
          <a:xfrm>
            <a:off x="2341244" y="1136332"/>
            <a:ext cx="8188823" cy="1474788"/>
          </a:xfrm>
          <a:prstGeom prst="rect">
            <a:avLst/>
          </a:prstGeom>
        </p:spPr>
      </p:pic>
      <p:sp>
        <p:nvSpPr>
          <p:cNvPr id="3" name="TextBox 2">
            <a:extLst>
              <a:ext uri="{FF2B5EF4-FFF2-40B4-BE49-F238E27FC236}">
                <a16:creationId xmlns:a16="http://schemas.microsoft.com/office/drawing/2014/main" xmlns="" id="{D4D4CB55-C3F1-61D0-EA35-44487F01ECB1}"/>
              </a:ext>
            </a:extLst>
          </p:cNvPr>
          <p:cNvSpPr txBox="1"/>
          <p:nvPr/>
        </p:nvSpPr>
        <p:spPr>
          <a:xfrm>
            <a:off x="579120" y="2826127"/>
            <a:ext cx="11358880" cy="3323987"/>
          </a:xfrm>
          <a:prstGeom prst="rect">
            <a:avLst/>
          </a:prstGeom>
          <a:noFill/>
        </p:spPr>
        <p:txBody>
          <a:bodyPr wrap="square" rtlCol="0">
            <a:spAutoFit/>
          </a:bodyPr>
          <a:lstStyle/>
          <a:p>
            <a:pPr algn="just"/>
            <a:r>
              <a:rPr lang="en-US" sz="3000" b="0" i="0" dirty="0">
                <a:solidFill>
                  <a:srgbClr val="000000"/>
                </a:solidFill>
                <a:effectLst/>
                <a:latin typeface="Cambria" panose="02040503050406030204" pitchFamily="18" charset="0"/>
                <a:ea typeface="Cambria" panose="02040503050406030204" pitchFamily="18" charset="0"/>
              </a:rPr>
              <a:t>a) Khi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can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tăng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lên</a:t>
            </a:r>
            <a:r>
              <a:rPr lang="en-US" sz="3000" b="0" i="0" dirty="0">
                <a:solidFill>
                  <a:srgbClr val="000000"/>
                </a:solidFill>
                <a:effectLst/>
                <a:latin typeface="Cambria" panose="02040503050406030204" pitchFamily="18" charset="0"/>
                <a:ea typeface="Cambria" panose="02040503050406030204" pitchFamily="18" charset="0"/>
              </a:rPr>
              <a:t> 2 </a:t>
            </a:r>
            <a:r>
              <a:rPr lang="en-US" sz="3000" b="0" i="0" dirty="0" err="1">
                <a:solidFill>
                  <a:srgbClr val="000000"/>
                </a:solidFill>
                <a:effectLst/>
                <a:latin typeface="Cambria" panose="02040503050406030204" pitchFamily="18" charset="0"/>
                <a:ea typeface="Cambria" panose="02040503050406030204" pitchFamily="18" charset="0"/>
              </a:rPr>
              <a:t>lần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thì</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tăng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lên</a:t>
            </a:r>
            <a:r>
              <a:rPr lang="en-US" sz="3000" b="0" i="0" dirty="0">
                <a:solidFill>
                  <a:srgbClr val="000000"/>
                </a:solidFill>
                <a:effectLst/>
                <a:latin typeface="Cambria" panose="02040503050406030204" pitchFamily="18" charset="0"/>
                <a:ea typeface="Cambria" panose="02040503050406030204" pitchFamily="18" charset="0"/>
              </a:rPr>
              <a:t> bao </a:t>
            </a:r>
            <a:r>
              <a:rPr lang="en-US" sz="3000" b="0" i="0" dirty="0" err="1">
                <a:solidFill>
                  <a:srgbClr val="000000"/>
                </a:solidFill>
                <a:effectLst/>
                <a:latin typeface="Cambria" panose="02040503050406030204" pitchFamily="18" charset="0"/>
                <a:ea typeface="Cambria" panose="02040503050406030204" pitchFamily="18" charset="0"/>
              </a:rPr>
              <a:t>nhiêu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lần</a:t>
            </a:r>
            <a:r>
              <a:rPr lang="en-US" sz="3000" b="0" i="0" dirty="0">
                <a:solidFill>
                  <a:srgbClr val="000000"/>
                </a:solidFill>
                <a:effectLst/>
                <a:latin typeface="Cambria" panose="02040503050406030204" pitchFamily="18" charset="0"/>
                <a:ea typeface="Cambria" panose="02040503050406030204" pitchFamily="18" charset="0"/>
              </a:rPr>
              <a:t>?</a:t>
            </a:r>
          </a:p>
          <a:p>
            <a:pPr algn="just"/>
            <a:r>
              <a:rPr lang="en-US" sz="3000" b="0" i="0" dirty="0">
                <a:solidFill>
                  <a:srgbClr val="000000"/>
                </a:solidFill>
                <a:effectLst/>
                <a:latin typeface="Cambria" panose="02040503050406030204" pitchFamily="18" charset="0"/>
                <a:ea typeface="Cambria" panose="02040503050406030204" pitchFamily="18" charset="0"/>
              </a:rPr>
              <a:t>b) Khi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can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tăng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lên</a:t>
            </a:r>
            <a:r>
              <a:rPr lang="en-US" sz="3000" b="0" i="0" dirty="0">
                <a:solidFill>
                  <a:srgbClr val="000000"/>
                </a:solidFill>
                <a:effectLst/>
                <a:latin typeface="Cambria" panose="02040503050406030204" pitchFamily="18" charset="0"/>
                <a:ea typeface="Cambria" panose="02040503050406030204" pitchFamily="18" charset="0"/>
              </a:rPr>
              <a:t> 4 </a:t>
            </a:r>
            <a:r>
              <a:rPr lang="en-US" sz="3000" b="0" i="0" dirty="0" err="1">
                <a:solidFill>
                  <a:srgbClr val="000000"/>
                </a:solidFill>
                <a:effectLst/>
                <a:latin typeface="Cambria" panose="02040503050406030204" pitchFamily="18" charset="0"/>
                <a:ea typeface="Cambria" panose="02040503050406030204" pitchFamily="18" charset="0"/>
              </a:rPr>
              <a:t>lần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thì</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tăng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lên</a:t>
            </a:r>
            <a:r>
              <a:rPr lang="en-US" sz="3000" b="0" i="0" dirty="0">
                <a:solidFill>
                  <a:srgbClr val="000000"/>
                </a:solidFill>
                <a:effectLst/>
                <a:latin typeface="Cambria" panose="02040503050406030204" pitchFamily="18" charset="0"/>
                <a:ea typeface="Cambria" panose="02040503050406030204" pitchFamily="18" charset="0"/>
              </a:rPr>
              <a:t> bao </a:t>
            </a:r>
            <a:r>
              <a:rPr lang="en-US" sz="3000" b="0" i="0" dirty="0" err="1">
                <a:solidFill>
                  <a:srgbClr val="000000"/>
                </a:solidFill>
                <a:effectLst/>
                <a:latin typeface="Cambria" panose="02040503050406030204" pitchFamily="18" charset="0"/>
                <a:ea typeface="Cambria" panose="02040503050406030204" pitchFamily="18" charset="0"/>
              </a:rPr>
              <a:t>nhiêu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lần</a:t>
            </a:r>
            <a:r>
              <a:rPr lang="en-US" sz="3000" b="0" i="0" dirty="0">
                <a:solidFill>
                  <a:srgbClr val="000000"/>
                </a:solidFill>
                <a:effectLst/>
                <a:latin typeface="Cambria" panose="02040503050406030204" pitchFamily="18" charset="0"/>
                <a:ea typeface="Cambria" panose="02040503050406030204" pitchFamily="18" charset="0"/>
              </a:rPr>
              <a:t>?</a:t>
            </a:r>
          </a:p>
          <a:p>
            <a:pPr algn="just"/>
            <a:r>
              <a:rPr lang="en-US" sz="3000" b="0" i="0" dirty="0">
                <a:solidFill>
                  <a:srgbClr val="000000"/>
                </a:solidFill>
                <a:effectLst/>
                <a:latin typeface="Cambria" panose="02040503050406030204" pitchFamily="18" charset="0"/>
                <a:ea typeface="Cambria" panose="02040503050406030204" pitchFamily="18" charset="0"/>
              </a:rPr>
              <a:t>c) Khi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can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giảm</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đi</a:t>
            </a:r>
            <a:r>
              <a:rPr lang="en-US" sz="3000" b="0" i="0" dirty="0">
                <a:solidFill>
                  <a:srgbClr val="000000"/>
                </a:solidFill>
                <a:effectLst/>
                <a:latin typeface="Cambria" panose="02040503050406030204" pitchFamily="18" charset="0"/>
                <a:ea typeface="Cambria" panose="02040503050406030204" pitchFamily="18" charset="0"/>
              </a:rPr>
              <a:t> 2 </a:t>
            </a:r>
            <a:r>
              <a:rPr lang="en-US" sz="3000" b="0" i="0" dirty="0" err="1">
                <a:solidFill>
                  <a:srgbClr val="000000"/>
                </a:solidFill>
                <a:effectLst/>
                <a:latin typeface="Cambria" panose="02040503050406030204" pitchFamily="18" charset="0"/>
                <a:ea typeface="Cambria" panose="02040503050406030204" pitchFamily="18" charset="0"/>
              </a:rPr>
              <a:t>lần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thì</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giảm</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đi</a:t>
            </a:r>
            <a:r>
              <a:rPr lang="en-US" sz="3000" b="0" i="0" dirty="0">
                <a:solidFill>
                  <a:srgbClr val="000000"/>
                </a:solidFill>
                <a:effectLst/>
                <a:latin typeface="Cambria" panose="02040503050406030204" pitchFamily="18" charset="0"/>
                <a:ea typeface="Cambria" panose="02040503050406030204" pitchFamily="18" charset="0"/>
              </a:rPr>
              <a:t> bao </a:t>
            </a:r>
            <a:r>
              <a:rPr lang="en-US" sz="3000" b="0" i="0" dirty="0" err="1">
                <a:solidFill>
                  <a:srgbClr val="000000"/>
                </a:solidFill>
                <a:effectLst/>
                <a:latin typeface="Cambria" panose="02040503050406030204" pitchFamily="18" charset="0"/>
                <a:ea typeface="Cambria" panose="02040503050406030204" pitchFamily="18" charset="0"/>
              </a:rPr>
              <a:t>nhiêu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lần</a:t>
            </a:r>
            <a:r>
              <a:rPr lang="en-US" sz="3000" b="0" i="0" dirty="0">
                <a:solidFill>
                  <a:srgbClr val="000000"/>
                </a:solidFill>
                <a:effectLst/>
                <a:latin typeface="Cambria" panose="02040503050406030204" pitchFamily="18" charset="0"/>
                <a:ea typeface="Cambria" panose="02040503050406030204" pitchFamily="18" charset="0"/>
              </a:rPr>
              <a:t>?</a:t>
            </a:r>
          </a:p>
          <a:p>
            <a:pPr algn="just"/>
            <a:r>
              <a:rPr lang="en-US" sz="3000" b="0" i="0" dirty="0">
                <a:solidFill>
                  <a:srgbClr val="000000"/>
                </a:solidFill>
                <a:effectLst/>
                <a:latin typeface="Cambria" panose="02040503050406030204" pitchFamily="18" charset="0"/>
                <a:ea typeface="Cambria" panose="02040503050406030204" pitchFamily="18" charset="0"/>
              </a:rPr>
              <a:t>d) </a:t>
            </a:r>
            <a:r>
              <a:rPr lang="en-US" sz="3000" b="0" i="0" dirty="0" err="1">
                <a:solidFill>
                  <a:srgbClr val="000000"/>
                </a:solidFill>
                <a:effectLst/>
                <a:latin typeface="Cambria" panose="02040503050406030204" pitchFamily="18" charset="0"/>
                <a:ea typeface="Cambria" panose="02040503050406030204" pitchFamily="18" charset="0"/>
              </a:rPr>
              <a:t>Nhận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xét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quan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hệ</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phụ</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thuộc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giữa</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can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02128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xmlns=""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xmlns="" id="{9489627E-CB62-97BB-1803-93A21401105B}"/>
              </a:ext>
            </a:extLst>
          </p:cNvPr>
          <p:cNvGrpSpPr/>
          <p:nvPr/>
        </p:nvGrpSpPr>
        <p:grpSpPr>
          <a:xfrm>
            <a:off x="888734" y="311238"/>
            <a:ext cx="10459204" cy="769441"/>
            <a:chOff x="1169225" y="229167"/>
            <a:chExt cx="10459204" cy="769441"/>
          </a:xfrm>
        </p:grpSpPr>
        <p:sp>
          <p:nvSpPr>
            <p:cNvPr id="8" name="TextBox 16">
              <a:extLst>
                <a:ext uri="{FF2B5EF4-FFF2-40B4-BE49-F238E27FC236}">
                  <a16:creationId xmlns:a16="http://schemas.microsoft.com/office/drawing/2014/main" xmlns="" id="{26DA287F-80C3-BFDD-2792-4403BD97486B}"/>
                </a:ext>
              </a:extLst>
            </p:cNvPr>
            <p:cNvSpPr txBox="1"/>
            <p:nvPr/>
          </p:nvSpPr>
          <p:spPr>
            <a:xfrm>
              <a:off x="1976792" y="229167"/>
              <a:ext cx="9651637"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Quan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sát</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sau</a:t>
              </a:r>
              <a:endParaRPr kumimoji="0" lang="vi-VN" sz="4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xmlns=""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xmlns=""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xmlns="" id="{E71315E3-0F92-D057-6A41-92310539E5AA}"/>
              </a:ext>
            </a:extLst>
          </p:cNvPr>
          <p:cNvPicPr>
            <a:picLocks noChangeAspect="1"/>
          </p:cNvPicPr>
          <p:nvPr/>
        </p:nvPicPr>
        <p:blipFill>
          <a:blip r:embed="rId3"/>
          <a:stretch>
            <a:fillRect/>
          </a:stretch>
        </p:blipFill>
        <p:spPr>
          <a:xfrm>
            <a:off x="2341244" y="1136332"/>
            <a:ext cx="8188823" cy="1474788"/>
          </a:xfrm>
          <a:prstGeom prst="rect">
            <a:avLst/>
          </a:prstGeom>
        </p:spPr>
      </p:pic>
      <p:sp>
        <p:nvSpPr>
          <p:cNvPr id="3" name="TextBox 2">
            <a:extLst>
              <a:ext uri="{FF2B5EF4-FFF2-40B4-BE49-F238E27FC236}">
                <a16:creationId xmlns:a16="http://schemas.microsoft.com/office/drawing/2014/main" xmlns="" id="{D4D4CB55-C3F1-61D0-EA35-44487F01ECB1}"/>
              </a:ext>
            </a:extLst>
          </p:cNvPr>
          <p:cNvSpPr txBox="1"/>
          <p:nvPr/>
        </p:nvSpPr>
        <p:spPr>
          <a:xfrm>
            <a:off x="579120" y="2826127"/>
            <a:ext cx="11358880"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Khi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can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ong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tăng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lên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lần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thì</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ong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tăng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lên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lần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5" name="Arrow: Curved Right 4">
            <a:extLst>
              <a:ext uri="{FF2B5EF4-FFF2-40B4-BE49-F238E27FC236}">
                <a16:creationId xmlns:a16="http://schemas.microsoft.com/office/drawing/2014/main" xmlns="" id="{0877485D-1F62-A328-B0BD-7BB31A00A867}"/>
              </a:ext>
            </a:extLst>
          </p:cNvPr>
          <p:cNvSpPr/>
          <p:nvPr/>
        </p:nvSpPr>
        <p:spPr>
          <a:xfrm>
            <a:off x="985520" y="393192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10">
            <a:extLst>
              <a:ext uri="{FF2B5EF4-FFF2-40B4-BE49-F238E27FC236}">
                <a16:creationId xmlns:a16="http://schemas.microsoft.com/office/drawing/2014/main" xmlns="" id="{6554473F-ED1F-6E75-3544-1CFD8E0D62A2}"/>
              </a:ext>
            </a:extLst>
          </p:cNvPr>
          <p:cNvSpPr/>
          <p:nvPr/>
        </p:nvSpPr>
        <p:spPr>
          <a:xfrm>
            <a:off x="1429172" y="4206240"/>
            <a:ext cx="9167707" cy="103632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FF0000"/>
                </a:solidFill>
              </a:rPr>
              <a:t>Khi số can mật ong gấp lên 2 lần thì số lít mật ong cũng gấp lên 2 lần.</a:t>
            </a:r>
            <a:endParaRPr kumimoji="0" lang="en-US" sz="32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8921563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xmlns=""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xmlns="" id="{9489627E-CB62-97BB-1803-93A21401105B}"/>
              </a:ext>
            </a:extLst>
          </p:cNvPr>
          <p:cNvGrpSpPr/>
          <p:nvPr/>
        </p:nvGrpSpPr>
        <p:grpSpPr>
          <a:xfrm>
            <a:off x="888734" y="311238"/>
            <a:ext cx="10459204" cy="769441"/>
            <a:chOff x="1169225" y="229167"/>
            <a:chExt cx="10459204" cy="769441"/>
          </a:xfrm>
        </p:grpSpPr>
        <p:sp>
          <p:nvSpPr>
            <p:cNvPr id="8" name="TextBox 16">
              <a:extLst>
                <a:ext uri="{FF2B5EF4-FFF2-40B4-BE49-F238E27FC236}">
                  <a16:creationId xmlns:a16="http://schemas.microsoft.com/office/drawing/2014/main" xmlns="" id="{26DA287F-80C3-BFDD-2792-4403BD97486B}"/>
                </a:ext>
              </a:extLst>
            </p:cNvPr>
            <p:cNvSpPr txBox="1"/>
            <p:nvPr/>
          </p:nvSpPr>
          <p:spPr>
            <a:xfrm>
              <a:off x="1976792" y="229167"/>
              <a:ext cx="9651637"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Quan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sát</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sau</a:t>
              </a:r>
              <a:endParaRPr kumimoji="0" lang="vi-VN" sz="4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xmlns=""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xmlns=""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xmlns="" id="{E71315E3-0F92-D057-6A41-92310539E5AA}"/>
              </a:ext>
            </a:extLst>
          </p:cNvPr>
          <p:cNvPicPr>
            <a:picLocks noChangeAspect="1"/>
          </p:cNvPicPr>
          <p:nvPr/>
        </p:nvPicPr>
        <p:blipFill>
          <a:blip r:embed="rId3"/>
          <a:stretch>
            <a:fillRect/>
          </a:stretch>
        </p:blipFill>
        <p:spPr>
          <a:xfrm>
            <a:off x="2341244" y="1136332"/>
            <a:ext cx="8188823" cy="1474788"/>
          </a:xfrm>
          <a:prstGeom prst="rect">
            <a:avLst/>
          </a:prstGeom>
        </p:spPr>
      </p:pic>
      <p:sp>
        <p:nvSpPr>
          <p:cNvPr id="3" name="TextBox 2">
            <a:extLst>
              <a:ext uri="{FF2B5EF4-FFF2-40B4-BE49-F238E27FC236}">
                <a16:creationId xmlns:a16="http://schemas.microsoft.com/office/drawing/2014/main" xmlns="" id="{D4D4CB55-C3F1-61D0-EA35-44487F01ECB1}"/>
              </a:ext>
            </a:extLst>
          </p:cNvPr>
          <p:cNvSpPr txBox="1"/>
          <p:nvPr/>
        </p:nvSpPr>
        <p:spPr>
          <a:xfrm>
            <a:off x="579120" y="2826127"/>
            <a:ext cx="11358880" cy="1015663"/>
          </a:xfrm>
          <a:prstGeom prst="rect">
            <a:avLst/>
          </a:prstGeom>
          <a:noFill/>
        </p:spPr>
        <p:txBody>
          <a:bodyPr wrap="square" rtlCol="0">
            <a:spAutoFit/>
          </a:bodyPr>
          <a:lstStyle/>
          <a:p>
            <a:pPr lvl="0" algn="just"/>
            <a:r>
              <a:rPr lang="en-US" sz="3000" dirty="0">
                <a:solidFill>
                  <a:srgbClr val="000000"/>
                </a:solidFill>
                <a:latin typeface="Cambria" panose="02040503050406030204" pitchFamily="18" charset="0"/>
                <a:ea typeface="Cambria" panose="02040503050406030204" pitchFamily="18" charset="0"/>
              </a:rPr>
              <a:t>b) Khi </a:t>
            </a:r>
            <a:r>
              <a:rPr lang="en-US" sz="3000" dirty="0" err="1">
                <a:solidFill>
                  <a:srgbClr val="000000"/>
                </a:solidFill>
                <a:latin typeface="Cambria" panose="02040503050406030204" pitchFamily="18" charset="0"/>
                <a:ea typeface="Cambria" panose="02040503050406030204" pitchFamily="18" charset="0"/>
              </a:rPr>
              <a:t>số</a:t>
            </a:r>
            <a:r>
              <a:rPr lang="en-US" sz="3000" dirty="0">
                <a:solidFill>
                  <a:srgbClr val="000000"/>
                </a:solidFill>
                <a:latin typeface="Cambria" panose="02040503050406030204" pitchFamily="18" charset="0"/>
                <a:ea typeface="Cambria" panose="02040503050406030204" pitchFamily="18" charset="0"/>
              </a:rPr>
              <a:t> can </a:t>
            </a:r>
            <a:r>
              <a:rPr lang="en-US" sz="3000" dirty="0" err="1">
                <a:solidFill>
                  <a:srgbClr val="000000"/>
                </a:solidFill>
                <a:latin typeface="Cambria" panose="02040503050406030204" pitchFamily="18" charset="0"/>
                <a:ea typeface="Cambria" panose="02040503050406030204" pitchFamily="18" charset="0"/>
              </a:rPr>
              <a:t>mật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ong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tăng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lên</a:t>
            </a:r>
            <a:r>
              <a:rPr lang="en-US" sz="3000" dirty="0">
                <a:solidFill>
                  <a:srgbClr val="000000"/>
                </a:solidFill>
                <a:latin typeface="Cambria" panose="02040503050406030204" pitchFamily="18" charset="0"/>
                <a:ea typeface="Cambria" panose="02040503050406030204" pitchFamily="18" charset="0"/>
              </a:rPr>
              <a:t> 4 </a:t>
            </a:r>
            <a:r>
              <a:rPr lang="en-US" sz="3000" dirty="0" err="1">
                <a:solidFill>
                  <a:srgbClr val="000000"/>
                </a:solidFill>
                <a:latin typeface="Cambria" panose="02040503050406030204" pitchFamily="18" charset="0"/>
                <a:ea typeface="Cambria" panose="02040503050406030204" pitchFamily="18" charset="0"/>
              </a:rPr>
              <a:t>lần</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thì</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số</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ong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tăng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lên</a:t>
            </a:r>
            <a:r>
              <a:rPr lang="en-US" sz="3000" dirty="0">
                <a:solidFill>
                  <a:srgbClr val="000000"/>
                </a:solidFill>
                <a:latin typeface="Cambria" panose="02040503050406030204" pitchFamily="18" charset="0"/>
                <a:ea typeface="Cambria" panose="02040503050406030204" pitchFamily="18" charset="0"/>
              </a:rPr>
              <a:t> bao </a:t>
            </a:r>
            <a:r>
              <a:rPr lang="en-US" sz="3000" dirty="0" err="1">
                <a:solidFill>
                  <a:srgbClr val="000000"/>
                </a:solidFill>
                <a:latin typeface="Cambria" panose="02040503050406030204" pitchFamily="18" charset="0"/>
                <a:ea typeface="Cambria" panose="02040503050406030204" pitchFamily="18" charset="0"/>
              </a:rPr>
              <a:t>nhiêu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lần</a:t>
            </a:r>
            <a:r>
              <a:rPr lang="en-US" sz="3000" dirty="0">
                <a:solidFill>
                  <a:srgbClr val="000000"/>
                </a:solidFill>
                <a:latin typeface="Cambria" panose="02040503050406030204" pitchFamily="18" charset="0"/>
                <a:ea typeface="Cambria" panose="02040503050406030204" pitchFamily="18" charset="0"/>
              </a:rPr>
              <a:t>?</a:t>
            </a:r>
          </a:p>
        </p:txBody>
      </p:sp>
      <p:sp>
        <p:nvSpPr>
          <p:cNvPr id="5" name="Arrow: Curved Right 4">
            <a:extLst>
              <a:ext uri="{FF2B5EF4-FFF2-40B4-BE49-F238E27FC236}">
                <a16:creationId xmlns:a16="http://schemas.microsoft.com/office/drawing/2014/main" xmlns="" id="{0877485D-1F62-A328-B0BD-7BB31A00A867}"/>
              </a:ext>
            </a:extLst>
          </p:cNvPr>
          <p:cNvSpPr/>
          <p:nvPr/>
        </p:nvSpPr>
        <p:spPr>
          <a:xfrm>
            <a:off x="985520" y="393192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10">
            <a:extLst>
              <a:ext uri="{FF2B5EF4-FFF2-40B4-BE49-F238E27FC236}">
                <a16:creationId xmlns:a16="http://schemas.microsoft.com/office/drawing/2014/main" xmlns="" id="{6554473F-ED1F-6E75-3544-1CFD8E0D62A2}"/>
              </a:ext>
            </a:extLst>
          </p:cNvPr>
          <p:cNvSpPr/>
          <p:nvPr/>
        </p:nvSpPr>
        <p:spPr>
          <a:xfrm>
            <a:off x="1429172" y="4206240"/>
            <a:ext cx="9167707" cy="104648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FF0000"/>
                </a:solidFill>
              </a:rPr>
              <a:t>Khi số can mật ong gấp lên 4 lần thì số lít mật ong cũng gấp lên 4 lần.</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4614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xmlns=""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xmlns="" id="{9489627E-CB62-97BB-1803-93A21401105B}"/>
              </a:ext>
            </a:extLst>
          </p:cNvPr>
          <p:cNvGrpSpPr/>
          <p:nvPr/>
        </p:nvGrpSpPr>
        <p:grpSpPr>
          <a:xfrm>
            <a:off x="888734" y="311238"/>
            <a:ext cx="10459204" cy="769441"/>
            <a:chOff x="1169225" y="229167"/>
            <a:chExt cx="10459204" cy="769441"/>
          </a:xfrm>
        </p:grpSpPr>
        <p:sp>
          <p:nvSpPr>
            <p:cNvPr id="8" name="TextBox 16">
              <a:extLst>
                <a:ext uri="{FF2B5EF4-FFF2-40B4-BE49-F238E27FC236}">
                  <a16:creationId xmlns:a16="http://schemas.microsoft.com/office/drawing/2014/main" xmlns="" id="{26DA287F-80C3-BFDD-2792-4403BD97486B}"/>
                </a:ext>
              </a:extLst>
            </p:cNvPr>
            <p:cNvSpPr txBox="1"/>
            <p:nvPr/>
          </p:nvSpPr>
          <p:spPr>
            <a:xfrm>
              <a:off x="1976792" y="229167"/>
              <a:ext cx="9651637"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Quan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sát</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sau</a:t>
              </a:r>
              <a:endParaRPr kumimoji="0" lang="vi-VN" sz="4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xmlns=""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xmlns=""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xmlns="" id="{E71315E3-0F92-D057-6A41-92310539E5AA}"/>
              </a:ext>
            </a:extLst>
          </p:cNvPr>
          <p:cNvPicPr>
            <a:picLocks noChangeAspect="1"/>
          </p:cNvPicPr>
          <p:nvPr/>
        </p:nvPicPr>
        <p:blipFill>
          <a:blip r:embed="rId3"/>
          <a:stretch>
            <a:fillRect/>
          </a:stretch>
        </p:blipFill>
        <p:spPr>
          <a:xfrm>
            <a:off x="2341244" y="1136332"/>
            <a:ext cx="8188823" cy="1474788"/>
          </a:xfrm>
          <a:prstGeom prst="rect">
            <a:avLst/>
          </a:prstGeom>
        </p:spPr>
      </p:pic>
      <p:sp>
        <p:nvSpPr>
          <p:cNvPr id="3" name="TextBox 2">
            <a:extLst>
              <a:ext uri="{FF2B5EF4-FFF2-40B4-BE49-F238E27FC236}">
                <a16:creationId xmlns:a16="http://schemas.microsoft.com/office/drawing/2014/main" xmlns="" id="{D4D4CB55-C3F1-61D0-EA35-44487F01ECB1}"/>
              </a:ext>
            </a:extLst>
          </p:cNvPr>
          <p:cNvSpPr txBox="1"/>
          <p:nvPr/>
        </p:nvSpPr>
        <p:spPr>
          <a:xfrm>
            <a:off x="579120" y="2826127"/>
            <a:ext cx="11358880" cy="1015663"/>
          </a:xfrm>
          <a:prstGeom prst="rect">
            <a:avLst/>
          </a:prstGeom>
          <a:noFill/>
        </p:spPr>
        <p:txBody>
          <a:bodyPr wrap="square" rtlCol="0">
            <a:spAutoFit/>
          </a:bodyPr>
          <a:lstStyle/>
          <a:p>
            <a:pPr lvl="0" algn="just"/>
            <a:r>
              <a:rPr lang="en-US" sz="3000" dirty="0">
                <a:solidFill>
                  <a:srgbClr val="000000"/>
                </a:solidFill>
                <a:latin typeface="Cambria" panose="02040503050406030204" pitchFamily="18" charset="0"/>
                <a:ea typeface="Cambria" panose="02040503050406030204" pitchFamily="18" charset="0"/>
              </a:rPr>
              <a:t>c) Khi </a:t>
            </a:r>
            <a:r>
              <a:rPr lang="en-US" sz="3000" dirty="0" err="1">
                <a:solidFill>
                  <a:srgbClr val="000000"/>
                </a:solidFill>
                <a:latin typeface="Cambria" panose="02040503050406030204" pitchFamily="18" charset="0"/>
                <a:ea typeface="Cambria" panose="02040503050406030204" pitchFamily="18" charset="0"/>
              </a:rPr>
              <a:t>số</a:t>
            </a:r>
            <a:r>
              <a:rPr lang="en-US" sz="3000" dirty="0">
                <a:solidFill>
                  <a:srgbClr val="000000"/>
                </a:solidFill>
                <a:latin typeface="Cambria" panose="02040503050406030204" pitchFamily="18" charset="0"/>
                <a:ea typeface="Cambria" panose="02040503050406030204" pitchFamily="18" charset="0"/>
              </a:rPr>
              <a:t> can </a:t>
            </a:r>
            <a:r>
              <a:rPr lang="en-US" sz="3000" dirty="0" err="1">
                <a:solidFill>
                  <a:srgbClr val="000000"/>
                </a:solidFill>
                <a:latin typeface="Cambria" panose="02040503050406030204" pitchFamily="18" charset="0"/>
                <a:ea typeface="Cambria" panose="02040503050406030204" pitchFamily="18" charset="0"/>
              </a:rPr>
              <a:t>mật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ong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giảm</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đi</a:t>
            </a:r>
            <a:r>
              <a:rPr lang="en-US" sz="3000" dirty="0">
                <a:solidFill>
                  <a:srgbClr val="000000"/>
                </a:solidFill>
                <a:latin typeface="Cambria" panose="02040503050406030204" pitchFamily="18" charset="0"/>
                <a:ea typeface="Cambria" panose="02040503050406030204" pitchFamily="18" charset="0"/>
              </a:rPr>
              <a:t> 2 </a:t>
            </a:r>
            <a:r>
              <a:rPr lang="en-US" sz="3000" dirty="0" err="1">
                <a:solidFill>
                  <a:srgbClr val="000000"/>
                </a:solidFill>
                <a:latin typeface="Cambria" panose="02040503050406030204" pitchFamily="18" charset="0"/>
                <a:ea typeface="Cambria" panose="02040503050406030204" pitchFamily="18" charset="0"/>
              </a:rPr>
              <a:t>lần</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thì</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số</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ong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giảm</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đi</a:t>
            </a:r>
            <a:r>
              <a:rPr lang="en-US" sz="3000" dirty="0">
                <a:solidFill>
                  <a:srgbClr val="000000"/>
                </a:solidFill>
                <a:latin typeface="Cambria" panose="02040503050406030204" pitchFamily="18" charset="0"/>
                <a:ea typeface="Cambria" panose="02040503050406030204" pitchFamily="18" charset="0"/>
              </a:rPr>
              <a:t> bao </a:t>
            </a:r>
            <a:r>
              <a:rPr lang="en-US" sz="3000" dirty="0" err="1">
                <a:solidFill>
                  <a:srgbClr val="000000"/>
                </a:solidFill>
                <a:latin typeface="Cambria" panose="02040503050406030204" pitchFamily="18" charset="0"/>
                <a:ea typeface="Cambria" panose="02040503050406030204" pitchFamily="18" charset="0"/>
              </a:rPr>
              <a:t>nhiêu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lần</a:t>
            </a:r>
            <a:r>
              <a:rPr lang="en-US" sz="3000" dirty="0">
                <a:solidFill>
                  <a:srgbClr val="000000"/>
                </a:solidFill>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 name="Arrow: Curved Right 4">
            <a:extLst>
              <a:ext uri="{FF2B5EF4-FFF2-40B4-BE49-F238E27FC236}">
                <a16:creationId xmlns:a16="http://schemas.microsoft.com/office/drawing/2014/main" xmlns="" id="{0877485D-1F62-A328-B0BD-7BB31A00A867}"/>
              </a:ext>
            </a:extLst>
          </p:cNvPr>
          <p:cNvSpPr/>
          <p:nvPr/>
        </p:nvSpPr>
        <p:spPr>
          <a:xfrm>
            <a:off x="985520" y="393192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10">
            <a:extLst>
              <a:ext uri="{FF2B5EF4-FFF2-40B4-BE49-F238E27FC236}">
                <a16:creationId xmlns:a16="http://schemas.microsoft.com/office/drawing/2014/main" xmlns="" id="{6554473F-ED1F-6E75-3544-1CFD8E0D62A2}"/>
              </a:ext>
            </a:extLst>
          </p:cNvPr>
          <p:cNvSpPr/>
          <p:nvPr/>
        </p:nvSpPr>
        <p:spPr>
          <a:xfrm>
            <a:off x="1429172" y="4206240"/>
            <a:ext cx="9167707" cy="104648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FF0000"/>
                </a:solidFill>
              </a:rPr>
              <a:t>Khi số can mật ong giảm đi 2 lần thì số lít mật ong cũng giảm đi 2 lần.</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0017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xmlns=""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xmlns="" id="{9489627E-CB62-97BB-1803-93A21401105B}"/>
              </a:ext>
            </a:extLst>
          </p:cNvPr>
          <p:cNvGrpSpPr/>
          <p:nvPr/>
        </p:nvGrpSpPr>
        <p:grpSpPr>
          <a:xfrm>
            <a:off x="888734" y="311238"/>
            <a:ext cx="10459204" cy="769441"/>
            <a:chOff x="1169225" y="229167"/>
            <a:chExt cx="10459204" cy="769441"/>
          </a:xfrm>
        </p:grpSpPr>
        <p:sp>
          <p:nvSpPr>
            <p:cNvPr id="8" name="TextBox 16">
              <a:extLst>
                <a:ext uri="{FF2B5EF4-FFF2-40B4-BE49-F238E27FC236}">
                  <a16:creationId xmlns:a16="http://schemas.microsoft.com/office/drawing/2014/main" xmlns="" id="{26DA287F-80C3-BFDD-2792-4403BD97486B}"/>
                </a:ext>
              </a:extLst>
            </p:cNvPr>
            <p:cNvSpPr txBox="1"/>
            <p:nvPr/>
          </p:nvSpPr>
          <p:spPr>
            <a:xfrm>
              <a:off x="1976792" y="229167"/>
              <a:ext cx="9651637"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Quan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sát</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sau</a:t>
              </a:r>
              <a:endParaRPr kumimoji="0" lang="vi-VN" sz="4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xmlns=""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xmlns=""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xmlns="" id="{E71315E3-0F92-D057-6A41-92310539E5AA}"/>
              </a:ext>
            </a:extLst>
          </p:cNvPr>
          <p:cNvPicPr>
            <a:picLocks noChangeAspect="1"/>
          </p:cNvPicPr>
          <p:nvPr/>
        </p:nvPicPr>
        <p:blipFill>
          <a:blip r:embed="rId3"/>
          <a:stretch>
            <a:fillRect/>
          </a:stretch>
        </p:blipFill>
        <p:spPr>
          <a:xfrm>
            <a:off x="2341244" y="1136332"/>
            <a:ext cx="8188823" cy="1474788"/>
          </a:xfrm>
          <a:prstGeom prst="rect">
            <a:avLst/>
          </a:prstGeom>
        </p:spPr>
      </p:pic>
      <p:sp>
        <p:nvSpPr>
          <p:cNvPr id="3" name="TextBox 2">
            <a:extLst>
              <a:ext uri="{FF2B5EF4-FFF2-40B4-BE49-F238E27FC236}">
                <a16:creationId xmlns:a16="http://schemas.microsoft.com/office/drawing/2014/main" xmlns="" id="{D4D4CB55-C3F1-61D0-EA35-44487F01ECB1}"/>
              </a:ext>
            </a:extLst>
          </p:cNvPr>
          <p:cNvSpPr txBox="1"/>
          <p:nvPr/>
        </p:nvSpPr>
        <p:spPr>
          <a:xfrm>
            <a:off x="579120" y="2826127"/>
            <a:ext cx="11358880" cy="553998"/>
          </a:xfrm>
          <a:prstGeom prst="rect">
            <a:avLst/>
          </a:prstGeom>
          <a:noFill/>
        </p:spPr>
        <p:txBody>
          <a:bodyPr wrap="square" rtlCol="0">
            <a:spAutoFit/>
          </a:bodyPr>
          <a:lstStyle/>
          <a:p>
            <a:pPr lvl="0" algn="just"/>
            <a:r>
              <a:rPr lang="en-US" sz="3000" dirty="0">
                <a:solidFill>
                  <a:srgbClr val="000000"/>
                </a:solidFill>
                <a:latin typeface="Cambria" panose="02040503050406030204" pitchFamily="18" charset="0"/>
                <a:ea typeface="Cambria" panose="02040503050406030204" pitchFamily="18" charset="0"/>
              </a:rPr>
              <a:t>d) </a:t>
            </a:r>
            <a:r>
              <a:rPr lang="en-US" sz="3000" dirty="0" err="1">
                <a:solidFill>
                  <a:srgbClr val="000000"/>
                </a:solidFill>
                <a:latin typeface="Cambria" panose="02040503050406030204" pitchFamily="18" charset="0"/>
                <a:ea typeface="Cambria" panose="02040503050406030204" pitchFamily="18" charset="0"/>
              </a:rPr>
              <a:t>Nhận</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xét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quan</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hệ</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phụ</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thuộc</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giữa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số</a:t>
            </a:r>
            <a:r>
              <a:rPr lang="en-US" sz="3000" dirty="0">
                <a:solidFill>
                  <a:srgbClr val="000000"/>
                </a:solidFill>
                <a:latin typeface="Cambria" panose="02040503050406030204" pitchFamily="18" charset="0"/>
                <a:ea typeface="Cambria" panose="02040503050406030204" pitchFamily="18" charset="0"/>
              </a:rPr>
              <a:t> can </a:t>
            </a:r>
            <a:r>
              <a:rPr lang="en-US" sz="3000" dirty="0" err="1">
                <a:solidFill>
                  <a:srgbClr val="000000"/>
                </a:solidFill>
                <a:latin typeface="Cambria" panose="02040503050406030204" pitchFamily="18" charset="0"/>
                <a:ea typeface="Cambria" panose="02040503050406030204" pitchFamily="18" charset="0"/>
              </a:rPr>
              <a:t>mật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ong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số</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ong</a:t>
            </a:r>
            <a:r>
              <a:rPr lang="en-US" sz="3000" dirty="0">
                <a:solidFill>
                  <a:srgbClr val="000000"/>
                </a:solidFill>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 name="Arrow: Curved Right 4">
            <a:extLst>
              <a:ext uri="{FF2B5EF4-FFF2-40B4-BE49-F238E27FC236}">
                <a16:creationId xmlns:a16="http://schemas.microsoft.com/office/drawing/2014/main" xmlns="" id="{0877485D-1F62-A328-B0BD-7BB31A00A867}"/>
              </a:ext>
            </a:extLst>
          </p:cNvPr>
          <p:cNvSpPr/>
          <p:nvPr/>
        </p:nvSpPr>
        <p:spPr>
          <a:xfrm>
            <a:off x="934720" y="334264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10">
            <a:extLst>
              <a:ext uri="{FF2B5EF4-FFF2-40B4-BE49-F238E27FC236}">
                <a16:creationId xmlns:a16="http://schemas.microsoft.com/office/drawing/2014/main" xmlns="" id="{6554473F-ED1F-6E75-3544-1CFD8E0D62A2}"/>
              </a:ext>
            </a:extLst>
          </p:cNvPr>
          <p:cNvSpPr/>
          <p:nvPr/>
        </p:nvSpPr>
        <p:spPr>
          <a:xfrm>
            <a:off x="1429172" y="3738880"/>
            <a:ext cx="9543628" cy="257048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FF0000"/>
                </a:solidFill>
              </a:rPr>
              <a:t>Số can mật ong và số lít mật ong là hai đại lượng có mối liên hệ phụ thuộc. Khi số can gấp lên (giảm đi) bao nhiêu lần thì số lít mật ong cũng gấp lên (giảm đi) bấy nhiêu lần.</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701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xmlns="" id="{9B826CB8-3A8A-6EF0-E291-AAD6B5D5796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xmlns="" id="{5DC906C1-F6CB-3F76-F3BB-762C64650DE8}"/>
              </a:ext>
            </a:extLst>
          </p:cNvPr>
          <p:cNvPicPr>
            <a:picLocks noChangeAspect="1"/>
          </p:cNvPicPr>
          <p:nvPr/>
        </p:nvPicPr>
        <p:blipFill>
          <a:blip r:embed="rId5"/>
          <a:stretch>
            <a:fillRect/>
          </a:stretch>
        </p:blipFill>
        <p:spPr>
          <a:xfrm>
            <a:off x="4014072" y="2280809"/>
            <a:ext cx="3310415" cy="2560542"/>
          </a:xfrm>
          <a:prstGeom prst="rect">
            <a:avLst/>
          </a:prstGeom>
        </p:spPr>
      </p:pic>
    </p:spTree>
    <p:extLst>
      <p:ext uri="{BB962C8B-B14F-4D97-AF65-F5344CB8AC3E}">
        <p14:creationId xmlns:p14="http://schemas.microsoft.com/office/powerpoint/2010/main" val="2989372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D43EE0B-9E3D-8090-CF8B-EADAA382EE13}"/>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1"/>
          <p:cNvGrpSpPr/>
          <p:nvPr/>
        </p:nvGrpSpPr>
        <p:grpSpPr>
          <a:xfrm>
            <a:off x="662737" y="735740"/>
            <a:ext cx="11369473" cy="1651860"/>
            <a:chOff x="337617" y="278540"/>
            <a:chExt cx="11369473" cy="2687779"/>
          </a:xfrm>
        </p:grpSpPr>
        <p:sp>
          <p:nvSpPr>
            <p:cNvPr id="11" name="Rectangle: Rounded Corners 10">
              <a:extLst>
                <a:ext uri="{FF2B5EF4-FFF2-40B4-BE49-F238E27FC236}">
                  <a16:creationId xmlns:a16="http://schemas.microsoft.com/office/drawing/2014/main" xmlns="" id="{975EAAD9-B8D4-2FDC-28EE-6BE870C45622}"/>
                </a:ext>
              </a:extLst>
            </p:cNvPr>
            <p:cNvSpPr/>
            <p:nvPr/>
          </p:nvSpPr>
          <p:spPr>
            <a:xfrm>
              <a:off x="337617" y="278540"/>
              <a:ext cx="11369473" cy="2687779"/>
            </a:xfrm>
            <a:prstGeom prst="roundRect">
              <a:avLst/>
            </a:prstGeom>
            <a:solidFill>
              <a:srgbClr val="FFEBEB"/>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solidFill>
                  <a:srgbClr val="C0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xmlns="" id="{6AAEAED6-996B-23EC-D642-DD1283D413D8}"/>
                </a:ext>
              </a:extLst>
            </p:cNvPr>
            <p:cNvSpPr txBox="1"/>
            <p:nvPr/>
          </p:nvSpPr>
          <p:spPr>
            <a:xfrm>
              <a:off x="564061" y="436165"/>
              <a:ext cx="11063878" cy="1496811"/>
            </a:xfrm>
            <a:prstGeom prst="rect">
              <a:avLst/>
            </a:prstGeom>
            <a:noFill/>
          </p:spPr>
          <p:txBody>
            <a:bodyPr wrap="square" lIns="0" tIns="0" rIns="0" bIns="0" rtlCol="0">
              <a:spAutoFit/>
            </a:bodyPr>
            <a:lstStyle/>
            <a:p>
              <a:pPr marL="0" marR="0" algn="just">
                <a:spcBef>
                  <a:spcPts val="0"/>
                </a:spcBef>
                <a:spcAft>
                  <a:spcPts val="0"/>
                </a:spcAft>
              </a:pPr>
              <a:r>
                <a:rPr lang="en-US" sz="4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a:t>
              </a:r>
              <a:r>
                <a:rPr lang="vi-VN" sz="4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 đua lấy thêm ví dụ về quan hệ phụ thuộc tỉ lệ thuận giữa hai đại lượng.</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Graphic 4">
            <a:extLst>
              <a:ext uri="{FF2B5EF4-FFF2-40B4-BE49-F238E27FC236}">
                <a16:creationId xmlns:a16="http://schemas.microsoft.com/office/drawing/2014/main" xmlns="" id="{79EF51EB-6627-E9D3-BF9F-B54A4247FD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211405" y="2453563"/>
            <a:ext cx="3135400" cy="4155111"/>
          </a:xfrm>
          <a:prstGeom prst="rect">
            <a:avLst/>
          </a:prstGeom>
          <a:effectLst>
            <a:outerShdw blurRad="76200" dir="13500000" sy="23000" kx="1200000" algn="br" rotWithShape="0">
              <a:prstClr val="black">
                <a:alpha val="20000"/>
              </a:prstClr>
            </a:outerShdw>
          </a:effectLst>
        </p:spPr>
      </p:pic>
      <p:sp>
        <p:nvSpPr>
          <p:cNvPr id="4" name="Rounded Rectangle 10">
            <a:extLst>
              <a:ext uri="{FF2B5EF4-FFF2-40B4-BE49-F238E27FC236}">
                <a16:creationId xmlns:a16="http://schemas.microsoft.com/office/drawing/2014/main" xmlns="" id="{4464BF09-0EAB-30FF-7A5C-101159D6B2D7}"/>
              </a:ext>
            </a:extLst>
          </p:cNvPr>
          <p:cNvSpPr/>
          <p:nvPr/>
        </p:nvSpPr>
        <p:spPr>
          <a:xfrm>
            <a:off x="533400" y="3265714"/>
            <a:ext cx="7859486" cy="2231572"/>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rgbClr val="FF0000"/>
                </a:solidFill>
              </a:rPr>
              <a:t>Ví dụ: một người đi bộ, quãng đường đi được càng dài khi thời gian đi càng nhiều, ....</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44447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1" name="Graphic 52">
            <a:extLst>
              <a:ext uri="{FF2B5EF4-FFF2-40B4-BE49-F238E27FC236}">
                <a16:creationId xmlns:a16="http://schemas.microsoft.com/office/drawing/2014/main" xmlns="" id="{AEC247EE-8D6B-36AE-D2F7-712AEDB7246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xmlns="" id="{22F4C640-AB54-5F28-3D05-AA7D787B2301}"/>
              </a:ext>
            </a:extLst>
          </p:cNvPr>
          <p:cNvPicPr>
            <a:picLocks noChangeAspect="1"/>
          </p:cNvPicPr>
          <p:nvPr/>
        </p:nvPicPr>
        <p:blipFill>
          <a:blip r:embed="rId5"/>
          <a:stretch>
            <a:fillRect/>
          </a:stretch>
        </p:blipFill>
        <p:spPr>
          <a:xfrm>
            <a:off x="376568" y="1554323"/>
            <a:ext cx="8492464" cy="3627434"/>
          </a:xfrm>
          <a:prstGeom prst="rect">
            <a:avLst/>
          </a:prstGeom>
        </p:spPr>
      </p:pic>
    </p:spTree>
    <p:extLst>
      <p:ext uri="{BB962C8B-B14F-4D97-AF65-F5344CB8AC3E}">
        <p14:creationId xmlns:p14="http://schemas.microsoft.com/office/powerpoint/2010/main" val="3070863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NHẢY KHỞI ĐỘNG TIẾT HỌC PHẦN 1_v720P">
            <a:hlinkClick r:id="" action="ppaction://media"/>
            <a:extLst>
              <a:ext uri="{FF2B5EF4-FFF2-40B4-BE49-F238E27FC236}">
                <a16:creationId xmlns:a16="http://schemas.microsoft.com/office/drawing/2014/main" xmlns="" id="{9BF68EE3-9B81-5E3E-D1A6-91A41C16EB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840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7083"/>
          <a:stretch/>
        </p:blipFill>
        <p:spPr>
          <a:xfrm>
            <a:off x="0" y="-67236"/>
            <a:ext cx="12192000" cy="6925235"/>
          </a:xfrm>
          <a:prstGeom prst="rect">
            <a:avLst/>
          </a:prstGeom>
        </p:spPr>
      </p:pic>
      <p:sp>
        <p:nvSpPr>
          <p:cNvPr id="3" name="Rectangle: Rounded Corners 2">
            <a:extLst>
              <a:ext uri="{FF2B5EF4-FFF2-40B4-BE49-F238E27FC236}">
                <a16:creationId xmlns:a16="http://schemas.microsoft.com/office/drawing/2014/main" xmlns="" id="{229C6D28-2D86-8F3B-D70A-9E403E33CDAD}"/>
              </a:ext>
            </a:extLst>
          </p:cNvPr>
          <p:cNvSpPr/>
          <p:nvPr/>
        </p:nvSpPr>
        <p:spPr>
          <a:xfrm>
            <a:off x="445782" y="11600"/>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xmlns="" id="{490D6241-FA07-D0AB-755A-C1FF5DF0AE2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772670" y="2495317"/>
            <a:ext cx="3135400" cy="4155111"/>
          </a:xfrm>
          <a:prstGeom prst="rect">
            <a:avLst/>
          </a:prstGeom>
          <a:effectLst>
            <a:outerShdw blurRad="76200" dir="13500000" sy="23000" kx="1200000" algn="br" rotWithShape="0">
              <a:prstClr val="black">
                <a:alpha val="20000"/>
              </a:prstClr>
            </a:outerShdw>
          </a:effectLst>
        </p:spPr>
      </p:pic>
      <p:sp>
        <p:nvSpPr>
          <p:cNvPr id="26" name="Hộp Văn bản 22">
            <a:extLst>
              <a:ext uri="{FF2B5EF4-FFF2-40B4-BE49-F238E27FC236}">
                <a16:creationId xmlns:a16="http://schemas.microsoft.com/office/drawing/2014/main" xmlns="" id="{026AE188-2DA9-8FD5-6A01-A3790A4D94D8}"/>
              </a:ext>
            </a:extLst>
          </p:cNvPr>
          <p:cNvSpPr txBox="1"/>
          <p:nvPr/>
        </p:nvSpPr>
        <p:spPr>
          <a:xfrm>
            <a:off x="472293" y="-162338"/>
            <a:ext cx="8801138" cy="754694"/>
          </a:xfrm>
          <a:prstGeom prst="rect">
            <a:avLst/>
          </a:prstGeom>
          <a:noFill/>
        </p:spPr>
        <p:txBody>
          <a:bodyPr wrap="square">
            <a:spAutoFit/>
          </a:bodyPr>
          <a:lstStyle/>
          <a:p>
            <a:pPr algn="ctr">
              <a:lnSpc>
                <a:spcPct val="150000"/>
              </a:lnSpc>
            </a:pPr>
            <a:r>
              <a:rPr lang="en-US" altLang="zh-CN" sz="3200" dirty="0">
                <a:ln w="3175">
                  <a:solidFill>
                    <a:srgbClr val="002060"/>
                  </a:solidFill>
                </a:ln>
                <a:solidFill>
                  <a:srgbClr val="002060"/>
                </a:solidFill>
                <a:ea typeface="微软雅黑" panose="020B0503020204020204" pitchFamily="34" charset="-122"/>
              </a:rPr>
              <a:t>Thứ … ngày … tháng … năm …</a:t>
            </a:r>
          </a:p>
        </p:txBody>
      </p:sp>
      <p:pic>
        <p:nvPicPr>
          <p:cNvPr id="2" name="Picture 1">
            <a:extLst>
              <a:ext uri="{FF2B5EF4-FFF2-40B4-BE49-F238E27FC236}">
                <a16:creationId xmlns:a16="http://schemas.microsoft.com/office/drawing/2014/main" xmlns="" id="{DDBDEADC-F4B6-BEFA-B9ED-CAFCF806F580}"/>
              </a:ext>
            </a:extLst>
          </p:cNvPr>
          <p:cNvPicPr>
            <a:picLocks noChangeAspect="1"/>
          </p:cNvPicPr>
          <p:nvPr/>
        </p:nvPicPr>
        <p:blipFill>
          <a:blip r:embed="rId5"/>
          <a:stretch>
            <a:fillRect/>
          </a:stretch>
        </p:blipFill>
        <p:spPr>
          <a:xfrm>
            <a:off x="2813133" y="571954"/>
            <a:ext cx="3944454" cy="1243692"/>
          </a:xfrm>
          <a:prstGeom prst="rect">
            <a:avLst/>
          </a:prstGeom>
        </p:spPr>
      </p:pic>
      <p:pic>
        <p:nvPicPr>
          <p:cNvPr id="4" name="Picture 3">
            <a:extLst>
              <a:ext uri="{FF2B5EF4-FFF2-40B4-BE49-F238E27FC236}">
                <a16:creationId xmlns:a16="http://schemas.microsoft.com/office/drawing/2014/main" xmlns="" id="{283AB8F1-1A0B-575C-1CB8-4739EEAE546C}"/>
              </a:ext>
            </a:extLst>
          </p:cNvPr>
          <p:cNvPicPr>
            <a:picLocks noChangeAspect="1"/>
          </p:cNvPicPr>
          <p:nvPr/>
        </p:nvPicPr>
        <p:blipFill>
          <a:blip r:embed="rId6"/>
          <a:stretch>
            <a:fillRect/>
          </a:stretch>
        </p:blipFill>
        <p:spPr>
          <a:xfrm>
            <a:off x="664373" y="1173408"/>
            <a:ext cx="2085013" cy="1646063"/>
          </a:xfrm>
          <a:prstGeom prst="rect">
            <a:avLst/>
          </a:prstGeom>
        </p:spPr>
      </p:pic>
      <p:pic>
        <p:nvPicPr>
          <p:cNvPr id="6" name="Picture 5">
            <a:extLst>
              <a:ext uri="{FF2B5EF4-FFF2-40B4-BE49-F238E27FC236}">
                <a16:creationId xmlns:a16="http://schemas.microsoft.com/office/drawing/2014/main" xmlns="" id="{975B96A8-8853-D97C-704E-3A6CA8ED7E5F}"/>
              </a:ext>
            </a:extLst>
          </p:cNvPr>
          <p:cNvPicPr>
            <a:picLocks noChangeAspect="1"/>
          </p:cNvPicPr>
          <p:nvPr/>
        </p:nvPicPr>
        <p:blipFill>
          <a:blip r:embed="rId7"/>
          <a:stretch>
            <a:fillRect/>
          </a:stretch>
        </p:blipFill>
        <p:spPr>
          <a:xfrm>
            <a:off x="913049" y="2056311"/>
            <a:ext cx="7724301" cy="1688738"/>
          </a:xfrm>
          <a:prstGeom prst="rect">
            <a:avLst/>
          </a:prstGeom>
        </p:spPr>
      </p:pic>
    </p:spTree>
    <p:extLst>
      <p:ext uri="{BB962C8B-B14F-4D97-AF65-F5344CB8AC3E}">
        <p14:creationId xmlns:p14="http://schemas.microsoft.com/office/powerpoint/2010/main" val="40875540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321A5E2-338E-A5D9-42AF-0E344ACC30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xmlns="" id="{9B826CB8-3A8A-6EF0-E291-AAD6B5D579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7292898" y="2051285"/>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xmlns="" id="{A11B52A3-792F-D972-2665-E896E0E1FA58}"/>
              </a:ext>
            </a:extLst>
          </p:cNvPr>
          <p:cNvPicPr>
            <a:picLocks noChangeAspect="1"/>
          </p:cNvPicPr>
          <p:nvPr/>
        </p:nvPicPr>
        <p:blipFill>
          <a:blip r:embed="rId6"/>
          <a:stretch>
            <a:fillRect/>
          </a:stretch>
        </p:blipFill>
        <p:spPr>
          <a:xfrm>
            <a:off x="4125832" y="2412907"/>
            <a:ext cx="3310415" cy="2133785"/>
          </a:xfrm>
          <a:prstGeom prst="rect">
            <a:avLst/>
          </a:prstGeom>
        </p:spPr>
      </p:pic>
    </p:spTree>
    <p:extLst>
      <p:ext uri="{BB962C8B-B14F-4D97-AF65-F5344CB8AC3E}">
        <p14:creationId xmlns:p14="http://schemas.microsoft.com/office/powerpoint/2010/main" val="21234387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D783E4-4B99-30DA-8A00-F3A174030864}"/>
              </a:ext>
            </a:extLst>
          </p:cNvPr>
          <p:cNvSpPr>
            <a:spLocks noGrp="1"/>
          </p:cNvSpPr>
          <p:nvPr>
            <p:ph type="title"/>
          </p:nvPr>
        </p:nvSpPr>
        <p:spPr/>
        <p:txBody>
          <a:bodyPr/>
          <a:lstStyle/>
          <a:p>
            <a:endParaRPr lang="en-US"/>
          </a:p>
        </p:txBody>
      </p:sp>
      <p:pic>
        <p:nvPicPr>
          <p:cNvPr id="4" name="they_are_talking_to_each_other_87912e">
            <a:hlinkClick r:id="" action="ppaction://media"/>
            <a:extLst>
              <a:ext uri="{FF2B5EF4-FFF2-40B4-BE49-F238E27FC236}">
                <a16:creationId xmlns:a16="http://schemas.microsoft.com/office/drawing/2014/main" xmlns="" id="{6874ED26-FA19-73FF-163E-3D484A76ED7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p:spPr>
      </p:pic>
      <p:pic>
        <p:nvPicPr>
          <p:cNvPr id="5" name="1">
            <a:hlinkClick r:id="" action="ppaction://media"/>
            <a:extLst>
              <a:ext uri="{FF2B5EF4-FFF2-40B4-BE49-F238E27FC236}">
                <a16:creationId xmlns:a16="http://schemas.microsoft.com/office/drawing/2014/main" xmlns="" id="{B49BE89B-697B-0E07-52CA-3E4EDE53AB5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48924" y="203200"/>
            <a:ext cx="605084" cy="340360"/>
          </a:xfrm>
          <a:prstGeom prst="rect">
            <a:avLst/>
          </a:prstGeom>
        </p:spPr>
      </p:pic>
      <p:pic>
        <p:nvPicPr>
          <p:cNvPr id="6" name="2">
            <a:hlinkClick r:id="" action="ppaction://media"/>
            <a:extLst>
              <a:ext uri="{FF2B5EF4-FFF2-40B4-BE49-F238E27FC236}">
                <a16:creationId xmlns:a16="http://schemas.microsoft.com/office/drawing/2014/main" xmlns="" id="{C223872D-1DEB-2FAE-935D-643BF172579C}"/>
              </a:ext>
            </a:extLst>
          </p:cNvPr>
          <p:cNvPicPr>
            <a:picLocks noChangeAspect="1"/>
          </p:cNvPicPr>
          <p:nvPr>
            <a:videoFile r:link="rId6"/>
            <p:extLst>
              <p:ext uri="{DAA4B4D4-6D71-4841-9C94-3DE7FCFB9230}">
                <p14:media xmlns:p14="http://schemas.microsoft.com/office/powerpoint/2010/main" r:embed="rId5"/>
              </p:ext>
            </p:extLst>
          </p:nvPr>
        </p:nvPicPr>
        <p:blipFill>
          <a:blip r:embed="rId9"/>
          <a:stretch>
            <a:fillRect/>
          </a:stretch>
        </p:blipFill>
        <p:spPr>
          <a:xfrm>
            <a:off x="12666366" y="157480"/>
            <a:ext cx="500993" cy="281809"/>
          </a:xfrm>
          <a:prstGeom prst="rect">
            <a:avLst/>
          </a:prstGeom>
        </p:spPr>
      </p:pic>
    </p:spTree>
    <p:extLst>
      <p:ext uri="{BB962C8B-B14F-4D97-AF65-F5344CB8AC3E}">
        <p14:creationId xmlns:p14="http://schemas.microsoft.com/office/powerpoint/2010/main" val="103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4"/>
                                        </p:tgtEl>
                                      </p:cBhvr>
                                    </p:cmd>
                                  </p:childTnLst>
                                </p:cTn>
                              </p:par>
                              <p:par>
                                <p:cTn id="7" presetID="1" presetClass="mediacall" presetSubtype="0" fill="hold" nodeType="withEffect">
                                  <p:stCondLst>
                                    <p:cond delay="0"/>
                                  </p:stCondLst>
                                  <p:childTnLst>
                                    <p:cmd type="call" cmd="playFrom(0.0)">
                                      <p:cBhvr>
                                        <p:cTn id="8" dur="3983"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142" name="Hình chữ nhật: Góc Tròn 6">
            <a:extLst>
              <a:ext uri="{FF2B5EF4-FFF2-40B4-BE49-F238E27FC236}">
                <a16:creationId xmlns:a16="http://schemas.microsoft.com/office/drawing/2014/main" xmlns="" id="{5EDA13FA-52E6-BE1A-FEDF-A2A8F414FB17}"/>
              </a:ext>
            </a:extLst>
          </p:cNvPr>
          <p:cNvSpPr/>
          <p:nvPr/>
        </p:nvSpPr>
        <p:spPr>
          <a:xfrm>
            <a:off x="270933" y="568960"/>
            <a:ext cx="11705273" cy="6102773"/>
          </a:xfrm>
          <a:custGeom>
            <a:avLst/>
            <a:gdLst>
              <a:gd name="connsiteX0" fmla="*/ 0 w 11705273"/>
              <a:gd name="connsiteY0" fmla="*/ 951495 h 5708857"/>
              <a:gd name="connsiteX1" fmla="*/ 951495 w 11705273"/>
              <a:gd name="connsiteY1" fmla="*/ 0 h 5708857"/>
              <a:gd name="connsiteX2" fmla="*/ 10753778 w 11705273"/>
              <a:gd name="connsiteY2" fmla="*/ 0 h 5708857"/>
              <a:gd name="connsiteX3" fmla="*/ 11705273 w 11705273"/>
              <a:gd name="connsiteY3" fmla="*/ 951495 h 5708857"/>
              <a:gd name="connsiteX4" fmla="*/ 11705273 w 11705273"/>
              <a:gd name="connsiteY4" fmla="*/ 4757362 h 5708857"/>
              <a:gd name="connsiteX5" fmla="*/ 10753778 w 11705273"/>
              <a:gd name="connsiteY5" fmla="*/ 5708857 h 5708857"/>
              <a:gd name="connsiteX6" fmla="*/ 951495 w 11705273"/>
              <a:gd name="connsiteY6" fmla="*/ 5708857 h 5708857"/>
              <a:gd name="connsiteX7" fmla="*/ 0 w 11705273"/>
              <a:gd name="connsiteY7" fmla="*/ 4757362 h 5708857"/>
              <a:gd name="connsiteX8" fmla="*/ 0 w 11705273"/>
              <a:gd name="connsiteY8" fmla="*/ 951495 h 57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5708857" fill="none" extrusionOk="0">
                <a:moveTo>
                  <a:pt x="0" y="951495"/>
                </a:moveTo>
                <a:cubicBezTo>
                  <a:pt x="-15395" y="426956"/>
                  <a:pt x="424715" y="7289"/>
                  <a:pt x="951495" y="0"/>
                </a:cubicBezTo>
                <a:cubicBezTo>
                  <a:pt x="2116532" y="77600"/>
                  <a:pt x="9438994" y="-27269"/>
                  <a:pt x="10753778" y="0"/>
                </a:cubicBezTo>
                <a:cubicBezTo>
                  <a:pt x="11283855" y="-6043"/>
                  <a:pt x="11714385" y="428681"/>
                  <a:pt x="11705273" y="951495"/>
                </a:cubicBezTo>
                <a:cubicBezTo>
                  <a:pt x="11814273" y="1687450"/>
                  <a:pt x="11627064" y="3230933"/>
                  <a:pt x="11705273" y="4757362"/>
                </a:cubicBezTo>
                <a:cubicBezTo>
                  <a:pt x="11636229" y="5255849"/>
                  <a:pt x="11214624" y="5737369"/>
                  <a:pt x="10753778" y="5708857"/>
                </a:cubicBezTo>
                <a:cubicBezTo>
                  <a:pt x="8356634" y="5758034"/>
                  <a:pt x="3761094" y="5586155"/>
                  <a:pt x="951495" y="5708857"/>
                </a:cubicBezTo>
                <a:cubicBezTo>
                  <a:pt x="413620" y="5803925"/>
                  <a:pt x="-58756" y="5333448"/>
                  <a:pt x="0" y="4757362"/>
                </a:cubicBezTo>
                <a:cubicBezTo>
                  <a:pt x="47022" y="3794267"/>
                  <a:pt x="104569" y="2641773"/>
                  <a:pt x="0" y="951495"/>
                </a:cubicBezTo>
                <a:close/>
              </a:path>
              <a:path w="11705273" h="5708857" stroke="0" extrusionOk="0">
                <a:moveTo>
                  <a:pt x="0" y="951495"/>
                </a:moveTo>
                <a:cubicBezTo>
                  <a:pt x="82772" y="416538"/>
                  <a:pt x="464973" y="-2601"/>
                  <a:pt x="951495" y="0"/>
                </a:cubicBezTo>
                <a:cubicBezTo>
                  <a:pt x="4264860" y="-129276"/>
                  <a:pt x="7662145" y="-77778"/>
                  <a:pt x="10753778" y="0"/>
                </a:cubicBezTo>
                <a:cubicBezTo>
                  <a:pt x="11268228" y="-35214"/>
                  <a:pt x="11691792" y="503731"/>
                  <a:pt x="11705273" y="951495"/>
                </a:cubicBezTo>
                <a:cubicBezTo>
                  <a:pt x="11786872" y="2779707"/>
                  <a:pt x="11859573" y="3616791"/>
                  <a:pt x="11705273" y="4757362"/>
                </a:cubicBezTo>
                <a:cubicBezTo>
                  <a:pt x="11708793" y="5290281"/>
                  <a:pt x="11180452" y="5742443"/>
                  <a:pt x="10753778" y="5708857"/>
                </a:cubicBezTo>
                <a:cubicBezTo>
                  <a:pt x="6604156" y="5753077"/>
                  <a:pt x="3670331" y="5679475"/>
                  <a:pt x="951495" y="5708857"/>
                </a:cubicBezTo>
                <a:cubicBezTo>
                  <a:pt x="405094" y="5628534"/>
                  <a:pt x="-88357" y="5262437"/>
                  <a:pt x="0" y="4757362"/>
                </a:cubicBezTo>
                <a:cubicBezTo>
                  <a:pt x="-159954" y="3104043"/>
                  <a:pt x="22140" y="1683021"/>
                  <a:pt x="0" y="951495"/>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xmlns="" sd="2925326911">
                  <a:custGeom>
                    <a:avLst/>
                    <a:gdLst>
                      <a:gd name="connsiteX0" fmla="*/ 0 w 11705273"/>
                      <a:gd name="connsiteY0" fmla="*/ 1017149 h 6102773"/>
                      <a:gd name="connsiteX1" fmla="*/ 1017149 w 11705273"/>
                      <a:gd name="connsiteY1" fmla="*/ 0 h 6102773"/>
                      <a:gd name="connsiteX2" fmla="*/ 10688124 w 11705273"/>
                      <a:gd name="connsiteY2" fmla="*/ 0 h 6102773"/>
                      <a:gd name="connsiteX3" fmla="*/ 11705273 w 11705273"/>
                      <a:gd name="connsiteY3" fmla="*/ 1017149 h 6102773"/>
                      <a:gd name="connsiteX4" fmla="*/ 11705273 w 11705273"/>
                      <a:gd name="connsiteY4" fmla="*/ 5085624 h 6102773"/>
                      <a:gd name="connsiteX5" fmla="*/ 10688124 w 11705273"/>
                      <a:gd name="connsiteY5" fmla="*/ 6102773 h 6102773"/>
                      <a:gd name="connsiteX6" fmla="*/ 1017149 w 11705273"/>
                      <a:gd name="connsiteY6" fmla="*/ 6102773 h 6102773"/>
                      <a:gd name="connsiteX7" fmla="*/ 0 w 11705273"/>
                      <a:gd name="connsiteY7" fmla="*/ 5085624 h 6102773"/>
                      <a:gd name="connsiteX8" fmla="*/ 0 w 11705273"/>
                      <a:gd name="connsiteY8" fmla="*/ 1017149 h 610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6102773" fill="none" extrusionOk="0">
                        <a:moveTo>
                          <a:pt x="0" y="1017149"/>
                        </a:moveTo>
                        <a:cubicBezTo>
                          <a:pt x="-103932" y="461855"/>
                          <a:pt x="445688" y="55110"/>
                          <a:pt x="1017149" y="0"/>
                        </a:cubicBezTo>
                        <a:cubicBezTo>
                          <a:pt x="2402383" y="77600"/>
                          <a:pt x="7847427" y="-27269"/>
                          <a:pt x="10688124" y="0"/>
                        </a:cubicBezTo>
                        <a:cubicBezTo>
                          <a:pt x="11313855" y="-84392"/>
                          <a:pt x="11753083" y="469468"/>
                          <a:pt x="11705273" y="1017149"/>
                        </a:cubicBezTo>
                        <a:cubicBezTo>
                          <a:pt x="11814273" y="2133780"/>
                          <a:pt x="11627064" y="3639891"/>
                          <a:pt x="11705273" y="5085624"/>
                        </a:cubicBezTo>
                        <a:cubicBezTo>
                          <a:pt x="11685880" y="5639794"/>
                          <a:pt x="11160809" y="6142055"/>
                          <a:pt x="10688124" y="6102773"/>
                        </a:cubicBezTo>
                        <a:cubicBezTo>
                          <a:pt x="7650599" y="6151950"/>
                          <a:pt x="2393037" y="5980071"/>
                          <a:pt x="1017149" y="6102773"/>
                        </a:cubicBezTo>
                        <a:cubicBezTo>
                          <a:pt x="446644" y="6169967"/>
                          <a:pt x="-73201" y="5710407"/>
                          <a:pt x="0" y="5085624"/>
                        </a:cubicBezTo>
                        <a:cubicBezTo>
                          <a:pt x="47022" y="3267670"/>
                          <a:pt x="104569" y="2990135"/>
                          <a:pt x="0" y="1017149"/>
                        </a:cubicBezTo>
                        <a:close/>
                      </a:path>
                      <a:path w="11705273" h="6102773" stroke="0" extrusionOk="0">
                        <a:moveTo>
                          <a:pt x="0" y="1017149"/>
                        </a:moveTo>
                        <a:cubicBezTo>
                          <a:pt x="18531" y="453275"/>
                          <a:pt x="558822" y="-6901"/>
                          <a:pt x="1017149" y="0"/>
                        </a:cubicBezTo>
                        <a:cubicBezTo>
                          <a:pt x="3996190" y="-129276"/>
                          <a:pt x="6474892" y="-77778"/>
                          <a:pt x="10688124" y="0"/>
                        </a:cubicBezTo>
                        <a:cubicBezTo>
                          <a:pt x="11219428" y="-97081"/>
                          <a:pt x="11688048" y="554716"/>
                          <a:pt x="11705273" y="1017149"/>
                        </a:cubicBezTo>
                        <a:cubicBezTo>
                          <a:pt x="11786872" y="2568104"/>
                          <a:pt x="11859573" y="4140490"/>
                          <a:pt x="11705273" y="5085624"/>
                        </a:cubicBezTo>
                        <a:cubicBezTo>
                          <a:pt x="11733064" y="5705989"/>
                          <a:pt x="11188285" y="6123707"/>
                          <a:pt x="10688124" y="6102773"/>
                        </a:cubicBezTo>
                        <a:cubicBezTo>
                          <a:pt x="7453037" y="6146993"/>
                          <a:pt x="5343711" y="6073391"/>
                          <a:pt x="1017149" y="6102773"/>
                        </a:cubicBezTo>
                        <a:cubicBezTo>
                          <a:pt x="431230" y="6009934"/>
                          <a:pt x="-69802" y="5631248"/>
                          <a:pt x="0" y="5085624"/>
                        </a:cubicBezTo>
                        <a:cubicBezTo>
                          <a:pt x="-159954" y="3967076"/>
                          <a:pt x="22140" y="1748108"/>
                          <a:pt x="0" y="101714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descr="Cartoon of a child and a child spraying water&#10;&#10;Description automatically generated">
            <a:extLst>
              <a:ext uri="{FF2B5EF4-FFF2-40B4-BE49-F238E27FC236}">
                <a16:creationId xmlns:a16="http://schemas.microsoft.com/office/drawing/2014/main" xmlns="" id="{D8F061B3-FC58-D268-6781-B9DEF7194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427" y="1085850"/>
            <a:ext cx="9344025" cy="4381500"/>
          </a:xfrm>
          <a:prstGeom prst="rect">
            <a:avLst/>
          </a:prstGeom>
        </p:spPr>
      </p:pic>
      <p:sp>
        <p:nvSpPr>
          <p:cNvPr id="9" name="Speech Bubble: Rectangle with Corners Rounded 8">
            <a:extLst>
              <a:ext uri="{FF2B5EF4-FFF2-40B4-BE49-F238E27FC236}">
                <a16:creationId xmlns:a16="http://schemas.microsoft.com/office/drawing/2014/main" xmlns="" id="{38E7E0FD-F5CB-0AC6-422C-ECE597F7F81B}"/>
              </a:ext>
            </a:extLst>
          </p:cNvPr>
          <p:cNvSpPr/>
          <p:nvPr/>
        </p:nvSpPr>
        <p:spPr>
          <a:xfrm>
            <a:off x="2489200" y="894080"/>
            <a:ext cx="2733040" cy="1229360"/>
          </a:xfrm>
          <a:prstGeom prst="wedgeRoundRectCallout">
            <a:avLst>
              <a:gd name="adj1" fmla="val -14607"/>
              <a:gd name="adj2" fmla="val 7438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Lượng</a:t>
            </a:r>
            <a:r>
              <a:rPr lang="en-US" dirty="0"/>
              <a:t> </a:t>
            </a:r>
            <a:r>
              <a:rPr lang="en-US" dirty="0" err="1"/>
              <a:t>nước</a:t>
            </a:r>
            <a:r>
              <a:rPr lang="en-US" dirty="0"/>
              <a:t> </a:t>
            </a:r>
            <a:r>
              <a:rPr lang="en-US" dirty="0" err="1"/>
              <a:t>trong</a:t>
            </a:r>
            <a:r>
              <a:rPr lang="en-US" dirty="0"/>
              <a:t> </a:t>
            </a:r>
            <a:r>
              <a:rPr lang="en-US" dirty="0" err="1"/>
              <a:t>bể</a:t>
            </a:r>
            <a:r>
              <a:rPr lang="en-US" dirty="0"/>
              <a:t> </a:t>
            </a:r>
            <a:r>
              <a:rPr lang="en-US" dirty="0" err="1"/>
              <a:t>càng</a:t>
            </a:r>
            <a:r>
              <a:rPr lang="en-US" dirty="0"/>
              <a:t> </a:t>
            </a:r>
            <a:r>
              <a:rPr lang="en-US" dirty="0" err="1"/>
              <a:t>nhiều</a:t>
            </a:r>
            <a:r>
              <a:rPr lang="en-US" dirty="0"/>
              <a:t> </a:t>
            </a:r>
            <a:r>
              <a:rPr lang="en-US" dirty="0" err="1"/>
              <a:t>nếu</a:t>
            </a:r>
            <a:r>
              <a:rPr lang="en-US" dirty="0"/>
              <a:t> </a:t>
            </a:r>
            <a:r>
              <a:rPr lang="en-US" dirty="0" err="1"/>
              <a:t>thời</a:t>
            </a:r>
            <a:r>
              <a:rPr lang="en-US" dirty="0"/>
              <a:t> </a:t>
            </a:r>
            <a:r>
              <a:rPr lang="en-US" dirty="0" err="1"/>
              <a:t>gian</a:t>
            </a:r>
            <a:r>
              <a:rPr lang="en-US" dirty="0"/>
              <a:t> </a:t>
            </a:r>
            <a:r>
              <a:rPr lang="en-US" dirty="0" err="1"/>
              <a:t>bơm</a:t>
            </a:r>
            <a:r>
              <a:rPr lang="en-US" dirty="0"/>
              <a:t> </a:t>
            </a:r>
            <a:r>
              <a:rPr lang="en-US" dirty="0" err="1"/>
              <a:t>nước</a:t>
            </a:r>
            <a:r>
              <a:rPr lang="en-US" dirty="0"/>
              <a:t> </a:t>
            </a:r>
            <a:r>
              <a:rPr lang="en-US" dirty="0" err="1"/>
              <a:t>càng</a:t>
            </a:r>
            <a:r>
              <a:rPr lang="en-US" dirty="0"/>
              <a:t> </a:t>
            </a:r>
            <a:r>
              <a:rPr lang="en-US" dirty="0" err="1"/>
              <a:t>lâu</a:t>
            </a:r>
            <a:r>
              <a:rPr lang="en-US" dirty="0"/>
              <a:t>.</a:t>
            </a:r>
          </a:p>
        </p:txBody>
      </p:sp>
      <p:sp>
        <p:nvSpPr>
          <p:cNvPr id="10" name="Speech Bubble: Rectangle with Corners Rounded 9">
            <a:extLst>
              <a:ext uri="{FF2B5EF4-FFF2-40B4-BE49-F238E27FC236}">
                <a16:creationId xmlns:a16="http://schemas.microsoft.com/office/drawing/2014/main" xmlns="" id="{6FE8ACC7-7525-FEB3-2E06-64288CB57066}"/>
              </a:ext>
            </a:extLst>
          </p:cNvPr>
          <p:cNvSpPr/>
          <p:nvPr/>
        </p:nvSpPr>
        <p:spPr>
          <a:xfrm>
            <a:off x="7721600" y="955040"/>
            <a:ext cx="2733040" cy="1229360"/>
          </a:xfrm>
          <a:prstGeom prst="wedgeRoundRectCallout">
            <a:avLst>
              <a:gd name="adj1" fmla="val -14607"/>
              <a:gd name="adj2" fmla="val 7438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Lượng</a:t>
            </a:r>
            <a:r>
              <a:rPr lang="en-US" sz="2000" dirty="0"/>
              <a:t> </a:t>
            </a:r>
            <a:r>
              <a:rPr lang="en-US" sz="2000" dirty="0" err="1"/>
              <a:t>nước</a:t>
            </a:r>
            <a:r>
              <a:rPr lang="en-US" sz="2000" dirty="0"/>
              <a:t> </a:t>
            </a:r>
            <a:r>
              <a:rPr lang="en-US" sz="2000" dirty="0" err="1"/>
              <a:t>trong</a:t>
            </a:r>
            <a:r>
              <a:rPr lang="en-US" sz="2000" dirty="0"/>
              <a:t> </a:t>
            </a:r>
            <a:r>
              <a:rPr lang="en-US" sz="2000" dirty="0" err="1"/>
              <a:t>bể</a:t>
            </a:r>
            <a:r>
              <a:rPr lang="en-US" sz="2000" dirty="0"/>
              <a:t> </a:t>
            </a: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gian</a:t>
            </a:r>
            <a:r>
              <a:rPr lang="en-US" sz="2000" dirty="0"/>
              <a:t> </a:t>
            </a:r>
            <a:r>
              <a:rPr lang="en-US" sz="2000" dirty="0" err="1"/>
              <a:t>bơm</a:t>
            </a:r>
            <a:r>
              <a:rPr lang="en-US" sz="2000" dirty="0"/>
              <a:t> </a:t>
            </a:r>
            <a:r>
              <a:rPr lang="en-US" sz="2000" dirty="0" err="1"/>
              <a:t>nước</a:t>
            </a:r>
            <a:r>
              <a:rPr lang="en-US" sz="2000" dirty="0"/>
              <a:t>.</a:t>
            </a:r>
          </a:p>
        </p:txBody>
      </p:sp>
      <p:sp>
        <p:nvSpPr>
          <p:cNvPr id="12" name="Rounded Rectangle 39">
            <a:extLst>
              <a:ext uri="{FF2B5EF4-FFF2-40B4-BE49-F238E27FC236}">
                <a16:creationId xmlns:a16="http://schemas.microsoft.com/office/drawing/2014/main" xmlns="" id="{3419878A-C62B-AC31-77F5-F133C05A5D30}"/>
              </a:ext>
            </a:extLst>
          </p:cNvPr>
          <p:cNvSpPr/>
          <p:nvPr/>
        </p:nvSpPr>
        <p:spPr>
          <a:xfrm>
            <a:off x="2742887" y="5791199"/>
            <a:ext cx="7539034" cy="694231"/>
          </a:xfrm>
          <a:prstGeom prst="roundRect">
            <a:avLst/>
          </a:prstGeom>
          <a:solidFill>
            <a:srgbClr val="FFFFD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Hai </a:t>
            </a:r>
            <a:r>
              <a:rPr lang="en-US" sz="4000" dirty="0" err="1">
                <a:solidFill>
                  <a:srgbClr val="002060"/>
                </a:solidFill>
              </a:rPr>
              <a:t>bạn</a:t>
            </a:r>
            <a:r>
              <a:rPr lang="en-US" sz="4000" dirty="0">
                <a:solidFill>
                  <a:srgbClr val="002060"/>
                </a:solidFill>
              </a:rPr>
              <a:t> </a:t>
            </a:r>
            <a:r>
              <a:rPr lang="en-US" sz="4000" dirty="0" err="1">
                <a:solidFill>
                  <a:srgbClr val="002060"/>
                </a:solidFill>
              </a:rPr>
              <a:t>trong</a:t>
            </a:r>
            <a:r>
              <a:rPr lang="en-US" sz="4000" dirty="0">
                <a:solidFill>
                  <a:srgbClr val="002060"/>
                </a:solidFill>
              </a:rPr>
              <a:t> </a:t>
            </a:r>
            <a:r>
              <a:rPr lang="en-US" sz="4000" dirty="0" err="1">
                <a:solidFill>
                  <a:srgbClr val="002060"/>
                </a:solidFill>
              </a:rPr>
              <a:t>tranh</a:t>
            </a:r>
            <a:r>
              <a:rPr lang="en-US" sz="4000" dirty="0">
                <a:solidFill>
                  <a:srgbClr val="002060"/>
                </a:solidFill>
              </a:rPr>
              <a:t> </a:t>
            </a:r>
            <a:r>
              <a:rPr lang="en-US" sz="4000" dirty="0" err="1">
                <a:solidFill>
                  <a:srgbClr val="002060"/>
                </a:solidFill>
              </a:rPr>
              <a:t>đang</a:t>
            </a:r>
            <a:r>
              <a:rPr lang="en-US" sz="4000" dirty="0">
                <a:solidFill>
                  <a:srgbClr val="002060"/>
                </a:solidFill>
              </a:rPr>
              <a:t> </a:t>
            </a:r>
            <a:r>
              <a:rPr lang="en-US" sz="4000" dirty="0" err="1">
                <a:solidFill>
                  <a:srgbClr val="002060"/>
                </a:solidFill>
              </a:rPr>
              <a:t>làm</a:t>
            </a:r>
            <a:r>
              <a:rPr lang="en-US" sz="4000" dirty="0">
                <a:solidFill>
                  <a:srgbClr val="002060"/>
                </a:solidFill>
              </a:rPr>
              <a:t> </a:t>
            </a:r>
            <a:r>
              <a:rPr lang="en-US" sz="4000" dirty="0" err="1">
                <a:solidFill>
                  <a:srgbClr val="002060"/>
                </a:solidFill>
              </a:rPr>
              <a:t>gì</a:t>
            </a:r>
            <a:r>
              <a:rPr lang="en-US" sz="4000" dirty="0">
                <a:solidFill>
                  <a:srgbClr val="002060"/>
                </a:solidFill>
              </a:rPr>
              <a:t>?</a:t>
            </a:r>
          </a:p>
        </p:txBody>
      </p:sp>
      <p:sp>
        <p:nvSpPr>
          <p:cNvPr id="33" name="Rounded Rectangle 39">
            <a:extLst>
              <a:ext uri="{FF2B5EF4-FFF2-40B4-BE49-F238E27FC236}">
                <a16:creationId xmlns:a16="http://schemas.microsoft.com/office/drawing/2014/main" xmlns="" id="{CA8E6053-42CC-30BF-998D-8EFFE8ECCFEB}"/>
              </a:ext>
            </a:extLst>
          </p:cNvPr>
          <p:cNvSpPr/>
          <p:nvPr/>
        </p:nvSpPr>
        <p:spPr>
          <a:xfrm>
            <a:off x="2143760" y="5577839"/>
            <a:ext cx="8544560" cy="1087121"/>
          </a:xfrm>
          <a:prstGeom prst="roundRect">
            <a:avLst/>
          </a:prstGeom>
          <a:solidFill>
            <a:srgbClr val="FFFFD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latin typeface="Calibri" panose="020F0502020204030204" pitchFamily="34" charset="0"/>
                <a:cs typeface="Calibri" panose="020F0502020204030204" pitchFamily="34" charset="0"/>
              </a:rPr>
              <a:t>Lượng nước trong bể sẽ như thế nào khi thời gian bơm nước càng nhiều?</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6999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142" name="Hình chữ nhật: Góc Tròn 6">
            <a:extLst>
              <a:ext uri="{FF2B5EF4-FFF2-40B4-BE49-F238E27FC236}">
                <a16:creationId xmlns:a16="http://schemas.microsoft.com/office/drawing/2014/main" xmlns="" id="{5EDA13FA-52E6-BE1A-FEDF-A2A8F414FB17}"/>
              </a:ext>
            </a:extLst>
          </p:cNvPr>
          <p:cNvSpPr/>
          <p:nvPr/>
        </p:nvSpPr>
        <p:spPr>
          <a:xfrm>
            <a:off x="270933" y="274320"/>
            <a:ext cx="11705273" cy="6397413"/>
          </a:xfrm>
          <a:custGeom>
            <a:avLst/>
            <a:gdLst>
              <a:gd name="connsiteX0" fmla="*/ 0 w 11705273"/>
              <a:gd name="connsiteY0" fmla="*/ 951495 h 5708857"/>
              <a:gd name="connsiteX1" fmla="*/ 951495 w 11705273"/>
              <a:gd name="connsiteY1" fmla="*/ 0 h 5708857"/>
              <a:gd name="connsiteX2" fmla="*/ 10753778 w 11705273"/>
              <a:gd name="connsiteY2" fmla="*/ 0 h 5708857"/>
              <a:gd name="connsiteX3" fmla="*/ 11705273 w 11705273"/>
              <a:gd name="connsiteY3" fmla="*/ 951495 h 5708857"/>
              <a:gd name="connsiteX4" fmla="*/ 11705273 w 11705273"/>
              <a:gd name="connsiteY4" fmla="*/ 4757362 h 5708857"/>
              <a:gd name="connsiteX5" fmla="*/ 10753778 w 11705273"/>
              <a:gd name="connsiteY5" fmla="*/ 5708857 h 5708857"/>
              <a:gd name="connsiteX6" fmla="*/ 951495 w 11705273"/>
              <a:gd name="connsiteY6" fmla="*/ 5708857 h 5708857"/>
              <a:gd name="connsiteX7" fmla="*/ 0 w 11705273"/>
              <a:gd name="connsiteY7" fmla="*/ 4757362 h 5708857"/>
              <a:gd name="connsiteX8" fmla="*/ 0 w 11705273"/>
              <a:gd name="connsiteY8" fmla="*/ 951495 h 57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5708857" fill="none" extrusionOk="0">
                <a:moveTo>
                  <a:pt x="0" y="951495"/>
                </a:moveTo>
                <a:cubicBezTo>
                  <a:pt x="-15395" y="426956"/>
                  <a:pt x="424715" y="7289"/>
                  <a:pt x="951495" y="0"/>
                </a:cubicBezTo>
                <a:cubicBezTo>
                  <a:pt x="2116532" y="77600"/>
                  <a:pt x="9438994" y="-27269"/>
                  <a:pt x="10753778" y="0"/>
                </a:cubicBezTo>
                <a:cubicBezTo>
                  <a:pt x="11283855" y="-6043"/>
                  <a:pt x="11714385" y="428681"/>
                  <a:pt x="11705273" y="951495"/>
                </a:cubicBezTo>
                <a:cubicBezTo>
                  <a:pt x="11814273" y="1687450"/>
                  <a:pt x="11627064" y="3230933"/>
                  <a:pt x="11705273" y="4757362"/>
                </a:cubicBezTo>
                <a:cubicBezTo>
                  <a:pt x="11636229" y="5255849"/>
                  <a:pt x="11214624" y="5737369"/>
                  <a:pt x="10753778" y="5708857"/>
                </a:cubicBezTo>
                <a:cubicBezTo>
                  <a:pt x="8356634" y="5758034"/>
                  <a:pt x="3761094" y="5586155"/>
                  <a:pt x="951495" y="5708857"/>
                </a:cubicBezTo>
                <a:cubicBezTo>
                  <a:pt x="413620" y="5803925"/>
                  <a:pt x="-58756" y="5333448"/>
                  <a:pt x="0" y="4757362"/>
                </a:cubicBezTo>
                <a:cubicBezTo>
                  <a:pt x="47022" y="3794267"/>
                  <a:pt x="104569" y="2641773"/>
                  <a:pt x="0" y="951495"/>
                </a:cubicBezTo>
                <a:close/>
              </a:path>
              <a:path w="11705273" h="5708857" stroke="0" extrusionOk="0">
                <a:moveTo>
                  <a:pt x="0" y="951495"/>
                </a:moveTo>
                <a:cubicBezTo>
                  <a:pt x="82772" y="416538"/>
                  <a:pt x="464973" y="-2601"/>
                  <a:pt x="951495" y="0"/>
                </a:cubicBezTo>
                <a:cubicBezTo>
                  <a:pt x="4264860" y="-129276"/>
                  <a:pt x="7662145" y="-77778"/>
                  <a:pt x="10753778" y="0"/>
                </a:cubicBezTo>
                <a:cubicBezTo>
                  <a:pt x="11268228" y="-35214"/>
                  <a:pt x="11691792" y="503731"/>
                  <a:pt x="11705273" y="951495"/>
                </a:cubicBezTo>
                <a:cubicBezTo>
                  <a:pt x="11786872" y="2779707"/>
                  <a:pt x="11859573" y="3616791"/>
                  <a:pt x="11705273" y="4757362"/>
                </a:cubicBezTo>
                <a:cubicBezTo>
                  <a:pt x="11708793" y="5290281"/>
                  <a:pt x="11180452" y="5742443"/>
                  <a:pt x="10753778" y="5708857"/>
                </a:cubicBezTo>
                <a:cubicBezTo>
                  <a:pt x="6604156" y="5753077"/>
                  <a:pt x="3670331" y="5679475"/>
                  <a:pt x="951495" y="5708857"/>
                </a:cubicBezTo>
                <a:cubicBezTo>
                  <a:pt x="405094" y="5628534"/>
                  <a:pt x="-88357" y="5262437"/>
                  <a:pt x="0" y="4757362"/>
                </a:cubicBezTo>
                <a:cubicBezTo>
                  <a:pt x="-159954" y="3104043"/>
                  <a:pt x="22140" y="1683021"/>
                  <a:pt x="0" y="951495"/>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xmlns="" sd="2925326911">
                  <a:custGeom>
                    <a:avLst/>
                    <a:gdLst>
                      <a:gd name="connsiteX0" fmla="*/ 0 w 11705273"/>
                      <a:gd name="connsiteY0" fmla="*/ 1066257 h 6397413"/>
                      <a:gd name="connsiteX1" fmla="*/ 1066257 w 11705273"/>
                      <a:gd name="connsiteY1" fmla="*/ 0 h 6397413"/>
                      <a:gd name="connsiteX2" fmla="*/ 10639016 w 11705273"/>
                      <a:gd name="connsiteY2" fmla="*/ 0 h 6397413"/>
                      <a:gd name="connsiteX3" fmla="*/ 11705273 w 11705273"/>
                      <a:gd name="connsiteY3" fmla="*/ 1066257 h 6397413"/>
                      <a:gd name="connsiteX4" fmla="*/ 11705273 w 11705273"/>
                      <a:gd name="connsiteY4" fmla="*/ 5331156 h 6397413"/>
                      <a:gd name="connsiteX5" fmla="*/ 10639016 w 11705273"/>
                      <a:gd name="connsiteY5" fmla="*/ 6397413 h 6397413"/>
                      <a:gd name="connsiteX6" fmla="*/ 1066257 w 11705273"/>
                      <a:gd name="connsiteY6" fmla="*/ 6397413 h 6397413"/>
                      <a:gd name="connsiteX7" fmla="*/ 0 w 11705273"/>
                      <a:gd name="connsiteY7" fmla="*/ 5331156 h 6397413"/>
                      <a:gd name="connsiteX8" fmla="*/ 0 w 11705273"/>
                      <a:gd name="connsiteY8" fmla="*/ 1066257 h 639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6397413" fill="none" extrusionOk="0">
                        <a:moveTo>
                          <a:pt x="0" y="1066257"/>
                        </a:moveTo>
                        <a:cubicBezTo>
                          <a:pt x="-34216" y="479508"/>
                          <a:pt x="471480" y="33502"/>
                          <a:pt x="1066257" y="0"/>
                        </a:cubicBezTo>
                        <a:cubicBezTo>
                          <a:pt x="4000079" y="77600"/>
                          <a:pt x="8693403" y="-27269"/>
                          <a:pt x="10639016" y="0"/>
                        </a:cubicBezTo>
                        <a:cubicBezTo>
                          <a:pt x="11241759" y="-18292"/>
                          <a:pt x="11725497" y="483334"/>
                          <a:pt x="11705273" y="1066257"/>
                        </a:cubicBezTo>
                        <a:cubicBezTo>
                          <a:pt x="11814273" y="1875684"/>
                          <a:pt x="11627064" y="3288092"/>
                          <a:pt x="11705273" y="5331156"/>
                        </a:cubicBezTo>
                        <a:cubicBezTo>
                          <a:pt x="11633493" y="5891953"/>
                          <a:pt x="11149130" y="6432149"/>
                          <a:pt x="10639016" y="6397413"/>
                        </a:cubicBezTo>
                        <a:cubicBezTo>
                          <a:pt x="9567716" y="6446590"/>
                          <a:pt x="4058750" y="6274711"/>
                          <a:pt x="1066257" y="6397413"/>
                        </a:cubicBezTo>
                        <a:cubicBezTo>
                          <a:pt x="464554" y="6495920"/>
                          <a:pt x="-31477" y="5947135"/>
                          <a:pt x="0" y="5331156"/>
                        </a:cubicBezTo>
                        <a:cubicBezTo>
                          <a:pt x="47022" y="4785213"/>
                          <a:pt x="104569" y="2856007"/>
                          <a:pt x="0" y="1066257"/>
                        </a:cubicBezTo>
                        <a:close/>
                      </a:path>
                      <a:path w="11705273" h="6397413" stroke="0" extrusionOk="0">
                        <a:moveTo>
                          <a:pt x="0" y="1066257"/>
                        </a:moveTo>
                        <a:cubicBezTo>
                          <a:pt x="44754" y="472264"/>
                          <a:pt x="544104" y="-4452"/>
                          <a:pt x="1066257" y="0"/>
                        </a:cubicBezTo>
                        <a:cubicBezTo>
                          <a:pt x="2733895" y="-129276"/>
                          <a:pt x="9659729" y="-77778"/>
                          <a:pt x="10639016" y="0"/>
                        </a:cubicBezTo>
                        <a:cubicBezTo>
                          <a:pt x="11198533" y="-93599"/>
                          <a:pt x="11702293" y="494561"/>
                          <a:pt x="11705273" y="1066257"/>
                        </a:cubicBezTo>
                        <a:cubicBezTo>
                          <a:pt x="11786872" y="2245459"/>
                          <a:pt x="11859573" y="4367832"/>
                          <a:pt x="11705273" y="5331156"/>
                        </a:cubicBezTo>
                        <a:cubicBezTo>
                          <a:pt x="11713262" y="5936880"/>
                          <a:pt x="11119274" y="6434328"/>
                          <a:pt x="10639016" y="6397413"/>
                        </a:cubicBezTo>
                        <a:cubicBezTo>
                          <a:pt x="6460321" y="6441633"/>
                          <a:pt x="3175042" y="6368031"/>
                          <a:pt x="1066257" y="6397413"/>
                        </a:cubicBezTo>
                        <a:cubicBezTo>
                          <a:pt x="468325" y="6362621"/>
                          <a:pt x="-40326" y="5910713"/>
                          <a:pt x="0" y="5331156"/>
                        </a:cubicBezTo>
                        <a:cubicBezTo>
                          <a:pt x="-159954" y="4106958"/>
                          <a:pt x="22140" y="1841994"/>
                          <a:pt x="0" y="106625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xmlns="" id="{A484692D-F9F9-FACA-06D8-D97F2BECC6E4}"/>
              </a:ext>
            </a:extLst>
          </p:cNvPr>
          <p:cNvSpPr txBox="1"/>
          <p:nvPr/>
        </p:nvSpPr>
        <p:spPr>
          <a:xfrm>
            <a:off x="3992880" y="457200"/>
            <a:ext cx="5151120" cy="584775"/>
          </a:xfrm>
          <a:prstGeom prst="rect">
            <a:avLst/>
          </a:prstGeom>
          <a:noFill/>
        </p:spPr>
        <p:txBody>
          <a:bodyPr wrap="square" rtlCol="0">
            <a:spAutoFit/>
          </a:bodyPr>
          <a:lstStyle/>
          <a:p>
            <a:r>
              <a:rPr lang="en-US" sz="3200" b="1" dirty="0">
                <a:solidFill>
                  <a:srgbClr val="0070C0"/>
                </a:solidFill>
              </a:rPr>
              <a:t>A. QUAN HỆ PHỤ THUỘC</a:t>
            </a:r>
          </a:p>
        </p:txBody>
      </p:sp>
      <p:sp>
        <p:nvSpPr>
          <p:cNvPr id="7" name="TextBox 6">
            <a:extLst>
              <a:ext uri="{FF2B5EF4-FFF2-40B4-BE49-F238E27FC236}">
                <a16:creationId xmlns:a16="http://schemas.microsoft.com/office/drawing/2014/main" xmlns="" id="{500A12D5-1C6B-655E-F521-387BDBAE492E}"/>
              </a:ext>
            </a:extLst>
          </p:cNvPr>
          <p:cNvSpPr txBox="1"/>
          <p:nvPr/>
        </p:nvSpPr>
        <p:spPr>
          <a:xfrm>
            <a:off x="538480" y="1229360"/>
            <a:ext cx="11297920" cy="138499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Ví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dụ</a:t>
            </a:r>
            <a:r>
              <a:rPr lang="en-US" sz="2800" b="1" dirty="0">
                <a:latin typeface="Cambria" panose="02040503050406030204" pitchFamily="18" charset="0"/>
                <a:ea typeface="Cambria" panose="02040503050406030204" pitchFamily="18" charset="0"/>
              </a:rPr>
              <a:t>: </a:t>
            </a:r>
            <a:r>
              <a:rPr lang="vi-VN" sz="2800" i="1" dirty="0">
                <a:effectLst/>
                <a:latin typeface="Cambria" panose="02040503050406030204" pitchFamily="18" charset="0"/>
                <a:ea typeface="Cambria" panose="02040503050406030204" pitchFamily="18" charset="0"/>
                <a:cs typeface="Times New Roman" panose="02020603050405020304" pitchFamily="18" charset="0"/>
              </a:rPr>
              <a:t>Một vòi nước chảy vào bể, sau mỗi phút đều tạo thành một cột nước có chiều cao 4cm. Bảng dưới dây cho biết mối liên hệ giữa thời gian nước chảy và chiều cao cột nước.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8DAC267E-F84E-A3C4-9F41-B924333B9BAC}"/>
              </a:ext>
            </a:extLst>
          </p:cNvPr>
          <p:cNvPicPr>
            <a:picLocks noChangeAspect="1"/>
          </p:cNvPicPr>
          <p:nvPr/>
        </p:nvPicPr>
        <p:blipFill>
          <a:blip r:embed="rId3"/>
          <a:stretch>
            <a:fillRect/>
          </a:stretch>
        </p:blipFill>
        <p:spPr>
          <a:xfrm>
            <a:off x="1938337" y="2876550"/>
            <a:ext cx="8315325" cy="1104900"/>
          </a:xfrm>
          <a:prstGeom prst="rect">
            <a:avLst/>
          </a:prstGeom>
        </p:spPr>
      </p:pic>
      <p:sp>
        <p:nvSpPr>
          <p:cNvPr id="18" name="Rounded Rectangle 39">
            <a:extLst>
              <a:ext uri="{FF2B5EF4-FFF2-40B4-BE49-F238E27FC236}">
                <a16:creationId xmlns:a16="http://schemas.microsoft.com/office/drawing/2014/main" xmlns="" id="{4DEB0C4B-A899-A9C9-1CC8-C4316CA8ED5C}"/>
              </a:ext>
            </a:extLst>
          </p:cNvPr>
          <p:cNvSpPr/>
          <p:nvPr/>
        </p:nvSpPr>
        <p:spPr>
          <a:xfrm>
            <a:off x="1188720" y="4196079"/>
            <a:ext cx="10302240" cy="619761"/>
          </a:xfrm>
          <a:prstGeom prst="roundRect">
            <a:avLst/>
          </a:prstGeom>
          <a:solidFill>
            <a:srgbClr val="FFFFD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Lượng nước chảy vào bể trong 1 phút có như nhau không?</a:t>
            </a:r>
            <a:endParaRPr lang="en-US" sz="3200" dirty="0">
              <a:solidFill>
                <a:srgbClr val="002060"/>
              </a:solidFill>
              <a:latin typeface="Calibri" panose="020F0502020204030204" pitchFamily="34" charset="0"/>
              <a:cs typeface="Calibri" panose="020F0502020204030204" pitchFamily="34" charset="0"/>
            </a:endParaRPr>
          </a:p>
        </p:txBody>
      </p:sp>
      <p:sp>
        <p:nvSpPr>
          <p:cNvPr id="20" name="Arrow: Curved Right 19">
            <a:extLst>
              <a:ext uri="{FF2B5EF4-FFF2-40B4-BE49-F238E27FC236}">
                <a16:creationId xmlns:a16="http://schemas.microsoft.com/office/drawing/2014/main" xmlns="" id="{312A20DF-5199-C894-0201-ED3C315D643B}"/>
              </a:ext>
            </a:extLst>
          </p:cNvPr>
          <p:cNvSpPr/>
          <p:nvPr/>
        </p:nvSpPr>
        <p:spPr>
          <a:xfrm>
            <a:off x="1107440" y="483616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ounded Rectangle 10">
            <a:extLst>
              <a:ext uri="{FF2B5EF4-FFF2-40B4-BE49-F238E27FC236}">
                <a16:creationId xmlns:a16="http://schemas.microsoft.com/office/drawing/2014/main" xmlns="" id="{BB9F9A98-D44A-A272-6633-707CE079C15C}"/>
              </a:ext>
            </a:extLst>
          </p:cNvPr>
          <p:cNvSpPr/>
          <p:nvPr/>
        </p:nvSpPr>
        <p:spPr>
          <a:xfrm>
            <a:off x="1551092" y="5110480"/>
            <a:ext cx="9167707" cy="103632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rPr>
              <a:t>Lượng nước chảy vào bể trong 1 phút là như nhau (đều tọa thành một cột nước có chiều cao là 4cm.)</a:t>
            </a:r>
            <a:endParaRPr lang="en-US" sz="2800" dirty="0">
              <a:solidFill>
                <a:srgbClr val="FF0000"/>
              </a:solidFill>
            </a:endParaRPr>
          </a:p>
        </p:txBody>
      </p:sp>
    </p:spTree>
    <p:extLst>
      <p:ext uri="{BB962C8B-B14F-4D97-AF65-F5344CB8AC3E}">
        <p14:creationId xmlns:p14="http://schemas.microsoft.com/office/powerpoint/2010/main" val="236635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142" name="Hình chữ nhật: Góc Tròn 6">
            <a:extLst>
              <a:ext uri="{FF2B5EF4-FFF2-40B4-BE49-F238E27FC236}">
                <a16:creationId xmlns:a16="http://schemas.microsoft.com/office/drawing/2014/main" xmlns="" id="{5EDA13FA-52E6-BE1A-FEDF-A2A8F414FB17}"/>
              </a:ext>
            </a:extLst>
          </p:cNvPr>
          <p:cNvSpPr/>
          <p:nvPr/>
        </p:nvSpPr>
        <p:spPr>
          <a:xfrm>
            <a:off x="270933" y="274320"/>
            <a:ext cx="11705273" cy="6397413"/>
          </a:xfrm>
          <a:custGeom>
            <a:avLst/>
            <a:gdLst>
              <a:gd name="connsiteX0" fmla="*/ 0 w 11705273"/>
              <a:gd name="connsiteY0" fmla="*/ 951495 h 5708857"/>
              <a:gd name="connsiteX1" fmla="*/ 951495 w 11705273"/>
              <a:gd name="connsiteY1" fmla="*/ 0 h 5708857"/>
              <a:gd name="connsiteX2" fmla="*/ 10753778 w 11705273"/>
              <a:gd name="connsiteY2" fmla="*/ 0 h 5708857"/>
              <a:gd name="connsiteX3" fmla="*/ 11705273 w 11705273"/>
              <a:gd name="connsiteY3" fmla="*/ 951495 h 5708857"/>
              <a:gd name="connsiteX4" fmla="*/ 11705273 w 11705273"/>
              <a:gd name="connsiteY4" fmla="*/ 4757362 h 5708857"/>
              <a:gd name="connsiteX5" fmla="*/ 10753778 w 11705273"/>
              <a:gd name="connsiteY5" fmla="*/ 5708857 h 5708857"/>
              <a:gd name="connsiteX6" fmla="*/ 951495 w 11705273"/>
              <a:gd name="connsiteY6" fmla="*/ 5708857 h 5708857"/>
              <a:gd name="connsiteX7" fmla="*/ 0 w 11705273"/>
              <a:gd name="connsiteY7" fmla="*/ 4757362 h 5708857"/>
              <a:gd name="connsiteX8" fmla="*/ 0 w 11705273"/>
              <a:gd name="connsiteY8" fmla="*/ 951495 h 57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5708857" fill="none" extrusionOk="0">
                <a:moveTo>
                  <a:pt x="0" y="951495"/>
                </a:moveTo>
                <a:cubicBezTo>
                  <a:pt x="-15395" y="426956"/>
                  <a:pt x="424715" y="7289"/>
                  <a:pt x="951495" y="0"/>
                </a:cubicBezTo>
                <a:cubicBezTo>
                  <a:pt x="2116532" y="77600"/>
                  <a:pt x="9438994" y="-27269"/>
                  <a:pt x="10753778" y="0"/>
                </a:cubicBezTo>
                <a:cubicBezTo>
                  <a:pt x="11283855" y="-6043"/>
                  <a:pt x="11714385" y="428681"/>
                  <a:pt x="11705273" y="951495"/>
                </a:cubicBezTo>
                <a:cubicBezTo>
                  <a:pt x="11814273" y="1687450"/>
                  <a:pt x="11627064" y="3230933"/>
                  <a:pt x="11705273" y="4757362"/>
                </a:cubicBezTo>
                <a:cubicBezTo>
                  <a:pt x="11636229" y="5255849"/>
                  <a:pt x="11214624" y="5737369"/>
                  <a:pt x="10753778" y="5708857"/>
                </a:cubicBezTo>
                <a:cubicBezTo>
                  <a:pt x="8356634" y="5758034"/>
                  <a:pt x="3761094" y="5586155"/>
                  <a:pt x="951495" y="5708857"/>
                </a:cubicBezTo>
                <a:cubicBezTo>
                  <a:pt x="413620" y="5803925"/>
                  <a:pt x="-58756" y="5333448"/>
                  <a:pt x="0" y="4757362"/>
                </a:cubicBezTo>
                <a:cubicBezTo>
                  <a:pt x="47022" y="3794267"/>
                  <a:pt x="104569" y="2641773"/>
                  <a:pt x="0" y="951495"/>
                </a:cubicBezTo>
                <a:close/>
              </a:path>
              <a:path w="11705273" h="5708857" stroke="0" extrusionOk="0">
                <a:moveTo>
                  <a:pt x="0" y="951495"/>
                </a:moveTo>
                <a:cubicBezTo>
                  <a:pt x="82772" y="416538"/>
                  <a:pt x="464973" y="-2601"/>
                  <a:pt x="951495" y="0"/>
                </a:cubicBezTo>
                <a:cubicBezTo>
                  <a:pt x="4264860" y="-129276"/>
                  <a:pt x="7662145" y="-77778"/>
                  <a:pt x="10753778" y="0"/>
                </a:cubicBezTo>
                <a:cubicBezTo>
                  <a:pt x="11268228" y="-35214"/>
                  <a:pt x="11691792" y="503731"/>
                  <a:pt x="11705273" y="951495"/>
                </a:cubicBezTo>
                <a:cubicBezTo>
                  <a:pt x="11786872" y="2779707"/>
                  <a:pt x="11859573" y="3616791"/>
                  <a:pt x="11705273" y="4757362"/>
                </a:cubicBezTo>
                <a:cubicBezTo>
                  <a:pt x="11708793" y="5290281"/>
                  <a:pt x="11180452" y="5742443"/>
                  <a:pt x="10753778" y="5708857"/>
                </a:cubicBezTo>
                <a:cubicBezTo>
                  <a:pt x="6604156" y="5753077"/>
                  <a:pt x="3670331" y="5679475"/>
                  <a:pt x="951495" y="5708857"/>
                </a:cubicBezTo>
                <a:cubicBezTo>
                  <a:pt x="405094" y="5628534"/>
                  <a:pt x="-88357" y="5262437"/>
                  <a:pt x="0" y="4757362"/>
                </a:cubicBezTo>
                <a:cubicBezTo>
                  <a:pt x="-159954" y="3104043"/>
                  <a:pt x="22140" y="1683021"/>
                  <a:pt x="0" y="951495"/>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xmlns="" sd="2925326911">
                  <a:custGeom>
                    <a:avLst/>
                    <a:gdLst>
                      <a:gd name="connsiteX0" fmla="*/ 0 w 11705273"/>
                      <a:gd name="connsiteY0" fmla="*/ 1066257 h 6397413"/>
                      <a:gd name="connsiteX1" fmla="*/ 1066257 w 11705273"/>
                      <a:gd name="connsiteY1" fmla="*/ 0 h 6397413"/>
                      <a:gd name="connsiteX2" fmla="*/ 10639016 w 11705273"/>
                      <a:gd name="connsiteY2" fmla="*/ 0 h 6397413"/>
                      <a:gd name="connsiteX3" fmla="*/ 11705273 w 11705273"/>
                      <a:gd name="connsiteY3" fmla="*/ 1066257 h 6397413"/>
                      <a:gd name="connsiteX4" fmla="*/ 11705273 w 11705273"/>
                      <a:gd name="connsiteY4" fmla="*/ 5331156 h 6397413"/>
                      <a:gd name="connsiteX5" fmla="*/ 10639016 w 11705273"/>
                      <a:gd name="connsiteY5" fmla="*/ 6397413 h 6397413"/>
                      <a:gd name="connsiteX6" fmla="*/ 1066257 w 11705273"/>
                      <a:gd name="connsiteY6" fmla="*/ 6397413 h 6397413"/>
                      <a:gd name="connsiteX7" fmla="*/ 0 w 11705273"/>
                      <a:gd name="connsiteY7" fmla="*/ 5331156 h 6397413"/>
                      <a:gd name="connsiteX8" fmla="*/ 0 w 11705273"/>
                      <a:gd name="connsiteY8" fmla="*/ 1066257 h 639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6397413" fill="none" extrusionOk="0">
                        <a:moveTo>
                          <a:pt x="0" y="1066257"/>
                        </a:moveTo>
                        <a:cubicBezTo>
                          <a:pt x="-34216" y="479508"/>
                          <a:pt x="471480" y="33502"/>
                          <a:pt x="1066257" y="0"/>
                        </a:cubicBezTo>
                        <a:cubicBezTo>
                          <a:pt x="4000079" y="77600"/>
                          <a:pt x="8693403" y="-27269"/>
                          <a:pt x="10639016" y="0"/>
                        </a:cubicBezTo>
                        <a:cubicBezTo>
                          <a:pt x="11241759" y="-18292"/>
                          <a:pt x="11725497" y="483334"/>
                          <a:pt x="11705273" y="1066257"/>
                        </a:cubicBezTo>
                        <a:cubicBezTo>
                          <a:pt x="11814273" y="1875684"/>
                          <a:pt x="11627064" y="3288092"/>
                          <a:pt x="11705273" y="5331156"/>
                        </a:cubicBezTo>
                        <a:cubicBezTo>
                          <a:pt x="11633493" y="5891953"/>
                          <a:pt x="11149130" y="6432149"/>
                          <a:pt x="10639016" y="6397413"/>
                        </a:cubicBezTo>
                        <a:cubicBezTo>
                          <a:pt x="9567716" y="6446590"/>
                          <a:pt x="4058750" y="6274711"/>
                          <a:pt x="1066257" y="6397413"/>
                        </a:cubicBezTo>
                        <a:cubicBezTo>
                          <a:pt x="464554" y="6495920"/>
                          <a:pt x="-31477" y="5947135"/>
                          <a:pt x="0" y="5331156"/>
                        </a:cubicBezTo>
                        <a:cubicBezTo>
                          <a:pt x="47022" y="4785213"/>
                          <a:pt x="104569" y="2856007"/>
                          <a:pt x="0" y="1066257"/>
                        </a:cubicBezTo>
                        <a:close/>
                      </a:path>
                      <a:path w="11705273" h="6397413" stroke="0" extrusionOk="0">
                        <a:moveTo>
                          <a:pt x="0" y="1066257"/>
                        </a:moveTo>
                        <a:cubicBezTo>
                          <a:pt x="44754" y="472264"/>
                          <a:pt x="544104" y="-4452"/>
                          <a:pt x="1066257" y="0"/>
                        </a:cubicBezTo>
                        <a:cubicBezTo>
                          <a:pt x="2733895" y="-129276"/>
                          <a:pt x="9659729" y="-77778"/>
                          <a:pt x="10639016" y="0"/>
                        </a:cubicBezTo>
                        <a:cubicBezTo>
                          <a:pt x="11198533" y="-93599"/>
                          <a:pt x="11702293" y="494561"/>
                          <a:pt x="11705273" y="1066257"/>
                        </a:cubicBezTo>
                        <a:cubicBezTo>
                          <a:pt x="11786872" y="2245459"/>
                          <a:pt x="11859573" y="4367832"/>
                          <a:pt x="11705273" y="5331156"/>
                        </a:cubicBezTo>
                        <a:cubicBezTo>
                          <a:pt x="11713262" y="5936880"/>
                          <a:pt x="11119274" y="6434328"/>
                          <a:pt x="10639016" y="6397413"/>
                        </a:cubicBezTo>
                        <a:cubicBezTo>
                          <a:pt x="6460321" y="6441633"/>
                          <a:pt x="3175042" y="6368031"/>
                          <a:pt x="1066257" y="6397413"/>
                        </a:cubicBezTo>
                        <a:cubicBezTo>
                          <a:pt x="468325" y="6362621"/>
                          <a:pt x="-40326" y="5910713"/>
                          <a:pt x="0" y="5331156"/>
                        </a:cubicBezTo>
                        <a:cubicBezTo>
                          <a:pt x="-159954" y="4106958"/>
                          <a:pt x="22140" y="1841994"/>
                          <a:pt x="0" y="106625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A484692D-F9F9-FACA-06D8-D97F2BECC6E4}"/>
              </a:ext>
            </a:extLst>
          </p:cNvPr>
          <p:cNvSpPr txBox="1"/>
          <p:nvPr/>
        </p:nvSpPr>
        <p:spPr>
          <a:xfrm>
            <a:off x="3992880" y="457200"/>
            <a:ext cx="5151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A. QUAN HỆ PHỤ THUỘC</a:t>
            </a:r>
          </a:p>
        </p:txBody>
      </p:sp>
      <p:sp>
        <p:nvSpPr>
          <p:cNvPr id="7" name="TextBox 6">
            <a:extLst>
              <a:ext uri="{FF2B5EF4-FFF2-40B4-BE49-F238E27FC236}">
                <a16:creationId xmlns:a16="http://schemas.microsoft.com/office/drawing/2014/main" xmlns="" id="{500A12D5-1C6B-655E-F521-387BDBAE492E}"/>
              </a:ext>
            </a:extLst>
          </p:cNvPr>
          <p:cNvSpPr txBox="1"/>
          <p:nvPr/>
        </p:nvSpPr>
        <p:spPr>
          <a:xfrm>
            <a:off x="538480" y="1229360"/>
            <a:ext cx="1129792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 vòi nước chảy vào bể, sau mỗi phút đều tạo thành một cột nước có chiều cao 4cm. Bảng dưới dây cho biết mối liên hệ giữa thời gian nước chảy và chiều cao cột nước.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8DAC267E-F84E-A3C4-9F41-B924333B9BAC}"/>
              </a:ext>
            </a:extLst>
          </p:cNvPr>
          <p:cNvPicPr>
            <a:picLocks noChangeAspect="1"/>
          </p:cNvPicPr>
          <p:nvPr/>
        </p:nvPicPr>
        <p:blipFill>
          <a:blip r:embed="rId3"/>
          <a:stretch>
            <a:fillRect/>
          </a:stretch>
        </p:blipFill>
        <p:spPr>
          <a:xfrm>
            <a:off x="1938337" y="2876550"/>
            <a:ext cx="8315325" cy="1104900"/>
          </a:xfrm>
          <a:prstGeom prst="rect">
            <a:avLst/>
          </a:prstGeom>
        </p:spPr>
      </p:pic>
      <p:sp>
        <p:nvSpPr>
          <p:cNvPr id="18" name="Rounded Rectangle 39">
            <a:extLst>
              <a:ext uri="{FF2B5EF4-FFF2-40B4-BE49-F238E27FC236}">
                <a16:creationId xmlns:a16="http://schemas.microsoft.com/office/drawing/2014/main" xmlns="" id="{4DEB0C4B-A899-A9C9-1CC8-C4316CA8ED5C}"/>
              </a:ext>
            </a:extLst>
          </p:cNvPr>
          <p:cNvSpPr/>
          <p:nvPr/>
        </p:nvSpPr>
        <p:spPr>
          <a:xfrm>
            <a:off x="1188720" y="4196079"/>
            <a:ext cx="10637520" cy="619761"/>
          </a:xfrm>
          <a:prstGeom prst="roundRect">
            <a:avLst/>
          </a:prstGeom>
          <a:solidFill>
            <a:srgbClr val="FFFFD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000" dirty="0">
                <a:solidFill>
                  <a:srgbClr val="002060"/>
                </a:solidFill>
                <a:latin typeface="Calibri" panose="020F0502020204030204" pitchFamily="34" charset="0"/>
                <a:cs typeface="Calibri" panose="020F0502020204030204" pitchFamily="34" charset="0"/>
              </a:rPr>
              <a:t>Khi thời gian là gấp lên 2 lần thì chiều cao cột nước là bao nhiêu?</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0" name="Arrow: Curved Right 19">
            <a:extLst>
              <a:ext uri="{FF2B5EF4-FFF2-40B4-BE49-F238E27FC236}">
                <a16:creationId xmlns:a16="http://schemas.microsoft.com/office/drawing/2014/main" xmlns="" id="{312A20DF-5199-C894-0201-ED3C315D643B}"/>
              </a:ext>
            </a:extLst>
          </p:cNvPr>
          <p:cNvSpPr/>
          <p:nvPr/>
        </p:nvSpPr>
        <p:spPr>
          <a:xfrm>
            <a:off x="1107440" y="483616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ed Rectangle 10">
            <a:extLst>
              <a:ext uri="{FF2B5EF4-FFF2-40B4-BE49-F238E27FC236}">
                <a16:creationId xmlns:a16="http://schemas.microsoft.com/office/drawing/2014/main" xmlns="" id="{BB9F9A98-D44A-A272-6633-707CE079C15C}"/>
              </a:ext>
            </a:extLst>
          </p:cNvPr>
          <p:cNvSpPr/>
          <p:nvPr/>
        </p:nvSpPr>
        <p:spPr>
          <a:xfrm>
            <a:off x="1551092" y="5110480"/>
            <a:ext cx="9167707" cy="103632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FF0000"/>
                </a:solidFill>
              </a:rPr>
              <a:t>Khi thời gian gấp lên 2 lần thì chiều cao cột nước là 8</a:t>
            </a:r>
            <a:r>
              <a:rPr lang="en-US" sz="3200" dirty="0">
                <a:solidFill>
                  <a:srgbClr val="FF0000"/>
                </a:solidFill>
              </a:rPr>
              <a:t> </a:t>
            </a:r>
            <a:r>
              <a:rPr lang="vi-VN" sz="3200" dirty="0">
                <a:solidFill>
                  <a:srgbClr val="FF0000"/>
                </a:solidFill>
              </a:rPr>
              <a:t>cm.</a:t>
            </a:r>
            <a:endParaRPr kumimoji="0" lang="en-US" sz="32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7147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142" name="Hình chữ nhật: Góc Tròn 6">
            <a:extLst>
              <a:ext uri="{FF2B5EF4-FFF2-40B4-BE49-F238E27FC236}">
                <a16:creationId xmlns:a16="http://schemas.microsoft.com/office/drawing/2014/main" xmlns="" id="{5EDA13FA-52E6-BE1A-FEDF-A2A8F414FB17}"/>
              </a:ext>
            </a:extLst>
          </p:cNvPr>
          <p:cNvSpPr/>
          <p:nvPr/>
        </p:nvSpPr>
        <p:spPr>
          <a:xfrm>
            <a:off x="270933" y="274320"/>
            <a:ext cx="11705273" cy="6397413"/>
          </a:xfrm>
          <a:custGeom>
            <a:avLst/>
            <a:gdLst>
              <a:gd name="connsiteX0" fmla="*/ 0 w 11705273"/>
              <a:gd name="connsiteY0" fmla="*/ 951495 h 5708857"/>
              <a:gd name="connsiteX1" fmla="*/ 951495 w 11705273"/>
              <a:gd name="connsiteY1" fmla="*/ 0 h 5708857"/>
              <a:gd name="connsiteX2" fmla="*/ 10753778 w 11705273"/>
              <a:gd name="connsiteY2" fmla="*/ 0 h 5708857"/>
              <a:gd name="connsiteX3" fmla="*/ 11705273 w 11705273"/>
              <a:gd name="connsiteY3" fmla="*/ 951495 h 5708857"/>
              <a:gd name="connsiteX4" fmla="*/ 11705273 w 11705273"/>
              <a:gd name="connsiteY4" fmla="*/ 4757362 h 5708857"/>
              <a:gd name="connsiteX5" fmla="*/ 10753778 w 11705273"/>
              <a:gd name="connsiteY5" fmla="*/ 5708857 h 5708857"/>
              <a:gd name="connsiteX6" fmla="*/ 951495 w 11705273"/>
              <a:gd name="connsiteY6" fmla="*/ 5708857 h 5708857"/>
              <a:gd name="connsiteX7" fmla="*/ 0 w 11705273"/>
              <a:gd name="connsiteY7" fmla="*/ 4757362 h 5708857"/>
              <a:gd name="connsiteX8" fmla="*/ 0 w 11705273"/>
              <a:gd name="connsiteY8" fmla="*/ 951495 h 57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5708857" fill="none" extrusionOk="0">
                <a:moveTo>
                  <a:pt x="0" y="951495"/>
                </a:moveTo>
                <a:cubicBezTo>
                  <a:pt x="-15395" y="426956"/>
                  <a:pt x="424715" y="7289"/>
                  <a:pt x="951495" y="0"/>
                </a:cubicBezTo>
                <a:cubicBezTo>
                  <a:pt x="2116532" y="77600"/>
                  <a:pt x="9438994" y="-27269"/>
                  <a:pt x="10753778" y="0"/>
                </a:cubicBezTo>
                <a:cubicBezTo>
                  <a:pt x="11283855" y="-6043"/>
                  <a:pt x="11714385" y="428681"/>
                  <a:pt x="11705273" y="951495"/>
                </a:cubicBezTo>
                <a:cubicBezTo>
                  <a:pt x="11814273" y="1687450"/>
                  <a:pt x="11627064" y="3230933"/>
                  <a:pt x="11705273" y="4757362"/>
                </a:cubicBezTo>
                <a:cubicBezTo>
                  <a:pt x="11636229" y="5255849"/>
                  <a:pt x="11214624" y="5737369"/>
                  <a:pt x="10753778" y="5708857"/>
                </a:cubicBezTo>
                <a:cubicBezTo>
                  <a:pt x="8356634" y="5758034"/>
                  <a:pt x="3761094" y="5586155"/>
                  <a:pt x="951495" y="5708857"/>
                </a:cubicBezTo>
                <a:cubicBezTo>
                  <a:pt x="413620" y="5803925"/>
                  <a:pt x="-58756" y="5333448"/>
                  <a:pt x="0" y="4757362"/>
                </a:cubicBezTo>
                <a:cubicBezTo>
                  <a:pt x="47022" y="3794267"/>
                  <a:pt x="104569" y="2641773"/>
                  <a:pt x="0" y="951495"/>
                </a:cubicBezTo>
                <a:close/>
              </a:path>
              <a:path w="11705273" h="5708857" stroke="0" extrusionOk="0">
                <a:moveTo>
                  <a:pt x="0" y="951495"/>
                </a:moveTo>
                <a:cubicBezTo>
                  <a:pt x="82772" y="416538"/>
                  <a:pt x="464973" y="-2601"/>
                  <a:pt x="951495" y="0"/>
                </a:cubicBezTo>
                <a:cubicBezTo>
                  <a:pt x="4264860" y="-129276"/>
                  <a:pt x="7662145" y="-77778"/>
                  <a:pt x="10753778" y="0"/>
                </a:cubicBezTo>
                <a:cubicBezTo>
                  <a:pt x="11268228" y="-35214"/>
                  <a:pt x="11691792" y="503731"/>
                  <a:pt x="11705273" y="951495"/>
                </a:cubicBezTo>
                <a:cubicBezTo>
                  <a:pt x="11786872" y="2779707"/>
                  <a:pt x="11859573" y="3616791"/>
                  <a:pt x="11705273" y="4757362"/>
                </a:cubicBezTo>
                <a:cubicBezTo>
                  <a:pt x="11708793" y="5290281"/>
                  <a:pt x="11180452" y="5742443"/>
                  <a:pt x="10753778" y="5708857"/>
                </a:cubicBezTo>
                <a:cubicBezTo>
                  <a:pt x="6604156" y="5753077"/>
                  <a:pt x="3670331" y="5679475"/>
                  <a:pt x="951495" y="5708857"/>
                </a:cubicBezTo>
                <a:cubicBezTo>
                  <a:pt x="405094" y="5628534"/>
                  <a:pt x="-88357" y="5262437"/>
                  <a:pt x="0" y="4757362"/>
                </a:cubicBezTo>
                <a:cubicBezTo>
                  <a:pt x="-159954" y="3104043"/>
                  <a:pt x="22140" y="1683021"/>
                  <a:pt x="0" y="951495"/>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xmlns="" sd="2925326911">
                  <a:custGeom>
                    <a:avLst/>
                    <a:gdLst>
                      <a:gd name="connsiteX0" fmla="*/ 0 w 11705273"/>
                      <a:gd name="connsiteY0" fmla="*/ 1066257 h 6397413"/>
                      <a:gd name="connsiteX1" fmla="*/ 1066257 w 11705273"/>
                      <a:gd name="connsiteY1" fmla="*/ 0 h 6397413"/>
                      <a:gd name="connsiteX2" fmla="*/ 10639016 w 11705273"/>
                      <a:gd name="connsiteY2" fmla="*/ 0 h 6397413"/>
                      <a:gd name="connsiteX3" fmla="*/ 11705273 w 11705273"/>
                      <a:gd name="connsiteY3" fmla="*/ 1066257 h 6397413"/>
                      <a:gd name="connsiteX4" fmla="*/ 11705273 w 11705273"/>
                      <a:gd name="connsiteY4" fmla="*/ 5331156 h 6397413"/>
                      <a:gd name="connsiteX5" fmla="*/ 10639016 w 11705273"/>
                      <a:gd name="connsiteY5" fmla="*/ 6397413 h 6397413"/>
                      <a:gd name="connsiteX6" fmla="*/ 1066257 w 11705273"/>
                      <a:gd name="connsiteY6" fmla="*/ 6397413 h 6397413"/>
                      <a:gd name="connsiteX7" fmla="*/ 0 w 11705273"/>
                      <a:gd name="connsiteY7" fmla="*/ 5331156 h 6397413"/>
                      <a:gd name="connsiteX8" fmla="*/ 0 w 11705273"/>
                      <a:gd name="connsiteY8" fmla="*/ 1066257 h 639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6397413" fill="none" extrusionOk="0">
                        <a:moveTo>
                          <a:pt x="0" y="1066257"/>
                        </a:moveTo>
                        <a:cubicBezTo>
                          <a:pt x="-34216" y="479508"/>
                          <a:pt x="471480" y="33502"/>
                          <a:pt x="1066257" y="0"/>
                        </a:cubicBezTo>
                        <a:cubicBezTo>
                          <a:pt x="4000079" y="77600"/>
                          <a:pt x="8693403" y="-27269"/>
                          <a:pt x="10639016" y="0"/>
                        </a:cubicBezTo>
                        <a:cubicBezTo>
                          <a:pt x="11241759" y="-18292"/>
                          <a:pt x="11725497" y="483334"/>
                          <a:pt x="11705273" y="1066257"/>
                        </a:cubicBezTo>
                        <a:cubicBezTo>
                          <a:pt x="11814273" y="1875684"/>
                          <a:pt x="11627064" y="3288092"/>
                          <a:pt x="11705273" y="5331156"/>
                        </a:cubicBezTo>
                        <a:cubicBezTo>
                          <a:pt x="11633493" y="5891953"/>
                          <a:pt x="11149130" y="6432149"/>
                          <a:pt x="10639016" y="6397413"/>
                        </a:cubicBezTo>
                        <a:cubicBezTo>
                          <a:pt x="9567716" y="6446590"/>
                          <a:pt x="4058750" y="6274711"/>
                          <a:pt x="1066257" y="6397413"/>
                        </a:cubicBezTo>
                        <a:cubicBezTo>
                          <a:pt x="464554" y="6495920"/>
                          <a:pt x="-31477" y="5947135"/>
                          <a:pt x="0" y="5331156"/>
                        </a:cubicBezTo>
                        <a:cubicBezTo>
                          <a:pt x="47022" y="4785213"/>
                          <a:pt x="104569" y="2856007"/>
                          <a:pt x="0" y="1066257"/>
                        </a:cubicBezTo>
                        <a:close/>
                      </a:path>
                      <a:path w="11705273" h="6397413" stroke="0" extrusionOk="0">
                        <a:moveTo>
                          <a:pt x="0" y="1066257"/>
                        </a:moveTo>
                        <a:cubicBezTo>
                          <a:pt x="44754" y="472264"/>
                          <a:pt x="544104" y="-4452"/>
                          <a:pt x="1066257" y="0"/>
                        </a:cubicBezTo>
                        <a:cubicBezTo>
                          <a:pt x="2733895" y="-129276"/>
                          <a:pt x="9659729" y="-77778"/>
                          <a:pt x="10639016" y="0"/>
                        </a:cubicBezTo>
                        <a:cubicBezTo>
                          <a:pt x="11198533" y="-93599"/>
                          <a:pt x="11702293" y="494561"/>
                          <a:pt x="11705273" y="1066257"/>
                        </a:cubicBezTo>
                        <a:cubicBezTo>
                          <a:pt x="11786872" y="2245459"/>
                          <a:pt x="11859573" y="4367832"/>
                          <a:pt x="11705273" y="5331156"/>
                        </a:cubicBezTo>
                        <a:cubicBezTo>
                          <a:pt x="11713262" y="5936880"/>
                          <a:pt x="11119274" y="6434328"/>
                          <a:pt x="10639016" y="6397413"/>
                        </a:cubicBezTo>
                        <a:cubicBezTo>
                          <a:pt x="6460321" y="6441633"/>
                          <a:pt x="3175042" y="6368031"/>
                          <a:pt x="1066257" y="6397413"/>
                        </a:cubicBezTo>
                        <a:cubicBezTo>
                          <a:pt x="468325" y="6362621"/>
                          <a:pt x="-40326" y="5910713"/>
                          <a:pt x="0" y="5331156"/>
                        </a:cubicBezTo>
                        <a:cubicBezTo>
                          <a:pt x="-159954" y="4106958"/>
                          <a:pt x="22140" y="1841994"/>
                          <a:pt x="0" y="106625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A484692D-F9F9-FACA-06D8-D97F2BECC6E4}"/>
              </a:ext>
            </a:extLst>
          </p:cNvPr>
          <p:cNvSpPr txBox="1"/>
          <p:nvPr/>
        </p:nvSpPr>
        <p:spPr>
          <a:xfrm>
            <a:off x="3992880" y="457200"/>
            <a:ext cx="5151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A. QUAN HỆ PHỤ THUỘC</a:t>
            </a:r>
          </a:p>
        </p:txBody>
      </p:sp>
      <p:sp>
        <p:nvSpPr>
          <p:cNvPr id="7" name="TextBox 6">
            <a:extLst>
              <a:ext uri="{FF2B5EF4-FFF2-40B4-BE49-F238E27FC236}">
                <a16:creationId xmlns:a16="http://schemas.microsoft.com/office/drawing/2014/main" xmlns="" id="{500A12D5-1C6B-655E-F521-387BDBAE492E}"/>
              </a:ext>
            </a:extLst>
          </p:cNvPr>
          <p:cNvSpPr txBox="1"/>
          <p:nvPr/>
        </p:nvSpPr>
        <p:spPr>
          <a:xfrm>
            <a:off x="538480" y="1229360"/>
            <a:ext cx="1129792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 vòi nước chảy vào bể, sau mỗi phút đều tạo thành một cột nước có chiều cao 4cm. Bảng dưới dây cho biết mối liên hệ giữa thời gian nước chảy và chiều cao cột nước.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8DAC267E-F84E-A3C4-9F41-B924333B9BAC}"/>
              </a:ext>
            </a:extLst>
          </p:cNvPr>
          <p:cNvPicPr>
            <a:picLocks noChangeAspect="1"/>
          </p:cNvPicPr>
          <p:nvPr/>
        </p:nvPicPr>
        <p:blipFill>
          <a:blip r:embed="rId3"/>
          <a:stretch>
            <a:fillRect/>
          </a:stretch>
        </p:blipFill>
        <p:spPr>
          <a:xfrm>
            <a:off x="1938337" y="2876550"/>
            <a:ext cx="8315325" cy="1104900"/>
          </a:xfrm>
          <a:prstGeom prst="rect">
            <a:avLst/>
          </a:prstGeom>
        </p:spPr>
      </p:pic>
      <p:sp>
        <p:nvSpPr>
          <p:cNvPr id="18" name="Rounded Rectangle 39">
            <a:extLst>
              <a:ext uri="{FF2B5EF4-FFF2-40B4-BE49-F238E27FC236}">
                <a16:creationId xmlns:a16="http://schemas.microsoft.com/office/drawing/2014/main" xmlns="" id="{4DEB0C4B-A899-A9C9-1CC8-C4316CA8ED5C}"/>
              </a:ext>
            </a:extLst>
          </p:cNvPr>
          <p:cNvSpPr/>
          <p:nvPr/>
        </p:nvSpPr>
        <p:spPr>
          <a:xfrm>
            <a:off x="426720" y="4196079"/>
            <a:ext cx="11399520" cy="619761"/>
          </a:xfrm>
          <a:prstGeom prst="roundRect">
            <a:avLst/>
          </a:prstGeom>
          <a:solidFill>
            <a:srgbClr val="FFFFD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000" dirty="0">
                <a:solidFill>
                  <a:srgbClr val="002060"/>
                </a:solidFill>
                <a:latin typeface="Calibri" panose="020F0502020204030204" pitchFamily="34" charset="0"/>
                <a:cs typeface="Calibri" panose="020F0502020204030204" pitchFamily="34" charset="0"/>
              </a:rPr>
              <a:t>Nhận xét về mối liên hệ giữa thời gian nước chảy và chiều cao cột nước.</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0" name="Arrow: Curved Right 19">
            <a:extLst>
              <a:ext uri="{FF2B5EF4-FFF2-40B4-BE49-F238E27FC236}">
                <a16:creationId xmlns:a16="http://schemas.microsoft.com/office/drawing/2014/main" xmlns="" id="{312A20DF-5199-C894-0201-ED3C315D643B}"/>
              </a:ext>
            </a:extLst>
          </p:cNvPr>
          <p:cNvSpPr/>
          <p:nvPr/>
        </p:nvSpPr>
        <p:spPr>
          <a:xfrm>
            <a:off x="477520" y="485648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ed Rectangle 10">
            <a:extLst>
              <a:ext uri="{FF2B5EF4-FFF2-40B4-BE49-F238E27FC236}">
                <a16:creationId xmlns:a16="http://schemas.microsoft.com/office/drawing/2014/main" xmlns="" id="{BB9F9A98-D44A-A272-6633-707CE079C15C}"/>
              </a:ext>
            </a:extLst>
          </p:cNvPr>
          <p:cNvSpPr/>
          <p:nvPr/>
        </p:nvSpPr>
        <p:spPr>
          <a:xfrm>
            <a:off x="911012" y="4978400"/>
            <a:ext cx="10854268" cy="118872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FF0000"/>
                </a:solidFill>
              </a:rPr>
              <a:t>Khi thời gian gấp lên bao nhiêu lần thì lượng nước chảy vào bể cũng gấp lên bấy nhiêu lần.</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75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TotalTime>
  <Words>708</Words>
  <Application>Microsoft Office PowerPoint</Application>
  <PresentationFormat>Custom</PresentationFormat>
  <Paragraphs>42</Paragraphs>
  <Slides>19</Slides>
  <Notes>0</Notes>
  <HiddenSlides>0</HiddenSlides>
  <MMClips>5</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 NGOC HONG HANH</dc:creator>
  <cp:lastModifiedBy>Ha Dung</cp:lastModifiedBy>
  <cp:revision>93</cp:revision>
  <dcterms:created xsi:type="dcterms:W3CDTF">2022-11-18T04:43:48Z</dcterms:created>
  <dcterms:modified xsi:type="dcterms:W3CDTF">2025-06-02T09:51:00Z</dcterms:modified>
</cp:coreProperties>
</file>