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24"/>
  </p:notesMasterIdLst>
  <p:sldIdLst>
    <p:sldId id="408" r:id="rId4"/>
    <p:sldId id="407" r:id="rId5"/>
    <p:sldId id="401" r:id="rId6"/>
    <p:sldId id="382" r:id="rId7"/>
    <p:sldId id="267" r:id="rId8"/>
    <p:sldId id="395" r:id="rId9"/>
    <p:sldId id="385" r:id="rId10"/>
    <p:sldId id="270" r:id="rId11"/>
    <p:sldId id="388" r:id="rId12"/>
    <p:sldId id="389" r:id="rId13"/>
    <p:sldId id="392" r:id="rId14"/>
    <p:sldId id="368" r:id="rId15"/>
    <p:sldId id="264" r:id="rId16"/>
    <p:sldId id="275" r:id="rId17"/>
    <p:sldId id="274" r:id="rId18"/>
    <p:sldId id="262" r:id="rId19"/>
    <p:sldId id="402" r:id="rId20"/>
    <p:sldId id="403" r:id="rId21"/>
    <p:sldId id="365" r:id="rId22"/>
    <p:sldId id="3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CC"/>
    <a:srgbClr val="66CCFF"/>
    <a:srgbClr val="FF0066"/>
    <a:srgbClr val="CCFFFF"/>
    <a:srgbClr val="FF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937" autoAdjust="0"/>
  </p:normalViewPr>
  <p:slideViewPr>
    <p:cSldViewPr snapToGrid="0">
      <p:cViewPr varScale="1">
        <p:scale>
          <a:sx n="64" d="100"/>
          <a:sy n="64" d="100"/>
        </p:scale>
        <p:origin x="74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65F1F7-9276-4203-A72E-50E0A23C7096}"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A781C-5928-4893-833E-63793861C740}" type="slidenum">
              <a:rPr lang="en-US" smtClean="0"/>
              <a:t>‹#›</a:t>
            </a:fld>
            <a:endParaRPr lang="en-US"/>
          </a:p>
        </p:txBody>
      </p:sp>
    </p:spTree>
    <p:extLst>
      <p:ext uri="{BB962C8B-B14F-4D97-AF65-F5344CB8AC3E}">
        <p14:creationId xmlns:p14="http://schemas.microsoft.com/office/powerpoint/2010/main" val="2893347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47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1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5755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8948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79583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72354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9491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90021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84307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1931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7634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618393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17176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87183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31690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34150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185523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79978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811627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44067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18889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48885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2474709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36077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000765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64082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8067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55236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109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3690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2312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780889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999611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6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6/2/2025</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47956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100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B7C9A13-3C0E-7E32-7867-1F7A8EEF07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6/2/2025</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3A912CB-34C0-ECB7-466D-13AA216931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4756" y="143586"/>
            <a:ext cx="1774665" cy="1774665"/>
          </a:xfrm>
          <a:prstGeom prst="rect">
            <a:avLst/>
          </a:prstGeom>
        </p:spPr>
      </p:pic>
    </p:spTree>
    <p:extLst>
      <p:ext uri="{BB962C8B-B14F-4D97-AF65-F5344CB8AC3E}">
        <p14:creationId xmlns:p14="http://schemas.microsoft.com/office/powerpoint/2010/main" val="3948547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02/06/2025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7957154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1.xml"/><Relationship Id="rId11" Type="http://schemas.openxmlformats.org/officeDocument/2006/relationships/image" Target="../media/image28.png"/><Relationship Id="rId5" Type="http://schemas.openxmlformats.org/officeDocument/2006/relationships/slideLayout" Target="../slideLayouts/slideLayout24.xml"/><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7.png"/><Relationship Id="rId1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4.xml"/><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7.png"/><Relationship Id="rId1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2.sv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30.png"/><Relationship Id="rId2" Type="http://schemas.openxmlformats.org/officeDocument/2006/relationships/audio" Target="../media/media2.mp3"/><Relationship Id="rId16" Type="http://schemas.openxmlformats.org/officeDocument/2006/relationships/image" Target="../media/image30.sv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24.xml"/><Relationship Id="rId15" Type="http://schemas.openxmlformats.org/officeDocument/2006/relationships/image" Target="../media/image29.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7.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8.png"/><Relationship Id="rId5" Type="http://schemas.openxmlformats.org/officeDocument/2006/relationships/slideLayout" Target="../slideLayouts/slideLayout24.xml"/><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7.png"/><Relationship Id="rId1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microsoft.com/office/2007/relationships/hdphoto" Target="../media/hdphoto8.wdp"/><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2.svg"/><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8.png"/><Relationship Id="rId5" Type="http://schemas.openxmlformats.org/officeDocument/2006/relationships/slideLayout" Target="../slideLayouts/slideLayout24.xml"/><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audio" Target="../media/media3.mp3"/><Relationship Id="rId9" Type="http://schemas.openxmlformats.org/officeDocument/2006/relationships/image" Target="../media/image27.png"/><Relationship Id="rId14"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7.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9" y="296214"/>
            <a:ext cx="5769736" cy="384721"/>
          </a:xfrm>
          <a:prstGeom prst="rect">
            <a:avLst/>
          </a:prstGeom>
          <a:noFill/>
        </p:spPr>
        <p:txBody>
          <a:bodyPr wrap="square" rtlCol="0">
            <a:spAutoFit/>
          </a:bodyPr>
          <a:lstStyle/>
          <a:p>
            <a:endParaRPr lang="en-US" dirty="0"/>
          </a:p>
        </p:txBody>
      </p:sp>
      <p:pic>
        <p:nvPicPr>
          <p:cNvPr id="5" name="Picture 4" descr="fgfg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02983" cy="544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569133" y="216307"/>
            <a:ext cx="72961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50000"/>
              </a:spcBef>
              <a:buSzTx/>
              <a:buFontTx/>
              <a:buNone/>
            </a:pPr>
            <a:r>
              <a:rPr lang="en-US" altLang="en-US" sz="4400" b="1" dirty="0" err="1">
                <a:solidFill>
                  <a:srgbClr val="FFFF00"/>
                </a:solidFill>
                <a:latin typeface="Times New Roman" panose="02020603050405020304" pitchFamily="18" charset="0"/>
                <a:cs typeface="Times New Roman" panose="02020603050405020304" pitchFamily="18" charset="0"/>
              </a:rPr>
              <a:t>Nhiệt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liệt</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chào</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mừng</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các</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thầy</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cô</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về</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dự</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giờ</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thăm</a:t>
            </a:r>
            <a:r>
              <a:rPr lang="en-US" altLang="en-US" sz="4400" b="1" dirty="0">
                <a:solidFill>
                  <a:srgbClr val="FFFF00"/>
                </a:solidFill>
                <a:latin typeface="Times New Roman" panose="02020603050405020304" pitchFamily="18" charset="0"/>
                <a:cs typeface="Times New Roman" panose="02020603050405020304" pitchFamily="18" charset="0"/>
              </a:rPr>
              <a:t> </a:t>
            </a:r>
            <a:r>
              <a:rPr lang="en-US" altLang="en-US" sz="4400" b="1" dirty="0" err="1">
                <a:solidFill>
                  <a:srgbClr val="FFFF00"/>
                </a:solidFill>
                <a:latin typeface="Times New Roman" panose="02020603050405020304" pitchFamily="18" charset="0"/>
                <a:cs typeface="Times New Roman" panose="02020603050405020304" pitchFamily="18" charset="0"/>
              </a:rPr>
              <a:t>lớp</a:t>
            </a: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4400" b="1" dirty="0" smtClean="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SzTx/>
              <a:buFontTx/>
              <a:buNone/>
            </a:pPr>
            <a:r>
              <a:rPr lang="en-US" altLang="en-US" sz="4400" b="1" dirty="0" err="1" smtClean="0">
                <a:solidFill>
                  <a:srgbClr val="FF0000"/>
                </a:solidFill>
                <a:latin typeface="Times New Roman" panose="02020603050405020304" pitchFamily="18" charset="0"/>
                <a:cs typeface="Times New Roman" panose="02020603050405020304" pitchFamily="18" charset="0"/>
              </a:rPr>
              <a:t>Lớp</a:t>
            </a:r>
            <a:r>
              <a:rPr lang="en-US" altLang="en-US" sz="4400" b="1" dirty="0" smtClean="0">
                <a:solidFill>
                  <a:srgbClr val="FF0000"/>
                </a:solidFill>
                <a:latin typeface="Times New Roman" panose="02020603050405020304" pitchFamily="18" charset="0"/>
                <a:cs typeface="Times New Roman" panose="02020603050405020304" pitchFamily="18" charset="0"/>
              </a:rPr>
              <a:t> 5A2</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881873" y="5674897"/>
            <a:ext cx="83128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70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tx2"/>
              </a:buClr>
              <a:buSzPct val="6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accent1"/>
              </a:buClr>
              <a:buSzPct val="6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sz="2000">
                <a:solidFill>
                  <a:schemeClr val="tx1"/>
                </a:solidFill>
                <a:latin typeface="Arial" panose="020B0604020202020204" pitchFamily="34" charset="0"/>
              </a:defRPr>
            </a:lvl9pPr>
          </a:lstStyle>
          <a:p>
            <a:pPr marL="0" marR="0" lvl="0" indent="0" algn="ctr" defTabSz="913470" rtl="0" eaLnBrk="1" fontAlgn="auto" latinLnBrk="0" hangingPunct="1">
              <a:lnSpc>
                <a:spcPct val="100000"/>
              </a:lnSpc>
              <a:spcBef>
                <a:spcPct val="50000"/>
              </a:spcBef>
              <a:spcAft>
                <a:spcPts val="0"/>
              </a:spcAft>
              <a:buClrTx/>
              <a:buSzTx/>
              <a:buFontTx/>
              <a:buNone/>
              <a:tabLst/>
              <a:defRPr/>
            </a:pPr>
            <a:r>
              <a:rPr lang="en-US" altLang="en-US" sz="4400" b="1" dirty="0" err="1" smtClean="0">
                <a:solidFill>
                  <a:srgbClr val="7030A0"/>
                </a:solidFill>
                <a:latin typeface="Times New Roman" panose="02020603050405020304" pitchFamily="18" charset="0"/>
                <a:cs typeface="Times New Roman" panose="02020603050405020304" pitchFamily="18" charset="0"/>
              </a:rPr>
              <a:t>Giáo</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viên</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Bùi</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Thị</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Thanh</a:t>
            </a:r>
            <a:r>
              <a:rPr lang="en-US" altLang="en-US" sz="4400" b="1" dirty="0" smtClean="0">
                <a:solidFill>
                  <a:srgbClr val="7030A0"/>
                </a:solidFill>
                <a:latin typeface="Times New Roman" panose="02020603050405020304" pitchFamily="18" charset="0"/>
                <a:cs typeface="Times New Roman" panose="02020603050405020304" pitchFamily="18" charset="0"/>
              </a:rPr>
              <a:t> </a:t>
            </a:r>
            <a:r>
              <a:rPr lang="en-US" altLang="en-US" sz="4400" b="1" dirty="0" err="1" smtClean="0">
                <a:solidFill>
                  <a:srgbClr val="7030A0"/>
                </a:solidFill>
                <a:latin typeface="Times New Roman" panose="02020603050405020304" pitchFamily="18" charset="0"/>
                <a:cs typeface="Times New Roman" panose="02020603050405020304" pitchFamily="18" charset="0"/>
              </a:rPr>
              <a:t>Liên</a:t>
            </a:r>
            <a:r>
              <a:rPr kumimoji="0" lang="en-US" altLang="en-US" sz="44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endParaRPr kumimoji="0" lang="en-US" alt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0802983" y="0"/>
            <a:ext cx="1420750" cy="1330413"/>
          </a:xfrm>
          <a:prstGeom prst="rect">
            <a:avLst/>
          </a:prstGeom>
        </p:spPr>
      </p:pic>
    </p:spTree>
    <p:extLst>
      <p:ext uri="{BB962C8B-B14F-4D97-AF65-F5344CB8AC3E}">
        <p14:creationId xmlns:p14="http://schemas.microsoft.com/office/powerpoint/2010/main" val="4164057292"/>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40ED465-4659-CCD3-8B87-36FE5532135A}"/>
              </a:ext>
            </a:extLst>
          </p:cNvPr>
          <p:cNvSpPr txBox="1"/>
          <p:nvPr/>
        </p:nvSpPr>
        <p:spPr>
          <a:xfrm>
            <a:off x="912677" y="1024793"/>
            <a:ext cx="10849939" cy="4647426"/>
          </a:xfrm>
          <a:prstGeom prst="rect">
            <a:avLst/>
          </a:prstGeom>
          <a:noFill/>
        </p:spPr>
        <p:txBody>
          <a:bodyPr wrap="square" rtlCol="0">
            <a:spAutoFit/>
          </a:bodyPr>
          <a:lstStyle/>
          <a:p>
            <a:pPr algn="ctr"/>
            <a:r>
              <a:rPr lang="vi-VN" sz="4400" b="1" i="1" dirty="0">
                <a:solidFill>
                  <a:srgbClr val="FF0000"/>
                </a:solidFill>
                <a:latin typeface="Cambria" panose="02040503050406030204" pitchFamily="18" charset="0"/>
                <a:ea typeface="Cambria" panose="02040503050406030204" pitchFamily="18" charset="0"/>
              </a:rPr>
              <a:t>Một số bài thơ về biển, đảo Việt Nam: </a:t>
            </a:r>
            <a:endParaRPr lang="en-US" sz="44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Lời sóng 4 (trích Trường ca Biển – Hữu Thỉnh).</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600" i="1" dirty="0">
                <a:latin typeface="Cambria" panose="02040503050406030204" pitchFamily="18" charset="0"/>
                <a:ea typeface="Cambria" panose="02040503050406030204" pitchFamily="18" charset="0"/>
              </a:rPr>
              <a:t>Đoàn thuyền đánh cá – Huy Cận.</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 Hoàng Trung Thông. </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a:latin typeface="Cambria" panose="02040503050406030204" pitchFamily="18" charset="0"/>
                <a:ea typeface="Cambria" panose="02040503050406030204" pitchFamily="18" charset="0"/>
              </a:rPr>
              <a:t>Hoàng Sa – </a:t>
            </a:r>
            <a:r>
              <a:rPr lang="en-SG" sz="3600" i="1" dirty="0" err="1">
                <a:latin typeface="Cambria" panose="02040503050406030204" pitchFamily="18" charset="0"/>
                <a:ea typeface="Cambria" panose="02040503050406030204" pitchFamily="18" charset="0"/>
              </a:rPr>
              <a:t>Nguyên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Hòa</a:t>
            </a:r>
            <a:r>
              <a:rPr lang="en-SG" sz="3600" i="1"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algn="ctr"/>
            <a:r>
              <a:rPr lang="en-SG" sz="3600" b="1" i="1" dirty="0" err="1">
                <a:solidFill>
                  <a:srgbClr val="FF0000"/>
                </a:solidFill>
                <a:latin typeface="Cambria" panose="02040503050406030204" pitchFamily="18" charset="0"/>
                <a:ea typeface="Cambria" panose="02040503050406030204" pitchFamily="18" charset="0"/>
              </a:rPr>
              <a:t>Một</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số</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câu</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chuyện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về</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biển</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đảo</a:t>
            </a:r>
            <a:r>
              <a:rPr lang="en-SG" sz="3600" b="1" i="1" dirty="0">
                <a:solidFill>
                  <a:srgbClr val="FF0000"/>
                </a:solidFill>
                <a:latin typeface="Cambria" panose="02040503050406030204" pitchFamily="18" charset="0"/>
                <a:ea typeface="Cambria" panose="02040503050406030204" pitchFamily="18" charset="0"/>
              </a:rPr>
              <a:t> </a:t>
            </a:r>
            <a:r>
              <a:rPr lang="en-SG" sz="3600" b="1" i="1" dirty="0" err="1">
                <a:solidFill>
                  <a:srgbClr val="FF0000"/>
                </a:solidFill>
                <a:latin typeface="Cambria" panose="02040503050406030204" pitchFamily="18" charset="0"/>
                <a:ea typeface="Cambria" panose="02040503050406030204" pitchFamily="18" charset="0"/>
              </a:rPr>
              <a:t>Việt</a:t>
            </a:r>
            <a:r>
              <a:rPr lang="en-SG" sz="3600" b="1" i="1" dirty="0">
                <a:solidFill>
                  <a:srgbClr val="FF0000"/>
                </a:solidFill>
                <a:latin typeface="Cambria" panose="02040503050406030204" pitchFamily="18" charset="0"/>
                <a:ea typeface="Cambria" panose="02040503050406030204" pitchFamily="18" charset="0"/>
              </a:rPr>
              <a:t> Nam:</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Bác</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Hồ</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với</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biển</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đảo</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Việt</a:t>
            </a:r>
            <a:r>
              <a:rPr lang="en-SG" sz="3600" i="1" dirty="0">
                <a:latin typeface="Cambria" panose="02040503050406030204" pitchFamily="18" charset="0"/>
                <a:ea typeface="Cambria" panose="02040503050406030204" pitchFamily="18" charset="0"/>
              </a:rPr>
              <a:t> Nam.</a:t>
            </a:r>
            <a:endParaRPr lang="en-US" sz="3600" dirty="0">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en-SG" sz="3600" i="1" dirty="0" err="1">
                <a:latin typeface="Cambria" panose="02040503050406030204" pitchFamily="18" charset="0"/>
                <a:ea typeface="Cambria" panose="02040503050406030204" pitchFamily="18" charset="0"/>
              </a:rPr>
              <a:t>Kể</a:t>
            </a:r>
            <a:r>
              <a:rPr lang="en-SG" sz="3600" i="1" dirty="0">
                <a:latin typeface="Cambria" panose="02040503050406030204" pitchFamily="18" charset="0"/>
                <a:ea typeface="Cambria" panose="02040503050406030204" pitchFamily="18" charset="0"/>
              </a:rPr>
              <a:t> </a:t>
            </a:r>
            <a:r>
              <a:rPr lang="en-SG" sz="3600" i="1" dirty="0" err="1">
                <a:latin typeface="Cambria" panose="02040503050406030204" pitchFamily="18" charset="0"/>
                <a:ea typeface="Cambria" panose="02040503050406030204" pitchFamily="18" charset="0"/>
              </a:rPr>
              <a:t>chuyện</a:t>
            </a:r>
            <a:r>
              <a:rPr lang="en-SG" sz="3600" i="1" dirty="0">
                <a:latin typeface="Cambria" panose="02040503050406030204" pitchFamily="18" charset="0"/>
                <a:ea typeface="Cambria" panose="02040503050406030204" pitchFamily="18" charset="0"/>
              </a:rPr>
              <a:t> Hoàng Sa – Lê Văn </a:t>
            </a:r>
            <a:r>
              <a:rPr lang="en-SG" sz="3600" i="1" dirty="0" err="1">
                <a:latin typeface="Cambria" panose="02040503050406030204" pitchFamily="18" charset="0"/>
                <a:ea typeface="Cambria" panose="02040503050406030204" pitchFamily="18" charset="0"/>
              </a:rPr>
              <a:t>Chương</a:t>
            </a:r>
            <a:r>
              <a:rPr lang="en-SG" sz="3600" i="1" dirty="0">
                <a:latin typeface="Cambria" panose="02040503050406030204" pitchFamily="18" charset="0"/>
                <a:ea typeface="Cambria" panose="02040503050406030204" pitchFamily="18" charset="0"/>
              </a:rPr>
              <a:t>. </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602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red text on a black background&#10;&#10;Description automatically generated">
            <a:extLst>
              <a:ext uri="{FF2B5EF4-FFF2-40B4-BE49-F238E27FC236}">
                <a16:creationId xmlns:a16="http://schemas.microsoft.com/office/drawing/2014/main" id="{37B1A11D-2978-C345-4652-40BE23234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0" y="2353245"/>
            <a:ext cx="4958391" cy="3991925"/>
          </a:xfrm>
          <a:prstGeom prst="rect">
            <a:avLst/>
          </a:prstGeom>
        </p:spPr>
      </p:pic>
    </p:spTree>
    <p:extLst>
      <p:ext uri="{BB962C8B-B14F-4D97-AF65-F5344CB8AC3E}">
        <p14:creationId xmlns:p14="http://schemas.microsoft.com/office/powerpoint/2010/main" val="571487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56391B9-45A2-7F5E-093D-339A6FE5C54B}"/>
              </a:ext>
            </a:extLst>
          </p:cNvPr>
          <p:cNvSpPr/>
          <p:nvPr/>
        </p:nvSpPr>
        <p:spPr>
          <a:xfrm>
            <a:off x="634973" y="1471183"/>
            <a:ext cx="11127476" cy="4539342"/>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 name="Group 23">
            <a:extLst>
              <a:ext uri="{FF2B5EF4-FFF2-40B4-BE49-F238E27FC236}">
                <a16:creationId xmlns:a16="http://schemas.microsoft.com/office/drawing/2014/main" id="{789101BD-56F4-7037-F06B-0A0D7F85E6C9}"/>
              </a:ext>
            </a:extLst>
          </p:cNvPr>
          <p:cNvGrpSpPr/>
          <p:nvPr/>
        </p:nvGrpSpPr>
        <p:grpSpPr>
          <a:xfrm>
            <a:off x="2214815" y="1849120"/>
            <a:ext cx="8168770" cy="3060285"/>
            <a:chOff x="2686172" y="3362960"/>
            <a:chExt cx="8168770" cy="3060285"/>
          </a:xfrm>
        </p:grpSpPr>
        <p:sp>
          <p:nvSpPr>
            <p:cNvPr id="13" name="Rectangle: Rounded Corners 12">
              <a:extLst>
                <a:ext uri="{FF2B5EF4-FFF2-40B4-BE49-F238E27FC236}">
                  <a16:creationId xmlns:a16="http://schemas.microsoft.com/office/drawing/2014/main" id="{9D838DF7-52D7-B04C-4CF3-BABA0614CD76}"/>
                </a:ext>
              </a:extLst>
            </p:cNvPr>
            <p:cNvSpPr/>
            <p:nvPr/>
          </p:nvSpPr>
          <p:spPr>
            <a:xfrm>
              <a:off x="2686172" y="3362960"/>
              <a:ext cx="7672031" cy="3060285"/>
            </a:xfrm>
            <a:prstGeom prst="roundRect">
              <a:avLst>
                <a:gd name="adj" fmla="val 50000"/>
              </a:avLst>
            </a:prstGeom>
            <a:solidFill>
              <a:srgbClr val="FFCCCC"/>
            </a:solidFill>
            <a:ln>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t>Tìm hiểu và giới thiệu một hoạt động của quân và dân Việt Nam góp phần thực thi và bảo vệ chủ quyền ở Biển Đông. Nêu suy nghĩ của em về việc làm đó.</a:t>
              </a:r>
              <a:endParaRPr lang="en-US" sz="3600" dirty="0"/>
            </a:p>
          </p:txBody>
        </p:sp>
        <p:pic>
          <p:nvPicPr>
            <p:cNvPr id="14" name="Picture 2" descr="Hình ảnh Trẻ Em Bằng Tay Vẽ Hoạt Hình Vẽ Hoạt Hình Ngôi Sao Năm Cánh PNG ,  Những Ngôi Sao Nhỏ, đáng Yêu, Vẽ Tay PNG miễn phí tải tập tin">
              <a:extLst>
                <a:ext uri="{FF2B5EF4-FFF2-40B4-BE49-F238E27FC236}">
                  <a16:creationId xmlns:a16="http://schemas.microsoft.com/office/drawing/2014/main" id="{8DE9D787-A55E-1327-6A3A-CDA87B1AF78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5167" b="93083" l="8750" r="93000">
                          <a14:foregroundMark x1="40417" y1="36417" x2="46750" y2="44333"/>
                          <a14:foregroundMark x1="59833" y1="40667" x2="66833" y2="48583"/>
                          <a14:foregroundMark x1="57583" y1="44333" x2="62167" y2="50583"/>
                          <a14:foregroundMark x1="57417" y1="5167" x2="57417" y2="5167"/>
                          <a14:foregroundMark x1="8833" y1="29417" x2="8833" y2="29417"/>
                          <a14:foregroundMark x1="93083" y1="49750" x2="93083" y2="49750"/>
                          <a14:foregroundMark x1="63500" y1="93083" x2="63500" y2="93083"/>
                        </a14:backgroundRemoval>
                      </a14:imgEffect>
                    </a14:imgLayer>
                  </a14:imgProps>
                </a:ext>
                <a:ext uri="{28A0092B-C50C-407E-A947-70E740481C1C}">
                  <a14:useLocalDpi xmlns:a14="http://schemas.microsoft.com/office/drawing/2010/main" val="0"/>
                </a:ext>
              </a:extLst>
            </a:blip>
            <a:srcRect l="5857" t="3578" r="3295" b="5538"/>
            <a:stretch/>
          </p:blipFill>
          <p:spPr bwMode="auto">
            <a:xfrm>
              <a:off x="9567907" y="3699618"/>
              <a:ext cx="1287035" cy="1287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grpSp>
      <p:pic>
        <p:nvPicPr>
          <p:cNvPr id="20" name="Picture 3">
            <a:extLst>
              <a:ext uri="{FF2B5EF4-FFF2-40B4-BE49-F238E27FC236}">
                <a16:creationId xmlns:a16="http://schemas.microsoft.com/office/drawing/2014/main" id="{91B9EE85-68CF-EF80-753F-11EC4A08EEEF}"/>
              </a:ext>
            </a:extLst>
          </p:cNvPr>
          <p:cNvPicPr>
            <a:picLocks noChangeAspect="1"/>
          </p:cNvPicPr>
          <p:nvPr/>
        </p:nvPicPr>
        <p:blipFill>
          <a:blip r:embed="rId6"/>
          <a:srcRect/>
          <a:stretch>
            <a:fillRect/>
          </a:stretch>
        </p:blipFill>
        <p:spPr>
          <a:xfrm flipH="1">
            <a:off x="15633" y="2005024"/>
            <a:ext cx="1773810" cy="3503821"/>
          </a:xfrm>
          <a:prstGeom prst="rect">
            <a:avLst/>
          </a:prstGeom>
        </p:spPr>
      </p:pic>
    </p:spTree>
    <p:extLst>
      <p:ext uri="{BB962C8B-B14F-4D97-AF65-F5344CB8AC3E}">
        <p14:creationId xmlns:p14="http://schemas.microsoft.com/office/powerpoint/2010/main" val="290272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Premium Vector | Cute boy cartoon character with a gesture of megaphone  shout.">
            <a:extLst>
              <a:ext uri="{FF2B5EF4-FFF2-40B4-BE49-F238E27FC236}">
                <a16:creationId xmlns:a16="http://schemas.microsoft.com/office/drawing/2014/main" id="{08E61D58-0684-C711-EA41-57411DF57F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11" b="92492" l="9585" r="89617">
                        <a14:foregroundMark x1="11182" y1="14696" x2="11182" y2="14696"/>
                        <a14:foregroundMark x1="12620" y1="14058" x2="12620" y2="14058"/>
                        <a14:foregroundMark x1="15655" y1="11182" x2="15655" y2="11182"/>
                        <a14:foregroundMark x1="19169" y1="7188" x2="19169" y2="7188"/>
                        <a14:foregroundMark x1="24760" y1="5911" x2="24760" y2="5911"/>
                        <a14:foregroundMark x1="28275" y1="6230" x2="28275" y2="6230"/>
                        <a14:foregroundMark x1="44249" y1="87380" x2="44249" y2="87380"/>
                        <a14:foregroundMark x1="55431" y1="92492" x2="55431" y2="92492"/>
                      </a14:backgroundRemoval>
                    </a14:imgEffect>
                  </a14:imgLayer>
                </a14:imgProps>
              </a:ext>
              <a:ext uri="{28A0092B-C50C-407E-A947-70E740481C1C}">
                <a14:useLocalDpi xmlns:a14="http://schemas.microsoft.com/office/drawing/2010/main" val="0"/>
              </a:ext>
            </a:extLst>
          </a:blip>
          <a:srcRect l="8930" t="6218" r="16216" b="3781"/>
          <a:stretch/>
        </p:blipFill>
        <p:spPr bwMode="auto">
          <a:xfrm flipH="1">
            <a:off x="-99658" y="4211206"/>
            <a:ext cx="2200492" cy="26457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59BC183D-DA65-2800-4794-265FC681026B}"/>
              </a:ext>
            </a:extLst>
          </p:cNvPr>
          <p:cNvGrpSpPr/>
          <p:nvPr/>
        </p:nvGrpSpPr>
        <p:grpSpPr>
          <a:xfrm>
            <a:off x="1311470" y="71120"/>
            <a:ext cx="10385685" cy="6420201"/>
            <a:chOff x="248782" y="3429000"/>
            <a:chExt cx="2270961" cy="8094523"/>
          </a:xfrm>
        </p:grpSpPr>
        <p:sp>
          <p:nvSpPr>
            <p:cNvPr id="13" name="Rectangle: Rounded Corners 12">
              <a:extLst>
                <a:ext uri="{FF2B5EF4-FFF2-40B4-BE49-F238E27FC236}">
                  <a16:creationId xmlns:a16="http://schemas.microsoft.com/office/drawing/2014/main" id="{E5CC07EC-4D12-E191-AD1C-74CFA7C0A5E0}"/>
                </a:ext>
              </a:extLst>
            </p:cNvPr>
            <p:cNvSpPr/>
            <p:nvPr/>
          </p:nvSpPr>
          <p:spPr>
            <a:xfrm>
              <a:off x="248782" y="3429000"/>
              <a:ext cx="2270961" cy="8094523"/>
            </a:xfrm>
            <a:prstGeom prst="roundRect">
              <a:avLst/>
            </a:prstGeom>
            <a:solidFill>
              <a:schemeClr val="accent4">
                <a:lumMod val="20000"/>
                <a:lumOff val="80000"/>
              </a:schemeClr>
            </a:solidFill>
            <a:ln>
              <a:solidFill>
                <a:schemeClr val="accent2">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FD07263-9C60-D489-7A22-1A8EFAD80664}"/>
                </a:ext>
              </a:extLst>
            </p:cNvPr>
            <p:cNvSpPr txBox="1"/>
            <p:nvPr/>
          </p:nvSpPr>
          <p:spPr>
            <a:xfrm>
              <a:off x="317653" y="3836738"/>
              <a:ext cx="2165889" cy="7566809"/>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Một trong những hoạt động của nhân dân Việt Nam góp phần thực thi và bảo vệ chủ quyền ở Biển Đông là: duy trì Lễ khao lề thế lính Hoàng Sa.</a:t>
              </a:r>
            </a:p>
            <a:p>
              <a:pPr algn="just"/>
              <a:r>
                <a:rPr lang="vi-VN" sz="2400" b="0" i="0" dirty="0">
                  <a:solidFill>
                    <a:srgbClr val="000000"/>
                  </a:solidFill>
                  <a:effectLst/>
                  <a:latin typeface="Cambria" panose="02040503050406030204" pitchFamily="18" charset="0"/>
                  <a:ea typeface="Cambria" panose="02040503050406030204" pitchFamily="18" charset="0"/>
                </a:rPr>
                <a:t>+ Nguồn gốc Lễ Khao lề thế lính Hoàng Sa: Tương truyền xưa kia, mỗi cuộc đi biển vô cùng khó khăn, người lính trong Đội Hoàng Sa khi đi thực hiện nhiệm vụ phải chuẩn bị cho mình một đôi chiếu, 7 nẹp tre và 7 sợi dây mây. Nếu không may xấu số bỏ mạng trên biển thì sẽ dùng đề bó xác thả xuống biển. Nghi lễ “cúng thế lính” được tổ chức theo quan niệm của người dân, dùng những hình nộm bằng giấy hoặc bột gạo đặt lên thuyền làm bằng thân cây chuối để giả những đội binh thuyền Hoàng Sa ... Nghi lễ thể hiện mong muốn đội thuyền kia sẽ chịu rủi ro thay cho những người lính của Đội Hoàng Sa, đồng thời tạo niềm tin cho người lính hoàn thành nhiệm vụ.</a:t>
              </a:r>
            </a:p>
            <a:p>
              <a:pPr algn="just"/>
              <a:r>
                <a:rPr lang="vi-VN" sz="2400" b="0" i="0" dirty="0">
                  <a:solidFill>
                    <a:srgbClr val="000000"/>
                  </a:solidFill>
                  <a:effectLst/>
                  <a:latin typeface="Cambria" panose="02040503050406030204" pitchFamily="18" charset="0"/>
                  <a:ea typeface="Cambria" panose="02040503050406030204" pitchFamily="18" charset="0"/>
                </a:rPr>
                <a:t>+ Lễ Khao lề thế lính Hoàng Sa thường được tổ chức trên đảo Lý Sơn vào tháng 2, tháng 3 (âm lịch) hằng năm.</a:t>
              </a:r>
            </a:p>
            <a:p>
              <a:pPr algn="just"/>
              <a:r>
                <a:rPr lang="vi-VN" sz="2400" b="1" i="0" dirty="0">
                  <a:solidFill>
                    <a:srgbClr val="000000"/>
                  </a:solidFill>
                  <a:effectLst/>
                  <a:latin typeface="Cambria" panose="02040503050406030204" pitchFamily="18" charset="0"/>
                  <a:ea typeface="Cambria" panose="02040503050406030204" pitchFamily="18" charset="0"/>
                </a:rPr>
                <a:t>- Ý nghĩa:</a:t>
              </a:r>
              <a:r>
                <a:rPr lang="vi-VN" sz="2400" b="0" i="0" dirty="0">
                  <a:solidFill>
                    <a:srgbClr val="000000"/>
                  </a:solidFill>
                  <a:effectLst/>
                  <a:latin typeface="Cambria" panose="02040503050406030204" pitchFamily="18" charset="0"/>
                  <a:ea typeface="Cambria" panose="02040503050406030204" pitchFamily="18" charset="0"/>
                </a:rPr>
                <a:t> duy trì Lễ Khao lề thế lính Hoàng Sa nhằm tri ân những người đi thực hiện nhiệm vụ và giáo dục thế hệ trẻ có ý thức, trách nhiệm giữ gìn biển, đảo Việt Nam.</a:t>
              </a:r>
            </a:p>
          </p:txBody>
        </p:sp>
      </p:grpSp>
    </p:spTree>
    <p:extLst>
      <p:ext uri="{BB962C8B-B14F-4D97-AF65-F5344CB8AC3E}">
        <p14:creationId xmlns:p14="http://schemas.microsoft.com/office/powerpoint/2010/main" val="17086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1: Địa danh nào nước ta được UNESCO công nhận là Di sản thiên nhiên thế giới?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Lan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Vĩnh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Hy</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508395" y="7429560"/>
              <a:ext cx="687360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Hạ</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Long.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Vịnh</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Nha</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Trang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B050"/>
                </a:solidFill>
                <a:latin typeface="Calibri" panose="020F0502020204030204"/>
              </a:rPr>
              <a:t>Câu</a:t>
            </a:r>
            <a:r>
              <a:rPr lang="en-US" sz="4400" b="1" dirty="0">
                <a:solidFill>
                  <a:srgbClr val="00B050"/>
                </a:solidFill>
                <a:latin typeface="Calibri" panose="020F0502020204030204"/>
              </a:rPr>
              <a:t> 2: </a:t>
            </a:r>
            <a:r>
              <a:rPr kumimoji="0" lang="vi-VN" sz="4400" b="1" i="0" u="none" strike="noStrike" kern="1200" cap="none" spc="0" normalizeH="0" baseline="0" noProof="0" dirty="0">
                <a:ln>
                  <a:noFill/>
                </a:ln>
                <a:solidFill>
                  <a:srgbClr val="00B050"/>
                </a:solidFill>
                <a:effectLst/>
                <a:uLnTx/>
                <a:uFillTx/>
                <a:latin typeface="Calibri" panose="020F0502020204030204"/>
                <a:ea typeface="+mn-ea"/>
                <a:cs typeface="+mn-cs"/>
              </a:rPr>
              <a:t>Đội Hoàng Sa được lập vào thời gian nào?</a:t>
            </a:r>
            <a:endParaRPr kumimoji="0" lang="en-US" sz="4400" b="0" i="0" u="none" strike="noStrike" kern="1200" cap="none" spc="0" normalizeH="0" baseline="0" noProof="0" dirty="0">
              <a:ln>
                <a:noFill/>
              </a:ln>
              <a:solidFill>
                <a:srgbClr val="00B050"/>
              </a:solidFill>
              <a:effectLst/>
              <a:uLnTx/>
              <a:uFillTx/>
              <a:latin typeface="Calibri" panose="020F05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kỉ</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XVII</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Câu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3: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Những</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thành</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viên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đội</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Hoàng Sa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đến</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từ</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B05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srgbClr val="00B050"/>
              </a:solidFill>
              <a:effectLst/>
              <a:uLnTx/>
              <a:uFillTx/>
              <a:latin typeface="Calibri Light" panose="020F0302020204030204"/>
              <a:ea typeface="+mn-ea"/>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661679" y="4457700"/>
              <a:ext cx="6720321" cy="2071398"/>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Bình</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278202" y="4457701"/>
              <a:ext cx="679002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2795"/>
                  </a:solidFill>
                  <a:effectLst/>
                  <a:uLnTx/>
                  <a:uFillTx/>
                  <a:latin typeface="Calibri" panose="020F0502020204030204"/>
                  <a:ea typeface="+mn-ea"/>
                  <a:cs typeface="+mn-cs"/>
                </a:rPr>
                <a:t>Ngãi</a:t>
              </a:r>
              <a:r>
                <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rPr>
                <a:t>.</a:t>
              </a: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96000" y="2986879"/>
            <a:ext cx="1486303" cy="118904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67475" y="7429560"/>
              <a:ext cx="661452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Trị</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043400" y="7429560"/>
              <a:ext cx="702482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9999"/>
                  </a:solidFill>
                  <a:effectLst/>
                  <a:uLnTx/>
                  <a:uFillTx/>
                  <a:latin typeface="Calibri" panose="020F0502020204030204"/>
                  <a:ea typeface="+mn-ea"/>
                  <a:cs typeface="+mn-cs"/>
                </a:rPr>
                <a:t>Quảng</a:t>
              </a: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 Nam.</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023498" y="7402261"/>
              <a:ext cx="2010918" cy="2209800"/>
            </a:xfrm>
            <a:prstGeom prst="rect">
              <a:avLst/>
            </a:prstGeom>
          </p:spPr>
        </p:pic>
      </p:grpSp>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8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89"/>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Câu 4: Để tưởng nhớ công ơn của đội Hoàng Sa, người dân đã tổ chức lễ gì? </a:t>
            </a:r>
            <a:endParaRPr kumimoji="0" lang="en-US" sz="3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Lồng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Tồng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0" cy="1459872"/>
            <a:chOff x="9105900" y="4442090"/>
            <a:chExt cx="7962329" cy="2189808"/>
          </a:xfrm>
        </p:grpSpPr>
        <p:sp>
          <p:nvSpPr>
            <p:cNvPr id="4" name="b">
              <a:extLst>
                <a:ext uri="{FF2B5EF4-FFF2-40B4-BE49-F238E27FC236}">
                  <a16:creationId xmlns:a16="http://schemas.microsoft.com/office/drawing/2014/main" id="{58B2C650-1CC2-929E-B9A9-18C31B8740E5}"/>
                </a:ext>
              </a:extLst>
            </p:cNvPr>
            <p:cNvSpPr/>
            <p:nvPr/>
          </p:nvSpPr>
          <p:spPr>
            <a:xfrm>
              <a:off x="10369642" y="4457701"/>
              <a:ext cx="6698587"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Tịch</a:t>
              </a:r>
              <a:r>
                <a:rPr kumimoji="0" lang="en-US" sz="48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9999"/>
                  </a:solidFill>
                  <a:effectLst/>
                  <a:uLnTx/>
                  <a:uFillTx/>
                  <a:latin typeface="Calibri" panose="020F0502020204030204"/>
                  <a:ea typeface="+mn-ea"/>
                  <a:cs typeface="+mn-cs"/>
                </a:rPr>
                <a:t>điền</a:t>
              </a:r>
              <a:endParaRPr kumimoji="0" lang="en-US" sz="48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797955" y="7429560"/>
              <a:ext cx="6584045"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Khao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lề</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lính</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10363440" y="7429560"/>
              <a:ext cx="6704789"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Nghing</a:t>
              </a:r>
              <a:r>
                <a:rPr kumimoji="0" lang="en-US" sz="4400" b="1" i="0" u="none" strike="noStrike" kern="1200" cap="none" spc="0" normalizeH="0" baseline="0" noProof="0" dirty="0">
                  <a:ln>
                    <a:noFill/>
                  </a:ln>
                  <a:solidFill>
                    <a:srgbClr val="009999"/>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9999"/>
                  </a:solidFill>
                  <a:effectLst/>
                  <a:uLnTx/>
                  <a:uFillTx/>
                  <a:latin typeface="Calibri" panose="020F0502020204030204"/>
                  <a:ea typeface="+mn-ea"/>
                  <a:cs typeface="+mn-cs"/>
                </a:rPr>
                <a:t>Ông</a:t>
              </a:r>
              <a:endParaRPr kumimoji="0" lang="en-US" sz="4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342993" y="5108914"/>
            <a:ext cx="1486303" cy="1189041"/>
          </a:xfrm>
          <a:prstGeom prst="rect">
            <a:avLst/>
          </a:prstGeom>
        </p:spPr>
      </p:pic>
    </p:spTree>
    <p:extLst>
      <p:ext uri="{BB962C8B-B14F-4D97-AF65-F5344CB8AC3E}">
        <p14:creationId xmlns:p14="http://schemas.microsoft.com/office/powerpoint/2010/main" val="2285470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0"/>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4"/>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6"/>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3200" b="1"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Câu 5:</a:t>
            </a:r>
            <a:r>
              <a:rPr lang="vi-VN" sz="3200"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 Việt Nam tham gia Công ước của Liên hợp quốc về Luật biển năm nào?</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5" y="2851480"/>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4"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1993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0"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1983</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5"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1982</a:t>
              </a:r>
              <a:endParaRPr kumimoji="0" lang="en-US" sz="5400" b="1" i="0" u="none" strike="noStrike" kern="1200" cap="none" spc="0" normalizeH="0" baseline="0" noProof="0" dirty="0">
                <a:ln>
                  <a:noFill/>
                </a:ln>
                <a:solidFill>
                  <a:srgbClr val="002795"/>
                </a:solidFill>
                <a:effectLst/>
                <a:uLnTx/>
                <a:uFillTx/>
                <a:latin typeface="Calibri" panose="020F0502020204030204"/>
                <a:ea typeface="+mn-ea"/>
                <a:cs typeface="+mn-cs"/>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289825" y="4953040"/>
            <a:ext cx="1486303" cy="1189041"/>
          </a:xfrm>
          <a:prstGeom prst="rect">
            <a:avLst/>
          </a:prstGeom>
        </p:spPr>
      </p:pic>
    </p:spTree>
    <p:extLst>
      <p:ext uri="{BB962C8B-B14F-4D97-AF65-F5344CB8AC3E}">
        <p14:creationId xmlns:p14="http://schemas.microsoft.com/office/powerpoint/2010/main" val="3136945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4724A5DC-5800-BB6A-AC4E-CD7D2EB546BF}"/>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A2FA205-ED9D-66E0-93C9-C2AD43FBA5E7}"/>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44417BB5-30AD-D691-B3B7-578B91A8E846}"/>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B6D6E732-A5CB-9A90-9BCC-DC2B437CB9A0}"/>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3209EE10-A433-968E-437E-5ADB6C3EE078}"/>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EA6FC29-BF0B-1801-2200-F1EB4D69D00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477DA2D-2677-5759-F78F-223F1FE8D6D5}"/>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51B43B2C-AB0A-7241-FB77-F10909A9FEC0}"/>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705512D2-8149-2325-1CA0-6E71CFCDAEC2}"/>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4EE01589-F335-5BE9-DE8A-44643A3611ED}"/>
              </a:ext>
            </a:extLst>
          </p:cNvPr>
          <p:cNvPicPr>
            <a:picLocks noChangeAspect="1"/>
          </p:cNvPicPr>
          <p:nvPr/>
        </p:nvPicPr>
        <p:blipFill>
          <a:blip r:embed="rId4"/>
          <a:stretch>
            <a:fillRect/>
          </a:stretch>
        </p:blipFill>
        <p:spPr>
          <a:xfrm>
            <a:off x="3196051" y="167571"/>
            <a:ext cx="6572058" cy="1585097"/>
          </a:xfrm>
          <a:prstGeom prst="rect">
            <a:avLst/>
          </a:prstGeom>
        </p:spPr>
      </p:pic>
    </p:spTree>
    <p:extLst>
      <p:ext uri="{BB962C8B-B14F-4D97-AF65-F5344CB8AC3E}">
        <p14:creationId xmlns:p14="http://schemas.microsoft.com/office/powerpoint/2010/main" val="1839187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4600242" y="-353641"/>
            <a:ext cx="7970703" cy="79707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EAAEAD-5792-4FE0-881F-6C0412DC57A1}"/>
              </a:ext>
            </a:extLst>
          </p:cNvPr>
          <p:cNvSpPr txBox="1"/>
          <p:nvPr/>
        </p:nvSpPr>
        <p:spPr>
          <a:xfrm>
            <a:off x="1043109" y="3169882"/>
            <a:ext cx="6157456" cy="1862048"/>
          </a:xfrm>
          <a:prstGeom prst="rect">
            <a:avLst/>
          </a:prstGeom>
          <a:noFill/>
        </p:spPr>
        <p:txBody>
          <a:bodyPr wrap="none" rtlCol="0">
            <a:spAutoFit/>
          </a:bodyPr>
          <a:lstStyle/>
          <a:p>
            <a:pPr algn="ctr" defTabSz="1219170"/>
            <a:r>
              <a:rPr lang="en-US" sz="11500" b="1" dirty="0" err="1">
                <a:solidFill>
                  <a:srgbClr val="00B050"/>
                </a:solidFill>
                <a:latin typeface="UTM Cabaret" panose="02040603050506020204" pitchFamily="18" charset="0"/>
                <a:cs typeface="Arial" panose="020B0604020202020204" pitchFamily="34" charset="0"/>
              </a:rPr>
              <a:t>Khởi</a:t>
            </a:r>
            <a:r>
              <a:rPr lang="en-US" sz="11500" b="1" dirty="0">
                <a:solidFill>
                  <a:srgbClr val="00B050"/>
                </a:solidFill>
                <a:latin typeface="UTM Cabaret" panose="02040603050506020204" pitchFamily="18" charset="0"/>
                <a:cs typeface="Arial" panose="020B0604020202020204" pitchFamily="34" charset="0"/>
              </a:rPr>
              <a:t> </a:t>
            </a:r>
            <a:r>
              <a:rPr lang="en-US" sz="11500" b="1" dirty="0" err="1">
                <a:solidFill>
                  <a:srgbClr val="00B050"/>
                </a:solidFill>
                <a:latin typeface="UTM Cabaret" panose="02040603050506020204" pitchFamily="18" charset="0"/>
                <a:cs typeface="Arial" panose="020B0604020202020204" pitchFamily="34" charset="0"/>
              </a:rPr>
              <a:t>động</a:t>
            </a:r>
            <a:endParaRPr lang="en-US" sz="11500" b="1" dirty="0">
              <a:solidFill>
                <a:srgbClr val="00B050"/>
              </a:solidFill>
              <a:latin typeface="UTM Cabaret" panose="02040603050506020204" pitchFamily="18" charset="0"/>
              <a:cs typeface="Arial" panose="020B0604020202020204" pitchFamily="34" charset="0"/>
            </a:endParaRPr>
          </a:p>
        </p:txBody>
      </p:sp>
      <p:pic>
        <p:nvPicPr>
          <p:cNvPr id="5" name="Picture 7"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a:xfrm>
            <a:off x="10046888" y="501650"/>
            <a:ext cx="1428750" cy="1428750"/>
          </a:xfrm>
          <a:prstGeom prst="rect">
            <a:avLst/>
          </a:prstGeom>
          <a:noFill/>
        </p:spPr>
      </p:pic>
      <p:pic>
        <p:nvPicPr>
          <p:cNvPr id="6"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698" y="722902"/>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9"/>
          <p:cNvGrpSpPr>
            <a:grpSpLocks/>
          </p:cNvGrpSpPr>
          <p:nvPr/>
        </p:nvGrpSpPr>
        <p:grpSpPr bwMode="auto">
          <a:xfrm>
            <a:off x="3464735" y="4576618"/>
            <a:ext cx="5146765" cy="2281382"/>
            <a:chOff x="1968" y="1152"/>
            <a:chExt cx="1829" cy="2688"/>
          </a:xfrm>
        </p:grpSpPr>
        <p:pic>
          <p:nvPicPr>
            <p:cNvPr id="8" name="Picture 10"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12" y="1152"/>
              <a:ext cx="1301"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p:nvGrpSpPr>
          <p:grpSpPr bwMode="auto">
            <a:xfrm>
              <a:off x="1968" y="1296"/>
              <a:ext cx="1829" cy="2256"/>
              <a:chOff x="1968" y="1296"/>
              <a:chExt cx="1829" cy="2256"/>
            </a:xfrm>
          </p:grpSpPr>
          <p:pic>
            <p:nvPicPr>
              <p:cNvPr id="10" name="Picture 12"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466575">
                <a:off x="2112" y="1776"/>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24743">
                <a:off x="2304" y="1296"/>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466575">
                <a:off x="1968" y="2304"/>
                <a:ext cx="80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hoaho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78134">
                <a:off x="2496" y="1680"/>
                <a:ext cx="130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4" name="Picture 16" descr="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62461" y="34925"/>
            <a:ext cx="1828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81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ông có mô tả ảnh.">
            <a:extLst>
              <a:ext uri="{FF2B5EF4-FFF2-40B4-BE49-F238E27FC236}">
                <a16:creationId xmlns:a16="http://schemas.microsoft.com/office/drawing/2014/main" id="{5B42962F-F251-4853-A3E6-8C60CA3EAA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74" r="-1" b="-1"/>
          <a:stretch/>
        </p:blipFill>
        <p:spPr bwMode="auto">
          <a:xfrm>
            <a:off x="0" y="10"/>
            <a:ext cx="728252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Thể lệ cuộc thi vẽ tranh cổ động Bảo vệ môi trường, chống biến đổi khí -  Báo Hải Quân Việt Nam">
            <a:extLst>
              <a:ext uri="{FF2B5EF4-FFF2-40B4-BE49-F238E27FC236}">
                <a16:creationId xmlns:a16="http://schemas.microsoft.com/office/drawing/2014/main" id="{30821CF3-15D0-0AE4-F440-21A21379A37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E1326D-672A-4C0B-B5AA-EC59A5994958}"/>
              </a:ext>
            </a:extLst>
          </p:cNvPr>
          <p:cNvPicPr>
            <a:picLocks noChangeAspect="1"/>
          </p:cNvPicPr>
          <p:nvPr/>
        </p:nvPicPr>
        <p:blipFill>
          <a:blip r:embed="rId5"/>
          <a:stretch>
            <a:fillRect/>
          </a:stretch>
        </p:blipFill>
        <p:spPr>
          <a:xfrm>
            <a:off x="6029433" y="2529050"/>
            <a:ext cx="5523455" cy="2554445"/>
          </a:xfrm>
          <a:prstGeom prst="rect">
            <a:avLst/>
          </a:prstGeom>
        </p:spPr>
      </p:pic>
    </p:spTree>
    <p:extLst>
      <p:ext uri="{BB962C8B-B14F-4D97-AF65-F5344CB8AC3E}">
        <p14:creationId xmlns:p14="http://schemas.microsoft.com/office/powerpoint/2010/main" val="325388889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8F64-0200-C880-E382-C81171D34B77}"/>
              </a:ext>
            </a:extLst>
          </p:cNvPr>
          <p:cNvSpPr>
            <a:spLocks noGrp="1"/>
          </p:cNvSpPr>
          <p:nvPr>
            <p:ph type="title"/>
          </p:nvPr>
        </p:nvSpPr>
        <p:spPr/>
        <p:txBody>
          <a:bodyPr/>
          <a:lstStyle/>
          <a:p>
            <a:endParaRPr lang="en-US"/>
          </a:p>
        </p:txBody>
      </p:sp>
      <p:pic>
        <p:nvPicPr>
          <p:cNvPr id="4" name="y2mate.com - NHÀ MÌNH ĐI BIỂN   Bài hát vui nhộn giúp bé năng động hơn   NHẠC THIẾU NHI 2020_v720P">
            <a:hlinkClick r:id="" action="ppaction://media"/>
            <a:extLst>
              <a:ext uri="{FF2B5EF4-FFF2-40B4-BE49-F238E27FC236}">
                <a16:creationId xmlns:a16="http://schemas.microsoft.com/office/drawing/2014/main" id="{F3E2A067-43C9-04D7-9652-3F4A801F75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8913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DA2CAB80-3D88-48DE-B0C5-0C2498C3A526}"/>
              </a:ext>
            </a:extLst>
          </p:cNvPr>
          <p:cNvSpPr/>
          <p:nvPr/>
        </p:nvSpPr>
        <p:spPr>
          <a:xfrm>
            <a:off x="4920344" y="-406400"/>
            <a:ext cx="9204730" cy="7678057"/>
          </a:xfrm>
          <a:prstGeom prst="ellipse">
            <a:avLst/>
          </a:prstGeom>
          <a:solidFill>
            <a:schemeClr val="bg1">
              <a:alpha val="5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E76F66F-5509-4E6F-B2F5-4A482F53A5B7}"/>
              </a:ext>
            </a:extLst>
          </p:cNvPr>
          <p:cNvSpPr txBox="1"/>
          <p:nvPr/>
        </p:nvSpPr>
        <p:spPr>
          <a:xfrm>
            <a:off x="6215826" y="89625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6146" name="Picture 2" descr="Thể lệ cuộc thi vẽ tranh cổ động Bảo vệ môi trường, chống biến đổi khí -  Báo Hải Quân Việt Nam">
            <a:extLst>
              <a:ext uri="{FF2B5EF4-FFF2-40B4-BE49-F238E27FC236}">
                <a16:creationId xmlns:a16="http://schemas.microsoft.com/office/drawing/2014/main" id="{B32B71D2-4D31-4DBD-B7AA-59823D3C154E}"/>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10000" b="98293" l="0" r="76667">
                        <a14:foregroundMark x1="33000" y1="10976" x2="43667" y2="9024"/>
                        <a14:foregroundMark x1="43667" y1="9024" x2="74667" y2="15854"/>
                        <a14:foregroundMark x1="74667" y1="15854" x2="76833" y2="17073"/>
                        <a14:foregroundMark x1="54500" y1="56098" x2="52167" y2="56098"/>
                        <a14:foregroundMark x1="6500" y1="51951" x2="9667" y2="48780"/>
                        <a14:foregroundMark x1="16833" y1="35366" x2="36667" y2="30244"/>
                        <a14:foregroundMark x1="36667" y1="30244" x2="36667" y2="30244"/>
                        <a14:foregroundMark x1="31500" y1="36098" x2="30167" y2="50000"/>
                        <a14:foregroundMark x1="21500" y1="38780" x2="25833" y2="37561"/>
                        <a14:foregroundMark x1="22333" y1="38780" x2="20667" y2="47317"/>
                        <a14:foregroundMark x1="18667" y1="40244" x2="32667" y2="42195"/>
                        <a14:foregroundMark x1="32667" y1="42195" x2="32500" y2="53902"/>
                        <a14:foregroundMark x1="33500" y1="50244" x2="30500" y2="61220"/>
                        <a14:foregroundMark x1="30667" y1="46829" x2="29333" y2="56098"/>
                        <a14:foregroundMark x1="26833" y1="45366" x2="27167" y2="56341"/>
                        <a14:foregroundMark x1="34000" y1="55854" x2="29667" y2="65854"/>
                        <a14:foregroundMark x1="19667" y1="57073" x2="22500" y2="54634"/>
                        <a14:foregroundMark x1="54667" y1="56829" x2="41000" y2="77805"/>
                        <a14:foregroundMark x1="41000" y1="77805" x2="37333" y2="81463"/>
                        <a14:foregroundMark x1="22667" y1="59512" x2="6500" y2="71220"/>
                        <a14:foregroundMark x1="6500" y1="71220" x2="4000" y2="83171"/>
                        <a14:foregroundMark x1="4000" y1="83171" x2="0" y2="92195"/>
                        <a14:foregroundMark x1="21667" y1="61707" x2="500" y2="98293"/>
                        <a14:foregroundMark x1="5500" y1="95366" x2="24167" y2="86829"/>
                        <a14:foregroundMark x1="24167" y1="86829" x2="36500" y2="88293"/>
                        <a14:foregroundMark x1="36500" y1="88293" x2="38833" y2="93659"/>
                        <a14:foregroundMark x1="20667" y1="69268" x2="32000" y2="67317"/>
                        <a14:foregroundMark x1="32000" y1="67317" x2="40833" y2="68780"/>
                        <a14:foregroundMark x1="40833" y1="68780" x2="41667" y2="70000"/>
                        <a14:foregroundMark x1="33333" y1="63902" x2="42667" y2="70244"/>
                        <a14:foregroundMark x1="33000" y1="63415" x2="39000" y2="66341"/>
                        <a14:foregroundMark x1="33000" y1="74146" x2="21000" y2="72195"/>
                        <a14:foregroundMark x1="21000" y1="72195" x2="19500" y2="71220"/>
                        <a14:foregroundMark x1="29667" y1="75366" x2="31000" y2="78537"/>
                        <a14:foregroundMark x1="29667" y1="79268" x2="21333" y2="75610"/>
                        <a14:foregroundMark x1="21333" y1="75610" x2="21167" y2="75610"/>
                        <a14:foregroundMark x1="45667" y1="76829" x2="48333" y2="90000"/>
                        <a14:foregroundMark x1="47167" y1="93171" x2="44667" y2="95366"/>
                        <a14:foregroundMark x1="43667" y1="97073" x2="47500" y2="95610"/>
                      </a14:backgroundRemoval>
                    </a14:imgEffect>
                  </a14:imgLayer>
                </a14:imgProps>
              </a:ext>
              <a:ext uri="{28A0092B-C50C-407E-A947-70E740481C1C}">
                <a14:useLocalDpi xmlns:a14="http://schemas.microsoft.com/office/drawing/2010/main" val="0"/>
              </a:ext>
            </a:extLst>
          </a:blip>
          <a:srcRect r="18762"/>
          <a:stretch/>
        </p:blipFill>
        <p:spPr bwMode="auto">
          <a:xfrm>
            <a:off x="311082" y="1160605"/>
            <a:ext cx="6875819" cy="57835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úc Châu - cá heo png | PNGEgg">
            <a:extLst>
              <a:ext uri="{FF2B5EF4-FFF2-40B4-BE49-F238E27FC236}">
                <a16:creationId xmlns:a16="http://schemas.microsoft.com/office/drawing/2014/main" id="{BC282E4F-A9AB-97B1-20CF-702D8CA03539}"/>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4" b="99305" l="10000" r="90000">
                        <a14:foregroundMark x1="43889" y1="4312" x2="58222" y2="34771"/>
                        <a14:foregroundMark x1="42222" y1="31433" x2="50444" y2="49235"/>
                        <a14:foregroundMark x1="38333" y1="37969" x2="35000" y2="50765"/>
                        <a14:foregroundMark x1="35556" y1="33380" x2="37667" y2="39360"/>
                        <a14:foregroundMark x1="47556" y1="37552" x2="60333" y2="62031"/>
                        <a14:foregroundMark x1="56222" y1="32823" x2="61778" y2="74965"/>
                        <a14:foregroundMark x1="60222" y1="64673" x2="60222" y2="87204"/>
                        <a14:foregroundMark x1="51111" y1="89430" x2="67889" y2="94993"/>
                        <a14:foregroundMark x1="66000" y1="87900" x2="73333" y2="93185"/>
                        <a14:foregroundMark x1="66667" y1="94993" x2="70889" y2="99305"/>
                        <a14:foregroundMark x1="66889" y1="94715" x2="66889" y2="95967"/>
                        <a14:foregroundMark x1="61222" y1="25313" x2="65111" y2="44089"/>
                        <a14:foregroundMark x1="51333" y1="14186" x2="55667" y2="26008"/>
                        <a14:foregroundMark x1="45111" y1="8484" x2="48444" y2="16412"/>
                        <a14:foregroundMark x1="46556" y1="834" x2="52111" y2="17663"/>
                        <a14:foregroundMark x1="47111" y1="834" x2="54444" y2="27538"/>
                        <a14:foregroundMark x1="35556" y1="3199" x2="49222" y2="1530"/>
                      </a14:backgroundRemoval>
                    </a14:imgEffect>
                  </a14:imgLayer>
                </a14:imgProps>
              </a:ext>
              <a:ext uri="{28A0092B-C50C-407E-A947-70E740481C1C}">
                <a14:useLocalDpi xmlns:a14="http://schemas.microsoft.com/office/drawing/2010/main" val="0"/>
              </a:ext>
            </a:extLst>
          </a:blip>
          <a:srcRect/>
          <a:stretch>
            <a:fillRect/>
          </a:stretch>
        </p:blipFill>
        <p:spPr bwMode="auto">
          <a:xfrm>
            <a:off x="8029322" y="5305494"/>
            <a:ext cx="2051223" cy="1638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997EDD-0B45-0418-74A6-A4B2B39038D8}"/>
              </a:ext>
            </a:extLst>
          </p:cNvPr>
          <p:cNvPicPr>
            <a:picLocks noChangeAspect="1"/>
          </p:cNvPicPr>
          <p:nvPr/>
        </p:nvPicPr>
        <p:blipFill>
          <a:blip r:embed="rId8"/>
          <a:stretch>
            <a:fillRect/>
          </a:stretch>
        </p:blipFill>
        <p:spPr>
          <a:xfrm>
            <a:off x="7876879" y="1568665"/>
            <a:ext cx="3895682" cy="896190"/>
          </a:xfrm>
          <a:prstGeom prst="rect">
            <a:avLst/>
          </a:prstGeom>
        </p:spPr>
      </p:pic>
      <p:pic>
        <p:nvPicPr>
          <p:cNvPr id="3" name="Picture 2">
            <a:extLst>
              <a:ext uri="{FF2B5EF4-FFF2-40B4-BE49-F238E27FC236}">
                <a16:creationId xmlns:a16="http://schemas.microsoft.com/office/drawing/2014/main" id="{325BA34B-FBFA-DE5D-0A66-EE3C5477C09B}"/>
              </a:ext>
            </a:extLst>
          </p:cNvPr>
          <p:cNvPicPr>
            <a:picLocks noChangeAspect="1"/>
          </p:cNvPicPr>
          <p:nvPr/>
        </p:nvPicPr>
        <p:blipFill>
          <a:blip r:embed="rId9"/>
          <a:stretch>
            <a:fillRect/>
          </a:stretch>
        </p:blipFill>
        <p:spPr>
          <a:xfrm>
            <a:off x="7722456" y="2266654"/>
            <a:ext cx="3676207" cy="963251"/>
          </a:xfrm>
          <a:prstGeom prst="rect">
            <a:avLst/>
          </a:prstGeom>
        </p:spPr>
      </p:pic>
      <p:pic>
        <p:nvPicPr>
          <p:cNvPr id="5" name="Picture 4">
            <a:extLst>
              <a:ext uri="{FF2B5EF4-FFF2-40B4-BE49-F238E27FC236}">
                <a16:creationId xmlns:a16="http://schemas.microsoft.com/office/drawing/2014/main" id="{536ABE24-7C43-61FC-579C-7345261B4256}"/>
              </a:ext>
            </a:extLst>
          </p:cNvPr>
          <p:cNvPicPr>
            <a:picLocks noChangeAspect="1"/>
          </p:cNvPicPr>
          <p:nvPr/>
        </p:nvPicPr>
        <p:blipFill>
          <a:blip r:embed="rId10"/>
          <a:stretch>
            <a:fillRect/>
          </a:stretch>
        </p:blipFill>
        <p:spPr>
          <a:xfrm>
            <a:off x="5179239" y="2923982"/>
            <a:ext cx="7584081" cy="1518036"/>
          </a:xfrm>
          <a:prstGeom prst="rect">
            <a:avLst/>
          </a:prstGeom>
        </p:spPr>
      </p:pic>
    </p:spTree>
    <p:extLst>
      <p:ext uri="{BB962C8B-B14F-4D97-AF65-F5344CB8AC3E}">
        <p14:creationId xmlns:p14="http://schemas.microsoft.com/office/powerpoint/2010/main" val="1176560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578385" y="2455362"/>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1B2BA1-28E9-2A0F-0DBA-B713FB78B9CA}"/>
              </a:ext>
            </a:extLst>
          </p:cNvPr>
          <p:cNvPicPr>
            <a:picLocks noChangeAspect="1"/>
          </p:cNvPicPr>
          <p:nvPr/>
        </p:nvPicPr>
        <p:blipFill>
          <a:blip r:embed="rId4"/>
          <a:stretch>
            <a:fillRect/>
          </a:stretch>
        </p:blipFill>
        <p:spPr>
          <a:xfrm>
            <a:off x="4252657" y="2704496"/>
            <a:ext cx="7364606" cy="2200847"/>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80A356-8A44-5BF2-0CDE-94BEF1F58BF5}"/>
              </a:ext>
            </a:extLst>
          </p:cNvPr>
          <p:cNvGrpSpPr/>
          <p:nvPr/>
        </p:nvGrpSpPr>
        <p:grpSpPr>
          <a:xfrm>
            <a:off x="457533" y="339841"/>
            <a:ext cx="13611182" cy="1575061"/>
            <a:chOff x="5231844" y="3772945"/>
            <a:chExt cx="7885451" cy="1188931"/>
          </a:xfrm>
        </p:grpSpPr>
        <p:pic>
          <p:nvPicPr>
            <p:cNvPr id="7" name="Picture 7">
              <a:extLst>
                <a:ext uri="{FF2B5EF4-FFF2-40B4-BE49-F238E27FC236}">
                  <a16:creationId xmlns:a16="http://schemas.microsoft.com/office/drawing/2014/main" id="{49AF889C-07E7-9EEA-5FAE-08D1AFB616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231844" y="3772945"/>
              <a:ext cx="6813030" cy="1188931"/>
            </a:xfrm>
            <a:prstGeom prst="rect">
              <a:avLst/>
            </a:prstGeom>
          </p:spPr>
        </p:pic>
        <p:sp>
          <p:nvSpPr>
            <p:cNvPr id="8" name="TextBox 7">
              <a:extLst>
                <a:ext uri="{FF2B5EF4-FFF2-40B4-BE49-F238E27FC236}">
                  <a16:creationId xmlns:a16="http://schemas.microsoft.com/office/drawing/2014/main" id="{97C4BCFA-999E-941F-220C-B304745175E5}"/>
                </a:ext>
              </a:extLst>
            </p:cNvPr>
            <p:cNvSpPr txBox="1"/>
            <p:nvPr/>
          </p:nvSpPr>
          <p:spPr>
            <a:xfrm>
              <a:off x="6856923" y="3863928"/>
              <a:ext cx="6260372" cy="696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rPr>
                <a:t>TRÒ CHƠI: TIẾP SỨC</a:t>
              </a:r>
            </a:p>
          </p:txBody>
        </p:sp>
      </p:grpSp>
      <p:pic>
        <p:nvPicPr>
          <p:cNvPr id="14" name="Picture 8" descr="Hình ảnh Mòng Biển Trắng Bay Hoạt Hình PNG , Hoạt Hình, Cảnh, Trên Bầu Trời  PNG miễn phí tải tập tin PSDComment và Vector">
            <a:extLst>
              <a:ext uri="{FF2B5EF4-FFF2-40B4-BE49-F238E27FC236}">
                <a16:creationId xmlns:a16="http://schemas.microsoft.com/office/drawing/2014/main" id="{6DC3649A-6834-F665-DDAA-C3713D5352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56" b="90000" l="10000" r="90000">
                        <a14:foregroundMark x1="38594" y1="35000" x2="41406" y2="37031"/>
                        <a14:foregroundMark x1="54688" y1="8281" x2="59844" y2="15156"/>
                        <a14:foregroundMark x1="66875" y1="5625" x2="66875" y2="5625"/>
                        <a14:foregroundMark x1="72969" y1="2656" x2="72969" y2="2656"/>
                        <a14:foregroundMark x1="63438" y1="9219" x2="65313" y2="6250"/>
                        <a14:foregroundMark x1="55937" y1="74688" x2="56719" y2="75156"/>
                        <a14:foregroundMark x1="51875" y1="13594" x2="51875" y2="13594"/>
                        <a14:foregroundMark x1="44844" y1="87188" x2="44844" y2="87188"/>
                        <a14:backgroundMark x1="52812" y1="47188" x2="57969" y2="56250"/>
                        <a14:backgroundMark x1="57656" y1="48281" x2="59688" y2="57656"/>
                        <a14:backgroundMark x1="50313" y1="51250" x2="51875" y2="61094"/>
                        <a14:backgroundMark x1="48125" y1="53750" x2="46875" y2="63594"/>
                        <a14:backgroundMark x1="55000" y1="54531" x2="54219" y2="60625"/>
                        <a14:backgroundMark x1="53281" y1="53750" x2="53281" y2="59375"/>
                        <a14:backgroundMark x1="45625" y1="57969" x2="43750" y2="57969"/>
                      </a14:backgroundRemoval>
                    </a14:imgEffect>
                  </a14:imgLayer>
                </a14:imgProps>
              </a:ext>
              <a:ext uri="{28A0092B-C50C-407E-A947-70E740481C1C}">
                <a14:useLocalDpi xmlns:a14="http://schemas.microsoft.com/office/drawing/2010/main" val="0"/>
              </a:ext>
            </a:extLst>
          </a:blip>
          <a:srcRect l="20949" t="63611" r="21640"/>
          <a:stretch/>
        </p:blipFill>
        <p:spPr bwMode="auto">
          <a:xfrm rot="20428357" flipH="1">
            <a:off x="10507480" y="-138997"/>
            <a:ext cx="2111202" cy="1338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74C5F82D-B6D6-22C1-D50B-DB8B85B586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 y="4399280"/>
            <a:ext cx="4521783" cy="2458719"/>
          </a:xfrm>
          <a:prstGeom prst="rect">
            <a:avLst/>
          </a:prstGeom>
        </p:spPr>
      </p:pic>
      <p:sp>
        <p:nvSpPr>
          <p:cNvPr id="3" name="Rectangle: Rounded Corners 2">
            <a:extLst>
              <a:ext uri="{FF2B5EF4-FFF2-40B4-BE49-F238E27FC236}">
                <a16:creationId xmlns:a16="http://schemas.microsoft.com/office/drawing/2014/main" id="{D23202D4-1E9B-AE8D-9A44-89E375692EA6}"/>
              </a:ext>
            </a:extLst>
          </p:cNvPr>
          <p:cNvSpPr/>
          <p:nvPr/>
        </p:nvSpPr>
        <p:spPr>
          <a:xfrm>
            <a:off x="4554845" y="2245360"/>
            <a:ext cx="7475788" cy="3962399"/>
          </a:xfrm>
          <a:prstGeom prst="roundRect">
            <a:avLst/>
          </a:prstGeom>
          <a:solidFill>
            <a:schemeClr val="bg1">
              <a:alpha val="86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10000"/>
              </a:lnSpc>
              <a:buFont typeface="Arial" panose="020B0604020202020204" pitchFamily="34" charset="0"/>
              <a:buChar char="•"/>
              <a:defRPr/>
            </a:pPr>
            <a:r>
              <a:rPr lang="en-US" sz="3200" dirty="0">
                <a:solidFill>
                  <a:srgbClr val="000000"/>
                </a:solidFill>
                <a:latin typeface="Cambria" panose="02040503050406030204" pitchFamily="18" charset="0"/>
                <a:ea typeface="Cambria" panose="02040503050406030204" pitchFamily="18" charset="0"/>
              </a:rPr>
              <a:t>M</a:t>
            </a:r>
            <a:r>
              <a:rPr lang="vi-VN" sz="3200" dirty="0">
                <a:solidFill>
                  <a:srgbClr val="000000"/>
                </a:solidFill>
                <a:latin typeface="Cambria" panose="02040503050406030204" pitchFamily="18" charset="0"/>
                <a:ea typeface="Cambria" panose="02040503050406030204" pitchFamily="18" charset="0"/>
              </a:rPr>
              <a:t>ỗi nhóm sẽ lần lượt viết tên đảo, quần đảo của Việt Nam lên bảng.</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Mỗi HS mỗi lần chỉ viết một tên đảo hoặc quần đảo, sau đó thành viên khác lên.</a:t>
            </a:r>
            <a:endParaRPr lang="en-US" sz="3200" dirty="0">
              <a:solidFill>
                <a:srgbClr val="000000"/>
              </a:solidFill>
              <a:latin typeface="Cambria" panose="02040503050406030204" pitchFamily="18" charset="0"/>
              <a:ea typeface="Cambria" panose="02040503050406030204" pitchFamily="18" charset="0"/>
            </a:endParaRPr>
          </a:p>
          <a:p>
            <a:pPr marL="457200" lvl="0" indent="-457200" algn="just">
              <a:lnSpc>
                <a:spcPct val="110000"/>
              </a:lnSpc>
              <a:buFont typeface="Arial" panose="020B0604020202020204" pitchFamily="34" charset="0"/>
              <a:buChar char="•"/>
              <a:defRPr/>
            </a:pPr>
            <a:r>
              <a:rPr lang="vi-VN" sz="3200" dirty="0">
                <a:solidFill>
                  <a:srgbClr val="000000"/>
                </a:solidFill>
                <a:latin typeface="Cambria" panose="02040503050406030204" pitchFamily="18" charset="0"/>
                <a:ea typeface="Cambria" panose="02040503050406030204" pitchFamily="18" charset="0"/>
              </a:rPr>
              <a:t>Nhóm nào viết được nhiều tên đảo, quần đảo sẽ chiến thắng.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87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ACB3013-0423-1343-8935-2F01322B0CD5}"/>
              </a:ext>
            </a:extLst>
          </p:cNvPr>
          <p:cNvGraphicFramePr>
            <a:graphicFrameLocks noGrp="1"/>
          </p:cNvGraphicFramePr>
          <p:nvPr>
            <p:extLst>
              <p:ext uri="{D42A27DB-BD31-4B8C-83A1-F6EECF244321}">
                <p14:modId xmlns:p14="http://schemas.microsoft.com/office/powerpoint/2010/main" val="3773316482"/>
              </p:ext>
            </p:extLst>
          </p:nvPr>
        </p:nvGraphicFramePr>
        <p:xfrm>
          <a:off x="1310640" y="1686560"/>
          <a:ext cx="9824720" cy="3032924"/>
        </p:xfrm>
        <a:graphic>
          <a:graphicData uri="http://schemas.openxmlformats.org/drawingml/2006/table">
            <a:tbl>
              <a:tblPr firstRow="1" firstCol="1" bandRow="1">
                <a:tableStyleId>{5C22544A-7EE6-4342-B048-85BDC9FD1C3A}</a:tableStyleId>
              </a:tblPr>
              <a:tblGrid>
                <a:gridCol w="3247452">
                  <a:extLst>
                    <a:ext uri="{9D8B030D-6E8A-4147-A177-3AD203B41FA5}">
                      <a16:colId xmlns:a16="http://schemas.microsoft.com/office/drawing/2014/main" val="3424764280"/>
                    </a:ext>
                  </a:extLst>
                </a:gridCol>
                <a:gridCol w="6577268">
                  <a:extLst>
                    <a:ext uri="{9D8B030D-6E8A-4147-A177-3AD203B41FA5}">
                      <a16:colId xmlns:a16="http://schemas.microsoft.com/office/drawing/2014/main" val="768948296"/>
                    </a:ext>
                  </a:extLst>
                </a:gridCol>
              </a:tblGrid>
              <a:tr h="1615440">
                <a:tc>
                  <a:txBody>
                    <a:bodyPr/>
                    <a:lstStyle/>
                    <a:p>
                      <a:pPr marL="0" marR="0" algn="just">
                        <a:lnSpc>
                          <a:spcPct val="150000"/>
                        </a:lnSpc>
                        <a:spcBef>
                          <a:spcPts val="0"/>
                        </a:spcBef>
                        <a:spcAft>
                          <a:spcPts val="0"/>
                        </a:spcAft>
                      </a:pPr>
                      <a:r>
                        <a:rPr lang="vi-VN" sz="2800" dirty="0">
                          <a:solidFill>
                            <a:srgbClr val="002060"/>
                          </a:solidFill>
                          <a:effectLst/>
                        </a:rPr>
                        <a:t>Tên một số quần đảo</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Hoàng Sa, Trường Sa, Thổ Chu, Nam Du, Côn Sơn, Cô Tô...</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3037263"/>
                  </a:ext>
                </a:extLst>
              </a:tr>
              <a:tr h="1417484">
                <a:tc>
                  <a:txBody>
                    <a:bodyPr/>
                    <a:lstStyle/>
                    <a:p>
                      <a:pPr marL="0" marR="0" algn="just">
                        <a:lnSpc>
                          <a:spcPct val="150000"/>
                        </a:lnSpc>
                        <a:spcBef>
                          <a:spcPts val="0"/>
                        </a:spcBef>
                        <a:spcAft>
                          <a:spcPts val="0"/>
                        </a:spcAft>
                      </a:pPr>
                      <a:r>
                        <a:rPr lang="vi-VN" sz="2800" dirty="0">
                          <a:solidFill>
                            <a:srgbClr val="002060"/>
                          </a:solidFill>
                          <a:effectLst/>
                        </a:rPr>
                        <a:t>Tên một số đảo. </a:t>
                      </a:r>
                      <a:endParaRPr lang="en-US"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800" b="1" dirty="0">
                          <a:solidFill>
                            <a:srgbClr val="002060"/>
                          </a:solidFill>
                          <a:effectLst/>
                        </a:rPr>
                        <a:t>Phú Quốc, Cái Bầu, Cát Bà, Phú Qúy, Lý Sơn...</a:t>
                      </a:r>
                      <a:endParaRPr lang="en-US" sz="32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7464591"/>
                  </a:ext>
                </a:extLst>
              </a:tr>
            </a:tbl>
          </a:graphicData>
        </a:graphic>
      </p:graphicFrame>
    </p:spTree>
    <p:extLst>
      <p:ext uri="{BB962C8B-B14F-4D97-AF65-F5344CB8AC3E}">
        <p14:creationId xmlns:p14="http://schemas.microsoft.com/office/powerpoint/2010/main" val="3516843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A000CD1-FDB8-E2F9-A83C-A0FEA2B99337}"/>
              </a:ext>
            </a:extLst>
          </p:cNvPr>
          <p:cNvGrpSpPr/>
          <p:nvPr/>
        </p:nvGrpSpPr>
        <p:grpSpPr>
          <a:xfrm>
            <a:off x="-3177914" y="-266076"/>
            <a:ext cx="8829248" cy="8060961"/>
            <a:chOff x="-3177915" y="-266076"/>
            <a:chExt cx="9114021" cy="8139659"/>
          </a:xfrm>
        </p:grpSpPr>
        <p:sp>
          <p:nvSpPr>
            <p:cNvPr id="7" name="Oval 6">
              <a:extLst>
                <a:ext uri="{FF2B5EF4-FFF2-40B4-BE49-F238E27FC236}">
                  <a16:creationId xmlns:a16="http://schemas.microsoft.com/office/drawing/2014/main" id="{B69125B1-A6F8-C1EB-D65F-DA39C6B4BE2E}"/>
                </a:ext>
              </a:extLst>
            </p:cNvPr>
            <p:cNvSpPr/>
            <p:nvPr/>
          </p:nvSpPr>
          <p:spPr>
            <a:xfrm>
              <a:off x="-3177915" y="-266076"/>
              <a:ext cx="9114021" cy="8139659"/>
            </a:xfrm>
            <a:prstGeom prst="ellipse">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human face, clothing, poster&#10;&#10;Description automatically generated">
              <a:extLst>
                <a:ext uri="{FF2B5EF4-FFF2-40B4-BE49-F238E27FC236}">
                  <a16:creationId xmlns:a16="http://schemas.microsoft.com/office/drawing/2014/main" id="{A7079467-C3A0-4E21-F509-5C0D37AA398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07" b="98614" l="6441" r="90000">
                          <a14:foregroundMark x1="23220" y1="9307" x2="23220" y2="9307"/>
                          <a14:foregroundMark x1="11017" y1="47327" x2="10000" y2="47327"/>
                          <a14:foregroundMark x1="21356" y1="91287" x2="54237" y2="93465"/>
                          <a14:foregroundMark x1="11356" y1="98614" x2="56610" y2="93069"/>
                          <a14:foregroundMark x1="56610" y1="93069" x2="56610" y2="93069"/>
                          <a14:foregroundMark x1="6441" y1="91881" x2="6441" y2="91881"/>
                          <a14:foregroundMark x1="52034" y1="97822" x2="52034" y2="97822"/>
                          <a14:foregroundMark x1="44915" y1="98020" x2="59492" y2="97030"/>
                        </a14:backgroundRemoval>
                      </a14:imgEffect>
                    </a14:imgLayer>
                  </a14:imgProps>
                </a:ext>
                <a:ext uri="{28A0092B-C50C-407E-A947-70E740481C1C}">
                  <a14:useLocalDpi xmlns:a14="http://schemas.microsoft.com/office/drawing/2010/main" val="0"/>
                </a:ext>
              </a:extLst>
            </a:blip>
            <a:srcRect t="4237" r="34302"/>
            <a:stretch/>
          </p:blipFill>
          <p:spPr>
            <a:xfrm>
              <a:off x="-393737" y="749508"/>
              <a:ext cx="4896065" cy="6108492"/>
            </a:xfrm>
            <a:prstGeom prst="rect">
              <a:avLst/>
            </a:prstGeom>
          </p:spPr>
        </p:pic>
      </p:grpSp>
      <p:grpSp>
        <p:nvGrpSpPr>
          <p:cNvPr id="17" name="Group 16">
            <a:extLst>
              <a:ext uri="{FF2B5EF4-FFF2-40B4-BE49-F238E27FC236}">
                <a16:creationId xmlns:a16="http://schemas.microsoft.com/office/drawing/2014/main" id="{4B053F86-02B8-14E2-5ACE-F26BB6BD6389}"/>
              </a:ext>
            </a:extLst>
          </p:cNvPr>
          <p:cNvGrpSpPr/>
          <p:nvPr/>
        </p:nvGrpSpPr>
        <p:grpSpPr>
          <a:xfrm>
            <a:off x="4262356" y="1514007"/>
            <a:ext cx="7799280" cy="3484713"/>
            <a:chOff x="5812972" y="2022506"/>
            <a:chExt cx="6248664" cy="4686299"/>
          </a:xfrm>
        </p:grpSpPr>
        <p:sp>
          <p:nvSpPr>
            <p:cNvPr id="16" name="Flowchart: Punched Tape 15">
              <a:extLst>
                <a:ext uri="{FF2B5EF4-FFF2-40B4-BE49-F238E27FC236}">
                  <a16:creationId xmlns:a16="http://schemas.microsoft.com/office/drawing/2014/main" id="{D8D8FAD4-333F-F9BF-C4A7-C33C71442EDA}"/>
                </a:ext>
              </a:extLst>
            </p:cNvPr>
            <p:cNvSpPr/>
            <p:nvPr/>
          </p:nvSpPr>
          <p:spPr>
            <a:xfrm>
              <a:off x="5812972" y="2022506"/>
              <a:ext cx="6248664" cy="4686299"/>
            </a:xfrm>
            <a:custGeom>
              <a:avLst/>
              <a:gdLst>
                <a:gd name="connsiteX0" fmla="*/ 17496 w 6248664"/>
                <a:gd name="connsiteY0" fmla="*/ 191200 h 4686299"/>
                <a:gd name="connsiteX1" fmla="*/ 1584036 w 6248664"/>
                <a:gd name="connsiteY1" fmla="*/ 639679 h 4686299"/>
                <a:gd name="connsiteX2" fmla="*/ 3115583 w 6248664"/>
                <a:gd name="connsiteY2" fmla="*/ 388494 h 4686299"/>
                <a:gd name="connsiteX3" fmla="*/ 4664627 w 6248664"/>
                <a:gd name="connsiteY3" fmla="*/ 5154 h 4686299"/>
                <a:gd name="connsiteX4" fmla="*/ 6248664 w 6248664"/>
                <a:gd name="connsiteY4" fmla="*/ 694509 h 4686299"/>
                <a:gd name="connsiteX5" fmla="*/ 6213046 w 6248664"/>
                <a:gd name="connsiteY5" fmla="*/ 4543835 h 4686299"/>
                <a:gd name="connsiteX6" fmla="*/ 5312614 w 6248664"/>
                <a:gd name="connsiteY6" fmla="*/ 4182990 h 4686299"/>
                <a:gd name="connsiteX7" fmla="*/ 3797937 w 6248664"/>
                <a:gd name="connsiteY7" fmla="*/ 4237820 h 4686299"/>
                <a:gd name="connsiteX8" fmla="*/ 1566540 w 6248664"/>
                <a:gd name="connsiteY8" fmla="*/ 4686299 h 4686299"/>
                <a:gd name="connsiteX9" fmla="*/ 0 w 6248664"/>
                <a:gd name="connsiteY9" fmla="*/ 4369036 h 4686299"/>
                <a:gd name="connsiteX10" fmla="*/ 17496 w 6248664"/>
                <a:gd name="connsiteY10" fmla="*/ 191200 h 46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48664" h="4686299" fill="none" extrusionOk="0">
                  <a:moveTo>
                    <a:pt x="17496" y="191200"/>
                  </a:moveTo>
                  <a:cubicBezTo>
                    <a:pt x="43169" y="511544"/>
                    <a:pt x="1055486" y="618659"/>
                    <a:pt x="1584036" y="639679"/>
                  </a:cubicBezTo>
                  <a:cubicBezTo>
                    <a:pt x="2087171" y="678799"/>
                    <a:pt x="2615114" y="428089"/>
                    <a:pt x="3115583" y="388494"/>
                  </a:cubicBezTo>
                  <a:cubicBezTo>
                    <a:pt x="3711603" y="266272"/>
                    <a:pt x="4103515" y="-5828"/>
                    <a:pt x="4664627" y="5154"/>
                  </a:cubicBezTo>
                  <a:cubicBezTo>
                    <a:pt x="5251660" y="21158"/>
                    <a:pt x="6259711" y="465958"/>
                    <a:pt x="6248664" y="694509"/>
                  </a:cubicBezTo>
                  <a:cubicBezTo>
                    <a:pt x="5990018" y="1913487"/>
                    <a:pt x="6007942" y="3094722"/>
                    <a:pt x="6213046" y="4543835"/>
                  </a:cubicBezTo>
                  <a:cubicBezTo>
                    <a:pt x="6239572" y="4306331"/>
                    <a:pt x="5745868" y="4144166"/>
                    <a:pt x="5312614" y="4182990"/>
                  </a:cubicBezTo>
                  <a:cubicBezTo>
                    <a:pt x="4919827" y="4115440"/>
                    <a:pt x="4492659" y="4276201"/>
                    <a:pt x="3797937" y="4237820"/>
                  </a:cubicBezTo>
                  <a:cubicBezTo>
                    <a:pt x="3188541" y="4257600"/>
                    <a:pt x="2398961" y="4687517"/>
                    <a:pt x="1566540" y="4686299"/>
                  </a:cubicBezTo>
                  <a:cubicBezTo>
                    <a:pt x="709861" y="4706293"/>
                    <a:pt x="6809" y="4670562"/>
                    <a:pt x="0" y="4369036"/>
                  </a:cubicBezTo>
                  <a:cubicBezTo>
                    <a:pt x="241020" y="2709945"/>
                    <a:pt x="113109" y="1596352"/>
                    <a:pt x="17496" y="191200"/>
                  </a:cubicBezTo>
                  <a:close/>
                </a:path>
                <a:path w="6248664" h="4686299" stroke="0" extrusionOk="0">
                  <a:moveTo>
                    <a:pt x="17496" y="191200"/>
                  </a:moveTo>
                  <a:cubicBezTo>
                    <a:pt x="58693" y="397965"/>
                    <a:pt x="1154674" y="577460"/>
                    <a:pt x="1584036" y="639679"/>
                  </a:cubicBezTo>
                  <a:cubicBezTo>
                    <a:pt x="1967798" y="627224"/>
                    <a:pt x="2596351" y="420973"/>
                    <a:pt x="3115583" y="388494"/>
                  </a:cubicBezTo>
                  <a:cubicBezTo>
                    <a:pt x="3524728" y="176241"/>
                    <a:pt x="4244172" y="-17483"/>
                    <a:pt x="4664627" y="5154"/>
                  </a:cubicBezTo>
                  <a:cubicBezTo>
                    <a:pt x="5213840" y="66666"/>
                    <a:pt x="6196978" y="458325"/>
                    <a:pt x="6248664" y="694509"/>
                  </a:cubicBezTo>
                  <a:cubicBezTo>
                    <a:pt x="6267481" y="1896295"/>
                    <a:pt x="6042785" y="3367043"/>
                    <a:pt x="6213046" y="4543835"/>
                  </a:cubicBezTo>
                  <a:cubicBezTo>
                    <a:pt x="6199006" y="4342804"/>
                    <a:pt x="5731853" y="4126720"/>
                    <a:pt x="5312614" y="4182990"/>
                  </a:cubicBezTo>
                  <a:cubicBezTo>
                    <a:pt x="4875689" y="4147899"/>
                    <a:pt x="4326369" y="4227863"/>
                    <a:pt x="3797937" y="4237820"/>
                  </a:cubicBezTo>
                  <a:cubicBezTo>
                    <a:pt x="3351382" y="4315429"/>
                    <a:pt x="2430969" y="4658564"/>
                    <a:pt x="1566540" y="4686299"/>
                  </a:cubicBezTo>
                  <a:cubicBezTo>
                    <a:pt x="711846" y="4722997"/>
                    <a:pt x="64155" y="4639024"/>
                    <a:pt x="0" y="4369036"/>
                  </a:cubicBezTo>
                  <a:cubicBezTo>
                    <a:pt x="312240" y="2856342"/>
                    <a:pt x="166790" y="1459734"/>
                    <a:pt x="17496" y="191200"/>
                  </a:cubicBezTo>
                  <a:close/>
                </a:path>
              </a:pathLst>
            </a:custGeom>
            <a:solidFill>
              <a:schemeClr val="accent5">
                <a:lumMod val="20000"/>
                <a:lumOff val="80000"/>
                <a:alpha val="79000"/>
              </a:schemeClr>
            </a:solidFill>
            <a:ln w="3175">
              <a:solidFill>
                <a:schemeClr val="accent5">
                  <a:lumMod val="50000"/>
                </a:schemeClr>
              </a:solidFill>
              <a:prstDash val="lgDash"/>
              <a:extLst>
                <a:ext uri="{C807C97D-BFC1-408E-A445-0C87EB9F89A2}">
                  <ask:lineSketchStyleProps xmlns="" xmlns:ask="http://schemas.microsoft.com/office/drawing/2018/sketchyshapes" sd="1445250848">
                    <a:custGeom>
                      <a:avLst/>
                      <a:gdLst>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 name="connsiteX0" fmla="*/ 21837 w 7799280"/>
                        <a:gd name="connsiteY0" fmla="*/ 142175 h 3484713"/>
                        <a:gd name="connsiteX1" fmla="*/ 1977117 w 7799280"/>
                        <a:gd name="connsiteY1" fmla="*/ 475662 h 3484713"/>
                        <a:gd name="connsiteX2" fmla="*/ 3888719 w 7799280"/>
                        <a:gd name="connsiteY2" fmla="*/ 288882 h 3484713"/>
                        <a:gd name="connsiteX3" fmla="*/ 5822161 w 7799280"/>
                        <a:gd name="connsiteY3" fmla="*/ 3832 h 3484713"/>
                        <a:gd name="connsiteX4" fmla="*/ 7799280 w 7799280"/>
                        <a:gd name="connsiteY4" fmla="*/ 516434 h 3484713"/>
                        <a:gd name="connsiteX5" fmla="*/ 7754823 w 7799280"/>
                        <a:gd name="connsiteY5" fmla="*/ 3378777 h 3484713"/>
                        <a:gd name="connsiteX6" fmla="*/ 6630947 w 7799280"/>
                        <a:gd name="connsiteY6" fmla="*/ 3110454 h 3484713"/>
                        <a:gd name="connsiteX7" fmla="*/ 4740401 w 7799280"/>
                        <a:gd name="connsiteY7" fmla="*/ 3151225 h 3484713"/>
                        <a:gd name="connsiteX8" fmla="*/ 1955279 w 7799280"/>
                        <a:gd name="connsiteY8" fmla="*/ 3484712 h 3484713"/>
                        <a:gd name="connsiteX9" fmla="*/ 0 w 7799280"/>
                        <a:gd name="connsiteY9" fmla="*/ 3248797 h 3484713"/>
                        <a:gd name="connsiteX10" fmla="*/ 21837 w 7799280"/>
                        <a:gd name="connsiteY10" fmla="*/ 142175 h 34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280" h="3484713" fill="none" extrusionOk="0">
                          <a:moveTo>
                            <a:pt x="21837" y="142175"/>
                          </a:moveTo>
                          <a:cubicBezTo>
                            <a:pt x="70946" y="412335"/>
                            <a:pt x="1246974" y="526912"/>
                            <a:pt x="1977117" y="475662"/>
                          </a:cubicBezTo>
                          <a:cubicBezTo>
                            <a:pt x="2511822" y="550061"/>
                            <a:pt x="3280675" y="234661"/>
                            <a:pt x="3888719" y="288882"/>
                          </a:cubicBezTo>
                          <a:cubicBezTo>
                            <a:pt x="4645128" y="195526"/>
                            <a:pt x="5035168" y="84333"/>
                            <a:pt x="5822161" y="3832"/>
                          </a:cubicBezTo>
                          <a:cubicBezTo>
                            <a:pt x="6588329" y="-2491"/>
                            <a:pt x="7818601" y="367912"/>
                            <a:pt x="7799280" y="516434"/>
                          </a:cubicBezTo>
                          <a:cubicBezTo>
                            <a:pt x="7274752" y="1370444"/>
                            <a:pt x="7349907" y="2186968"/>
                            <a:pt x="7754823" y="3378777"/>
                          </a:cubicBezTo>
                          <a:cubicBezTo>
                            <a:pt x="7865522" y="3302504"/>
                            <a:pt x="7214669" y="2956363"/>
                            <a:pt x="6630947" y="3110454"/>
                          </a:cubicBezTo>
                          <a:cubicBezTo>
                            <a:pt x="6210663" y="2947818"/>
                            <a:pt x="5672937" y="3293249"/>
                            <a:pt x="4740401" y="3151225"/>
                          </a:cubicBezTo>
                          <a:cubicBezTo>
                            <a:pt x="4013133" y="3021917"/>
                            <a:pt x="2964163" y="3487211"/>
                            <a:pt x="1955279" y="3484712"/>
                          </a:cubicBezTo>
                          <a:cubicBezTo>
                            <a:pt x="885008" y="3532456"/>
                            <a:pt x="22757" y="3535251"/>
                            <a:pt x="0" y="3248797"/>
                          </a:cubicBezTo>
                          <a:cubicBezTo>
                            <a:pt x="400934" y="1895470"/>
                            <a:pt x="383858" y="1252674"/>
                            <a:pt x="21837" y="142175"/>
                          </a:cubicBezTo>
                          <a:close/>
                        </a:path>
                        <a:path w="7799280" h="3484713" stroke="0" extrusionOk="0">
                          <a:moveTo>
                            <a:pt x="21837" y="142175"/>
                          </a:moveTo>
                          <a:cubicBezTo>
                            <a:pt x="20369" y="405852"/>
                            <a:pt x="1450003" y="441084"/>
                            <a:pt x="1977117" y="475662"/>
                          </a:cubicBezTo>
                          <a:cubicBezTo>
                            <a:pt x="2620702" y="485137"/>
                            <a:pt x="3341275" y="420332"/>
                            <a:pt x="3888719" y="288882"/>
                          </a:cubicBezTo>
                          <a:cubicBezTo>
                            <a:pt x="4449241" y="158020"/>
                            <a:pt x="5347888" y="65797"/>
                            <a:pt x="5822161" y="3832"/>
                          </a:cubicBezTo>
                          <a:cubicBezTo>
                            <a:pt x="6521634" y="37381"/>
                            <a:pt x="7724871" y="356880"/>
                            <a:pt x="7799280" y="516434"/>
                          </a:cubicBezTo>
                          <a:cubicBezTo>
                            <a:pt x="7742135" y="1540884"/>
                            <a:pt x="7416800" y="2496418"/>
                            <a:pt x="7754823" y="3378777"/>
                          </a:cubicBezTo>
                          <a:cubicBezTo>
                            <a:pt x="7716684" y="3258512"/>
                            <a:pt x="7110374" y="3085910"/>
                            <a:pt x="6630947" y="3110454"/>
                          </a:cubicBezTo>
                          <a:cubicBezTo>
                            <a:pt x="6234446" y="3108581"/>
                            <a:pt x="5400479" y="3265965"/>
                            <a:pt x="4740401" y="3151225"/>
                          </a:cubicBezTo>
                          <a:cubicBezTo>
                            <a:pt x="4279247" y="3057370"/>
                            <a:pt x="3043303" y="3624226"/>
                            <a:pt x="1955279" y="3484712"/>
                          </a:cubicBezTo>
                          <a:cubicBezTo>
                            <a:pt x="892831" y="3469456"/>
                            <a:pt x="94025" y="3409061"/>
                            <a:pt x="0" y="3248797"/>
                          </a:cubicBezTo>
                          <a:cubicBezTo>
                            <a:pt x="334016" y="2025721"/>
                            <a:pt x="189079" y="1023933"/>
                            <a:pt x="21837" y="142175"/>
                          </a:cubicBezTo>
                          <a:close/>
                        </a:path>
                        <a:path w="7799280" h="3484713" fill="none" stroke="0" extrusionOk="0">
                          <a:moveTo>
                            <a:pt x="21837" y="142175"/>
                          </a:moveTo>
                          <a:cubicBezTo>
                            <a:pt x="128217" y="262176"/>
                            <a:pt x="1492146" y="400801"/>
                            <a:pt x="1977117" y="475662"/>
                          </a:cubicBezTo>
                          <a:cubicBezTo>
                            <a:pt x="2439543" y="448148"/>
                            <a:pt x="3254947" y="198697"/>
                            <a:pt x="3888719" y="288882"/>
                          </a:cubicBezTo>
                          <a:cubicBezTo>
                            <a:pt x="4521731" y="85126"/>
                            <a:pt x="5264407" y="34802"/>
                            <a:pt x="5822161" y="3832"/>
                          </a:cubicBezTo>
                          <a:cubicBezTo>
                            <a:pt x="6588179" y="27822"/>
                            <a:pt x="7780212" y="368830"/>
                            <a:pt x="7799280" y="516434"/>
                          </a:cubicBezTo>
                          <a:cubicBezTo>
                            <a:pt x="7531778" y="1276254"/>
                            <a:pt x="7282379" y="2427009"/>
                            <a:pt x="7754823" y="3378777"/>
                          </a:cubicBezTo>
                          <a:cubicBezTo>
                            <a:pt x="7757719" y="3354470"/>
                            <a:pt x="7176395" y="3051719"/>
                            <a:pt x="6630947" y="3110454"/>
                          </a:cubicBezTo>
                          <a:cubicBezTo>
                            <a:pt x="6124776" y="3067733"/>
                            <a:pt x="5562945" y="3214159"/>
                            <a:pt x="4740401" y="3151225"/>
                          </a:cubicBezTo>
                          <a:cubicBezTo>
                            <a:pt x="4270872" y="3155653"/>
                            <a:pt x="3085792" y="3203146"/>
                            <a:pt x="1955279" y="3484712"/>
                          </a:cubicBezTo>
                          <a:cubicBezTo>
                            <a:pt x="886606" y="3515414"/>
                            <a:pt x="42448" y="3472049"/>
                            <a:pt x="0" y="3248797"/>
                          </a:cubicBezTo>
                          <a:cubicBezTo>
                            <a:pt x="511156" y="1922553"/>
                            <a:pt x="279423" y="1089558"/>
                            <a:pt x="21837" y="14217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41B5E61B-BF98-FB13-1F3F-871875F5A4B7}"/>
                </a:ext>
              </a:extLst>
            </p:cNvPr>
            <p:cNvSpPr txBox="1"/>
            <p:nvPr/>
          </p:nvSpPr>
          <p:spPr>
            <a:xfrm>
              <a:off x="6067059" y="2940453"/>
              <a:ext cx="5680290" cy="2399622"/>
            </a:xfrm>
            <a:prstGeom prst="rect">
              <a:avLst/>
            </a:prstGeom>
            <a:noFill/>
          </p:spPr>
          <p:txBody>
            <a:bodyPr wrap="square" rtlCol="0">
              <a:spAutoFit/>
            </a:bodyPr>
            <a:lstStyle/>
            <a:p>
              <a:pPr algn="just"/>
              <a:r>
                <a:rPr lang="vi-VN" sz="4000" dirty="0"/>
                <a:t>Đọc một số bài thơ hoặc kể lại một câu chuyện về biển, đảo Việt Nam mà em sưu tầm được.</a:t>
              </a:r>
            </a:p>
          </p:txBody>
        </p:sp>
      </p:grpSp>
    </p:spTree>
    <p:extLst>
      <p:ext uri="{BB962C8B-B14F-4D97-AF65-F5344CB8AC3E}">
        <p14:creationId xmlns:p14="http://schemas.microsoft.com/office/powerpoint/2010/main" val="4237005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4F3CA6B-B460-748A-41A4-0EAB1F5D6F1E}"/>
              </a:ext>
            </a:extLst>
          </p:cNvPr>
          <p:cNvSpPr/>
          <p:nvPr/>
        </p:nvSpPr>
        <p:spPr>
          <a:xfrm>
            <a:off x="449704" y="224851"/>
            <a:ext cx="11452485" cy="644577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0ECF8A-CE16-97EA-F0E7-B4178705405F}"/>
              </a:ext>
            </a:extLst>
          </p:cNvPr>
          <p:cNvSpPr txBox="1"/>
          <p:nvPr/>
        </p:nvSpPr>
        <p:spPr>
          <a:xfrm>
            <a:off x="792480" y="873760"/>
            <a:ext cx="5577840" cy="5632311"/>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Mặt trời xuống biển như hòn lửa,</a:t>
            </a:r>
          </a:p>
          <a:p>
            <a:pPr algn="just"/>
            <a:r>
              <a:rPr lang="vi-VN" b="0" i="0" dirty="0">
                <a:solidFill>
                  <a:srgbClr val="000000"/>
                </a:solidFill>
                <a:effectLst/>
                <a:latin typeface="Cambria" panose="02040503050406030204" pitchFamily="18" charset="0"/>
                <a:ea typeface="Cambria" panose="02040503050406030204" pitchFamily="18" charset="0"/>
              </a:rPr>
              <a:t>Sóng đã cài then, đêm sập cửa.</a:t>
            </a:r>
          </a:p>
          <a:p>
            <a:pPr algn="just"/>
            <a:r>
              <a:rPr lang="vi-VN" b="0" i="0" dirty="0">
                <a:solidFill>
                  <a:srgbClr val="000000"/>
                </a:solidFill>
                <a:effectLst/>
                <a:latin typeface="Cambria" panose="02040503050406030204" pitchFamily="18" charset="0"/>
                <a:ea typeface="Cambria" panose="02040503050406030204" pitchFamily="18" charset="0"/>
              </a:rPr>
              <a:t>Đoàn thuyền đánh cá lại ra khơi,</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cùng gió khơi.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Hát rằng: cá bạc biển Đông lặng,</a:t>
            </a:r>
          </a:p>
          <a:p>
            <a:pPr algn="just"/>
            <a:r>
              <a:rPr lang="vi-VN" b="0" i="0" dirty="0">
                <a:solidFill>
                  <a:srgbClr val="000000"/>
                </a:solidFill>
                <a:effectLst/>
                <a:latin typeface="Cambria" panose="02040503050406030204" pitchFamily="18" charset="0"/>
                <a:ea typeface="Cambria" panose="02040503050406030204" pitchFamily="18" charset="0"/>
              </a:rPr>
              <a:t>Cá thu biển Đông như đoàn thoi</a:t>
            </a:r>
          </a:p>
          <a:p>
            <a:pPr algn="just"/>
            <a:r>
              <a:rPr lang="vi-VN" b="0" i="0" dirty="0">
                <a:solidFill>
                  <a:srgbClr val="000000"/>
                </a:solidFill>
                <a:effectLst/>
                <a:latin typeface="Cambria" panose="02040503050406030204" pitchFamily="18" charset="0"/>
                <a:ea typeface="Cambria" panose="02040503050406030204" pitchFamily="18" charset="0"/>
              </a:rPr>
              <a:t>Đêm ngày dệt biển muôn luồng sáng.</a:t>
            </a:r>
          </a:p>
          <a:p>
            <a:pPr algn="just"/>
            <a:r>
              <a:rPr lang="vi-VN" b="0" i="0" dirty="0">
                <a:solidFill>
                  <a:srgbClr val="000000"/>
                </a:solidFill>
                <a:effectLst/>
                <a:latin typeface="Cambria" panose="02040503050406030204" pitchFamily="18" charset="0"/>
                <a:ea typeface="Cambria" panose="02040503050406030204" pitchFamily="18" charset="0"/>
              </a:rPr>
              <a:t>Đến dệt lưới ta, đoàn cá ơi!</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Thuyền ta lái gió với buồm trăng</a:t>
            </a:r>
          </a:p>
          <a:p>
            <a:pPr algn="just"/>
            <a:r>
              <a:rPr lang="vi-VN" b="0" i="0" dirty="0">
                <a:solidFill>
                  <a:srgbClr val="000000"/>
                </a:solidFill>
                <a:effectLst/>
                <a:latin typeface="Cambria" panose="02040503050406030204" pitchFamily="18" charset="0"/>
                <a:ea typeface="Cambria" panose="02040503050406030204" pitchFamily="18" charset="0"/>
              </a:rPr>
              <a:t>Lướt giữa mây cao với biển bằng,</a:t>
            </a:r>
          </a:p>
          <a:p>
            <a:pPr algn="just"/>
            <a:r>
              <a:rPr lang="vi-VN" b="0" i="0" dirty="0">
                <a:solidFill>
                  <a:srgbClr val="000000"/>
                </a:solidFill>
                <a:effectLst/>
                <a:latin typeface="Cambria" panose="02040503050406030204" pitchFamily="18" charset="0"/>
                <a:ea typeface="Cambria" panose="02040503050406030204" pitchFamily="18" charset="0"/>
              </a:rPr>
              <a:t>Ra đậu dặm xa dò bụng biển,</a:t>
            </a:r>
          </a:p>
          <a:p>
            <a:pPr algn="just"/>
            <a:r>
              <a:rPr lang="vi-VN" b="0" i="0" dirty="0">
                <a:solidFill>
                  <a:srgbClr val="000000"/>
                </a:solidFill>
                <a:effectLst/>
                <a:latin typeface="Cambria" panose="02040503050406030204" pitchFamily="18" charset="0"/>
                <a:ea typeface="Cambria" panose="02040503050406030204" pitchFamily="18" charset="0"/>
              </a:rPr>
              <a:t>Dàn đan thế trận lưới vây giăng.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Cá nhụ cá chim cùng cá đé,</a:t>
            </a:r>
          </a:p>
          <a:p>
            <a:pPr algn="just"/>
            <a:r>
              <a:rPr lang="vi-VN" b="0" i="0" dirty="0">
                <a:solidFill>
                  <a:srgbClr val="000000"/>
                </a:solidFill>
                <a:effectLst/>
                <a:latin typeface="Cambria" panose="02040503050406030204" pitchFamily="18" charset="0"/>
                <a:ea typeface="Cambria" panose="02040503050406030204" pitchFamily="18" charset="0"/>
              </a:rPr>
              <a:t>Cá song lấp lánh đuốc đen hồng,</a:t>
            </a:r>
          </a:p>
          <a:p>
            <a:pPr algn="just"/>
            <a:r>
              <a:rPr lang="vi-VN" b="0" i="0" dirty="0">
                <a:solidFill>
                  <a:srgbClr val="000000"/>
                </a:solidFill>
                <a:effectLst/>
                <a:latin typeface="Cambria" panose="02040503050406030204" pitchFamily="18" charset="0"/>
                <a:ea typeface="Cambria" panose="02040503050406030204" pitchFamily="18" charset="0"/>
              </a:rPr>
              <a:t>Cái đuôi em quẫy trăng vàng choé.</a:t>
            </a:r>
          </a:p>
          <a:p>
            <a:pPr algn="just"/>
            <a:r>
              <a:rPr lang="vi-VN" b="0" i="0" dirty="0">
                <a:solidFill>
                  <a:srgbClr val="000000"/>
                </a:solidFill>
                <a:effectLst/>
                <a:latin typeface="Cambria" panose="02040503050406030204" pitchFamily="18" charset="0"/>
                <a:ea typeface="Cambria" panose="02040503050406030204" pitchFamily="18" charset="0"/>
              </a:rPr>
              <a:t>Đêm thở: sao lùa nước Hạ Long.</a:t>
            </a:r>
          </a:p>
          <a:p>
            <a:pPr algn="just"/>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004F2DC0-8882-2721-D6A4-59E33D087E50}"/>
              </a:ext>
            </a:extLst>
          </p:cNvPr>
          <p:cNvSpPr txBox="1"/>
          <p:nvPr/>
        </p:nvSpPr>
        <p:spPr>
          <a:xfrm>
            <a:off x="6614160" y="965200"/>
            <a:ext cx="5577840" cy="3970318"/>
          </a:xfrm>
          <a:prstGeom prst="rect">
            <a:avLst/>
          </a:prstGeom>
          <a:noFill/>
        </p:spPr>
        <p:txBody>
          <a:bodyPr wrap="square" rtlCol="0">
            <a:spAutoFit/>
          </a:bodyPr>
          <a:lstStyle/>
          <a:p>
            <a:pPr algn="just"/>
            <a:r>
              <a:rPr lang="vi-VN" b="0" i="0" dirty="0">
                <a:solidFill>
                  <a:srgbClr val="000000"/>
                </a:solidFill>
                <a:effectLst/>
                <a:latin typeface="Cambria" panose="02040503050406030204" pitchFamily="18" charset="0"/>
                <a:ea typeface="Cambria" panose="02040503050406030204" pitchFamily="18" charset="0"/>
              </a:rPr>
              <a:t>Ta hát bài ca gọi cá vào,</a:t>
            </a:r>
          </a:p>
          <a:p>
            <a:pPr algn="just"/>
            <a:r>
              <a:rPr lang="vi-VN" b="0" i="0" dirty="0">
                <a:solidFill>
                  <a:srgbClr val="000000"/>
                </a:solidFill>
                <a:effectLst/>
                <a:latin typeface="Cambria" panose="02040503050406030204" pitchFamily="18" charset="0"/>
                <a:ea typeface="Cambria" panose="02040503050406030204" pitchFamily="18" charset="0"/>
              </a:rPr>
              <a:t>Gõ thuyền đã có nhịp trăng cao.</a:t>
            </a:r>
          </a:p>
          <a:p>
            <a:pPr algn="just"/>
            <a:r>
              <a:rPr lang="vi-VN" b="0" i="0" dirty="0">
                <a:solidFill>
                  <a:srgbClr val="000000"/>
                </a:solidFill>
                <a:effectLst/>
                <a:latin typeface="Cambria" panose="02040503050406030204" pitchFamily="18" charset="0"/>
                <a:ea typeface="Cambria" panose="02040503050406030204" pitchFamily="18" charset="0"/>
              </a:rPr>
              <a:t>Biển cho ta cá như lòng mẹ</a:t>
            </a:r>
          </a:p>
          <a:p>
            <a:pPr algn="just"/>
            <a:r>
              <a:rPr lang="vi-VN" b="0" i="0" dirty="0">
                <a:solidFill>
                  <a:srgbClr val="000000"/>
                </a:solidFill>
                <a:effectLst/>
                <a:latin typeface="Cambria" panose="02040503050406030204" pitchFamily="18" charset="0"/>
                <a:ea typeface="Cambria" panose="02040503050406030204" pitchFamily="18" charset="0"/>
              </a:rPr>
              <a:t>Nuôi lớn đời ta tự buổi nào.</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Sao mờ, kéo lưới kịp trời sáng</a:t>
            </a:r>
          </a:p>
          <a:p>
            <a:pPr algn="just"/>
            <a:r>
              <a:rPr lang="vi-VN" b="0" i="0" dirty="0">
                <a:solidFill>
                  <a:srgbClr val="000000"/>
                </a:solidFill>
                <a:effectLst/>
                <a:latin typeface="Cambria" panose="02040503050406030204" pitchFamily="18" charset="0"/>
                <a:ea typeface="Cambria" panose="02040503050406030204" pitchFamily="18" charset="0"/>
              </a:rPr>
              <a:t>Ta kéo xoăn tay chùm cá nặng.</a:t>
            </a:r>
          </a:p>
          <a:p>
            <a:pPr algn="just"/>
            <a:r>
              <a:rPr lang="vi-VN" b="0" i="0" dirty="0">
                <a:solidFill>
                  <a:srgbClr val="000000"/>
                </a:solidFill>
                <a:effectLst/>
                <a:latin typeface="Cambria" panose="02040503050406030204" pitchFamily="18" charset="0"/>
                <a:ea typeface="Cambria" panose="02040503050406030204" pitchFamily="18" charset="0"/>
              </a:rPr>
              <a:t>Vảy bạc đuôi vàng loé rạng đông,</a:t>
            </a:r>
          </a:p>
          <a:p>
            <a:pPr algn="just"/>
            <a:r>
              <a:rPr lang="vi-VN" b="0" i="0" dirty="0">
                <a:solidFill>
                  <a:srgbClr val="000000"/>
                </a:solidFill>
                <a:effectLst/>
                <a:latin typeface="Cambria" panose="02040503050406030204" pitchFamily="18" charset="0"/>
                <a:ea typeface="Cambria" panose="02040503050406030204" pitchFamily="18" charset="0"/>
              </a:rPr>
              <a:t>Lưới xếp buồm lên đón nắng hồng.</a:t>
            </a:r>
          </a:p>
          <a:p>
            <a:pPr algn="just"/>
            <a:r>
              <a:rPr lang="vi-VN" b="0" i="0" dirty="0">
                <a:solidFill>
                  <a:srgbClr val="000000"/>
                </a:solidFill>
                <a:effectLst/>
                <a:latin typeface="Cambria" panose="02040503050406030204" pitchFamily="18" charset="0"/>
                <a:ea typeface="Cambria" panose="02040503050406030204" pitchFamily="18" charset="0"/>
              </a:rPr>
              <a:t> </a:t>
            </a:r>
          </a:p>
          <a:p>
            <a:pPr algn="just"/>
            <a:r>
              <a:rPr lang="vi-VN" b="0" i="0" dirty="0">
                <a:solidFill>
                  <a:srgbClr val="000000"/>
                </a:solidFill>
                <a:effectLst/>
                <a:latin typeface="Cambria" panose="02040503050406030204" pitchFamily="18" charset="0"/>
                <a:ea typeface="Cambria" panose="02040503050406030204" pitchFamily="18" charset="0"/>
              </a:rPr>
              <a:t>Câu hát căng buồm với gió khơi,</a:t>
            </a:r>
          </a:p>
          <a:p>
            <a:pPr algn="just"/>
            <a:r>
              <a:rPr lang="vi-VN" b="0" i="0" dirty="0">
                <a:solidFill>
                  <a:srgbClr val="000000"/>
                </a:solidFill>
                <a:effectLst/>
                <a:latin typeface="Cambria" panose="02040503050406030204" pitchFamily="18" charset="0"/>
                <a:ea typeface="Cambria" panose="02040503050406030204" pitchFamily="18" charset="0"/>
              </a:rPr>
              <a:t>Đoàn thuyền chạy đua cùng mặt trời.</a:t>
            </a:r>
          </a:p>
          <a:p>
            <a:pPr algn="just"/>
            <a:r>
              <a:rPr lang="vi-VN" b="0" i="0" dirty="0">
                <a:solidFill>
                  <a:srgbClr val="000000"/>
                </a:solidFill>
                <a:effectLst/>
                <a:latin typeface="Cambria" panose="02040503050406030204" pitchFamily="18" charset="0"/>
                <a:ea typeface="Cambria" panose="02040503050406030204" pitchFamily="18" charset="0"/>
              </a:rPr>
              <a:t>Mặt trời đội biển nhô màu mới,</a:t>
            </a:r>
          </a:p>
          <a:p>
            <a:pPr algn="just"/>
            <a:r>
              <a:rPr lang="vi-VN" b="0" i="0" dirty="0">
                <a:solidFill>
                  <a:srgbClr val="000000"/>
                </a:solidFill>
                <a:effectLst/>
                <a:latin typeface="Cambria" panose="02040503050406030204" pitchFamily="18" charset="0"/>
                <a:ea typeface="Cambria" panose="02040503050406030204" pitchFamily="18" charset="0"/>
              </a:rPr>
              <a:t>Mắt cá huy hoàng muôn dặm phơi.</a:t>
            </a:r>
          </a:p>
        </p:txBody>
      </p:sp>
      <p:sp>
        <p:nvSpPr>
          <p:cNvPr id="12" name="TextBox 11">
            <a:extLst>
              <a:ext uri="{FF2B5EF4-FFF2-40B4-BE49-F238E27FC236}">
                <a16:creationId xmlns:a16="http://schemas.microsoft.com/office/drawing/2014/main" id="{12E7669B-E51F-8A22-9246-35BFBD386393}"/>
              </a:ext>
            </a:extLst>
          </p:cNvPr>
          <p:cNvSpPr txBox="1"/>
          <p:nvPr/>
        </p:nvSpPr>
        <p:spPr>
          <a:xfrm>
            <a:off x="3525520" y="325120"/>
            <a:ext cx="4297680" cy="523220"/>
          </a:xfrm>
          <a:prstGeom prst="rect">
            <a:avLst/>
          </a:prstGeom>
          <a:noFill/>
        </p:spPr>
        <p:txBody>
          <a:bodyPr wrap="square" rtlCol="0">
            <a:spAutoFit/>
          </a:bodyPr>
          <a:lstStyle/>
          <a:p>
            <a:r>
              <a:rPr lang="en-US" sz="2800" b="1" dirty="0">
                <a:solidFill>
                  <a:srgbClr val="FF0000"/>
                </a:solidFill>
              </a:rPr>
              <a:t>ĐOÀN THUYỀN ĐÁNH CÁ</a:t>
            </a:r>
          </a:p>
        </p:txBody>
      </p:sp>
    </p:spTree>
    <p:extLst>
      <p:ext uri="{BB962C8B-B14F-4D97-AF65-F5344CB8AC3E}">
        <p14:creationId xmlns:p14="http://schemas.microsoft.com/office/powerpoint/2010/main" val="3209202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967</TotalTime>
  <Words>772</Words>
  <Application>Microsoft Office PowerPoint</Application>
  <PresentationFormat>Widescreen</PresentationFormat>
  <Paragraphs>100</Paragraphs>
  <Slides>20</Slides>
  <Notes>5</Notes>
  <HiddenSlides>0</HiddenSlides>
  <MMClips>21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SimSun</vt:lpstr>
      <vt:lpstr>UTM Cabaret</vt:lpstr>
      <vt:lpstr>Arial</vt:lpstr>
      <vt:lpstr>Calibri</vt:lpstr>
      <vt:lpstr>Calibri Light</vt:lpstr>
      <vt:lpstr>Cambria</vt:lpstr>
      <vt:lpstr>Times New Roman</vt:lpstr>
      <vt:lpstr>Wingdings</vt:lpstr>
      <vt:lpstr>Custom Design</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78</cp:revision>
  <dcterms:created xsi:type="dcterms:W3CDTF">2023-07-01T07:55:16Z</dcterms:created>
  <dcterms:modified xsi:type="dcterms:W3CDTF">2025-06-02T10:05:59Z</dcterms:modified>
  <cp:category>9Slide.vn</cp:category>
</cp:coreProperties>
</file>