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286" r:id="rId5"/>
    <p:sldId id="258" r:id="rId6"/>
    <p:sldId id="257" r:id="rId7"/>
    <p:sldId id="321" r:id="rId8"/>
    <p:sldId id="322" r:id="rId9"/>
    <p:sldId id="323" r:id="rId10"/>
    <p:sldId id="324" r:id="rId11"/>
    <p:sldId id="325" r:id="rId12"/>
    <p:sldId id="326" r:id="rId13"/>
    <p:sldId id="32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94660"/>
  </p:normalViewPr>
  <p:slideViewPr>
    <p:cSldViewPr snapToGrid="0">
      <p:cViewPr varScale="1">
        <p:scale>
          <a:sx n="84" d="100"/>
          <a:sy n="84" d="100"/>
        </p:scale>
        <p:origin x="72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FC42-162A-8BC2-9EB8-F8F6B20BE1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48C11-1EE8-E4AF-04DE-E08D4BF732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849D5-5BC8-50AF-029E-F6C0F619648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5" name="Footer Placeholder 4">
            <a:extLst>
              <a:ext uri="{FF2B5EF4-FFF2-40B4-BE49-F238E27FC236}">
                <a16:creationId xmlns:a16="http://schemas.microsoft.com/office/drawing/2014/main" id="{7921EB43-E9FF-34A2-B9EF-26C966779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41735-D19E-412E-1F9D-0EC7CB4E804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A49-67FE-58A0-BC79-79E62A229E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60DFF-0363-A6CD-0442-1345B56538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4542-9E2F-E4B8-395F-BEC2A32F63E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5" name="Footer Placeholder 4">
            <a:extLst>
              <a:ext uri="{FF2B5EF4-FFF2-40B4-BE49-F238E27FC236}">
                <a16:creationId xmlns:a16="http://schemas.microsoft.com/office/drawing/2014/main" id="{2B18C105-72BE-20A9-B644-77BB17FAA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93EA48-4E9A-79E5-C444-E5199BF14B12}"/>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42031-5BDF-ADD0-FEBF-0BE8601E22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37EC-EF32-5926-D601-73A3759D8D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357D-9571-107F-072D-0855AA38EC9C}"/>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5" name="Footer Placeholder 4">
            <a:extLst>
              <a:ext uri="{FF2B5EF4-FFF2-40B4-BE49-F238E27FC236}">
                <a16:creationId xmlns:a16="http://schemas.microsoft.com/office/drawing/2014/main" id="{8E6773E7-8B3E-F0D3-3A4B-82E75EFAF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2C7E3-87F8-24D7-53EE-76BFCC027C00}"/>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738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657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007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391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04434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17329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47408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913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85E-6016-12C9-E065-2F66B82D2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7FBA02-3840-9A01-7F9C-2EED858775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6382-E349-C800-7D6B-7C98C757A51F}"/>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5" name="Footer Placeholder 4">
            <a:extLst>
              <a:ext uri="{FF2B5EF4-FFF2-40B4-BE49-F238E27FC236}">
                <a16:creationId xmlns:a16="http://schemas.microsoft.com/office/drawing/2014/main" id="{800296CB-FF7A-DD2C-6509-73F90C78BC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A5E006-9939-8668-26C0-A9356C958B3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00270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79463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6/2/2025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784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8327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439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127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649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05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8714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2173119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BD5-0628-C21A-CF18-812F1867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E8105-9EEF-DCE1-13BB-A7C7C715FA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DA38F-47C5-B6DB-06B8-B981C7CB7BC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5" name="Footer Placeholder 4">
            <a:extLst>
              <a:ext uri="{FF2B5EF4-FFF2-40B4-BE49-F238E27FC236}">
                <a16:creationId xmlns:a16="http://schemas.microsoft.com/office/drawing/2014/main" id="{FFF184F7-2C45-E454-FFFF-268C9EEFC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931019-A624-119D-C05C-62245E70AD8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4182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5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55808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2421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7245502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80897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4038217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4721575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3929203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1806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6D3-8741-28AE-1AF0-8AAB1941A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2AF5F7-ABEC-9421-1AC8-6452FA89F7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658A-81D4-3AC7-D7D3-DA90691C8A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BDB7A-B956-DB20-AFB4-6E7EBEDD132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6" name="Footer Placeholder 5">
            <a:extLst>
              <a:ext uri="{FF2B5EF4-FFF2-40B4-BE49-F238E27FC236}">
                <a16:creationId xmlns:a16="http://schemas.microsoft.com/office/drawing/2014/main" id="{D44871EC-D885-2389-EE8E-9DBA97B02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6EB35D-FECA-CB69-F76E-F01DC8724B0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699650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387682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775285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992856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1315985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33602327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4170004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10604043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9965605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1096312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F94D-F9CC-1380-13E9-A69487211A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05F976-9D4E-D43E-5D32-85A4735B2B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2B54-0222-2237-C728-54F30DFF61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E10CC-B911-28C4-105B-E3933E5D8F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5B6EC-35A2-B0A1-450B-CB103A43FF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32B8B-C11D-A35E-3A5F-C01E37424E4B}"/>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8" name="Footer Placeholder 7">
            <a:extLst>
              <a:ext uri="{FF2B5EF4-FFF2-40B4-BE49-F238E27FC236}">
                <a16:creationId xmlns:a16="http://schemas.microsoft.com/office/drawing/2014/main" id="{7D52ECFD-F447-A54E-83C1-6EDF24BB5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6121D2-A883-1017-D636-8DC2083E27FE}"/>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479383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6835156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19194389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CF2C-E691-7E1C-DB67-8CA4C65BD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7E5294F-0F0C-9706-7FED-D7016DC4E9D0}"/>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4" name="Footer Placeholder 3">
            <a:extLst>
              <a:ext uri="{FF2B5EF4-FFF2-40B4-BE49-F238E27FC236}">
                <a16:creationId xmlns:a16="http://schemas.microsoft.com/office/drawing/2014/main" id="{E43F9FB2-1332-EE84-3096-23E5CA96F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D15773-DC21-47E3-2097-E1C373A6F26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4487-ABC0-8895-8812-EC5C663781D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3" name="Footer Placeholder 2">
            <a:extLst>
              <a:ext uri="{FF2B5EF4-FFF2-40B4-BE49-F238E27FC236}">
                <a16:creationId xmlns:a16="http://schemas.microsoft.com/office/drawing/2014/main" id="{29783F3B-E44E-AD6A-1F0E-D393DDE59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07DC45-96D0-BF88-2F47-425E635A6535}"/>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971-AAED-6836-0FBE-6515726D2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6401C-117C-8AD3-ACFA-C9E4FE26E3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A85A-3FEA-66D2-AB24-0EE03BBF4C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52AE0-55CB-0CB0-90A9-1A050D8E5D7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6" name="Footer Placeholder 5">
            <a:extLst>
              <a:ext uri="{FF2B5EF4-FFF2-40B4-BE49-F238E27FC236}">
                <a16:creationId xmlns:a16="http://schemas.microsoft.com/office/drawing/2014/main" id="{56AAEE38-5FB7-78A1-9008-2627D29A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312256-3C86-AAA1-D07A-51D11FE0C79C}"/>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44B-D53A-8DB8-C70A-D61CAC3F6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E2A89-57A0-67F0-82A6-2DD6FBF116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352B5-6DA1-91C3-5189-2ACAFB16E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099DD-CB1C-DBCB-4C20-EB656777A413}"/>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6/2/2025</a:t>
            </a:fld>
            <a:endParaRPr lang="en-US"/>
          </a:p>
        </p:txBody>
      </p:sp>
      <p:sp>
        <p:nvSpPr>
          <p:cNvPr id="6" name="Footer Placeholder 5">
            <a:extLst>
              <a:ext uri="{FF2B5EF4-FFF2-40B4-BE49-F238E27FC236}">
                <a16:creationId xmlns:a16="http://schemas.microsoft.com/office/drawing/2014/main" id="{18BEFCFC-2149-9245-2FB2-6C356A384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486D11-BB29-EB9B-1532-61F8B42C4FC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6.emf"/><Relationship Id="rId21" Type="http://schemas.openxmlformats.org/officeDocument/2006/relationships/slideLayout" Target="../slideLayouts/slideLayout43.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3.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4" Type="http://schemas.openxmlformats.org/officeDocument/2006/relationships/image" Target="../media/image1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emf"/><Relationship Id="rId43" Type="http://schemas.openxmlformats.org/officeDocument/2006/relationships/image" Target="../media/image10.png"/><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2.xml"/><Relationship Id="rId38" Type="http://schemas.openxmlformats.org/officeDocument/2006/relationships/image" Target="../media/image5.emf"/><Relationship Id="rId20" Type="http://schemas.openxmlformats.org/officeDocument/2006/relationships/slideLayout" Target="../slideLayouts/slideLayout42.xml"/><Relationship Id="rId41"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432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2025/6/2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6540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7.sv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7.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0.png"/><Relationship Id="rId12" Type="http://schemas.openxmlformats.org/officeDocument/2006/relationships/image" Target="../media/image41.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3.svg"/><Relationship Id="rId18" Type="http://schemas.openxmlformats.org/officeDocument/2006/relationships/image" Target="../media/image24.png"/><Relationship Id="rId3" Type="http://schemas.openxmlformats.org/officeDocument/2006/relationships/image" Target="../media/image23.svg"/><Relationship Id="rId21" Type="http://schemas.openxmlformats.org/officeDocument/2006/relationships/image" Target="../media/image41.png"/><Relationship Id="rId7" Type="http://schemas.openxmlformats.org/officeDocument/2006/relationships/image" Target="../media/image47.svg"/><Relationship Id="rId12" Type="http://schemas.openxmlformats.org/officeDocument/2006/relationships/image" Target="../media/image26.png"/><Relationship Id="rId17" Type="http://schemas.openxmlformats.org/officeDocument/2006/relationships/image" Target="../media/image53.svg"/><Relationship Id="rId2" Type="http://schemas.openxmlformats.org/officeDocument/2006/relationships/image" Target="../media/image21.png"/><Relationship Id="rId16" Type="http://schemas.openxmlformats.org/officeDocument/2006/relationships/image" Target="../media/image39.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51.svg"/><Relationship Id="rId10" Type="http://schemas.openxmlformats.org/officeDocument/2006/relationships/image" Target="../media/image25.png"/><Relationship Id="rId19" Type="http://schemas.openxmlformats.org/officeDocument/2006/relationships/image" Target="../media/image29.svg"/><Relationship Id="rId4" Type="http://schemas.openxmlformats.org/officeDocument/2006/relationships/image" Target="../media/image22.png"/><Relationship Id="rId9" Type="http://schemas.openxmlformats.org/officeDocument/2006/relationships/image" Target="../media/image49.svg"/><Relationship Id="rId14" Type="http://schemas.openxmlformats.org/officeDocument/2006/relationships/image" Target="../media/image38.png"/><Relationship Id="rId22"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5" Type="http://schemas.openxmlformats.org/officeDocument/2006/relationships/image" Target="../media/image4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EB0BB41-50EA-20D0-97B8-FC42CAB77F0A}"/>
              </a:ext>
            </a:extLst>
          </p:cNvPr>
          <p:cNvPicPr>
            <a:picLocks noChangeAspect="1"/>
          </p:cNvPicPr>
          <p:nvPr/>
        </p:nvPicPr>
        <p:blipFill>
          <a:blip r:embed="rId16"/>
          <a:stretch>
            <a:fillRect/>
          </a:stretch>
        </p:blipFill>
        <p:spPr>
          <a:xfrm>
            <a:off x="1648582" y="1578703"/>
            <a:ext cx="8894835" cy="3700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733647" y="595424"/>
            <a:ext cx="10547497" cy="5693866"/>
          </a:xfrm>
          <a:prstGeom prst="rect">
            <a:avLst/>
          </a:prstGeom>
          <a:noFill/>
        </p:spPr>
        <p:txBody>
          <a:bodyPr wrap="square" rtlCol="0">
            <a:spAutoFit/>
          </a:bodyPr>
          <a:lstStyle/>
          <a:p>
            <a:pPr lvl="0" algn="just"/>
            <a:r>
              <a:rPr lang="vi-VN" sz="2600" b="1" dirty="0">
                <a:solidFill>
                  <a:srgbClr val="000000"/>
                </a:solidFill>
                <a:latin typeface="Cambria" panose="02040503050406030204" pitchFamily="18" charset="0"/>
                <a:ea typeface="Cambria" panose="02040503050406030204" pitchFamily="18" charset="0"/>
              </a:rPr>
              <a:t>Chiếc cửa kính vỡ và được thay thế mới toanh, đó là lần không thể quên đối với Nam và Huy. Lần đó là đang trong giờ ra chơi, Huy và Nam cùng rủ nhau đá bóng. Vì sân trường không còn chỗ chơi nên hai bạn rủ nhau chơi ở hành lang lớp học. Bỗng dưng, Huy sút mạnh chân hơn để Nam khó đỡ được bóng, vô tình đá trúng cửa lớp học, vỡ những mảnh kính 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50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53947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vừa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góp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ý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nhau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35251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C21EA61-3A46-733B-A31E-D7B382DA1F23}"/>
              </a:ext>
            </a:extLst>
          </p:cNvPr>
          <p:cNvPicPr>
            <a:picLocks noChangeAspect="1"/>
          </p:cNvPicPr>
          <p:nvPr/>
        </p:nvPicPr>
        <p:blipFill>
          <a:blip r:embed="rId16"/>
          <a:stretch>
            <a:fillRect/>
          </a:stretch>
        </p:blipFill>
        <p:spPr>
          <a:xfrm>
            <a:off x="2364924" y="828830"/>
            <a:ext cx="7462151" cy="52003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A375A1A-AFA5-3D7E-F282-35BEABE90641}"/>
              </a:ext>
            </a:extLst>
          </p:cNvPr>
          <p:cNvPicPr>
            <a:picLocks noChangeAspect="1"/>
          </p:cNvPicPr>
          <p:nvPr/>
        </p:nvPicPr>
        <p:blipFill>
          <a:blip r:embed="rId13"/>
          <a:stretch>
            <a:fillRect/>
          </a:stretch>
        </p:blipFill>
        <p:spPr>
          <a:xfrm>
            <a:off x="279384" y="308390"/>
            <a:ext cx="11912616" cy="2200847"/>
          </a:xfrm>
          <a:prstGeom prst="rect">
            <a:avLst/>
          </a:prstGeom>
        </p:spPr>
      </p:pic>
    </p:spTree>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256578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mbria" panose="02040503050406030204" pitchFamily="18" charset="0"/>
                  <a:ea typeface="Cambria" panose="02040503050406030204" pitchFamily="18" charset="0"/>
                </a:rPr>
                <a:t>C</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ách chơi: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bạn sẽ ghi cảm xúc tích cực hoặc tiêu cực vào một tờ giấy rồi cô giáo thu lại. GV gọi 1 em lên bốc thăm và thể hiện cảm xúc qua cử chỉ, gương mặt. HS bên dưới đoán và gọi tên cảm xúc. Ai nói đúng sẽ được lên bốc thăm tiếp.</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sz="1200"/>
          </a:p>
        </p:txBody>
      </p:sp>
      <p:sp>
        <p:nvSpPr>
          <p:cNvPr id="14" name="Hộp Văn bản 25">
            <a:extLst>
              <a:ext uri="{FF2B5EF4-FFF2-40B4-BE49-F238E27FC236}">
                <a16:creationId xmlns:a16="http://schemas.microsoft.com/office/drawing/2014/main" id="{334CD192-506B-A065-23D8-3AF05D05F84A}"/>
              </a:ext>
            </a:extLst>
          </p:cNvPr>
          <p:cNvSpPr txBox="1"/>
          <p:nvPr/>
        </p:nvSpPr>
        <p:spPr>
          <a:xfrm>
            <a:off x="2545710" y="1033944"/>
            <a:ext cx="7100580" cy="707886"/>
          </a:xfrm>
          <a:prstGeom prst="rect">
            <a:avLst/>
          </a:prstGeom>
          <a:noFill/>
          <a:ln>
            <a:noFill/>
          </a:ln>
        </p:spPr>
        <p:txBody>
          <a:bodyPr wrap="square">
            <a:spAutoFit/>
          </a:bodyPr>
          <a:lstStyle/>
          <a:p>
            <a:pPr algn="ctr"/>
            <a:r>
              <a:rPr lang="en-US" sz="4000" dirty="0" err="1">
                <a:solidFill>
                  <a:srgbClr val="7A1729"/>
                </a:solidFill>
                <a:latin typeface="Calibri" panose="020F0502020204030204" pitchFamily="34" charset="0"/>
                <a:cs typeface="Calibri" panose="020F0502020204030204" pitchFamily="34" charset="0"/>
              </a:rPr>
              <a:t>Thứ</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ngày</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tháng</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năm</a:t>
            </a:r>
            <a:r>
              <a:rPr lang="en-US" sz="4000" dirty="0">
                <a:solidFill>
                  <a:srgbClr val="7A1729"/>
                </a:solidFill>
                <a:latin typeface="Calibri" panose="020F0502020204030204" pitchFamily="34" charset="0"/>
                <a:cs typeface="Calibri" panose="020F0502020204030204" pitchFamily="34" charset="0"/>
              </a:rPr>
              <a:t> …</a:t>
            </a:r>
          </a:p>
        </p:txBody>
      </p:sp>
      <p:pic>
        <p:nvPicPr>
          <p:cNvPr id="19" name="Picture 18">
            <a:extLst>
              <a:ext uri="{FF2B5EF4-FFF2-40B4-BE49-F238E27FC236}">
                <a16:creationId xmlns:a16="http://schemas.microsoft.com/office/drawing/2014/main" id="{97100A94-8AC9-7B6B-BB58-3D569DC25EC5}"/>
              </a:ext>
            </a:extLst>
          </p:cNvPr>
          <p:cNvPicPr>
            <a:picLocks noChangeAspect="1"/>
          </p:cNvPicPr>
          <p:nvPr/>
        </p:nvPicPr>
        <p:blipFill>
          <a:blip r:embed="rId20"/>
          <a:stretch>
            <a:fillRect/>
          </a:stretch>
        </p:blipFill>
        <p:spPr>
          <a:xfrm>
            <a:off x="4509487" y="1759794"/>
            <a:ext cx="3109229" cy="829128"/>
          </a:xfrm>
          <a:prstGeom prst="rect">
            <a:avLst/>
          </a:prstGeom>
        </p:spPr>
      </p:pic>
      <p:pic>
        <p:nvPicPr>
          <p:cNvPr id="24" name="Picture 23">
            <a:extLst>
              <a:ext uri="{FF2B5EF4-FFF2-40B4-BE49-F238E27FC236}">
                <a16:creationId xmlns:a16="http://schemas.microsoft.com/office/drawing/2014/main" id="{F8611A1B-3B7D-EC45-7F03-17790BFCBEDC}"/>
              </a:ext>
            </a:extLst>
          </p:cNvPr>
          <p:cNvPicPr>
            <a:picLocks noChangeAspect="1"/>
          </p:cNvPicPr>
          <p:nvPr/>
        </p:nvPicPr>
        <p:blipFill>
          <a:blip r:embed="rId21"/>
          <a:stretch>
            <a:fillRect/>
          </a:stretch>
        </p:blipFill>
        <p:spPr>
          <a:xfrm>
            <a:off x="2243689" y="2660731"/>
            <a:ext cx="7875961" cy="869278"/>
          </a:xfrm>
          <a:prstGeom prst="rect">
            <a:avLst/>
          </a:prstGeom>
        </p:spPr>
      </p:pic>
      <p:pic>
        <p:nvPicPr>
          <p:cNvPr id="25" name="Picture 24">
            <a:extLst>
              <a:ext uri="{FF2B5EF4-FFF2-40B4-BE49-F238E27FC236}">
                <a16:creationId xmlns:a16="http://schemas.microsoft.com/office/drawing/2014/main" id="{70F44DEC-5A50-ABB1-59D6-4A8D260A207E}"/>
              </a:ext>
            </a:extLst>
          </p:cNvPr>
          <p:cNvPicPr>
            <a:picLocks noChangeAspect="1"/>
          </p:cNvPicPr>
          <p:nvPr/>
        </p:nvPicPr>
        <p:blipFill>
          <a:blip r:embed="rId22"/>
          <a:stretch>
            <a:fillRect/>
          </a:stretch>
        </p:blipFill>
        <p:spPr>
          <a:xfrm>
            <a:off x="5111483" y="3486586"/>
            <a:ext cx="1926503" cy="9693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701749"/>
            <a:ext cx="10079665" cy="181588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Thực hiện 1 trong 2 yêu cầu sau:</a:t>
            </a:r>
          </a:p>
          <a:p>
            <a:pPr algn="just"/>
            <a:r>
              <a:rPr lang="vi-VN" sz="2800" b="0" i="0" dirty="0">
                <a:solidFill>
                  <a:srgbClr val="000000"/>
                </a:solidFill>
                <a:effectLst/>
                <a:latin typeface="Cambria" panose="02040503050406030204" pitchFamily="18" charset="0"/>
                <a:ea typeface="Cambria" panose="02040503050406030204" pitchFamily="18" charset="0"/>
              </a:rPr>
              <a:t>a. Trao đổi với bạn về các sự việc được thể hiện trong một tranh dưới đây và cảm xúc của những người trong tranh đó.</a:t>
            </a:r>
          </a:p>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 Tưởng tượng thêm về các sự việc đã diễn ra.</a:t>
            </a:r>
          </a:p>
        </p:txBody>
      </p:sp>
      <p:pic>
        <p:nvPicPr>
          <p:cNvPr id="8" name="Picture 7">
            <a:extLst>
              <a:ext uri="{FF2B5EF4-FFF2-40B4-BE49-F238E27FC236}">
                <a16:creationId xmlns:a16="http://schemas.microsoft.com/office/drawing/2014/main" id="{8F0D6CC1-8EF0-0837-1A14-466C582855BA}"/>
              </a:ext>
            </a:extLst>
          </p:cNvPr>
          <p:cNvPicPr>
            <a:picLocks noChangeAspect="1"/>
          </p:cNvPicPr>
          <p:nvPr/>
        </p:nvPicPr>
        <p:blipFill>
          <a:blip r:embed="rId5"/>
          <a:stretch>
            <a:fillRect/>
          </a:stretch>
        </p:blipFill>
        <p:spPr>
          <a:xfrm>
            <a:off x="519333" y="2838560"/>
            <a:ext cx="11011038" cy="2913654"/>
          </a:xfrm>
          <a:prstGeom prst="rect">
            <a:avLst/>
          </a:prstGeom>
        </p:spPr>
      </p:pic>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262979"/>
          </a:xfrm>
          <a:prstGeom prst="rect">
            <a:avLst/>
          </a:prstGeom>
          <a:noFill/>
        </p:spPr>
        <p:txBody>
          <a:bodyPr wrap="square" rtlCol="0">
            <a:spAutoFit/>
          </a:bodyPr>
          <a:lstStyle/>
          <a:p>
            <a:pPr lvl="0" algn="ctr"/>
            <a:r>
              <a:rPr lang="en-US" sz="4800" b="1" dirty="0" err="1">
                <a:solidFill>
                  <a:srgbClr val="000000"/>
                </a:solidFill>
                <a:latin typeface="Cambria" panose="02040503050406030204" pitchFamily="18" charset="0"/>
                <a:ea typeface="Cambria" panose="02040503050406030204" pitchFamily="18" charset="0"/>
              </a:rPr>
              <a:t>Ví</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a:t>
            </a:r>
            <a:endParaRPr lang="en-US" sz="4800" b="1" dirty="0">
              <a:solidFill>
                <a:srgbClr val="000000"/>
              </a:solidFill>
              <a:latin typeface="Cambria" panose="02040503050406030204" pitchFamily="18" charset="0"/>
              <a:ea typeface="Cambria" panose="02040503050406030204" pitchFamily="18" charset="0"/>
            </a:endParaRPr>
          </a:p>
          <a:p>
            <a:pPr lvl="0" algn="just"/>
            <a:r>
              <a:rPr lang="vi-VN" sz="4800" b="1" dirty="0">
                <a:solidFill>
                  <a:srgbClr val="000000"/>
                </a:solidFill>
                <a:latin typeface="Cambria" panose="02040503050406030204" pitchFamily="18" charset="0"/>
                <a:ea typeface="Cambria" panose="02040503050406030204" pitchFamily="18" charset="0"/>
              </a:rPr>
              <a:t>Sự việc được thể hiện trong một bức tranh: </a:t>
            </a:r>
            <a:r>
              <a:rPr lang="vi-VN" sz="4800" dirty="0">
                <a:solidFill>
                  <a:srgbClr val="000000"/>
                </a:solidFill>
                <a:latin typeface="Cambria" panose="02040503050406030204" pitchFamily="18" charset="0"/>
                <a:ea typeface="Cambria" panose="02040503050406030204" pitchFamily="18" charset="0"/>
              </a:rPr>
              <a:t>Hai bạn nam cùng đá bóng gần cửa lớp học, vô tình đá trúng vào cửa làm vỡ kính của lớp. Hai bạn nam lúng túng và không biết phải xử trí ra sao.</a:t>
            </a:r>
            <a:endPar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245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40560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sự</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qua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xúc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13426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Ví</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lang="vi-VN" sz="4000" b="1" dirty="0">
                <a:solidFill>
                  <a:srgbClr val="000000"/>
                </a:solidFill>
                <a:latin typeface="Cambria" panose="02040503050406030204" pitchFamily="18" charset="0"/>
                <a:ea typeface="Cambria" panose="02040503050406030204" pitchFamily="18" charset="0"/>
              </a:rPr>
              <a:t>Sự việc đáng nhớ em đã trải qua: </a:t>
            </a:r>
            <a:r>
              <a:rPr lang="vi-VN" sz="4000" dirty="0">
                <a:solidFill>
                  <a:srgbClr val="000000"/>
                </a:solidFill>
                <a:latin typeface="Cambria" panose="02040503050406030204" pitchFamily="18" charset="0"/>
                <a:ea typeface="Cambria" panose="02040503050406030204" pitchFamily="18" charset="0"/>
              </a:rPr>
              <a:t>Một lần em tham gia cuộc thi của trường tổ chức, em vinh dự thắng cuộc và dành được giải cao nhất trong cuộc thi ấy. Sau sự việc xảy ra, em cảm thấy thật bất ngờ và vỡ oà trong hạnh phúc, em nghĩ mình không đạt được thành tích tốt như vậy.</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833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489098"/>
            <a:ext cx="10079665"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Viết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văn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hiện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xúc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một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việc</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D8886C-CACD-D94D-6941-F082C911FE59}"/>
              </a:ext>
            </a:extLst>
          </p:cNvPr>
          <p:cNvPicPr>
            <a:picLocks noChangeAspect="1"/>
          </p:cNvPicPr>
          <p:nvPr/>
        </p:nvPicPr>
        <p:blipFill>
          <a:blip r:embed="rId5"/>
          <a:stretch>
            <a:fillRect/>
          </a:stretch>
        </p:blipFill>
        <p:spPr>
          <a:xfrm>
            <a:off x="1631211" y="1621132"/>
            <a:ext cx="8610600" cy="4657725"/>
          </a:xfrm>
          <a:prstGeom prst="rect">
            <a:avLst/>
          </a:prstGeom>
        </p:spPr>
      </p:pic>
    </p:spTree>
    <p:extLst>
      <p:ext uri="{BB962C8B-B14F-4D97-AF65-F5344CB8AC3E}">
        <p14:creationId xmlns:p14="http://schemas.microsoft.com/office/powerpoint/2010/main" val="387165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1544</TotalTime>
  <Words>533</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Algerian</vt:lpstr>
      <vt:lpstr>Aptos</vt:lpstr>
      <vt:lpstr>Aptos Display</vt:lpstr>
      <vt:lpstr>Arial</vt:lpstr>
      <vt:lpstr>Calibri</vt:lpstr>
      <vt:lpstr>Cambria</vt:lpstr>
      <vt:lpstr>等线</vt:lpstr>
      <vt:lpstr>等线 Light</vt:lpstr>
      <vt:lpstr>隶书</vt:lpstr>
      <vt:lpstr>华文行楷</vt:lpstr>
      <vt:lpstr>方正正粗黑简体</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dell</cp:lastModifiedBy>
  <cp:revision>23</cp:revision>
  <dcterms:created xsi:type="dcterms:W3CDTF">2023-08-09T07:35:34Z</dcterms:created>
  <dcterms:modified xsi:type="dcterms:W3CDTF">2025-06-02T10:03:01Z</dcterms:modified>
  <cp:category>9Slide.vn</cp:category>
</cp:coreProperties>
</file>