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304" r:id="rId3"/>
    <p:sldId id="278" r:id="rId4"/>
    <p:sldId id="259" r:id="rId5"/>
    <p:sldId id="260" r:id="rId6"/>
    <p:sldId id="292" r:id="rId7"/>
    <p:sldId id="283" r:id="rId8"/>
    <p:sldId id="284" r:id="rId9"/>
    <p:sldId id="285" r:id="rId10"/>
    <p:sldId id="291" r:id="rId11"/>
    <p:sldId id="286" r:id="rId12"/>
    <p:sldId id="287" r:id="rId13"/>
    <p:sldId id="288" r:id="rId14"/>
    <p:sldId id="289" r:id="rId15"/>
    <p:sldId id="290" r:id="rId16"/>
    <p:sldId id="302" r:id="rId17"/>
    <p:sldId id="294" r:id="rId18"/>
    <p:sldId id="295" r:id="rId19"/>
    <p:sldId id="296" r:id="rId20"/>
    <p:sldId id="297" r:id="rId21"/>
    <p:sldId id="303" r:id="rId22"/>
    <p:sldId id="298" r:id="rId23"/>
    <p:sldId id="299" r:id="rId24"/>
    <p:sldId id="300" r:id="rId25"/>
    <p:sldId id="301" r:id="rId26"/>
    <p:sldId id="277" r:id="rId27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FFD757"/>
    <a:srgbClr val="D933DD"/>
    <a:srgbClr val="F9F9F9"/>
    <a:srgbClr val="D8F4E3"/>
    <a:srgbClr val="FF0066"/>
    <a:srgbClr val="E4F8EC"/>
    <a:srgbClr val="C4EED5"/>
    <a:srgbClr val="B2E8C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3B773-EC62-9287-45EC-C5E17F354B42}" v="7" dt="2021-07-21T01:43:33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16" autoAdjust="0"/>
    <p:restoredTop sz="91258" autoAdjust="0"/>
  </p:normalViewPr>
  <p:slideViewPr>
    <p:cSldViewPr>
      <p:cViewPr varScale="1">
        <p:scale>
          <a:sx n="77" d="100"/>
          <a:sy n="77" d="100"/>
        </p:scale>
        <p:origin x="-112" y="72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h Thi Quynh Chi (FE FSC DN)" userId="S::chidtq2@fe.edu.vn::47edb9f5-751d-4a8b-9ef0-7a8ef70d4933" providerId="AD" clId="Web-{4883B773-EC62-9287-45EC-C5E17F354B42}"/>
    <pc:docChg chg="modSld">
      <pc:chgData name="Dinh Thi Quynh Chi (FE FSC DN)" userId="S::chidtq2@fe.edu.vn::47edb9f5-751d-4a8b-9ef0-7a8ef70d4933" providerId="AD" clId="Web-{4883B773-EC62-9287-45EC-C5E17F354B42}" dt="2021-07-21T01:43:32.904" v="2" actId="20577"/>
      <pc:docMkLst>
        <pc:docMk/>
      </pc:docMkLst>
      <pc:sldChg chg="modSp">
        <pc:chgData name="Dinh Thi Quynh Chi (FE FSC DN)" userId="S::chidtq2@fe.edu.vn::47edb9f5-751d-4a8b-9ef0-7a8ef70d4933" providerId="AD" clId="Web-{4883B773-EC62-9287-45EC-C5E17F354B42}" dt="2021-07-21T01:43:32.904" v="2" actId="20577"/>
        <pc:sldMkLst>
          <pc:docMk/>
          <pc:sldMk cId="2245612926" sldId="258"/>
        </pc:sldMkLst>
        <pc:spChg chg="mod">
          <ac:chgData name="Dinh Thi Quynh Chi (FE FSC DN)" userId="S::chidtq2@fe.edu.vn::47edb9f5-751d-4a8b-9ef0-7a8ef70d4933" providerId="AD" clId="Web-{4883B773-EC62-9287-45EC-C5E17F354B42}" dt="2021-07-21T01:43:32.904" v="2" actId="20577"/>
          <ac:spMkLst>
            <pc:docMk/>
            <pc:sldMk cId="2245612926" sldId="258"/>
            <ac:spMk id="5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6/2/25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chọn</a:t>
            </a:r>
            <a:r>
              <a:rPr lang="en-US" baseline="0"/>
              <a:t> hộp quà. GV click chuột và yêu cầu HS nêu tên các chữ cái.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7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ly kem </a:t>
            </a:r>
            <a:r>
              <a:rPr lang="en-US">
                <a:sym typeface="Wingdings" pitchFamily="2" charset="2"/>
              </a:rPr>
              <a:t> hiện</a:t>
            </a:r>
            <a:r>
              <a:rPr lang="en-US" baseline="0">
                <a:sym typeface="Wingdings" pitchFamily="2" charset="2"/>
              </a:rPr>
              <a:t> nét; Click hình chữ nhật vàng nhạt  tên nét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47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chọn</a:t>
            </a:r>
            <a:r>
              <a:rPr lang="en-US" baseline="0"/>
              <a:t> hộp quà, </a:t>
            </a:r>
            <a:r>
              <a:rPr lang="en-US"/>
              <a:t>Click vào</a:t>
            </a:r>
            <a:r>
              <a:rPr lang="en-US" baseline="0"/>
              <a:t> rồi yêu cầu HS nói đó là số mấy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22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quái vật để đi đên câu hỏi. Tại câu hỏi, click vào quái vật ở góc để quay về.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0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Yêu</a:t>
            </a:r>
            <a:r>
              <a:rPr lang="en-US" baseline="0"/>
              <a:t> cầu HS đọc chữ cái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80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Yêu</a:t>
            </a:r>
            <a:r>
              <a:rPr lang="en-US" baseline="0"/>
              <a:t> cầu HS đọc số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09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Yêu</a:t>
            </a:r>
            <a:r>
              <a:rPr lang="en-US" baseline="0"/>
              <a:t> cầu HS nêu dấu thanh có trong tiếng kẽ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7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6/2/25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6/2/25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6/2/25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51.png"/><Relationship Id="rId3" Type="http://schemas.openxmlformats.org/officeDocument/2006/relationships/image" Target="../media/image14.png"/><Relationship Id="rId21" Type="http://schemas.openxmlformats.org/officeDocument/2006/relationships/image" Target="../media/image4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49.png"/><Relationship Id="rId5" Type="http://schemas.microsoft.com/office/2007/relationships/hdphoto" Target="../media/hdphoto2.wdp"/><Relationship Id="rId15" Type="http://schemas.openxmlformats.org/officeDocument/2006/relationships/image" Target="../media/image24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10" Type="http://schemas.openxmlformats.org/officeDocument/2006/relationships/image" Target="../media/image19.pn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47.png"/><Relationship Id="rId27" Type="http://schemas.openxmlformats.org/officeDocument/2006/relationships/image" Target="../media/image52.png"/><Relationship Id="rId30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microsoft.com/office/2007/relationships/hdphoto" Target="../media/hdphoto3.wdp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70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71.png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793" y="4397813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s 5">
            <a:extLst>
              <a:ext uri="{FF2B5EF4-FFF2-40B4-BE49-F238E27FC236}">
                <a16:creationId xmlns:a16="http://schemas.microsoft.com/office/drawing/2014/main" id="{E39AE302-69E8-058A-E512-AA0E1F57595C}"/>
              </a:ext>
            </a:extLst>
          </p:cNvPr>
          <p:cNvSpPr/>
          <p:nvPr/>
        </p:nvSpPr>
        <p:spPr>
          <a:xfrm>
            <a:off x="243681" y="105858"/>
            <a:ext cx="12161838" cy="12226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THÀNH PHỐ CẨM PHẢ</a:t>
            </a:r>
          </a:p>
          <a:p>
            <a:pPr algn="ctr">
              <a:lnSpc>
                <a:spcPct val="120000"/>
              </a:lnSpc>
            </a:pPr>
            <a:r>
              <a:rPr lang="en-US" alt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THÁI BÌNH</a:t>
            </a:r>
            <a:endParaRPr lang="vi-VN" alt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582DAC6-099B-1119-62CB-66217AE6D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319" y="1903784"/>
            <a:ext cx="8225631" cy="1140076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1</a:t>
            </a:r>
          </a:p>
        </p:txBody>
      </p:sp>
      <p:sp>
        <p:nvSpPr>
          <p:cNvPr id="8" name="Google Shape;828;p27">
            <a:extLst>
              <a:ext uri="{FF2B5EF4-FFF2-40B4-BE49-F238E27FC236}">
                <a16:creationId xmlns:a16="http://schemas.microsoft.com/office/drawing/2014/main" id="{2E3FEF24-8BAC-80D9-EE44-8AA035670903}"/>
              </a:ext>
            </a:extLst>
          </p:cNvPr>
          <p:cNvSpPr txBox="1">
            <a:spLocks/>
          </p:cNvSpPr>
          <p:nvPr/>
        </p:nvSpPr>
        <p:spPr>
          <a:xfrm>
            <a:off x="5166519" y="5343235"/>
            <a:ext cx="7620000" cy="708920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Hiền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449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424878" y="2901560"/>
            <a:ext cx="820924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Nét móc </a:t>
            </a:r>
          </a:p>
          <a:p>
            <a:r>
              <a:rPr lang="en-US" sz="7200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hai đầu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F7152-4D0D-6546-8E78-03FF4E522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0" y="172151"/>
            <a:ext cx="6405920" cy="64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0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557418" y="47751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cong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hở phải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71478" y="48006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cong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hở trái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001AF5-4629-2F4C-AFF8-956D3F3B0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04" y="152400"/>
            <a:ext cx="4316143" cy="4350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800AE0-25F4-AE4C-A642-2B574353F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202" y="152400"/>
            <a:ext cx="4316143" cy="435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930113" y="37338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cong kín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C4DEB-0F72-4543-9D85-CEA23A935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304800"/>
            <a:ext cx="5920581" cy="60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4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608092" y="47751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 trên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71478" y="47751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 dưới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003D53-9C67-0044-B706-44420D4C1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8" y="152399"/>
            <a:ext cx="3657601" cy="4507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4D0022-D29E-1C49-B17D-A8125096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19" y="0"/>
            <a:ext cx="3886200" cy="465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2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810789" y="48513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thắt trên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71478" y="48513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thắt giữa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64379-1EBE-3D4A-A1F7-EDEC6DE89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9" y="213498"/>
            <a:ext cx="4433612" cy="4510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2B3119-64CF-DE46-AAFF-66BDB066F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941" y="255262"/>
            <a:ext cx="4433613" cy="446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5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3181" y="98350"/>
            <a:ext cx="10596938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diện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</a:t>
            </a:r>
            <a:r>
              <a:rPr lang="en-US" sz="6000" dirty="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endParaRPr lang="en-US" sz="6000" dirty="0">
              <a:solidFill>
                <a:srgbClr val="D933D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301754"/>
              </p:ext>
            </p:extLst>
          </p:nvPr>
        </p:nvGraphicFramePr>
        <p:xfrm>
          <a:off x="312579" y="1619250"/>
          <a:ext cx="1152144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ngang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xuôi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cong hở 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sổ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móc 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kín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giữa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xiên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 xiên trái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cong hở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Rounded Rectangle 26"/>
          <p:cNvSpPr/>
          <p:nvPr/>
        </p:nvSpPr>
        <p:spPr>
          <a:xfrm>
            <a:off x="438489" y="4241621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39982" y="2969848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38489" y="1726194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438489" y="5501647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337719" y="4238999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339212" y="2981740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221642" y="1721714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337719" y="5499025"/>
            <a:ext cx="147732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6176905" y="4243129"/>
            <a:ext cx="156739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163884" y="2985870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106020" y="1854821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6176905" y="5503155"/>
            <a:ext cx="1567392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9043478" y="2996944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9041985" y="1753290"/>
            <a:ext cx="1565899" cy="1056170"/>
          </a:xfrm>
          <a:prstGeom prst="roundRect">
            <a:avLst/>
          </a:prstGeom>
          <a:solidFill>
            <a:srgbClr val="FFDF7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D0143C-D763-394C-9CB9-AFD24BAAF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84" y="2116275"/>
            <a:ext cx="698500" cy="3302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F478F-9391-1744-B73B-198FB15BF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54" b="31795" l="4300" r="1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8" t="9045" r="82112" b="68889"/>
          <a:stretch/>
        </p:blipFill>
        <p:spPr>
          <a:xfrm>
            <a:off x="2109752" y="1230830"/>
            <a:ext cx="1172502" cy="155238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CCBD3AF-D233-A346-B811-82712CD2A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49" y="3124200"/>
            <a:ext cx="806570" cy="838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F21D070-F656-C848-B930-287280264B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06" y="1790961"/>
            <a:ext cx="838199" cy="8710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ACAE557-477B-944D-9857-93182F89AC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41" y="1834766"/>
            <a:ext cx="838199" cy="8710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F4475CC-977D-184F-BFDF-F28C2B2FFB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109" y="3074290"/>
            <a:ext cx="838199" cy="87107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80D48B0-D4A6-CF4A-BC9A-58606C2DAA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41" y="4400550"/>
            <a:ext cx="806570" cy="838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84857D6-A99D-0C42-BADA-3B2AB71BC3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06" y="4416376"/>
            <a:ext cx="812800" cy="8382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A5DD4BE-E51E-EA43-9B88-5C23579744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27" y="5658392"/>
            <a:ext cx="790755" cy="8382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1A8F3B0-384F-E144-A704-AB8506A72B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77" y="5533201"/>
            <a:ext cx="838198" cy="8884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8466C45-8F51-F84D-BA98-B3ED297179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96" y="3137528"/>
            <a:ext cx="850046" cy="88849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6D9468B-A89C-8B4F-9D43-E36D7514CA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084" y="4232649"/>
            <a:ext cx="606248" cy="10541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31E6BF2-CE24-B545-9D75-4F3D63E14A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19" y="5410200"/>
            <a:ext cx="635000" cy="11652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C6148A4-E0A7-5342-BFE0-8D42A11309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417" y="1873250"/>
            <a:ext cx="800102" cy="87107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5A17B57-9190-3945-90DB-E45E52B7B3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716" y="3173478"/>
            <a:ext cx="800100" cy="8710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CB0C811-CE3A-C948-B3E3-D16F16E3E9A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69" b="56282" l="50800" r="6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2" t="35896" r="35168" b="43525"/>
          <a:stretch/>
        </p:blipFill>
        <p:spPr>
          <a:xfrm>
            <a:off x="2056663" y="2608907"/>
            <a:ext cx="1281056" cy="158178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B6DCBE1-A7C6-7C47-964B-733A93DD0BE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872" b="58077" l="4400" r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1" t="34329" r="82088" b="42704"/>
          <a:stretch/>
        </p:blipFill>
        <p:spPr>
          <a:xfrm>
            <a:off x="2095574" y="3987726"/>
            <a:ext cx="1263594" cy="14955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7310845-64C3-D04D-95C4-5D4FE69806E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4" b="31026" l="50400" r="64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57" t="7828" r="35243" b="70106"/>
          <a:stretch/>
        </p:blipFill>
        <p:spPr>
          <a:xfrm>
            <a:off x="2056664" y="5310968"/>
            <a:ext cx="1281055" cy="119147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F97A6BE-C1A3-7E4B-9381-98CE543E9B94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28" b="31410" l="35200" r="4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8964" r="51568" b="68970"/>
          <a:stretch/>
        </p:blipFill>
        <p:spPr>
          <a:xfrm>
            <a:off x="4900129" y="1491875"/>
            <a:ext cx="1136256" cy="139424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D577769-69DD-034F-A3FD-FE997B4CE59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31538" l="19300" r="33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9017" r="67058" b="68917"/>
          <a:stretch/>
        </p:blipFill>
        <p:spPr>
          <a:xfrm>
            <a:off x="7859512" y="1522143"/>
            <a:ext cx="1136256" cy="139424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5419D07-F14E-D24C-A790-135FAFF9CDA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077" b="82308" l="831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6" t="62786" r="5124" b="16635"/>
          <a:stretch/>
        </p:blipFill>
        <p:spPr>
          <a:xfrm>
            <a:off x="7771298" y="2877425"/>
            <a:ext cx="1281055" cy="133175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57D89B9-086D-7C45-8AC2-ED7FD034334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5" b="58077" l="80700" r="9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11" t="38703" r="3950" b="41215"/>
          <a:stretch/>
        </p:blipFill>
        <p:spPr>
          <a:xfrm>
            <a:off x="7909719" y="3910023"/>
            <a:ext cx="1352382" cy="157637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896AB09-52BA-D640-882C-DF82A890A2BB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69" b="31667" l="816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64" t="5436" r="4997" b="69454"/>
          <a:stretch/>
        </p:blipFill>
        <p:spPr>
          <a:xfrm>
            <a:off x="7825203" y="4981670"/>
            <a:ext cx="1184142" cy="159005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2EED552-B064-AE4C-A55F-266CABC44C0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10" b="56154" l="19200" r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04" t="30663" r="66996" b="43764"/>
          <a:stretch/>
        </p:blipFill>
        <p:spPr>
          <a:xfrm>
            <a:off x="4959092" y="2670504"/>
            <a:ext cx="1151807" cy="133976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9A2C5EC-1BBE-A14B-8634-A1899F2419FB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51" b="32179" l="66700" r="78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34" t="6873" r="19927" b="68017"/>
          <a:stretch/>
        </p:blipFill>
        <p:spPr>
          <a:xfrm>
            <a:off x="5003116" y="5061526"/>
            <a:ext cx="1151806" cy="154098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0D7CAEA-4449-6A44-BCDE-28598AE27E8E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49" b="81410" l="36400" r="5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00" t="59185" r="50000" b="18749"/>
          <a:stretch/>
        </p:blipFill>
        <p:spPr>
          <a:xfrm>
            <a:off x="5053925" y="4006776"/>
            <a:ext cx="1177779" cy="124989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B9E2B1D-5467-734A-929B-DE220456617E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513" b="83462" l="18500" r="3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7" t="60711" r="66724" b="14179"/>
          <a:stretch/>
        </p:blipFill>
        <p:spPr>
          <a:xfrm>
            <a:off x="10587781" y="1406157"/>
            <a:ext cx="1417970" cy="168728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26B8678-4AD0-6246-9FD5-97663F1D5037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308" b="83462" l="3800" r="1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3" t="62503" r="82617" b="15431"/>
          <a:stretch/>
        </p:blipFill>
        <p:spPr>
          <a:xfrm>
            <a:off x="10610384" y="3003174"/>
            <a:ext cx="1332104" cy="12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719" y="4677433"/>
            <a:ext cx="2570480" cy="20621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239" y="4038600"/>
            <a:ext cx="2701027" cy="27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39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Nhận diện các chữ số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235139"/>
              </p:ext>
            </p:extLst>
          </p:nvPr>
        </p:nvGraphicFramePr>
        <p:xfrm>
          <a:off x="1391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019" y="1676400"/>
            <a:ext cx="10380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6047" y="1720096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2519" y="1720096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1319" y="1676400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00119" y="1676400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28919" y="1676400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5081" y="3505200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31863" y="3505200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0619" y="3528844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31532" y="3528844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00119" y="3533040"/>
            <a:ext cx="18106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6667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Nhận diện các chữ số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620582"/>
              </p:ext>
            </p:extLst>
          </p:nvPr>
        </p:nvGraphicFramePr>
        <p:xfrm>
          <a:off x="139196" y="1143000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532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68767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052FF1AE-E4A9-9E4B-9FA4-A5AC72B3E9BC}"/>
              </a:ext>
            </a:extLst>
          </p:cNvPr>
          <p:cNvSpPr txBox="1"/>
          <p:nvPr/>
        </p:nvSpPr>
        <p:spPr>
          <a:xfrm>
            <a:off x="404019" y="1576954"/>
            <a:ext cx="10380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E9BB05-B6B7-4449-B19E-4D1328BAE434}"/>
              </a:ext>
            </a:extLst>
          </p:cNvPr>
          <p:cNvSpPr txBox="1"/>
          <p:nvPr/>
        </p:nvSpPr>
        <p:spPr>
          <a:xfrm>
            <a:off x="2217047" y="1620650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C9B16F-6B61-C94A-84D5-0EF8F11137A4}"/>
              </a:ext>
            </a:extLst>
          </p:cNvPr>
          <p:cNvSpPr txBox="1"/>
          <p:nvPr/>
        </p:nvSpPr>
        <p:spPr>
          <a:xfrm>
            <a:off x="4023519" y="1620650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6D5FBC-3394-4D47-A35D-9FD19E550BC1}"/>
              </a:ext>
            </a:extLst>
          </p:cNvPr>
          <p:cNvSpPr txBox="1"/>
          <p:nvPr/>
        </p:nvSpPr>
        <p:spPr>
          <a:xfrm>
            <a:off x="5852319" y="1576954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2634ED-D5AA-924C-AE4F-44622E42CBB5}"/>
              </a:ext>
            </a:extLst>
          </p:cNvPr>
          <p:cNvSpPr txBox="1"/>
          <p:nvPr/>
        </p:nvSpPr>
        <p:spPr>
          <a:xfrm>
            <a:off x="7681119" y="1576954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45D65E-F516-DD4C-B6D5-F9C053E31F76}"/>
              </a:ext>
            </a:extLst>
          </p:cNvPr>
          <p:cNvSpPr txBox="1"/>
          <p:nvPr/>
        </p:nvSpPr>
        <p:spPr>
          <a:xfrm>
            <a:off x="9509919" y="1576954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A8643D-4C84-474B-A75C-A35C9CFD8378}"/>
              </a:ext>
            </a:extLst>
          </p:cNvPr>
          <p:cNvSpPr txBox="1"/>
          <p:nvPr/>
        </p:nvSpPr>
        <p:spPr>
          <a:xfrm>
            <a:off x="365919" y="3405754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271A26-23C6-9343-97C0-B2E389BBB9BB}"/>
              </a:ext>
            </a:extLst>
          </p:cNvPr>
          <p:cNvSpPr txBox="1"/>
          <p:nvPr/>
        </p:nvSpPr>
        <p:spPr>
          <a:xfrm>
            <a:off x="2212863" y="3405754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E79275-A950-894E-BF48-2874F916A530}"/>
              </a:ext>
            </a:extLst>
          </p:cNvPr>
          <p:cNvSpPr txBox="1"/>
          <p:nvPr/>
        </p:nvSpPr>
        <p:spPr>
          <a:xfrm>
            <a:off x="4061619" y="3429398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AA98BC-FD60-B647-842A-870296421A09}"/>
              </a:ext>
            </a:extLst>
          </p:cNvPr>
          <p:cNvSpPr txBox="1"/>
          <p:nvPr/>
        </p:nvSpPr>
        <p:spPr>
          <a:xfrm>
            <a:off x="5912532" y="3429398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F52B5C-37EE-9141-952B-245419B4AC92}"/>
              </a:ext>
            </a:extLst>
          </p:cNvPr>
          <p:cNvSpPr txBox="1"/>
          <p:nvPr/>
        </p:nvSpPr>
        <p:spPr>
          <a:xfrm>
            <a:off x="7681119" y="3433594"/>
            <a:ext cx="18106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10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5E83D19-CBBB-BF42-952F-05B930A1A8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389" b="56296" l="26600" r="5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7" t="36825" r="45186" b="43492"/>
          <a:stretch/>
        </p:blipFill>
        <p:spPr>
          <a:xfrm>
            <a:off x="-144544" y="3389176"/>
            <a:ext cx="2225901" cy="172642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A7772D5-46D8-B545-B0FB-37CACFEBB8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667" b="58241" l="54200" r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03" t="32592" r="25245" b="42899"/>
          <a:stretch/>
        </p:blipFill>
        <p:spPr>
          <a:xfrm>
            <a:off x="5604698" y="3293008"/>
            <a:ext cx="1254238" cy="16808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17BA65B-99C7-6048-864B-2D08B428A0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27500" l="50300" r="7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86" t="3926" r="28692" b="71510"/>
          <a:stretch/>
        </p:blipFill>
        <p:spPr>
          <a:xfrm>
            <a:off x="4023519" y="3341689"/>
            <a:ext cx="1341900" cy="15834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F0C35E-FE5F-D649-B125-E488FDA0D2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04" b="27222" l="74100" r="92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37" t="4933" r="6411" b="71774"/>
          <a:stretch/>
        </p:blipFill>
        <p:spPr>
          <a:xfrm>
            <a:off x="7497283" y="2991267"/>
            <a:ext cx="1877195" cy="198254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FE90FE6-317C-524D-8D22-9E0952800BC1}"/>
              </a:ext>
            </a:extLst>
          </p:cNvPr>
          <p:cNvSpPr txBox="1"/>
          <p:nvPr/>
        </p:nvSpPr>
        <p:spPr>
          <a:xfrm>
            <a:off x="7681119" y="1593744"/>
            <a:ext cx="1104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0" b="1" dirty="0">
                <a:solidFill>
                  <a:srgbClr val="FF0000"/>
                </a:solidFill>
                <a:latin typeface="HP001 4 hàng" pitchFamily="34" charset="0"/>
              </a:rPr>
              <a:t>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BBB3816-C4A2-2F42-8881-5F9D555A07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89" b="55741" l="75800" r="94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18" t="38306" r="3530" b="43746"/>
          <a:stretch/>
        </p:blipFill>
        <p:spPr>
          <a:xfrm>
            <a:off x="2045387" y="1512755"/>
            <a:ext cx="1540924" cy="15122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21D4E60-FCCC-A24B-A0D2-AE17EAEE44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778" b="85648" l="759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70" t="68118" r="4078" b="13934"/>
          <a:stretch/>
        </p:blipFill>
        <p:spPr>
          <a:xfrm>
            <a:off x="5637568" y="1495025"/>
            <a:ext cx="1688614" cy="16571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349A41C-F138-124B-B71E-895614CE869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67" b="84815" l="54000" r="7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56" t="67068" r="25892" b="14984"/>
          <a:stretch/>
        </p:blipFill>
        <p:spPr>
          <a:xfrm>
            <a:off x="7563430" y="1387418"/>
            <a:ext cx="1723239" cy="169112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61E5155-BA03-B349-8E7E-9203FAB94C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852" b="83981" l="2100" r="26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7" t="67583" r="73671" b="17071"/>
          <a:stretch/>
        </p:blipFill>
        <p:spPr>
          <a:xfrm>
            <a:off x="2076053" y="3255861"/>
            <a:ext cx="1709642" cy="15819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E602055-996E-3C4C-BCAE-49CE28BDAC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6" b="86296" l="32000" r="5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3" t="55904" r="48345" b="13000"/>
          <a:stretch/>
        </p:blipFill>
        <p:spPr>
          <a:xfrm>
            <a:off x="124696" y="1540378"/>
            <a:ext cx="1483483" cy="16253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C0281E2-333B-BE4E-AD55-BE55CCBF015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52" b="60185" l="600" r="2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9159" r="73188" b="39745"/>
          <a:stretch/>
        </p:blipFill>
        <p:spPr>
          <a:xfrm>
            <a:off x="3514370" y="1308970"/>
            <a:ext cx="1885950" cy="191977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4840CD9-FB7A-8C45-8359-081463FBBE5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0" b="27593" l="26800" r="4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58" t="7144" r="50424" b="71796"/>
          <a:stretch/>
        </p:blipFill>
        <p:spPr>
          <a:xfrm>
            <a:off x="9120329" y="621950"/>
            <a:ext cx="2332174" cy="24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8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4518" y="163475"/>
            <a:ext cx="9753601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Nhận diện các dấu thanh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9319" y="156969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HP001 4 hàng" pitchFamily="34" charset="0"/>
              </a:rPr>
              <a:t>́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30366" y="16002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HP001 4 hàng" pitchFamily="34" charset="0"/>
                <a:ea typeface="Arial-Rounded"/>
                <a:cs typeface="Arial-Rounded"/>
              </a:rPr>
              <a:t>̀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95519" y="198120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̉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109119" y="4236690"/>
            <a:ext cx="33528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͂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95319" y="2438400"/>
            <a:ext cx="2133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199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700482" y="2679699"/>
            <a:ext cx="3572353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huyền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613746" y="2698748"/>
            <a:ext cx="4107258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833598" y="2669554"/>
            <a:ext cx="3848100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2499519" y="4724400"/>
            <a:ext cx="310118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36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573837" y="4724400"/>
            <a:ext cx="31838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(dấu nặng)</a:t>
            </a:r>
          </a:p>
        </p:txBody>
      </p:sp>
    </p:spTree>
    <p:extLst>
      <p:ext uri="{BB962C8B-B14F-4D97-AF65-F5344CB8AC3E}">
        <p14:creationId xmlns:p14="http://schemas.microsoft.com/office/powerpoint/2010/main" val="22728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2084" descr="封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357" y="1826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图片 2083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8" y="1941244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文本框 2054"/>
          <p:cNvSpPr txBox="1"/>
          <p:nvPr/>
        </p:nvSpPr>
        <p:spPr>
          <a:xfrm>
            <a:off x="5153038" y="5445552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51" name="文本框 2055"/>
          <p:cNvSpPr txBox="1"/>
          <p:nvPr/>
        </p:nvSpPr>
        <p:spPr>
          <a:xfrm>
            <a:off x="2238261" y="4514156"/>
            <a:ext cx="7249789" cy="1938992"/>
          </a:xfrm>
          <a:prstGeom prst="rect">
            <a:avLst/>
          </a:prstGeom>
          <a:solidFill>
            <a:srgbClr val="FFDF79"/>
          </a:solidFill>
          <a:ln w="9525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Kids"/>
                <a:ea typeface="Kids" pitchFamily="2" charset="0"/>
                <a:cs typeface="Kids" pitchFamily="2" charset="0"/>
              </a:rPr>
              <a:t>AI NHANH?</a:t>
            </a:r>
          </a:p>
          <a:p>
            <a:pPr algn="ctr"/>
            <a:r>
              <a:rPr lang="en-US" sz="6000" dirty="0">
                <a:solidFill>
                  <a:srgbClr val="0070C0"/>
                </a:solidFill>
                <a:latin typeface="Kids"/>
                <a:ea typeface="Kids" pitchFamily="2" charset="0"/>
                <a:cs typeface="Kids" pitchFamily="2" charset="0"/>
              </a:rPr>
              <a:t>AI ĐÚNG?</a:t>
            </a:r>
          </a:p>
        </p:txBody>
      </p:sp>
      <p:pic>
        <p:nvPicPr>
          <p:cNvPr id="52" name="图片 2077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876" y="232781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2087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985" y="233456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772975" y="430415"/>
            <a:ext cx="302194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331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-15082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Nhận diện các dấu thanh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35067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cà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23119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bố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023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kệ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993108" y="228600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đỡ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372002" y="4070352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cổ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166519" y="4070351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bé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961036" y="4070350"/>
            <a:ext cx="2269411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lê</a:t>
            </a:r>
          </a:p>
        </p:txBody>
      </p:sp>
    </p:spTree>
    <p:extLst>
      <p:ext uri="{BB962C8B-B14F-4D97-AF65-F5344CB8AC3E}">
        <p14:creationId xmlns:p14="http://schemas.microsoft.com/office/powerpoint/2010/main" val="289264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latin typeface="Arial" pitchFamily="34" charset="0"/>
                <a:ea typeface="DomCasual" pitchFamily="18" charset="0"/>
                <a:cs typeface="Arial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291539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39" y="1209894"/>
            <a:ext cx="3512699" cy="532095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90" y="2187527"/>
            <a:ext cx="3907979" cy="4327574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5786"/>
            <a:ext cx="4216521" cy="4388625"/>
          </a:xfrm>
          <a:prstGeom prst="rect">
            <a:avLst/>
          </a:prstGeom>
        </p:spPr>
      </p:pic>
      <p:sp>
        <p:nvSpPr>
          <p:cNvPr id="5" name="Right Arrow 4">
            <a:hlinkClick r:id="rId10" action="ppaction://hlinksldjump"/>
          </p:cNvPr>
          <p:cNvSpPr/>
          <p:nvPr/>
        </p:nvSpPr>
        <p:spPr>
          <a:xfrm>
            <a:off x="9738519" y="6172201"/>
            <a:ext cx="2423319" cy="685800"/>
          </a:xfrm>
          <a:prstGeom prst="right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Đi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378673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171" y="-64895"/>
            <a:ext cx="1339536" cy="139421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2607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19" y="228600"/>
            <a:ext cx="1089380" cy="16501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6483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707" y="24665"/>
            <a:ext cx="1524000" cy="168763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3119" y="1329316"/>
            <a:ext cx="9945052" cy="36236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70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kẽ</a:t>
            </a:r>
          </a:p>
        </p:txBody>
      </p:sp>
    </p:spTree>
    <p:extLst>
      <p:ext uri="{BB962C8B-B14F-4D97-AF65-F5344CB8AC3E}">
        <p14:creationId xmlns:p14="http://schemas.microsoft.com/office/powerpoint/2010/main" val="194493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662236" y="2667000"/>
            <a:ext cx="10489585" cy="132556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4561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2"/>
            <a:ext cx="12176919" cy="684951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469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8868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208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16794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211775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35248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424319" y="503094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469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8868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01276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16794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11775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835248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424319" y="20734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46919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8868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01276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616794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211775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35248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0440982" y="36576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99664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5484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996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6726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2728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730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73262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1033919" y="5191991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-1029" r="29028" b="74032"/>
          <a:stretch/>
        </p:blipFill>
        <p:spPr>
          <a:xfrm>
            <a:off x="238118" y="357249"/>
            <a:ext cx="1932002" cy="16002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70" b="26852" l="28900" r="4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904423" y="3469481"/>
            <a:ext cx="1529104" cy="15192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78" b="44722" l="30400" r="4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10116967" y="3715027"/>
            <a:ext cx="1529104" cy="15192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3" t="63398" r="3633" b="8317"/>
          <a:stretch/>
        </p:blipFill>
        <p:spPr>
          <a:xfrm>
            <a:off x="7016323" y="363229"/>
            <a:ext cx="1487950" cy="17640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89" b="83704" l="31000" r="5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5802486" y="5234264"/>
            <a:ext cx="1457416" cy="12888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6" r="1281" b="73003"/>
          <a:stretch/>
        </p:blipFill>
        <p:spPr>
          <a:xfrm>
            <a:off x="3826979" y="274449"/>
            <a:ext cx="1209827" cy="16002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7" t="15921" r="4309" b="55794"/>
          <a:stretch/>
        </p:blipFill>
        <p:spPr>
          <a:xfrm>
            <a:off x="2089353" y="3287019"/>
            <a:ext cx="1487950" cy="17640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68519" r="32880" b="8175"/>
          <a:stretch/>
        </p:blipFill>
        <p:spPr>
          <a:xfrm>
            <a:off x="1261687" y="4988718"/>
            <a:ext cx="1487950" cy="14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0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89919" y="556312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</a:p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NÉT VIẾT CƠ BẢN, </a:t>
            </a:r>
          </a:p>
          <a:p>
            <a:pPr algn="ctr">
              <a:lnSpc>
                <a:spcPct val="100000"/>
              </a:lnSpc>
            </a:pPr>
            <a:r>
              <a:rPr lang="en-US" sz="4000" b="1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 CHỮ SỐ VÀ DẤU THANH</a:t>
            </a:r>
          </a:p>
        </p:txBody>
      </p:sp>
    </p:spTree>
    <p:extLst>
      <p:ext uri="{BB962C8B-B14F-4D97-AF65-F5344CB8AC3E}">
        <p14:creationId xmlns:p14="http://schemas.microsoft.com/office/powerpoint/2010/main" val="33495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" y="21752"/>
            <a:ext cx="12176919" cy="1197050"/>
          </a:xfrm>
          <a:prstGeom prst="round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rgbClr val="D933D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Nhận diện các nét viết cơ bản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039180"/>
              </p:ext>
            </p:extLst>
          </p:nvPr>
        </p:nvGraphicFramePr>
        <p:xfrm>
          <a:off x="312579" y="1619250"/>
          <a:ext cx="1152144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ngang</a:t>
                      </a:r>
                      <a:endParaRPr lang="en-US" sz="2800" b="1" baseline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móc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xuôi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hở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thẳng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ngược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cong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kín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thắt giữa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xiên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phải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móc hai đầu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trên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xiên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trái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cong hở phải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Nét</a:t>
                      </a:r>
                      <a:r>
                        <a:rPr lang="en-US" sz="2800" b="1" baseline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 khuyết dưới</a:t>
                      </a:r>
                      <a:endParaRPr lang="en-US" sz="2800" b="1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002060"/>
                        </a:solidFill>
                        <a:latin typeface="Arial-Rounded" pitchFamily="34" charset="0"/>
                        <a:ea typeface="Arial-Rounded" pitchFamily="34" charset="0"/>
                        <a:cs typeface="Arial-Rounded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0B3C2CAA-9C2A-8C49-AC00-F7BDC46C5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981200"/>
            <a:ext cx="838200" cy="45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041EC2-5D18-A241-8660-1D112552A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49" y="3124200"/>
            <a:ext cx="806570" cy="838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9815E3-F012-B14A-86F3-668D0F40A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8" y="4295775"/>
            <a:ext cx="838199" cy="871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C3CDBA-B7FA-2F44-B1E0-DE763D350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7" y="5483225"/>
            <a:ext cx="838199" cy="871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0C5356-040B-0948-90E7-F649BAA3B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8" y="1873250"/>
            <a:ext cx="838199" cy="871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ABC0F2-719C-2147-A746-0A8D51AF2F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34" y="3075030"/>
            <a:ext cx="806570" cy="838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3661C5-AE00-7942-A535-3F8F1EB91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17" y="4328645"/>
            <a:ext cx="812800" cy="838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960C2A-8360-AC44-9C54-29608E2C27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16" y="5483225"/>
            <a:ext cx="790755" cy="838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C158F-D756-D146-A0B2-117E004275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68" y="1873250"/>
            <a:ext cx="838198" cy="8884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B9C826-9BF8-4244-B0DD-E0769B1965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20" y="3042160"/>
            <a:ext cx="850046" cy="8884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AA6FB2-A4D1-114C-AA49-F44F5BDB11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71" y="4184649"/>
            <a:ext cx="606248" cy="10541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1A0620-67A6-6345-BFF3-066C93166D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19" y="5483225"/>
            <a:ext cx="635000" cy="11652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1D600C-37C6-2A42-A869-367B8EEE6A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17" y="1873250"/>
            <a:ext cx="800102" cy="8710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7A59AB6-9C28-B34C-9165-84A8B77DBE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19" y="3042160"/>
            <a:ext cx="800100" cy="87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3531994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35041" y="47751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ngang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47519" y="47751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7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thẳng</a:t>
            </a:r>
            <a:endParaRPr lang="en-US" sz="7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47880-A4BF-C544-9F30-760F65706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0" y="277904"/>
            <a:ext cx="5180139" cy="4890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7036DF-5963-1544-A8CA-4A3E33811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976" y="410900"/>
            <a:ext cx="4858718" cy="46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2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96081" y="48513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Nét</a:t>
            </a:r>
            <a:r>
              <a:rPr lang="en-US" sz="7200" dirty="0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</a:p>
          <a:p>
            <a:r>
              <a:rPr lang="en-US" sz="7200" dirty="0" err="1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xiên</a:t>
            </a:r>
            <a:r>
              <a:rPr lang="en-US" sz="7200" dirty="0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phải</a:t>
            </a:r>
            <a:endParaRPr lang="en-US" sz="7200" dirty="0">
              <a:solidFill>
                <a:srgbClr val="0070C0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72827" y="48768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Nét</a:t>
            </a:r>
            <a:r>
              <a:rPr lang="en-US" sz="7200" dirty="0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</a:p>
          <a:p>
            <a:r>
              <a:rPr lang="en-US" sz="7200" dirty="0" err="1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xiên</a:t>
            </a:r>
            <a:r>
              <a:rPr lang="en-US" sz="7200" dirty="0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trái</a:t>
            </a:r>
            <a:endParaRPr lang="en-US" sz="7200" dirty="0">
              <a:solidFill>
                <a:srgbClr val="0070C0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AAEBC3-F271-1349-AA9B-D203E91D1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50" y="38100"/>
            <a:ext cx="4473596" cy="45283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F9028E-906F-6048-A993-0A8FFF688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19" y="57150"/>
            <a:ext cx="4473596" cy="452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0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810789" y="4775199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7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</a:t>
            </a:r>
            <a:r>
              <a:rPr lang="en-US" sz="7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xuôi</a:t>
            </a:r>
            <a:endParaRPr lang="en-US" sz="7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11113" y="4800600"/>
            <a:ext cx="7094406" cy="1625601"/>
          </a:xfrm>
          <a:prstGeom prst="rect">
            <a:avLst/>
          </a:prstGeom>
        </p:spPr>
        <p:txBody>
          <a:bodyPr vert="horz" lIns="121725" tIns="60862" rIns="121725" bIns="6086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 </a:t>
            </a:r>
          </a:p>
          <a:p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móc ngược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5006A7-58C1-8D47-8761-851C9C684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5" y="120223"/>
            <a:ext cx="4551708" cy="4629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97A796-3058-9D42-B798-AF9213EDF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58" y="139273"/>
            <a:ext cx="4398861" cy="444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7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457</Words>
  <Application>Microsoft Macintosh PowerPoint</Application>
  <PresentationFormat>Custom</PresentationFormat>
  <Paragraphs>167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SimHei</vt:lpstr>
      <vt:lpstr>Arial</vt:lpstr>
      <vt:lpstr>Arial-Rounded</vt:lpstr>
      <vt:lpstr>AvantGarde</vt:lpstr>
      <vt:lpstr>Calibri</vt:lpstr>
      <vt:lpstr>DomCasual</vt:lpstr>
      <vt:lpstr>HP001 4 hàng</vt:lpstr>
      <vt:lpstr>Kids</vt:lpstr>
      <vt:lpstr>Times New Roman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Microsoft Office User</cp:lastModifiedBy>
  <cp:revision>82</cp:revision>
  <dcterms:created xsi:type="dcterms:W3CDTF">2021-06-13T09:23:33Z</dcterms:created>
  <dcterms:modified xsi:type="dcterms:W3CDTF">2025-06-02T08:24:45Z</dcterms:modified>
</cp:coreProperties>
</file>